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0"/>
  </p:notesMasterIdLst>
  <p:sldIdLst>
    <p:sldId id="275" r:id="rId2"/>
    <p:sldId id="281" r:id="rId3"/>
    <p:sldId id="316" r:id="rId4"/>
    <p:sldId id="317" r:id="rId5"/>
    <p:sldId id="318" r:id="rId6"/>
    <p:sldId id="319" r:id="rId7"/>
    <p:sldId id="320" r:id="rId8"/>
    <p:sldId id="322" r:id="rId9"/>
    <p:sldId id="323" r:id="rId10"/>
    <p:sldId id="324" r:id="rId11"/>
    <p:sldId id="325" r:id="rId12"/>
    <p:sldId id="326" r:id="rId13"/>
    <p:sldId id="301" r:id="rId14"/>
    <p:sldId id="327" r:id="rId15"/>
    <p:sldId id="328" r:id="rId16"/>
    <p:sldId id="329" r:id="rId17"/>
    <p:sldId id="297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09.04.2019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4/9/2019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from%20random%20import%20randint%0A%0Apocet1%20%3D%200%0Apocet2%20%3D%200%0Apocet3%20%3D%200%0Apocet4%20%3D%200%0Apocet5%20%3D%200%0Apocet6%20%3D%200%0A%0Afor%20i%20in%20range%281000%29%3A%0A%20%20%20%20vysledok%20%3D%20randint%281,6%29%0A%20%20%20%20if%20vysledok%20%3D%3D%201%3A%20pocet1%20%3D%20pocet1%20%2B%201%0A%20%20%20%20if%20vysledok%20%3D%3D%202%3A%20pocet2%20%3D%20pocet2%20%2B%201%0A%20%20%20%20if%20vysledok%20%3D%3D%203%3A%20pocet3%20%3D%20pocet3%20%2B%201%0A%20%20%20%20if%20vysledok%20%3D%3D%204%3A%20pocet4%20%3D%20pocet4%20%2B%201%0A%20%20%20%20if%20vysledok%20%3D%3D%205%3A%20pocet5%20%3D%20pocet5%20%2B%201%0A%20%20%20%20if%20vysledok%20%3D%3D%206%3A%20pocet6%20%3D%20pocet6%20%2B%201%0A%0Aprint%28%22%231%23%20%232%23%20%233%23%20%234%23%20%235%23%20%236%23%22%29%0Aprint%28pocet1,pocet2,pocet3,pocet4,pocet5,pocet6%29&amp;cumulative=false&amp;heapPrimitives=false&amp;mode=edit&amp;origin=opt-frontend.js&amp;py=3&amp;rawInputLstJSON=%5B%5D&amp;textReferences=fal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from%20random%20import%20randint%0A%0Apocetnosti%20%3D%20%5B0,0,0,0,0,0%5D%0A%0Afor%20i%20in%20range%281000%29%3A%0A%20%20%20%20vysledok%20%3D%20randint%280,5%29%0A%20%20%20%20pocetnosti%5Bvysledok%5D%20%3D%20pocetnosti%5Bvysledok%5D%2B1%0A%0Aprint%28%22%5B%231%23,%20%232%23,%20%233%23,%20%234%23,%20%235%23,%20%236%23%5D%22%29%0Aprint%28pocetnosti%29%0A&amp;cumulative=false&amp;heapPrimitives=false&amp;mode=edit&amp;origin=opt-frontend.js&amp;py=3&amp;rawInputLstJSON=%5B%5D&amp;textReferences=fals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Zoznamy viacerých údajov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E1161262-8DBA-421A-BB86-C8375E0E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7D2D-59E0-4001-A833-8F02270A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zoznamov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CE93-C374-42BA-AC82-47B244FE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Zoznamy vytvárame vymenovaním prvkov v hranatých zátvorkách, v príklade ich hneď aj priradíme do rôznych premenných: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F26FE-A87B-474E-8F87-8B78F906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98D93-81D2-4ACB-84D8-838382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39" y="3812886"/>
            <a:ext cx="8334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8447-E13F-4B2C-8BA5-FEC5B87A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so zoznamami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A9CB-C6AA-4ABE-8A16-32FD441F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757"/>
            <a:ext cx="8596668" cy="4731730"/>
          </a:xfrm>
        </p:spPr>
        <p:txBody>
          <a:bodyPr>
            <a:normAutofit/>
          </a:bodyPr>
          <a:lstStyle/>
          <a:p>
            <a:r>
              <a:rPr lang="sk-SK" b="1" dirty="0"/>
              <a:t>indexovanie</a:t>
            </a:r>
            <a:r>
              <a:rPr lang="sk-SK" dirty="0"/>
              <a:t> pomocou hranatých zátvoriek </a:t>
            </a:r>
            <a:r>
              <a:rPr lang="sk-SK" b="1" dirty="0"/>
              <a:t>[ ]</a:t>
            </a:r>
            <a:r>
              <a:rPr lang="sk-SK" dirty="0"/>
              <a:t>, rovnaké ako pri reťazcoch:</a:t>
            </a:r>
          </a:p>
          <a:p>
            <a:pPr lvl="1"/>
            <a:r>
              <a:rPr lang="sk-SK" b="1" dirty="0"/>
              <a:t>indexom</a:t>
            </a:r>
            <a:r>
              <a:rPr lang="sk-SK" dirty="0"/>
              <a:t> je celé číslo od 0 do počet prvkov zoznamu – 1:</a:t>
            </a:r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zreťazenie</a:t>
            </a:r>
            <a:r>
              <a:rPr lang="sk-SK" dirty="0"/>
              <a:t> pomocou operácie </a:t>
            </a:r>
            <a:r>
              <a:rPr lang="sk-SK" sz="2000" b="1" dirty="0"/>
              <a:t>+</a:t>
            </a:r>
            <a:r>
              <a:rPr lang="sk-SK" dirty="0"/>
              <a:t> označuje, že vytvoríme nový väčší zoznam, ktorý bude obsahovať najprv prvky prvého zoznamu a za tým všetky prvky druhého zoznamu: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029E-86B7-48AA-B51E-CDD2BEE9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EBC29-1D64-4BF5-B7D3-4B64EB0C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35" y="2465387"/>
            <a:ext cx="2013211" cy="1060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39C1A5-D80C-4D56-A634-4235259E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35" y="5101127"/>
            <a:ext cx="8303867" cy="8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8447-E13F-4B2C-8BA5-FEC5B87A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 so zoznamami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A9CB-C6AA-4ABE-8A16-32FD441F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757"/>
            <a:ext cx="8596668" cy="4731730"/>
          </a:xfrm>
        </p:spPr>
        <p:txBody>
          <a:bodyPr>
            <a:normAutofit/>
          </a:bodyPr>
          <a:lstStyle/>
          <a:p>
            <a:r>
              <a:rPr lang="sk-SK" b="1" dirty="0"/>
              <a:t>viacnásobné zreťazenie</a:t>
            </a:r>
            <a:r>
              <a:rPr lang="sk-SK" dirty="0"/>
              <a:t> pomocou operácie </a:t>
            </a:r>
            <a:r>
              <a:rPr lang="sk-SK" sz="2000" b="1" dirty="0"/>
              <a:t>*</a:t>
            </a:r>
            <a:r>
              <a:rPr lang="sk-SK" dirty="0"/>
              <a:t> označuje, že daný zoznam sa navzájom zreťazí (opakuje) určený počet krát:</a:t>
            </a:r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zisťovanie</a:t>
            </a:r>
            <a:r>
              <a:rPr lang="sk-SK" dirty="0"/>
              <a:t> pomocou </a:t>
            </a:r>
            <a:r>
              <a:rPr lang="sk-SK" b="1" dirty="0"/>
              <a:t>in</a:t>
            </a:r>
            <a:r>
              <a:rPr lang="sk-SK" dirty="0"/>
              <a:t> označuje, či sa nejaká hodnota v zozname nachádza: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029E-86B7-48AA-B51E-CDD2BEE9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7915-740B-4387-B353-F22F14AB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56" y="2423391"/>
            <a:ext cx="8857961" cy="1338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B7124-7219-489C-8A97-9599C317D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56" y="4467831"/>
            <a:ext cx="3002973" cy="9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6417-E25A-4452-903C-C52E6753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so zoznamom v cykle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965-15F2-4C6B-BB19-8ABEBD87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sz="2800" noProof="1"/>
              <a:t>Iterovanie </a:t>
            </a:r>
            <a:r>
              <a:rPr lang="sk-SK" sz="2800" dirty="0"/>
              <a:t>cez všetky prvky:</a:t>
            </a:r>
          </a:p>
          <a:p>
            <a:pPr lvl="1"/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prvok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zoznam:</a:t>
            </a:r>
          </a:p>
          <a:p>
            <a:pPr marL="914400" lvl="2" indent="0">
              <a:buNone/>
            </a:pP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prvok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Font typeface="+mj-lt"/>
              <a:buAutoNum type="alphaLcParenR"/>
            </a:pPr>
            <a:endParaRPr lang="sk-SK" sz="2800" dirty="0"/>
          </a:p>
          <a:p>
            <a:pPr marL="457200" indent="-457200">
              <a:buFont typeface="+mj-lt"/>
              <a:buAutoNum type="alphaLcParenR"/>
            </a:pPr>
            <a:r>
              <a:rPr lang="sk-SK" sz="2800" dirty="0"/>
              <a:t>Indexovanie všetkých prvkov:</a:t>
            </a:r>
          </a:p>
          <a:p>
            <a:pPr lvl="1"/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(zoznam)):</a:t>
            </a:r>
          </a:p>
          <a:p>
            <a:pPr marL="914400" lvl="2" indent="0">
              <a:buNone/>
            </a:pPr>
            <a:r>
              <a:rPr lang="sk-SK" sz="24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(zoznam[</a:t>
            </a:r>
            <a:r>
              <a:rPr lang="sk-SK" sz="2400" b="1" noProof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sk-SK" sz="2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sk-SK" sz="2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3B1E6-6BA2-4423-ADFC-B615F162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1A4-CB8E-4C02-AC73-29E6821A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C7263-B489-404F-A1F0-B7ACE135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1AE89-186C-4ACE-9F6B-A209952B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8" y="1765576"/>
            <a:ext cx="5695373" cy="40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1BC-039A-4F44-8404-69FAFFE5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Funkcie pre prácu so zoznamami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0830-41C0-462F-ABAD-76C58D51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531"/>
            <a:ext cx="8596668" cy="4581956"/>
          </a:xfrm>
        </p:spPr>
        <p:txBody>
          <a:bodyPr>
            <a:normAutofit/>
          </a:bodyPr>
          <a:lstStyle/>
          <a:p>
            <a:r>
              <a:rPr lang="sk-S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(zoznam)</a:t>
            </a:r>
          </a:p>
          <a:p>
            <a:pPr lvl="1"/>
            <a:r>
              <a:rPr lang="sk-SK" sz="1800" noProof="1"/>
              <a:t>vráti počet prvkov zozname</a:t>
            </a:r>
          </a:p>
          <a:p>
            <a:r>
              <a:rPr lang="sk-S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(zoznam)</a:t>
            </a:r>
          </a:p>
          <a:p>
            <a:pPr lvl="1"/>
            <a:r>
              <a:rPr lang="sk-SK" sz="1800" noProof="1"/>
              <a:t>vypočíta číselný súčet prvkov zoznamu</a:t>
            </a:r>
          </a:p>
          <a:p>
            <a:r>
              <a:rPr lang="sk-S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(zoznam)</a:t>
            </a:r>
          </a:p>
          <a:p>
            <a:pPr lvl="1"/>
            <a:r>
              <a:rPr lang="sk-SK" sz="1800" noProof="1"/>
              <a:t>vráti maximálny prvok zoznamu (t.j. jeho hodnotu)</a:t>
            </a:r>
          </a:p>
          <a:p>
            <a:r>
              <a:rPr lang="sk-S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(zoznam)</a:t>
            </a:r>
          </a:p>
          <a:p>
            <a:pPr lvl="1"/>
            <a:r>
              <a:rPr lang="sk-SK" sz="1800" noProof="1"/>
              <a:t>vráti minimálny prvok zoznamu</a:t>
            </a:r>
          </a:p>
          <a:p>
            <a:r>
              <a:rPr lang="sk-S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k-S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(postupnost)</a:t>
            </a:r>
          </a:p>
          <a:p>
            <a:pPr lvl="1"/>
            <a:r>
              <a:rPr lang="sk-SK" sz="1800" noProof="1"/>
              <a:t>konvertuje postupnosť (napr. znakov) na zoznam</a:t>
            </a:r>
          </a:p>
          <a:p>
            <a:pPr lvl="1"/>
            <a:r>
              <a:rPr lang="sk-SK" sz="1800" noProof="1"/>
              <a:t>alebo vytvára kópiu už existujúceho zoznamu</a:t>
            </a:r>
          </a:p>
          <a:p>
            <a:endParaRPr lang="sk-SK" sz="20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F0D03-D9FA-4684-8382-109725D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1FB-628F-4BAE-8551-ACFA990F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Metódy pre prácu so zoznamami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04EC-F1C3-409A-B707-E3F1517F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717"/>
            <a:ext cx="8946957" cy="4670770"/>
          </a:xfrm>
        </p:spPr>
        <p:txBody>
          <a:bodyPr>
            <a:normAutofit/>
          </a:bodyPr>
          <a:lstStyle/>
          <a:p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zoznam.append(hodnota)</a:t>
            </a:r>
          </a:p>
          <a:p>
            <a:pPr lvl="1"/>
            <a:r>
              <a:rPr lang="sk-SK" dirty="0"/>
              <a:t>pridá na koniec zoznamu nový prvok (predĺži zoznam o 1)</a:t>
            </a:r>
          </a:p>
          <a:p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zoznam.insert(index, hodnota)</a:t>
            </a:r>
          </a:p>
          <a:p>
            <a:pPr lvl="1"/>
            <a:r>
              <a:rPr lang="sk-SK" dirty="0"/>
              <a:t>vloží nový prvok na pozíciu určenú indexom</a:t>
            </a:r>
          </a:p>
          <a:p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zoznam.pop(index)</a:t>
            </a:r>
          </a:p>
          <a:p>
            <a:pPr lvl="1"/>
            <a:r>
              <a:rPr lang="sk-SK" dirty="0"/>
              <a:t>odstráni prvok na určenej pozícii (ak index nie je definovaný, odstráni posledný prvok)</a:t>
            </a:r>
          </a:p>
          <a:p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zoznam.sort(reverse=</a:t>
            </a:r>
            <a:r>
              <a:rPr lang="sk-SK" b="1" noProof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sk-SK" dirty="0"/>
              <a:t>usporiada (zotriedi) hodnoty v zozname podľa ich hodnôt</a:t>
            </a:r>
          </a:p>
          <a:p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zoznam.count(hodnota)</a:t>
            </a:r>
          </a:p>
          <a:p>
            <a:pPr lvl="1"/>
            <a:r>
              <a:rPr lang="sk-SK" dirty="0"/>
              <a:t>vráti počet výskytov danej hodnoty v zozname</a:t>
            </a:r>
          </a:p>
          <a:p>
            <a:r>
              <a:rPr lang="sk-SK" b="1" noProof="1">
                <a:latin typeface="Courier New" panose="02070309020205020404" pitchFamily="49" charset="0"/>
                <a:cs typeface="Courier New" panose="02070309020205020404" pitchFamily="49" charset="0"/>
              </a:rPr>
              <a:t>zoznam.index(hodnota)</a:t>
            </a:r>
          </a:p>
          <a:p>
            <a:pPr lvl="1"/>
            <a:r>
              <a:rPr lang="sk-SK" dirty="0"/>
              <a:t>vráti index prvého výskytu danej hodnoty v zozname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96FB-832A-47A0-81D8-56F6D07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464F-0ADF-4313-8853-02E1538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80BA-24B9-4F3C-BFC6-34661660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Vypracujte úlohy v priloženom pracovnom liste.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B079-C69F-4C2C-86CB-696EBAB9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7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3880773"/>
          </a:xfrm>
        </p:spPr>
        <p:txBody>
          <a:bodyPr>
            <a:normAutofit/>
          </a:bodyPr>
          <a:lstStyle/>
          <a:p>
            <a:r>
              <a:rPr lang="sk-SK" sz="2800" dirty="0"/>
              <a:t>Vysvetliť pojmy:</a:t>
            </a:r>
          </a:p>
          <a:p>
            <a:pPr lvl="1"/>
            <a:r>
              <a:rPr lang="sk-SK" sz="2600" dirty="0"/>
              <a:t>Zoznam, kolekcia viacerých údajov</a:t>
            </a:r>
          </a:p>
          <a:p>
            <a:pPr lvl="1"/>
            <a:r>
              <a:rPr lang="sk-SK" sz="2600" dirty="0"/>
              <a:t>Prvok zoznamu, hodnota prvku</a:t>
            </a:r>
          </a:p>
          <a:p>
            <a:pPr lvl="1"/>
            <a:r>
              <a:rPr lang="sk-SK" sz="2600" dirty="0"/>
              <a:t>Pozícia prvku v zozname, index</a:t>
            </a:r>
          </a:p>
          <a:p>
            <a:pPr lvl="1"/>
            <a:endParaRPr lang="sk-SK" sz="3000" dirty="0"/>
          </a:p>
          <a:p>
            <a:r>
              <a:rPr lang="sk-SK" sz="3000" dirty="0"/>
              <a:t>Používať zoznamy pri práci s viacerými údajmi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Image of brain lifting weights.">
            <a:extLst>
              <a:ext uri="{FF2B5EF4-FFF2-40B4-BE49-F238E27FC236}">
                <a16:creationId xmlns:a16="http://schemas.microsoft.com/office/drawing/2014/main" id="{A137D765-48F8-4C28-886F-4364DA04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44" y="81458"/>
            <a:ext cx="3143791" cy="26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1C6-187D-42C6-B634-BC8C8F3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FBD7-3088-4FE9-9E29-CBBFB49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5430" cy="3880773"/>
          </a:xfrm>
        </p:spPr>
        <p:txBody>
          <a:bodyPr>
            <a:normAutofit/>
          </a:bodyPr>
          <a:lstStyle/>
          <a:p>
            <a:r>
              <a:rPr lang="sk-SK" sz="2000" dirty="0"/>
              <a:t>Zistite, ako často padajú jednotlivé čísla na hracej kocke.</a:t>
            </a:r>
          </a:p>
          <a:p>
            <a:r>
              <a:rPr lang="sk-SK" sz="2000" dirty="0"/>
              <a:t>Kockou hoďte 1000-krát a vypíšte početnosti výskytov jednotlivých čísel.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E286-F0F7-4B12-8C7F-2D13D807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6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8B75-7C73-4BBF-9BDD-571E029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509"/>
            <a:ext cx="8596668" cy="1320800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3496-C76A-4806-86D4-647B9B1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FAB31A-5402-4643-932B-A8FE48E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177172"/>
            <a:ext cx="7048816" cy="5488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8B2D14-B0ED-4AA2-BF46-4E28A55F5ADA}"/>
              </a:ext>
            </a:extLst>
          </p:cNvPr>
          <p:cNvSpPr txBox="1"/>
          <p:nvPr/>
        </p:nvSpPr>
        <p:spPr>
          <a:xfrm>
            <a:off x="7730593" y="6550223"/>
            <a:ext cx="1201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noProof="1">
                <a:hlinkClick r:id="rId3"/>
              </a:rPr>
              <a:t>Python Tutor</a:t>
            </a:r>
            <a:endParaRPr lang="sk-SK" sz="1400" noProof="1"/>
          </a:p>
        </p:txBody>
      </p:sp>
      <p:sp>
        <p:nvSpPr>
          <p:cNvPr id="11" name="Arrow: Down 10">
            <a:hlinkClick r:id="rId3"/>
            <a:extLst>
              <a:ext uri="{FF2B5EF4-FFF2-40B4-BE49-F238E27FC236}">
                <a16:creationId xmlns:a16="http://schemas.microsoft.com/office/drawing/2014/main" id="{67F17586-B5B7-419A-A888-47B06E2BA2FE}"/>
              </a:ext>
            </a:extLst>
          </p:cNvPr>
          <p:cNvSpPr/>
          <p:nvPr/>
        </p:nvSpPr>
        <p:spPr>
          <a:xfrm>
            <a:off x="8097375" y="6242446"/>
            <a:ext cx="41563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396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8B75-7C73-4BBF-9BDD-571E029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509"/>
            <a:ext cx="8596668" cy="1320800"/>
          </a:xfrm>
        </p:spPr>
        <p:txBody>
          <a:bodyPr/>
          <a:lstStyle/>
          <a:p>
            <a:r>
              <a:rPr lang="sk-SK" dirty="0"/>
              <a:t>Riešenie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3496-C76A-4806-86D4-647B9B1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5AFC0-F21D-470E-8474-EDE41A1C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177172"/>
            <a:ext cx="7048816" cy="54881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D4D528-9298-478F-8B1E-08381E2E4FDC}"/>
              </a:ext>
            </a:extLst>
          </p:cNvPr>
          <p:cNvCxnSpPr/>
          <p:nvPr/>
        </p:nvCxnSpPr>
        <p:spPr>
          <a:xfrm flipV="1">
            <a:off x="572655" y="1496291"/>
            <a:ext cx="8377381" cy="45450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8DFEA7-A30D-45DD-9EB1-423E0C3F3292}"/>
              </a:ext>
            </a:extLst>
          </p:cNvPr>
          <p:cNvCxnSpPr/>
          <p:nvPr/>
        </p:nvCxnSpPr>
        <p:spPr>
          <a:xfrm>
            <a:off x="406400" y="1385455"/>
            <a:ext cx="7740073" cy="48029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8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4255-CC5D-4DE7-A610-2AE70E0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pomocou zoznamu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2B4D1-D2AD-4D5B-844C-7F79BD88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D0424-2BEF-4AD1-948E-61E843DC8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5600"/>
            <a:ext cx="8865515" cy="40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9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3EBB6-EBF7-4898-AC4A-9D1BC896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5600"/>
            <a:ext cx="8865515" cy="4024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F4255-CC5D-4DE7-A610-2AE70E0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pomocou zoznamu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2B4D1-D2AD-4D5B-844C-7F79BD88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41766-EDF2-4F6B-A37D-65E0626A1888}"/>
              </a:ext>
            </a:extLst>
          </p:cNvPr>
          <p:cNvSpPr txBox="1"/>
          <p:nvPr/>
        </p:nvSpPr>
        <p:spPr>
          <a:xfrm>
            <a:off x="6322670" y="2256493"/>
            <a:ext cx="25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 Vytvorenie zoznamu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D7947-8EDA-4EDA-B810-24327A461E9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632304" y="2441159"/>
            <a:ext cx="690366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B982BD-4794-4693-AAEA-1BAA1742BB0F}"/>
              </a:ext>
            </a:extLst>
          </p:cNvPr>
          <p:cNvCxnSpPr>
            <a:cxnSpLocks/>
          </p:cNvCxnSpPr>
          <p:nvPr/>
        </p:nvCxnSpPr>
        <p:spPr>
          <a:xfrm flipV="1">
            <a:off x="4082852" y="3999345"/>
            <a:ext cx="0" cy="41377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CCEBD-31CF-4C1D-A45D-C940BD94016C}"/>
              </a:ext>
            </a:extLst>
          </p:cNvPr>
          <p:cNvCxnSpPr>
            <a:cxnSpLocks/>
          </p:cNvCxnSpPr>
          <p:nvPr/>
        </p:nvCxnSpPr>
        <p:spPr>
          <a:xfrm flipV="1">
            <a:off x="8271542" y="3999344"/>
            <a:ext cx="0" cy="41377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88E60D-9575-49C1-8B28-5F62AC6B5A04}"/>
              </a:ext>
            </a:extLst>
          </p:cNvPr>
          <p:cNvSpPr txBox="1"/>
          <p:nvPr/>
        </p:nvSpPr>
        <p:spPr>
          <a:xfrm>
            <a:off x="2763843" y="4477807"/>
            <a:ext cx="71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Upravenie zoznamu: zmena hodnoty prvku na pozícii </a:t>
            </a:r>
            <a:r>
              <a:rPr lang="sk-SK" noProof="1">
                <a:solidFill>
                  <a:srgbClr val="FF0000"/>
                </a:solidFill>
              </a:rPr>
              <a:t>„vysledok“</a:t>
            </a:r>
          </a:p>
        </p:txBody>
      </p:sp>
    </p:spTree>
    <p:extLst>
      <p:ext uri="{BB962C8B-B14F-4D97-AF65-F5344CB8AC3E}">
        <p14:creationId xmlns:p14="http://schemas.microsoft.com/office/powerpoint/2010/main" val="31476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3EBB6-EBF7-4898-AC4A-9D1BC896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5600"/>
            <a:ext cx="8865515" cy="40248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F4255-CC5D-4DE7-A610-2AE70E0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pomocou zoznamu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2B4D1-D2AD-4D5B-844C-7F79BD88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41766-EDF2-4F6B-A37D-65E0626A1888}"/>
              </a:ext>
            </a:extLst>
          </p:cNvPr>
          <p:cNvSpPr txBox="1"/>
          <p:nvPr/>
        </p:nvSpPr>
        <p:spPr>
          <a:xfrm>
            <a:off x="6322670" y="2256493"/>
            <a:ext cx="25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1. Vytvorenie zoznamu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D7947-8EDA-4EDA-B810-24327A461E9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632304" y="2441159"/>
            <a:ext cx="690366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B982BD-4794-4693-AAEA-1BAA1742BB0F}"/>
              </a:ext>
            </a:extLst>
          </p:cNvPr>
          <p:cNvCxnSpPr>
            <a:cxnSpLocks/>
          </p:cNvCxnSpPr>
          <p:nvPr/>
        </p:nvCxnSpPr>
        <p:spPr>
          <a:xfrm flipV="1">
            <a:off x="4082852" y="3999345"/>
            <a:ext cx="0" cy="41377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CCEBD-31CF-4C1D-A45D-C940BD94016C}"/>
              </a:ext>
            </a:extLst>
          </p:cNvPr>
          <p:cNvCxnSpPr>
            <a:cxnSpLocks/>
          </p:cNvCxnSpPr>
          <p:nvPr/>
        </p:nvCxnSpPr>
        <p:spPr>
          <a:xfrm flipV="1">
            <a:off x="8271542" y="3999344"/>
            <a:ext cx="0" cy="41377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D317FA-9375-408A-BD87-9EBDB50C66A0}"/>
              </a:ext>
            </a:extLst>
          </p:cNvPr>
          <p:cNvSpPr txBox="1"/>
          <p:nvPr/>
        </p:nvSpPr>
        <p:spPr>
          <a:xfrm>
            <a:off x="2763843" y="4477807"/>
            <a:ext cx="71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2. Upravenie zoznamu: zmena hodnoty prvku na pozícii </a:t>
            </a:r>
            <a:r>
              <a:rPr lang="sk-SK" noProof="1">
                <a:solidFill>
                  <a:srgbClr val="FF0000"/>
                </a:solidFill>
              </a:rPr>
              <a:t>„vysledok“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97E44-180D-4A7C-A127-6562036E8A22}"/>
              </a:ext>
            </a:extLst>
          </p:cNvPr>
          <p:cNvSpPr txBox="1"/>
          <p:nvPr/>
        </p:nvSpPr>
        <p:spPr>
          <a:xfrm>
            <a:off x="7730593" y="6550223"/>
            <a:ext cx="1201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noProof="1">
                <a:hlinkClick r:id="rId3"/>
              </a:rPr>
              <a:t>Python Tutor</a:t>
            </a:r>
            <a:endParaRPr lang="sk-SK" sz="1400" noProof="1"/>
          </a:p>
        </p:txBody>
      </p:sp>
      <p:sp>
        <p:nvSpPr>
          <p:cNvPr id="14" name="Arrow: Down 13">
            <a:hlinkClick r:id="rId3"/>
            <a:extLst>
              <a:ext uri="{FF2B5EF4-FFF2-40B4-BE49-F238E27FC236}">
                <a16:creationId xmlns:a16="http://schemas.microsoft.com/office/drawing/2014/main" id="{9553FD5E-6969-4A41-B020-2F071F84FA09}"/>
              </a:ext>
            </a:extLst>
          </p:cNvPr>
          <p:cNvSpPr/>
          <p:nvPr/>
        </p:nvSpPr>
        <p:spPr>
          <a:xfrm>
            <a:off x="8097375" y="6242446"/>
            <a:ext cx="415636" cy="307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52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5145-D06E-45FF-B033-C957DA24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69E5-C22F-4AB9-92CB-3DA8E648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69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sk-SK" sz="2800" noProof="1"/>
              <a:t>Už poznáme tieto typy údajov:</a:t>
            </a:r>
          </a:p>
          <a:p>
            <a:pPr lvl="1"/>
            <a:r>
              <a:rPr lang="sk-SK" sz="2400" b="1" noProof="1"/>
              <a:t>jednoduché</a:t>
            </a:r>
            <a:r>
              <a:rPr lang="sk-SK" sz="2400" noProof="1"/>
              <a:t>: číselné (</a:t>
            </a:r>
            <a:r>
              <a:rPr lang="sk-SK" sz="24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noProof="1"/>
              <a:t> a </a:t>
            </a:r>
            <a:r>
              <a:rPr lang="sk-SK" sz="24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2400" noProof="1"/>
              <a:t>), logické (</a:t>
            </a:r>
            <a:r>
              <a:rPr lang="sk-SK" sz="24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sz="2400" noProof="1"/>
              <a:t>)</a:t>
            </a:r>
          </a:p>
          <a:p>
            <a:pPr lvl="1"/>
            <a:r>
              <a:rPr lang="sk-SK" sz="2400" b="1" noProof="1"/>
              <a:t>postupnosti</a:t>
            </a:r>
            <a:r>
              <a:rPr lang="sk-SK" sz="2400" noProof="1"/>
              <a:t>: znakov (</a:t>
            </a:r>
            <a:r>
              <a:rPr lang="sk-SK" sz="24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sk-SK" sz="2400" noProof="1"/>
              <a:t>), resp. čísel (pomocou </a:t>
            </a:r>
            <a:r>
              <a:rPr lang="sk-SK" sz="24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sk-SK" sz="2400" noProof="1"/>
              <a:t>())</a:t>
            </a:r>
          </a:p>
          <a:p>
            <a:endParaRPr lang="sk-SK" sz="2800" noProof="1"/>
          </a:p>
          <a:p>
            <a:r>
              <a:rPr lang="sk-SK" sz="2800" noProof="1"/>
              <a:t>Dátová štruktúra zoznam (</a:t>
            </a:r>
            <a:r>
              <a:rPr lang="sk-SK" sz="2800" b="1" noProof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sk-SK" sz="2800" noProof="1"/>
              <a:t>):</a:t>
            </a:r>
          </a:p>
          <a:p>
            <a:pPr lvl="1"/>
            <a:r>
              <a:rPr lang="sk-SK" sz="2400" noProof="1"/>
              <a:t>v iných prog. jazykoch sa často nazýva aj </a:t>
            </a:r>
            <a:r>
              <a:rPr lang="sk-SK" sz="2400" b="1" noProof="1"/>
              <a:t>pole</a:t>
            </a:r>
            <a:r>
              <a:rPr lang="sk-SK" sz="2400" noProof="1"/>
              <a:t> (</a:t>
            </a:r>
            <a:r>
              <a:rPr lang="sk-SK" sz="2400" i="1" noProof="1"/>
              <a:t>array</a:t>
            </a:r>
            <a:r>
              <a:rPr lang="sk-SK" sz="2400" noProof="1"/>
              <a:t>)</a:t>
            </a:r>
          </a:p>
          <a:p>
            <a:pPr lvl="1"/>
            <a:r>
              <a:rPr lang="sk-SK" sz="2400" noProof="1"/>
              <a:t>je to postupnosť hodnôt ľubovoľných typov</a:t>
            </a:r>
          </a:p>
          <a:p>
            <a:pPr lvl="1"/>
            <a:r>
              <a:rPr lang="sk-SK" sz="2400" noProof="1"/>
              <a:t>hovoríme, že typ zoznam sa skladá z </a:t>
            </a:r>
            <a:r>
              <a:rPr lang="sk-SK" sz="2400" b="1" noProof="1"/>
              <a:t>prvkov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DFE7A-8174-4790-A89F-6CEBA14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1149</TotalTime>
  <Words>523</Words>
  <Application>Microsoft Office PowerPoint</Application>
  <PresentationFormat>Widescreen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Fazeta</vt:lpstr>
      <vt:lpstr>Zoznamy viacerých údajov</vt:lpstr>
      <vt:lpstr>Ciele hodiny</vt:lpstr>
      <vt:lpstr>Úloha</vt:lpstr>
      <vt:lpstr>Riešenie</vt:lpstr>
      <vt:lpstr>Riešenie</vt:lpstr>
      <vt:lpstr>Riešenie pomocou zoznamu</vt:lpstr>
      <vt:lpstr>Riešenie pomocou zoznamu</vt:lpstr>
      <vt:lpstr>Riešenie pomocou zoznamu</vt:lpstr>
      <vt:lpstr>Zoznamy</vt:lpstr>
      <vt:lpstr>Príklady zoznamov</vt:lpstr>
      <vt:lpstr>Operácie so zoznamami (1)</vt:lpstr>
      <vt:lpstr>Operácie so zoznamami (2)</vt:lpstr>
      <vt:lpstr>Práca so zoznamom v cykle</vt:lpstr>
      <vt:lpstr>Príklad</vt:lpstr>
      <vt:lpstr>Funkcie pre prácu so zoznamami</vt:lpstr>
      <vt:lpstr>Metódy pre prácu so zoznamami</vt:lpstr>
      <vt:lpstr>Cvičenie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82</cp:revision>
  <dcterms:created xsi:type="dcterms:W3CDTF">2016-06-25T15:54:22Z</dcterms:created>
  <dcterms:modified xsi:type="dcterms:W3CDTF">2019-04-09T12:46:58Z</dcterms:modified>
</cp:coreProperties>
</file>