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8" r:id="rId1"/>
  </p:sldMasterIdLst>
  <p:notesMasterIdLst>
    <p:notesMasterId r:id="rId20"/>
  </p:notesMasterIdLst>
  <p:sldIdLst>
    <p:sldId id="275" r:id="rId2"/>
    <p:sldId id="281" r:id="rId3"/>
    <p:sldId id="284" r:id="rId4"/>
    <p:sldId id="286" r:id="rId5"/>
    <p:sldId id="287" r:id="rId6"/>
    <p:sldId id="285" r:id="rId7"/>
    <p:sldId id="288" r:id="rId8"/>
    <p:sldId id="289" r:id="rId9"/>
    <p:sldId id="290" r:id="rId10"/>
    <p:sldId id="291" r:id="rId11"/>
    <p:sldId id="292" r:id="rId12"/>
    <p:sldId id="293" r:id="rId13"/>
    <p:sldId id="296" r:id="rId14"/>
    <p:sldId id="295" r:id="rId15"/>
    <p:sldId id="298" r:id="rId16"/>
    <p:sldId id="294" r:id="rId17"/>
    <p:sldId id="297" r:id="rId18"/>
    <p:sldId id="28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ED02C7-8D6C-4C2D-B291-C50D0BBD2853}" type="datetimeFigureOut">
              <a:rPr lang="sk-SK" smtClean="0"/>
              <a:t>29.04.2019</a:t>
            </a:fld>
            <a:endParaRPr lang="sk-S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9CAB38-773B-4F4C-A451-8565A0F683F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014417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AA615-86D6-4DA9-A365-09E652F7A86D}" type="slidenum">
              <a:rPr lang="sk-SK" smtClean="0"/>
              <a:t>1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338750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/>
              <a:t>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C7E6F-2F8C-40DE-A4F9-CC1DB2BA993F}" type="datetime1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 b="1"/>
            </a:lvl1pPr>
          </a:lstStyle>
          <a:p>
            <a:fld id="{F8F0AFD6-B8A5-4BEE-B732-5B69B51E15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76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AC092-C773-4AD6-A5A0-0CD5A78D0D48}" type="datetime1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AFD6-B8A5-4BEE-B732-5B69B51E1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24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5E7A-7108-464D-86AC-2645F4270E84}" type="datetime1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AFD6-B8A5-4BEE-B732-5B69B51E1503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362961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097AA-078C-446C-96A1-3FDAA2156053}" type="datetime1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AFD6-B8A5-4BEE-B732-5B69B51E1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3178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 ponu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CFB8B-F4D6-47DE-9730-58382FFB31E5}" type="datetime1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AFD6-B8A5-4BEE-B732-5B69B51E1503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126636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alebo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7F55E-4BE1-4766-8A9E-06C7DFB8386D}" type="datetime1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AFD6-B8A5-4BEE-B732-5B69B51E1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0933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DC27A-310A-483B-91BF-E06855A320A5}" type="datetime1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AFD6-B8A5-4BEE-B732-5B69B51E1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4051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29913-5047-4752-A4BA-358D1073F6C9}" type="datetime1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AFD6-B8A5-4BEE-B732-5B69B51E1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555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79A53-888F-4FE3-BC8B-8455535E6D78}" type="datetime1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 b="1"/>
            </a:lvl1pPr>
          </a:lstStyle>
          <a:p>
            <a:fld id="{F8F0AFD6-B8A5-4BEE-B732-5B69B51E15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08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A7D85-B996-4F16-BED2-DA4D45410812}" type="datetime1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 b="1"/>
            </a:lvl1pPr>
          </a:lstStyle>
          <a:p>
            <a:fld id="{F8F0AFD6-B8A5-4BEE-B732-5B69B51E15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740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E975B-CE81-46E3-BE33-33656B122A41}" type="datetime1">
              <a:rPr lang="en-US" smtClean="0"/>
              <a:t>4/29/2019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 b="1"/>
            </a:lvl1pPr>
          </a:lstStyle>
          <a:p>
            <a:fld id="{F8F0AFD6-B8A5-4BEE-B732-5B69B51E15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09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4E173-8087-42C3-B663-8F0F7588EA10}" type="datetime1">
              <a:rPr lang="en-US" smtClean="0"/>
              <a:t>4/29/2019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 b="1"/>
            </a:lvl1pPr>
          </a:lstStyle>
          <a:p>
            <a:fld id="{F8F0AFD6-B8A5-4BEE-B732-5B69B51E15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37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D0914-0D2A-44A3-9391-05E243C093CA}" type="datetime1">
              <a:rPr lang="en-US" smtClean="0"/>
              <a:t>4/29/2019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 b="1"/>
            </a:lvl1pPr>
          </a:lstStyle>
          <a:p>
            <a:fld id="{F8F0AFD6-B8A5-4BEE-B732-5B69B51E15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787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2A0C4-AC85-4CC7-A29F-B85454464BF7}" type="datetime1">
              <a:rPr lang="en-US" smtClean="0"/>
              <a:t>4/29/2019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 b="1"/>
            </a:lvl1pPr>
          </a:lstStyle>
          <a:p>
            <a:fld id="{F8F0AFD6-B8A5-4BEE-B732-5B69B51E15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919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E0689-97CF-49A4-A691-19263550B6E8}" type="datetime1">
              <a:rPr lang="en-US" smtClean="0"/>
              <a:t>4/29/2019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AFD6-B8A5-4BEE-B732-5B69B51E1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575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AFD6-B8A5-4BEE-B732-5B69B51E1503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99321-BDA7-4A5A-8ED7-EF2187759F50}" type="datetime1">
              <a:rPr lang="en-US" smtClean="0"/>
              <a:t>4/29/2019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106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9A1FBE-CF91-4C14-9DAA-A8C7386D079D}" type="datetime1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 b="1">
                <a:solidFill>
                  <a:schemeClr val="accent1"/>
                </a:solidFill>
              </a:defRPr>
            </a:lvl1pPr>
          </a:lstStyle>
          <a:p>
            <a:fld id="{F8F0AFD6-B8A5-4BEE-B732-5B69B51E15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97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  <p:sldLayoutId id="2147483761" r:id="rId13"/>
    <p:sldLayoutId id="2147483762" r:id="rId14"/>
    <p:sldLayoutId id="2147483763" r:id="rId15"/>
    <p:sldLayoutId id="2147483764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iki.python.org/moin/UsefulModule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8073" y="3709292"/>
            <a:ext cx="8645930" cy="1646302"/>
          </a:xfrm>
        </p:spPr>
        <p:txBody>
          <a:bodyPr/>
          <a:lstStyle/>
          <a:p>
            <a:r>
              <a:rPr lang="sk-SK" noProof="1"/>
              <a:t>Moduly a funkcie</a:t>
            </a:r>
            <a:endParaRPr lang="sk-SK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5355591"/>
            <a:ext cx="7766936" cy="1096899"/>
          </a:xfrm>
        </p:spPr>
        <p:txBody>
          <a:bodyPr/>
          <a:lstStyle/>
          <a:p>
            <a:r>
              <a:rPr lang="sk-SK" dirty="0"/>
              <a:t>Programovanie v jazyku Python</a:t>
            </a:r>
          </a:p>
        </p:txBody>
      </p:sp>
      <p:pic>
        <p:nvPicPr>
          <p:cNvPr id="7" name="Picture 2" descr="http://www.hackpittsburgh.org/wp-content/uploads/2016/02/Python.png">
            <a:extLst>
              <a:ext uri="{FF2B5EF4-FFF2-40B4-BE49-F238E27FC236}">
                <a16:creationId xmlns:a16="http://schemas.microsoft.com/office/drawing/2014/main" id="{E1161262-8DBA-421A-BB86-C8375E0E5C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81" r="-4513" b="23081"/>
          <a:stretch/>
        </p:blipFill>
        <p:spPr bwMode="auto">
          <a:xfrm>
            <a:off x="2336800" y="932142"/>
            <a:ext cx="7121235" cy="2731147"/>
          </a:xfrm>
          <a:prstGeom prst="rect">
            <a:avLst/>
          </a:prstGeom>
          <a:noFill/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76351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C6B1C-D295-4376-8F3D-777B5711C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Úloha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F7B153-1ACD-4064-AC63-1B6C029E77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400" dirty="0"/>
              <a:t>Vygenerujte náhodné reálne číslo v rozsahu [0,</a:t>
            </a:r>
            <a:r>
              <a:rPr lang="sk-SK" sz="2400" dirty="0">
                <a:solidFill>
                  <a:srgbClr val="FF0000"/>
                </a:solidFill>
              </a:rPr>
              <a:t>40</a:t>
            </a:r>
            <a:r>
              <a:rPr lang="sk-SK" sz="2400" dirty="0"/>
              <a:t>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775D4C-4176-4F84-BD23-62EB8350C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AFD6-B8A5-4BEE-B732-5B69B51E150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8159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C6B1C-D295-4376-8F3D-777B5711C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Úloha 2 – Riešenie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F7B153-1ACD-4064-AC63-1B6C029E77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400" dirty="0"/>
              <a:t>Vygenerujte náhodné reálne číslo v rozsahu [0,</a:t>
            </a:r>
            <a:r>
              <a:rPr lang="sk-SK" sz="2400" dirty="0">
                <a:solidFill>
                  <a:srgbClr val="FF0000"/>
                </a:solidFill>
              </a:rPr>
              <a:t>40</a:t>
            </a:r>
            <a:r>
              <a:rPr lang="sk-SK" sz="2400" dirty="0"/>
              <a:t>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775D4C-4176-4F84-BD23-62EB8350C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AFD6-B8A5-4BEE-B732-5B69B51E1503}" type="slidenum">
              <a:rPr lang="en-US" smtClean="0"/>
              <a:t>11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64E3BB-846E-4543-8319-39B9B32262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698"/>
          <a:stretch/>
        </p:blipFill>
        <p:spPr>
          <a:xfrm>
            <a:off x="1070148" y="3204584"/>
            <a:ext cx="4295775" cy="1041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5840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7D4E2-590B-42CA-B875-472F1BBCF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Matematické funkcie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9ED30F-557E-4376-BC89-4E6B1CA99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AFD6-B8A5-4BEE-B732-5B69B51E1503}" type="slidenum">
              <a:rPr lang="en-US" smtClean="0"/>
              <a:t>12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BD7C90-1CCE-45FC-8D46-A022CDEBA6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559935"/>
            <a:ext cx="12039600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9274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0D16E-7C61-488B-9BFA-4E3B945AF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Funkcie pre zistenie času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B55D6F-48B9-4550-B526-F34E1E783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AFD6-B8A5-4BEE-B732-5B69B51E1503}" type="slidenum">
              <a:rPr lang="en-US" smtClean="0"/>
              <a:t>13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E5DDC0-C2B7-400F-A6EB-8FBEC4CE99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930400"/>
            <a:ext cx="10553700" cy="35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7373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85076-3935-41E2-BDFA-A92AA0B58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75490"/>
            <a:ext cx="8596668" cy="711200"/>
          </a:xfrm>
        </p:spPr>
        <p:txBody>
          <a:bodyPr/>
          <a:lstStyle/>
          <a:p>
            <a:r>
              <a:rPr lang="sk-SK" dirty="0"/>
              <a:t>Funkcie operačného systému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9AA862-C254-4B73-A852-7A177416B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AFD6-B8A5-4BEE-B732-5B69B51E1503}" type="slidenum">
              <a:rPr lang="en-US" smtClean="0"/>
              <a:t>14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6F48FE-7DAA-4C46-8512-C3E9D5D7A2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17043"/>
            <a:ext cx="12192000" cy="6032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2667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>
            <a:extLst>
              <a:ext uri="{FF2B5EF4-FFF2-40B4-BE49-F238E27FC236}">
                <a16:creationId xmlns:a16="http://schemas.microsoft.com/office/drawing/2014/main" id="{2D6F48FE-7DAA-4C46-8512-C3E9D5D7A2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17043"/>
            <a:ext cx="12192000" cy="603286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585076-3935-41E2-BDFA-A92AA0B58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75490"/>
            <a:ext cx="8596668" cy="711200"/>
          </a:xfrm>
        </p:spPr>
        <p:txBody>
          <a:bodyPr/>
          <a:lstStyle/>
          <a:p>
            <a:r>
              <a:rPr lang="sk-SK" dirty="0"/>
              <a:t>Funkcie operačného systému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9AA862-C254-4B73-A852-7A177416B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AFD6-B8A5-4BEE-B732-5B69B51E1503}" type="slidenum">
              <a:rPr lang="en-US" smtClean="0"/>
              <a:t>15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D883A2-9BE9-428D-8D57-5E34991191F7}"/>
              </a:ext>
            </a:extLst>
          </p:cNvPr>
          <p:cNvSpPr txBox="1"/>
          <p:nvPr/>
        </p:nvSpPr>
        <p:spPr>
          <a:xfrm>
            <a:off x="1538502" y="2662626"/>
            <a:ext cx="9114996" cy="286232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sk-SK" sz="3600" dirty="0">
                <a:solidFill>
                  <a:srgbClr val="FF0000"/>
                </a:solidFill>
              </a:rPr>
              <a:t>Áno, viem, je ich </a:t>
            </a:r>
            <a:r>
              <a:rPr lang="sk-SK" sz="3600" noProof="1">
                <a:solidFill>
                  <a:srgbClr val="FF0000"/>
                </a:solidFill>
              </a:rPr>
              <a:t>háfo</a:t>
            </a:r>
            <a:r>
              <a:rPr lang="sk-SK" sz="3600" dirty="0">
                <a:solidFill>
                  <a:srgbClr val="FF0000"/>
                </a:solidFill>
              </a:rPr>
              <a:t>... </a:t>
            </a:r>
            <a:r>
              <a:rPr lang="sk-SK" sz="3600" dirty="0">
                <a:solidFill>
                  <a:srgbClr val="FF0000"/>
                </a:solidFill>
                <a:sym typeface="Wingdings" panose="05000000000000000000" pitchFamily="2" charset="2"/>
              </a:rPr>
              <a:t></a:t>
            </a:r>
            <a:endParaRPr lang="sk-SK" sz="3600" dirty="0">
              <a:solidFill>
                <a:srgbClr val="FF0000"/>
              </a:solidFill>
            </a:endParaRPr>
          </a:p>
          <a:p>
            <a:endParaRPr lang="sk-SK" sz="3600" dirty="0">
              <a:solidFill>
                <a:srgbClr val="FF0000"/>
              </a:solidFill>
            </a:endParaRPr>
          </a:p>
          <a:p>
            <a:r>
              <a:rPr lang="sk-SK" sz="3600" dirty="0">
                <a:solidFill>
                  <a:srgbClr val="FF0000"/>
                </a:solidFill>
              </a:rPr>
              <a:t>Ale našťastie si nemusíme všetky pamätať,</a:t>
            </a:r>
          </a:p>
          <a:p>
            <a:endParaRPr lang="sk-SK" sz="3600" dirty="0">
              <a:solidFill>
                <a:srgbClr val="FF0000"/>
              </a:solidFill>
            </a:endParaRPr>
          </a:p>
          <a:p>
            <a:r>
              <a:rPr lang="sk-SK" sz="3600" dirty="0">
                <a:solidFill>
                  <a:srgbClr val="FF0000"/>
                </a:solidFill>
              </a:rPr>
              <a:t>stačí použiť </a:t>
            </a:r>
            <a:r>
              <a:rPr lang="sk-SK" sz="3600" noProof="1">
                <a:solidFill>
                  <a:srgbClr val="FF0000"/>
                </a:solidFill>
              </a:rPr>
              <a:t>dir</a:t>
            </a:r>
            <a:r>
              <a:rPr lang="sk-SK" sz="3600" dirty="0">
                <a:solidFill>
                  <a:srgbClr val="FF0000"/>
                </a:solidFill>
              </a:rPr>
              <a:t>(os)</a:t>
            </a:r>
          </a:p>
        </p:txBody>
      </p:sp>
    </p:spTree>
    <p:extLst>
      <p:ext uri="{BB962C8B-B14F-4D97-AF65-F5344CB8AC3E}">
        <p14:creationId xmlns:p14="http://schemas.microsoft.com/office/powerpoint/2010/main" val="23789284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5">
            <a:extLst>
              <a:ext uri="{FF2B5EF4-FFF2-40B4-BE49-F238E27FC236}">
                <a16:creationId xmlns:a16="http://schemas.microsoft.com/office/drawing/2014/main" id="{2D6F48FE-7DAA-4C46-8512-C3E9D5D7A2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17043"/>
            <a:ext cx="12192000" cy="603286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585076-3935-41E2-BDFA-A92AA0B58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75490"/>
            <a:ext cx="8596668" cy="711200"/>
          </a:xfrm>
        </p:spPr>
        <p:txBody>
          <a:bodyPr>
            <a:normAutofit fontScale="90000"/>
          </a:bodyPr>
          <a:lstStyle/>
          <a:p>
            <a:r>
              <a:rPr lang="sk-SK" dirty="0"/>
              <a:t>Úloha 3 – Zistite, čo robia vyznačené funkcie: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9AA862-C254-4B73-A852-7A177416B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AFD6-B8A5-4BEE-B732-5B69B51E1503}" type="slidenum">
              <a:rPr lang="en-US" smtClean="0"/>
              <a:t>16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9DD30B0-E55A-4E27-BF50-7EB3168A215E}"/>
              </a:ext>
            </a:extLst>
          </p:cNvPr>
          <p:cNvSpPr/>
          <p:nvPr/>
        </p:nvSpPr>
        <p:spPr>
          <a:xfrm>
            <a:off x="6317673" y="4746027"/>
            <a:ext cx="1029854" cy="2369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9C2496E-CCB5-408D-A2D5-779DBD560187}"/>
              </a:ext>
            </a:extLst>
          </p:cNvPr>
          <p:cNvSpPr/>
          <p:nvPr/>
        </p:nvSpPr>
        <p:spPr>
          <a:xfrm>
            <a:off x="10564861" y="4224901"/>
            <a:ext cx="1108363" cy="23625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B4F8888-9E04-4690-BF12-27B52D486305}"/>
              </a:ext>
            </a:extLst>
          </p:cNvPr>
          <p:cNvSpPr/>
          <p:nvPr/>
        </p:nvSpPr>
        <p:spPr>
          <a:xfrm>
            <a:off x="4207164" y="5268651"/>
            <a:ext cx="1029854" cy="2369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515F3D-C330-4B27-A314-F552DFA51EE8}"/>
              </a:ext>
            </a:extLst>
          </p:cNvPr>
          <p:cNvSpPr/>
          <p:nvPr/>
        </p:nvSpPr>
        <p:spPr>
          <a:xfrm>
            <a:off x="3269672" y="3158101"/>
            <a:ext cx="937491" cy="23625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EB588F5-E1DB-4246-80B7-4F40DE1C9212}"/>
              </a:ext>
            </a:extLst>
          </p:cNvPr>
          <p:cNvSpPr txBox="1"/>
          <p:nvPr/>
        </p:nvSpPr>
        <p:spPr>
          <a:xfrm>
            <a:off x="10564861" y="3855569"/>
            <a:ext cx="341746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sk-SK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EA56D69-06C5-4032-87C0-27537732C99B}"/>
              </a:ext>
            </a:extLst>
          </p:cNvPr>
          <p:cNvSpPr txBox="1"/>
          <p:nvPr/>
        </p:nvSpPr>
        <p:spPr>
          <a:xfrm>
            <a:off x="3269672" y="2788769"/>
            <a:ext cx="341746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sk-SK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C1976CB-B9B3-453E-8C92-43E01DB0347A}"/>
              </a:ext>
            </a:extLst>
          </p:cNvPr>
          <p:cNvSpPr txBox="1"/>
          <p:nvPr/>
        </p:nvSpPr>
        <p:spPr>
          <a:xfrm>
            <a:off x="6317673" y="4376695"/>
            <a:ext cx="341746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sk-SK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C919F35-2FA4-44FF-B83A-2E02676DDBD9}"/>
              </a:ext>
            </a:extLst>
          </p:cNvPr>
          <p:cNvSpPr txBox="1"/>
          <p:nvPr/>
        </p:nvSpPr>
        <p:spPr>
          <a:xfrm>
            <a:off x="4207163" y="4905180"/>
            <a:ext cx="341746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sk-SK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492CE41-3A13-4367-B093-9EA863A1A065}"/>
              </a:ext>
            </a:extLst>
          </p:cNvPr>
          <p:cNvSpPr txBox="1"/>
          <p:nvPr/>
        </p:nvSpPr>
        <p:spPr>
          <a:xfrm>
            <a:off x="2813675" y="728015"/>
            <a:ext cx="58185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dirty="0">
                <a:solidFill>
                  <a:srgbClr val="FF0000"/>
                </a:solidFill>
              </a:rPr>
              <a:t>(postupne, podľa vyznačeného poradia – 1,2,3,4)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FC5B6F-847C-4DEB-8CD3-E6401E93F44B}"/>
              </a:ext>
            </a:extLst>
          </p:cNvPr>
          <p:cNvSpPr/>
          <p:nvPr/>
        </p:nvSpPr>
        <p:spPr>
          <a:xfrm>
            <a:off x="600364" y="4746027"/>
            <a:ext cx="1214582" cy="2369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7815C0-8ED1-4A7B-A49D-568F64C328F3}"/>
              </a:ext>
            </a:extLst>
          </p:cNvPr>
          <p:cNvSpPr txBox="1"/>
          <p:nvPr/>
        </p:nvSpPr>
        <p:spPr>
          <a:xfrm>
            <a:off x="617298" y="4352300"/>
            <a:ext cx="341746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sk-SK" b="1" dirty="0">
                <a:solidFill>
                  <a:schemeClr val="bg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994035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0464F-0ADF-4313-8853-02E15387D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Cvičenie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E180BA-24B9-4F3C-BFC6-3466166082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800" dirty="0"/>
              <a:t>Vypracujte úlohy v priloženom pracovnom liste.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8CB079-C69F-4C2C-86CB-696EBAB92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AFD6-B8A5-4BEE-B732-5B69B51E150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1724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24BAB0-2565-487E-A7C2-C14896E54CF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339" b="20042"/>
          <a:stretch/>
        </p:blipFill>
        <p:spPr>
          <a:xfrm>
            <a:off x="2949644" y="1884958"/>
            <a:ext cx="5498600" cy="2575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078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79A3A-6540-4C68-98D9-19E733633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Ciele hodiny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5B0978-ECCC-4DB7-89AC-B3C3980A6F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800" dirty="0"/>
              <a:t>Vysvetliť pojmy:</a:t>
            </a:r>
          </a:p>
          <a:p>
            <a:pPr lvl="1"/>
            <a:r>
              <a:rPr lang="sk-SK" sz="2600" dirty="0"/>
              <a:t>Funkcia/Metóda</a:t>
            </a:r>
          </a:p>
          <a:p>
            <a:pPr lvl="1"/>
            <a:r>
              <a:rPr lang="sk-SK" sz="2600" dirty="0"/>
              <a:t>Modul/Knižnica</a:t>
            </a:r>
          </a:p>
          <a:p>
            <a:pPr lvl="1"/>
            <a:endParaRPr lang="sk-SK" sz="3000" dirty="0"/>
          </a:p>
          <a:p>
            <a:r>
              <a:rPr lang="sk-SK" sz="3000" dirty="0"/>
              <a:t>Importovať doplňujúce moduly a používať príslušné funkcie:</a:t>
            </a:r>
          </a:p>
          <a:p>
            <a:pPr lvl="1"/>
            <a:r>
              <a:rPr lang="sk-SK" sz="2800" noProof="1"/>
              <a:t>math, random, time, os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65AD39-882F-4C98-9FE4-DD72A963F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AFD6-B8A5-4BEE-B732-5B69B51E1503}" type="slidenum">
              <a:rPr lang="en-US" smtClean="0"/>
              <a:t>2</a:t>
            </a:fld>
            <a:endParaRPr lang="en-US"/>
          </a:p>
        </p:txBody>
      </p:sp>
      <p:pic>
        <p:nvPicPr>
          <p:cNvPr id="5" name="Picture 2" descr="Image of brain lifting weights.">
            <a:extLst>
              <a:ext uri="{FF2B5EF4-FFF2-40B4-BE49-F238E27FC236}">
                <a16:creationId xmlns:a16="http://schemas.microsoft.com/office/drawing/2014/main" id="{65A7867B-3EBF-4779-AC2E-D4808EFCFF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8541" y="464592"/>
            <a:ext cx="3143791" cy="2661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637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D0CA1-BFCE-4DF6-B715-16E54EF57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Rozširujúce moduly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BBFF8-D4E1-4AF7-8ACF-56ADE97000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81019"/>
            <a:ext cx="8596668" cy="4839854"/>
          </a:xfrm>
        </p:spPr>
        <p:txBody>
          <a:bodyPr>
            <a:normAutofit fontScale="92500" lnSpcReduction="10000"/>
          </a:bodyPr>
          <a:lstStyle/>
          <a:p>
            <a:r>
              <a:rPr lang="sk-SK" sz="2400" dirty="0"/>
              <a:t>Základná syntax (zápis) jazyka Python umožňuje realizovať:</a:t>
            </a:r>
          </a:p>
          <a:p>
            <a:pPr lvl="1"/>
            <a:r>
              <a:rPr lang="sk-SK" sz="2000" dirty="0"/>
              <a:t>výpis, čítanie vstupu z klávesnice</a:t>
            </a:r>
          </a:p>
          <a:p>
            <a:pPr lvl="1"/>
            <a:r>
              <a:rPr lang="sk-SK" sz="2000" dirty="0"/>
              <a:t>priradenie, pretypovanie, aritmetické operácie</a:t>
            </a:r>
          </a:p>
          <a:p>
            <a:pPr lvl="1"/>
            <a:r>
              <a:rPr lang="sk-SK" sz="2000" dirty="0"/>
              <a:t>porovnávanie, podmienky</a:t>
            </a:r>
          </a:p>
          <a:p>
            <a:pPr lvl="1"/>
            <a:r>
              <a:rPr lang="sk-SK" sz="2000" dirty="0"/>
              <a:t>cykly</a:t>
            </a:r>
          </a:p>
          <a:p>
            <a:endParaRPr lang="sk-SK" sz="2400" dirty="0"/>
          </a:p>
          <a:p>
            <a:r>
              <a:rPr lang="sk-SK" sz="2400" dirty="0"/>
              <a:t>Ďalšiu funkcionalitu sprístupňujú rozširujúce moduly, napr.:</a:t>
            </a:r>
          </a:p>
          <a:p>
            <a:pPr lvl="1"/>
            <a:r>
              <a:rPr lang="sk-SK" sz="2000" dirty="0"/>
              <a:t>generátor náhodných čísel, prístup k systémovému času, práca s grafikou,</a:t>
            </a:r>
          </a:p>
          <a:p>
            <a:pPr lvl="1"/>
            <a:r>
              <a:rPr lang="sk-SK" sz="2000" dirty="0"/>
              <a:t>práca s nástrojmi operačného systému (kopírovanie, mazanie, premenovanie súborov)</a:t>
            </a:r>
          </a:p>
          <a:p>
            <a:pPr lvl="1"/>
            <a:r>
              <a:rPr lang="sk-SK" sz="2000" dirty="0"/>
              <a:t>a mnohé, mnohé ďalšie </a:t>
            </a:r>
            <a:r>
              <a:rPr lang="sk-SK" sz="2000" dirty="0">
                <a:sym typeface="Wingdings" panose="05000000000000000000" pitchFamily="2" charset="2"/>
              </a:rPr>
              <a:t></a:t>
            </a:r>
            <a:r>
              <a:rPr lang="sk-SK" sz="2000" dirty="0"/>
              <a:t> </a:t>
            </a:r>
            <a:r>
              <a:rPr lang="sk-SK" sz="1900" dirty="0"/>
              <a:t>(</a:t>
            </a:r>
            <a:r>
              <a:rPr lang="sk-SK" sz="1900" dirty="0">
                <a:hlinkClick r:id="rId2"/>
              </a:rPr>
              <a:t>https://wiki.python.org/moin/UsefulModules</a:t>
            </a:r>
            <a:r>
              <a:rPr lang="sk-SK" sz="1900" dirty="0"/>
              <a:t>)</a:t>
            </a:r>
            <a:endParaRPr lang="sk-SK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3ED3B3-F6ED-47C2-985F-65756465D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AFD6-B8A5-4BEE-B732-5B69B51E150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846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9DC32-D011-4D59-A44D-FBE131973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Generátor náhodných celých čísel (</a:t>
            </a:r>
            <a:r>
              <a:rPr lang="sk-SK" noProof="1"/>
              <a:t>int</a:t>
            </a:r>
            <a:r>
              <a:rPr lang="sk-SK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5FCAF8-F488-4CEB-89F5-0B16B7592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AFD6-B8A5-4BEE-B732-5B69B51E1503}" type="slidenum">
              <a:rPr lang="en-US" smtClean="0"/>
              <a:t>4</a:t>
            </a:fld>
            <a:endParaRPr lang="en-US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3C7D0369-DF9D-46AB-8AC3-6D1F86B18C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785778"/>
            <a:ext cx="8596312" cy="3836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601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9DC32-D011-4D59-A44D-FBE131973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Generátor náhodných celých čísel (</a:t>
            </a:r>
            <a:r>
              <a:rPr lang="sk-SK" noProof="1"/>
              <a:t>int</a:t>
            </a:r>
            <a:r>
              <a:rPr lang="sk-SK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5FCAF8-F488-4CEB-89F5-0B16B7592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AFD6-B8A5-4BEE-B732-5B69B51E1503}" type="slidenum">
              <a:rPr lang="en-US" smtClean="0"/>
              <a:t>5</a:t>
            </a:fld>
            <a:endParaRPr lang="en-US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3C7D0369-DF9D-46AB-8AC3-6D1F86B18C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785778"/>
            <a:ext cx="8596312" cy="383673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16BA327-9691-4F1F-8C91-FA2F38AA864B}"/>
              </a:ext>
            </a:extLst>
          </p:cNvPr>
          <p:cNvSpPr/>
          <p:nvPr/>
        </p:nvSpPr>
        <p:spPr>
          <a:xfrm>
            <a:off x="677334" y="1785778"/>
            <a:ext cx="3866957" cy="2462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AEB6039-840B-4C9F-8F7E-4EE758E40072}"/>
              </a:ext>
            </a:extLst>
          </p:cNvPr>
          <p:cNvSpPr/>
          <p:nvPr/>
        </p:nvSpPr>
        <p:spPr>
          <a:xfrm>
            <a:off x="1854971" y="2326105"/>
            <a:ext cx="1894994" cy="2462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5ED11B-920F-4D3D-8620-14D29E6596E5}"/>
              </a:ext>
            </a:extLst>
          </p:cNvPr>
          <p:cNvSpPr txBox="1"/>
          <p:nvPr/>
        </p:nvSpPr>
        <p:spPr>
          <a:xfrm>
            <a:off x="6742055" y="1724223"/>
            <a:ext cx="2717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>
                <a:solidFill>
                  <a:srgbClr val="FF0000"/>
                </a:solidFill>
              </a:rPr>
              <a:t>import funkcie z modulu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F82F2F-51D1-4B94-BB03-3A9113CA9F23}"/>
              </a:ext>
            </a:extLst>
          </p:cNvPr>
          <p:cNvSpPr txBox="1"/>
          <p:nvPr/>
        </p:nvSpPr>
        <p:spPr>
          <a:xfrm>
            <a:off x="6742055" y="2264550"/>
            <a:ext cx="3320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>
                <a:solidFill>
                  <a:srgbClr val="FF0000"/>
                </a:solidFill>
              </a:rPr>
              <a:t>volanie (t. j. použitie) funkcie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FA4D4BA-70E6-409B-908C-FC4612F71107}"/>
              </a:ext>
            </a:extLst>
          </p:cNvPr>
          <p:cNvCxnSpPr>
            <a:stCxn id="5" idx="1"/>
          </p:cNvCxnSpPr>
          <p:nvPr/>
        </p:nvCxnSpPr>
        <p:spPr>
          <a:xfrm flipH="1">
            <a:off x="4544291" y="1908889"/>
            <a:ext cx="2197764" cy="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5ECA2A1-4FE5-454A-9FB3-F3529D238F88}"/>
              </a:ext>
            </a:extLst>
          </p:cNvPr>
          <p:cNvCxnSpPr>
            <a:cxnSpLocks/>
            <a:stCxn id="7" idx="1"/>
            <a:endCxn id="6" idx="3"/>
          </p:cNvCxnSpPr>
          <p:nvPr/>
        </p:nvCxnSpPr>
        <p:spPr>
          <a:xfrm flipH="1">
            <a:off x="3749965" y="2449216"/>
            <a:ext cx="2992090" cy="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5349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CC021-2723-44CF-A338-A569D767E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15332"/>
            <a:ext cx="8596668" cy="660400"/>
          </a:xfrm>
        </p:spPr>
        <p:txBody>
          <a:bodyPr>
            <a:normAutofit fontScale="90000"/>
          </a:bodyPr>
          <a:lstStyle/>
          <a:p>
            <a:r>
              <a:rPr lang="sk-SK" dirty="0"/>
              <a:t>Generátor náhodných </a:t>
            </a:r>
            <a:r>
              <a:rPr lang="sk-SK" u="sng" dirty="0"/>
              <a:t>reálnych</a:t>
            </a:r>
            <a:r>
              <a:rPr lang="sk-SK" dirty="0"/>
              <a:t> čísel (float)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8501E5-CD5B-4D99-9A11-EAD57F7CF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AFD6-B8A5-4BEE-B732-5B69B51E1503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763F68-177B-4D8E-AC9D-8251799906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97045"/>
            <a:ext cx="12192000" cy="586095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8271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CC021-2723-44CF-A338-A569D767E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15332"/>
            <a:ext cx="8596668" cy="660400"/>
          </a:xfrm>
        </p:spPr>
        <p:txBody>
          <a:bodyPr>
            <a:normAutofit fontScale="90000"/>
          </a:bodyPr>
          <a:lstStyle/>
          <a:p>
            <a:r>
              <a:rPr lang="sk-SK" dirty="0"/>
              <a:t>Generátor náhodných </a:t>
            </a:r>
            <a:r>
              <a:rPr lang="sk-SK" u="sng" dirty="0"/>
              <a:t>reálnych</a:t>
            </a:r>
            <a:r>
              <a:rPr lang="sk-SK" dirty="0"/>
              <a:t> čísel (float)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8501E5-CD5B-4D99-9A11-EAD57F7CF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AFD6-B8A5-4BEE-B732-5B69B51E1503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763F68-177B-4D8E-AC9D-8251799906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97045"/>
            <a:ext cx="12192000" cy="586095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A8E4846-8F98-45F7-AFF8-74747A6B8477}"/>
              </a:ext>
            </a:extLst>
          </p:cNvPr>
          <p:cNvSpPr txBox="1"/>
          <p:nvPr/>
        </p:nvSpPr>
        <p:spPr>
          <a:xfrm>
            <a:off x="4839364" y="939132"/>
            <a:ext cx="2462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>
                <a:solidFill>
                  <a:srgbClr val="FF0000"/>
                </a:solidFill>
              </a:rPr>
              <a:t>import celého modulu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E9CEAAC-4FFA-4BF7-8756-24FFCA2A8AA8}"/>
              </a:ext>
            </a:extLst>
          </p:cNvPr>
          <p:cNvCxnSpPr>
            <a:stCxn id="6" idx="1"/>
          </p:cNvCxnSpPr>
          <p:nvPr/>
        </p:nvCxnSpPr>
        <p:spPr>
          <a:xfrm flipH="1">
            <a:off x="2641600" y="1123798"/>
            <a:ext cx="2197764" cy="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E9D8C62-4B45-4353-B498-640DEC20C773}"/>
              </a:ext>
            </a:extLst>
          </p:cNvPr>
          <p:cNvSpPr txBox="1"/>
          <p:nvPr/>
        </p:nvSpPr>
        <p:spPr>
          <a:xfrm>
            <a:off x="4839364" y="1216131"/>
            <a:ext cx="2717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>
                <a:solidFill>
                  <a:srgbClr val="FF0000"/>
                </a:solidFill>
              </a:rPr>
              <a:t>výpis zoznamu funkcií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E7DFD5D-8573-427D-BECD-2C02D44AAF10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2281382" y="1400797"/>
            <a:ext cx="2557982" cy="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80D6C81B-9A36-492B-B77F-AC303209CD6D}"/>
              </a:ext>
            </a:extLst>
          </p:cNvPr>
          <p:cNvSpPr/>
          <p:nvPr/>
        </p:nvSpPr>
        <p:spPr>
          <a:xfrm>
            <a:off x="8515927" y="3554542"/>
            <a:ext cx="1200728" cy="24160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3BE0CA-A5B3-425F-A90A-F7D45A884B8C}"/>
              </a:ext>
            </a:extLst>
          </p:cNvPr>
          <p:cNvSpPr/>
          <p:nvPr/>
        </p:nvSpPr>
        <p:spPr>
          <a:xfrm>
            <a:off x="6862618" y="3549924"/>
            <a:ext cx="1334655" cy="24160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F1AE6F-7A2F-40D5-96F3-6CFED35E7695}"/>
              </a:ext>
            </a:extLst>
          </p:cNvPr>
          <p:cNvSpPr txBox="1"/>
          <p:nvPr/>
        </p:nvSpPr>
        <p:spPr>
          <a:xfrm>
            <a:off x="9410875" y="4549421"/>
            <a:ext cx="2143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>
                <a:solidFill>
                  <a:srgbClr val="FF0000"/>
                </a:solidFill>
              </a:rPr>
              <a:t>zaujímavé funkcie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CA22604-D936-40F7-8CA1-7C603FEE056B}"/>
              </a:ext>
            </a:extLst>
          </p:cNvPr>
          <p:cNvCxnSpPr>
            <a:cxnSpLocks/>
            <a:endCxn id="10" idx="2"/>
          </p:cNvCxnSpPr>
          <p:nvPr/>
        </p:nvCxnSpPr>
        <p:spPr>
          <a:xfrm flipH="1" flipV="1">
            <a:off x="9116291" y="3796145"/>
            <a:ext cx="600364" cy="753276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5CB9646-7D31-4198-B3E6-D538CA84D97C}"/>
              </a:ext>
            </a:extLst>
          </p:cNvPr>
          <p:cNvCxnSpPr>
            <a:cxnSpLocks/>
            <a:endCxn id="11" idx="2"/>
          </p:cNvCxnSpPr>
          <p:nvPr/>
        </p:nvCxnSpPr>
        <p:spPr>
          <a:xfrm flipH="1" flipV="1">
            <a:off x="7529946" y="3791527"/>
            <a:ext cx="1992745" cy="757894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1895F2C-3013-4A6F-B2F4-2B9D033C84E1}"/>
              </a:ext>
            </a:extLst>
          </p:cNvPr>
          <p:cNvSpPr txBox="1"/>
          <p:nvPr/>
        </p:nvSpPr>
        <p:spPr>
          <a:xfrm>
            <a:off x="8197273" y="5220517"/>
            <a:ext cx="3706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noProof="1">
                <a:solidFill>
                  <a:srgbClr val="FF0000"/>
                </a:solidFill>
              </a:rPr>
              <a:t>nápoveda pomocou funkcie help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5A1DAA4-4669-4444-8CE0-F4DA97E4DA35}"/>
              </a:ext>
            </a:extLst>
          </p:cNvPr>
          <p:cNvCxnSpPr>
            <a:cxnSpLocks/>
            <a:stCxn id="19" idx="1"/>
          </p:cNvCxnSpPr>
          <p:nvPr/>
        </p:nvCxnSpPr>
        <p:spPr>
          <a:xfrm flipH="1" flipV="1">
            <a:off x="3560373" y="4549421"/>
            <a:ext cx="4636900" cy="855762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C998AD5A-370F-4AD6-A7C5-342B73012A27}"/>
              </a:ext>
            </a:extLst>
          </p:cNvPr>
          <p:cNvSpPr txBox="1"/>
          <p:nvPr/>
        </p:nvSpPr>
        <p:spPr>
          <a:xfrm>
            <a:off x="8879956" y="5917998"/>
            <a:ext cx="3706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>
                <a:solidFill>
                  <a:srgbClr val="FF0000"/>
                </a:solidFill>
              </a:rPr>
              <a:t>kontextová </a:t>
            </a:r>
            <a:r>
              <a:rPr lang="sk-SK" dirty="0" err="1">
                <a:solidFill>
                  <a:srgbClr val="FF0000"/>
                </a:solidFill>
              </a:rPr>
              <a:t>nápoveda</a:t>
            </a:r>
            <a:endParaRPr lang="sk-SK" dirty="0">
              <a:solidFill>
                <a:srgbClr val="FF0000"/>
              </a:solidFill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7480532-BA04-4A3E-99AE-5F7AB43A0629}"/>
              </a:ext>
            </a:extLst>
          </p:cNvPr>
          <p:cNvCxnSpPr>
            <a:cxnSpLocks/>
            <a:stCxn id="26" idx="1"/>
          </p:cNvCxnSpPr>
          <p:nvPr/>
        </p:nvCxnSpPr>
        <p:spPr>
          <a:xfrm flipH="1">
            <a:off x="2835564" y="6102664"/>
            <a:ext cx="6044392" cy="158281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15397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C6B1C-D295-4376-8F3D-777B5711C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Úloha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F7B153-1ACD-4064-AC63-1B6C029E77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400" dirty="0"/>
              <a:t>Vygenerujte náhodné reálne číslo v rozsahu [0,1).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775D4C-4176-4F84-BD23-62EB8350C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AFD6-B8A5-4BEE-B732-5B69B51E150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866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C6B1C-D295-4376-8F3D-777B5711C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Úloha 1 – Riešenie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F7B153-1ACD-4064-AC63-1B6C029E77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400" dirty="0"/>
              <a:t>Vygenerujte náhodné reálne číslo v rozsahu [0,1).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775D4C-4176-4F84-BD23-62EB8350C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AFD6-B8A5-4BEE-B732-5B69B51E1503}" type="slidenum">
              <a:rPr lang="en-US" smtClean="0"/>
              <a:t>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129B6E-38BF-4983-BED6-D3DBB2148A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148" y="3204584"/>
            <a:ext cx="3695700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645751"/>
      </p:ext>
    </p:extLst>
  </p:cSld>
  <p:clrMapOvr>
    <a:masterClrMapping/>
  </p:clrMapOvr>
</p:sld>
</file>

<file path=ppt/theme/theme1.xml><?xml version="1.0" encoding="utf-8"?>
<a:theme xmlns:a="http://schemas.openxmlformats.org/drawingml/2006/main" name="Fazeta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Faz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z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1183</TotalTime>
  <Words>301</Words>
  <Application>Microsoft Office PowerPoint</Application>
  <PresentationFormat>Widescreen</PresentationFormat>
  <Paragraphs>75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Trebuchet MS</vt:lpstr>
      <vt:lpstr>Wingdings 3</vt:lpstr>
      <vt:lpstr>Fazeta</vt:lpstr>
      <vt:lpstr>Moduly a funkcie</vt:lpstr>
      <vt:lpstr>Ciele hodiny</vt:lpstr>
      <vt:lpstr>Rozširujúce moduly</vt:lpstr>
      <vt:lpstr>Generátor náhodných celých čísel (int)</vt:lpstr>
      <vt:lpstr>Generátor náhodných celých čísel (int)</vt:lpstr>
      <vt:lpstr>Generátor náhodných reálnych čísel (float)</vt:lpstr>
      <vt:lpstr>Generátor náhodných reálnych čísel (float)</vt:lpstr>
      <vt:lpstr>Úloha 1</vt:lpstr>
      <vt:lpstr>Úloha 1 – Riešenie</vt:lpstr>
      <vt:lpstr>Úloha 2</vt:lpstr>
      <vt:lpstr>Úloha 2 – Riešenie</vt:lpstr>
      <vt:lpstr>Matematické funkcie</vt:lpstr>
      <vt:lpstr>Funkcie pre zistenie času</vt:lpstr>
      <vt:lpstr>Funkcie operačného systému</vt:lpstr>
      <vt:lpstr>Funkcie operačného systému</vt:lpstr>
      <vt:lpstr>Úloha 3 – Zistite, čo robia vyznačené funkcie:</vt:lpstr>
      <vt:lpstr>Cvičenie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Informatika</dc:title>
  <cp:lastModifiedBy>Michal</cp:lastModifiedBy>
  <cp:revision>85</cp:revision>
  <dcterms:created xsi:type="dcterms:W3CDTF">2016-06-25T15:54:22Z</dcterms:created>
  <dcterms:modified xsi:type="dcterms:W3CDTF">2019-04-29T21:34:46Z</dcterms:modified>
</cp:coreProperties>
</file>