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"/>
  </p:notesMasterIdLst>
  <p:sldIdLst>
    <p:sldId id="275" r:id="rId2"/>
    <p:sldId id="281" r:id="rId3"/>
    <p:sldId id="284" r:id="rId4"/>
    <p:sldId id="286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7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06.05.2019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5/6/2019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pythontutor.com/visualize.html#code=def%20vypis_hviezdicky%28%29%3A%0A%20%20%20%20print%28%22**********%22%29%0A%20%20%20%20print%28%22**********%22%29%0A%0A%23%20hlavn%C3%BD%20program%0Aprint%28%22hello%22%29%0Avypis_hviezdicky%28%29%0Aprint%28%22*%20Python%20*%22%29%0Avypis_hviezdicky%28%29%0A&amp;cumulative=false&amp;curInstr=0&amp;heapPrimitives=false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McYTtgl8og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code=def%20vypis_hviezdiciek%28%29%3A%0A%20%20%20%20for%20i%20in%20range%281,10%29%3A%0A%20%20%20%20%20%20%20%20print%28%22*%22%20*%20i%29%0A%20%20%20%20%0A%23%20hlavn%C3%BD%20program%0Avypis_hviezdiciek%28%29%0Aprint%28%22A%20e%C5%A1te%20raz%20%3A%29%22%29%0Avypis_hviezdiciek%28%29&amp;cumulative=false&amp;curInstr=0&amp;heapPrimitives=false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Vlastné funkcie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použitia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	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vypis_hviezdicky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hlavný program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vypis_hviezdicky()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 Python 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vypis_hviezdicky()</a:t>
            </a:r>
            <a:endParaRPr lang="sk-SK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9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F6B2-3B46-45F5-A572-6C510250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Kroky vykonané pri volaní funkcie: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3CC7-D84A-4FD5-AA27-6DAAA1A0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400" dirty="0"/>
              <a:t>Preruší sa vykonávanie práve bežiaceho programu</a:t>
            </a:r>
          </a:p>
          <a:p>
            <a:pPr marL="514350" indent="-457200">
              <a:buFont typeface="+mj-lt"/>
              <a:buAutoNum type="arabicPeriod"/>
            </a:pPr>
            <a:r>
              <a:rPr lang="sk-SK" sz="2400" dirty="0"/>
              <a:t>Skočí sa na začiatok volanej funkcie</a:t>
            </a:r>
          </a:p>
          <a:p>
            <a:pPr marL="514350" indent="-457200">
              <a:buFont typeface="+mj-lt"/>
              <a:buAutoNum type="arabicPeriod"/>
            </a:pPr>
            <a:r>
              <a:rPr lang="sk-SK" sz="2400" dirty="0"/>
              <a:t>Postupne sa vykonajú všetky príkazy</a:t>
            </a:r>
          </a:p>
          <a:p>
            <a:pPr marL="514350" indent="-457200">
              <a:buFont typeface="+mj-lt"/>
              <a:buAutoNum type="arabicPeriod"/>
            </a:pPr>
            <a:r>
              <a:rPr lang="sk-SK" sz="2400" dirty="0"/>
              <a:t>Keď sa príde na koniec funkcie, zrealizuje sa návrat do hlavného programu a pokračuje sa vo vykonávaní ďalších príkazov za volaním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ECCFE-3DC1-4852-8960-ACF94AEC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D88B-7249-4858-8850-840CDC1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činnosti programu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883D-1AE1-481C-AE79-45BAA878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E6BA9D8-8E3F-48C5-8F5C-86B13D401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6" r="22150"/>
          <a:stretch/>
        </p:blipFill>
        <p:spPr>
          <a:xfrm>
            <a:off x="2465416" y="2065058"/>
            <a:ext cx="4245385" cy="3429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BB8D7-5636-438B-893E-D34E5A7C2DA6}"/>
              </a:ext>
            </a:extLst>
          </p:cNvPr>
          <p:cNvSpPr txBox="1"/>
          <p:nvPr/>
        </p:nvSpPr>
        <p:spPr>
          <a:xfrm>
            <a:off x="2237453" y="5940623"/>
            <a:ext cx="470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i="1" dirty="0">
                <a:hlinkClick r:id="rId2"/>
              </a:rPr>
              <a:t>Vizualizácia príkladu</a:t>
            </a:r>
            <a:endParaRPr lang="sk-SK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0E6D0-CA74-4308-BF3E-F5BBD019494A}"/>
              </a:ext>
            </a:extLst>
          </p:cNvPr>
          <p:cNvSpPr txBox="1"/>
          <p:nvPr/>
        </p:nvSpPr>
        <p:spPr>
          <a:xfrm>
            <a:off x="2237452" y="6252598"/>
            <a:ext cx="470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i="1" noProof="1">
                <a:hlinkClick r:id="rId4"/>
              </a:rPr>
              <a:t>Python Tutor Introduction - video</a:t>
            </a:r>
            <a:endParaRPr lang="sk-SK" sz="1400" i="1" noProof="1"/>
          </a:p>
        </p:txBody>
      </p:sp>
    </p:spTree>
    <p:extLst>
      <p:ext uri="{BB962C8B-B14F-4D97-AF65-F5344CB8AC3E}">
        <p14:creationId xmlns:p14="http://schemas.microsoft.com/office/powerpoint/2010/main" val="6252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Vyskúšajte, čo robí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vypis_hviezdiciek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</a:t>
            </a:r>
          </a:p>
          <a:p>
            <a:pPr marL="0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i)</a:t>
            </a:r>
          </a:p>
          <a:p>
            <a:pPr marL="0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hlavný program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vypis_hviezdiciek()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ešte raz :)"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vypis_hviezdiciek()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BF9EFAB-6E86-41BC-8CEB-8C7240CA1AA2}"/>
              </a:ext>
            </a:extLst>
          </p:cNvPr>
          <p:cNvSpPr txBox="1"/>
          <p:nvPr/>
        </p:nvSpPr>
        <p:spPr>
          <a:xfrm>
            <a:off x="6096000" y="6349139"/>
            <a:ext cx="120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400" noProof="1">
                <a:hlinkClick r:id="rId2"/>
              </a:rPr>
              <a:t>Python Tutor</a:t>
            </a:r>
            <a:endParaRPr lang="sk-SK" sz="1400" noProof="1"/>
          </a:p>
        </p:txBody>
      </p:sp>
      <p:sp>
        <p:nvSpPr>
          <p:cNvPr id="7" name="Arrow: Down 6">
            <a:hlinkClick r:id="rId2"/>
            <a:extLst>
              <a:ext uri="{FF2B5EF4-FFF2-40B4-BE49-F238E27FC236}">
                <a16:creationId xmlns:a16="http://schemas.microsoft.com/office/drawing/2014/main" id="{5C73E229-36E9-46EB-9956-354C0DBDF097}"/>
              </a:ext>
            </a:extLst>
          </p:cNvPr>
          <p:cNvSpPr/>
          <p:nvPr/>
        </p:nvSpPr>
        <p:spPr>
          <a:xfrm>
            <a:off x="6462782" y="6041362"/>
            <a:ext cx="41563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996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64F-0ADF-4313-8853-02E1538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80BA-24B9-4F3C-BFC6-34661660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Vypracujte úlohy v priloženom pracovnom liste.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B079-C69F-4C2C-86CB-696EBAB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Funkcia / Podprogram</a:t>
            </a:r>
          </a:p>
          <a:p>
            <a:pPr lvl="1"/>
            <a:r>
              <a:rPr lang="sk-SK" sz="2600" dirty="0"/>
              <a:t>Definícia funkcie</a:t>
            </a:r>
          </a:p>
          <a:p>
            <a:pPr lvl="1"/>
            <a:r>
              <a:rPr lang="sk-SK" sz="2600" dirty="0"/>
              <a:t>Volanie funkcie</a:t>
            </a:r>
          </a:p>
          <a:p>
            <a:pPr lvl="1"/>
            <a:endParaRPr lang="sk-SK" sz="3000" dirty="0"/>
          </a:p>
          <a:p>
            <a:r>
              <a:rPr lang="sk-SK" sz="3000" dirty="0"/>
              <a:t>Vytvárať a spúšťať vlastné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CA1-BFCE-4DF6-B715-16E54EF5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BFF8-D4E1-4AF7-8ACF-56ADE97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019"/>
            <a:ext cx="9131684" cy="4839854"/>
          </a:xfrm>
        </p:spPr>
        <p:txBody>
          <a:bodyPr>
            <a:normAutofit/>
          </a:bodyPr>
          <a:lstStyle/>
          <a:p>
            <a:r>
              <a:rPr lang="pl-PL" sz="2000" dirty="0"/>
              <a:t>Doteraz sme pracovali so štandardnými funkciami, napr.:</a:t>
            </a:r>
          </a:p>
          <a:p>
            <a:pPr lvl="1"/>
            <a:r>
              <a:rPr lang="sk-SK" sz="2000" dirty="0"/>
              <a:t>vstup a výstup </a:t>
            </a:r>
            <a:r>
              <a:rPr lang="sk-S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sk-SK" sz="2000" dirty="0"/>
              <a:t> a </a:t>
            </a:r>
            <a:r>
              <a:rPr lang="sk-SK" sz="2000" b="1" noProof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sk-SK" sz="2000" dirty="0"/>
              <a:t>aritmetické funkcie </a:t>
            </a:r>
            <a:r>
              <a:rPr lang="sk-S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sk-SK" sz="2000" dirty="0"/>
              <a:t> a </a:t>
            </a:r>
            <a:r>
              <a:rPr lang="sk-S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round()</a:t>
            </a:r>
          </a:p>
          <a:p>
            <a:pPr lvl="1"/>
            <a:r>
              <a:rPr lang="sk-SK" sz="2000" dirty="0"/>
              <a:t>generovanie postupnosti čísel pre for-cyklus </a:t>
            </a:r>
            <a:r>
              <a:rPr lang="sk-S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sk-SK" sz="2000" dirty="0"/>
          </a:p>
          <a:p>
            <a:endParaRPr lang="sk-SK" sz="2400" dirty="0"/>
          </a:p>
          <a:p>
            <a:r>
              <a:rPr lang="sk-SK" sz="2000" dirty="0"/>
              <a:t>Okrem toho sme pracovali aj s funkciami, ktoré boli definované v iných moduloch:</a:t>
            </a:r>
          </a:p>
          <a:p>
            <a:pPr lvl="1"/>
            <a:r>
              <a:rPr lang="sk-SK" sz="1800" dirty="0"/>
              <a:t>import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k-SK" sz="1800" dirty="0"/>
              <a:t> sprístupnil funkcie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  <a:r>
              <a:rPr lang="sk-SK" sz="1800" dirty="0"/>
              <a:t> a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pPr lvl="1"/>
            <a:r>
              <a:rPr lang="sk-SK" sz="1800" dirty="0"/>
              <a:t>import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sk-SK" sz="1800" dirty="0"/>
              <a:t> sprístupnil funkcie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math.sin()</a:t>
            </a:r>
            <a:r>
              <a:rPr lang="sk-SK" sz="1800" dirty="0"/>
              <a:t> a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math.cos()</a:t>
            </a:r>
          </a:p>
          <a:p>
            <a:pPr lvl="1"/>
            <a:r>
              <a:rPr lang="sk-SK" sz="1800" dirty="0"/>
              <a:t>import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k-SK" sz="1800" dirty="0"/>
              <a:t> sprístupnil funkciu </a:t>
            </a:r>
            <a:r>
              <a:rPr lang="sk-SK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time.asctime()</a:t>
            </a:r>
          </a:p>
          <a:p>
            <a:pPr lvl="1"/>
            <a:endParaRPr lang="sk-SK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D3B3-F6ED-47C2-985F-65756465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vlastnej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Funkcia je pomenovaný blok príkazov (podprogram).</a:t>
            </a:r>
          </a:p>
          <a:p>
            <a:r>
              <a:rPr lang="sk-SK" sz="2400" dirty="0"/>
              <a:t>Popisujeme (</a:t>
            </a:r>
            <a:r>
              <a:rPr lang="sk-SK" sz="2400" b="1" dirty="0"/>
              <a:t>definujeme</a:t>
            </a:r>
            <a:r>
              <a:rPr lang="sk-SK" sz="2400" dirty="0"/>
              <a:t>) ju špeciálnou konštrukciou: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vlastnej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Funkcia je pomenovaný blok príkazov (podprogram).</a:t>
            </a:r>
          </a:p>
          <a:p>
            <a:r>
              <a:rPr lang="sk-SK" sz="2400" dirty="0"/>
              <a:t>Popisujeme (</a:t>
            </a:r>
            <a:r>
              <a:rPr lang="sk-SK" sz="2400" b="1" dirty="0"/>
              <a:t>definujeme</a:t>
            </a:r>
            <a:r>
              <a:rPr lang="sk-SK" sz="2400" dirty="0"/>
              <a:t>) ju špeciálnou konštrukciou:</a:t>
            </a:r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meno_funkcie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prikaz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DA7A9-7CF1-4554-B495-31B85C2B1867}"/>
              </a:ext>
            </a:extLst>
          </p:cNvPr>
          <p:cNvSpPr/>
          <p:nvPr/>
        </p:nvSpPr>
        <p:spPr>
          <a:xfrm>
            <a:off x="1127183" y="3713019"/>
            <a:ext cx="3866957" cy="350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097D5-486B-4BD5-A801-82CE89E59ACB}"/>
              </a:ext>
            </a:extLst>
          </p:cNvPr>
          <p:cNvSpPr/>
          <p:nvPr/>
        </p:nvSpPr>
        <p:spPr>
          <a:xfrm>
            <a:off x="1939636" y="4118698"/>
            <a:ext cx="1847274" cy="1358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40E7B-0DC4-4C5A-8882-9FDBB766845D}"/>
              </a:ext>
            </a:extLst>
          </p:cNvPr>
          <p:cNvSpPr txBox="1"/>
          <p:nvPr/>
        </p:nvSpPr>
        <p:spPr>
          <a:xfrm>
            <a:off x="5684506" y="3703843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Definícia názvu funkcie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57FD9E-C7E8-4E4D-B4A5-7DBC5616EECB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4994140" y="3888509"/>
            <a:ext cx="690366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A45D4B-6F7C-4D51-A357-75DDD821AE06}"/>
              </a:ext>
            </a:extLst>
          </p:cNvPr>
          <p:cNvSpPr txBox="1"/>
          <p:nvPr/>
        </p:nvSpPr>
        <p:spPr>
          <a:xfrm>
            <a:off x="5684506" y="4503269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Blok príkazov</a:t>
            </a:r>
          </a:p>
          <a:p>
            <a:r>
              <a:rPr lang="sk-SK" dirty="0">
                <a:solidFill>
                  <a:srgbClr val="FF0000"/>
                </a:solidFill>
              </a:rPr>
              <a:t>(telo funkcie)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CADF4-528E-4381-90CC-04E05EE41C03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3786910" y="4797931"/>
            <a:ext cx="1897596" cy="285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1E4EE38-6A23-491D-B118-F27F18630556}"/>
              </a:ext>
            </a:extLst>
          </p:cNvPr>
          <p:cNvSpPr/>
          <p:nvPr/>
        </p:nvSpPr>
        <p:spPr>
          <a:xfrm rot="5400000">
            <a:off x="1394863" y="5301127"/>
            <a:ext cx="277092" cy="8124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64C9C-193E-42B9-A23E-1CF140C2D96B}"/>
              </a:ext>
            </a:extLst>
          </p:cNvPr>
          <p:cNvSpPr txBox="1"/>
          <p:nvPr/>
        </p:nvSpPr>
        <p:spPr>
          <a:xfrm>
            <a:off x="886213" y="5854329"/>
            <a:ext cx="386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rgbClr val="FF0000"/>
                </a:solidFill>
              </a:rPr>
              <a:t>Odsadenie (</a:t>
            </a:r>
            <a:r>
              <a:rPr lang="sk-SK" noProof="1">
                <a:solidFill>
                  <a:srgbClr val="FF0000"/>
                </a:solidFill>
              </a:rPr>
              <a:t>indent</a:t>
            </a:r>
            <a:r>
              <a:rPr lang="sk-SK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- 4 medzery)</a:t>
            </a:r>
          </a:p>
        </p:txBody>
      </p:sp>
    </p:spTree>
    <p:extLst>
      <p:ext uri="{BB962C8B-B14F-4D97-AF65-F5344CB8AC3E}">
        <p14:creationId xmlns:p14="http://schemas.microsoft.com/office/powerpoint/2010/main" val="100796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vlastnej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Ako prvý príklad zapíšme takúto definíciu funkcie:</a:t>
            </a:r>
          </a:p>
          <a:p>
            <a:endParaRPr lang="sk-SK" sz="2400" dirty="0"/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vypis_hviezdicky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9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vlastnej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3411"/>
          </a:xfrm>
        </p:spPr>
        <p:txBody>
          <a:bodyPr>
            <a:normAutofit/>
          </a:bodyPr>
          <a:lstStyle/>
          <a:p>
            <a:r>
              <a:rPr lang="sk-SK" sz="2400" dirty="0"/>
              <a:t>Ako prvý príklad zapíšme takúto definíciu funkcie:</a:t>
            </a:r>
          </a:p>
          <a:p>
            <a:endParaRPr lang="sk-SK" sz="2400" dirty="0"/>
          </a:p>
          <a:p>
            <a:endParaRPr lang="sk-SK" sz="2400" dirty="0"/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vypis_hviezdicky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sk-SK" sz="2200" dirty="0"/>
          </a:p>
          <a:p>
            <a:r>
              <a:rPr lang="pl-PL" sz="2400" dirty="0">
                <a:latin typeface="+mj-lt"/>
                <a:cs typeface="Courier New" panose="02070309020205020404" pitchFamily="49" charset="0"/>
              </a:rPr>
              <a:t>Touto definíciou sa ešte žiadne príkazy z tela funkcie nevykonávajú. F</a:t>
            </a:r>
            <a:r>
              <a:rPr lang="pl-PL" sz="2400" dirty="0">
                <a:cs typeface="Courier New" panose="02070309020205020404" pitchFamily="49" charset="0"/>
              </a:rPr>
              <a:t>unkciu musíme spustiť (</a:t>
            </a:r>
            <a:r>
              <a:rPr lang="pl-PL" sz="2400" b="1" dirty="0">
                <a:cs typeface="Courier New" panose="02070309020205020404" pitchFamily="49" charset="0"/>
              </a:rPr>
              <a:t>zavolať</a:t>
            </a:r>
            <a:r>
              <a:rPr lang="pl-PL" sz="2400" dirty="0">
                <a:cs typeface="Courier New" panose="02070309020205020404" pitchFamily="49" charset="0"/>
              </a:rPr>
              <a:t>)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l-PL" sz="2400" dirty="0">
              <a:latin typeface="+mj-lt"/>
              <a:cs typeface="Courier New" panose="02070309020205020404" pitchFamily="49" charset="0"/>
            </a:endParaRPr>
          </a:p>
          <a:p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Volanie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vypis_hviezdicky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vypis_hviezdicky() </a:t>
            </a: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24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DC32-D011-4D59-A44D-FBE1319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Volanie funkcie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CAF8-F488-4CEB-89F5-0B16B75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FF056-1228-4134-9232-41148C72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definícia funkcie</a:t>
            </a:r>
          </a:p>
          <a:p>
            <a:pPr marL="457200" lvl="1" indent="0">
              <a:buNone/>
            </a:pPr>
            <a:r>
              <a:rPr lang="pl-PL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vypis_hviezdicky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pl-PL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"**********"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hlavný program</a:t>
            </a:r>
          </a:p>
          <a:p>
            <a:pPr marL="457200" lvl="1" indent="0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vypis_hviezdicky() </a:t>
            </a:r>
            <a:r>
              <a:rPr lang="sk-SK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-&gt; volanie funkcie</a:t>
            </a:r>
          </a:p>
        </p:txBody>
      </p:sp>
    </p:spTree>
    <p:extLst>
      <p:ext uri="{BB962C8B-B14F-4D97-AF65-F5344CB8AC3E}">
        <p14:creationId xmlns:p14="http://schemas.microsoft.com/office/powerpoint/2010/main" val="397677233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1192</TotalTime>
  <Words>334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 3</vt:lpstr>
      <vt:lpstr>Fazeta</vt:lpstr>
      <vt:lpstr>Vlastné funkcie</vt:lpstr>
      <vt:lpstr>Ciele hodiny</vt:lpstr>
      <vt:lpstr>Funkcie</vt:lpstr>
      <vt:lpstr>Vytvorenie vlastnej funkcie</vt:lpstr>
      <vt:lpstr>Vytvorenie vlastnej funkcie</vt:lpstr>
      <vt:lpstr>Príklad vlastnej funkcie</vt:lpstr>
      <vt:lpstr>Príklad vlastnej funkcie</vt:lpstr>
      <vt:lpstr>Volanie funkcie</vt:lpstr>
      <vt:lpstr>Volanie funkcie</vt:lpstr>
      <vt:lpstr>Príklad použitia funkcie</vt:lpstr>
      <vt:lpstr>Kroky vykonané pri volaní funkcie:</vt:lpstr>
      <vt:lpstr>Vizualizácia činnosti programu</vt:lpstr>
      <vt:lpstr>Vyskúšajte, čo robí program</vt:lpstr>
      <vt:lpstr>Cvičenie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87</cp:revision>
  <dcterms:created xsi:type="dcterms:W3CDTF">2016-06-25T15:54:22Z</dcterms:created>
  <dcterms:modified xsi:type="dcterms:W3CDTF">2019-05-06T00:47:43Z</dcterms:modified>
</cp:coreProperties>
</file>