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2"/>
  </p:notesMasterIdLst>
  <p:sldIdLst>
    <p:sldId id="275" r:id="rId2"/>
    <p:sldId id="281" r:id="rId3"/>
    <p:sldId id="299" r:id="rId4"/>
    <p:sldId id="300" r:id="rId5"/>
    <p:sldId id="301" r:id="rId6"/>
    <p:sldId id="304" r:id="rId7"/>
    <p:sldId id="308" r:id="rId8"/>
    <p:sldId id="302" r:id="rId9"/>
    <p:sldId id="303" r:id="rId10"/>
    <p:sldId id="305" r:id="rId11"/>
    <p:sldId id="306" r:id="rId12"/>
    <p:sldId id="307" r:id="rId13"/>
    <p:sldId id="309" r:id="rId14"/>
    <p:sldId id="310" r:id="rId15"/>
    <p:sldId id="311" r:id="rId16"/>
    <p:sldId id="314" r:id="rId17"/>
    <p:sldId id="313" r:id="rId18"/>
    <p:sldId id="315" r:id="rId19"/>
    <p:sldId id="29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13.05.2019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5/13/2019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Funkcie s parametrami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sucet(prve,druhe)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sucet(prve,druhe)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B0C309-A2B4-4684-8F0E-BA1DFF989E55}"/>
              </a:ext>
            </a:extLst>
          </p:cNvPr>
          <p:cNvSpPr txBox="1"/>
          <p:nvPr/>
        </p:nvSpPr>
        <p:spPr>
          <a:xfrm>
            <a:off x="501423" y="5869981"/>
            <a:ext cx="7275593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Problém:</a:t>
            </a:r>
          </a:p>
          <a:p>
            <a:r>
              <a:rPr lang="sk-SK" sz="2000" dirty="0">
                <a:solidFill>
                  <a:srgbClr val="FF0000"/>
                </a:solidFill>
              </a:rPr>
              <a:t>Hlavný program nevie aký bol </a:t>
            </a:r>
            <a:r>
              <a:rPr lang="sk-SK" sz="2000" u="sng" dirty="0">
                <a:solidFill>
                  <a:srgbClr val="FF0000"/>
                </a:solidFill>
              </a:rPr>
              <a:t>výstup</a:t>
            </a:r>
            <a:r>
              <a:rPr lang="sk-SK" sz="2000" dirty="0">
                <a:solidFill>
                  <a:srgbClr val="FF0000"/>
                </a:solidFill>
              </a:rPr>
              <a:t> a nedokáže ho spracovať</a:t>
            </a:r>
            <a:endParaRPr lang="sk-SK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3309"/>
            <a:ext cx="8596668" cy="4388053"/>
          </a:xfrm>
        </p:spPr>
        <p:txBody>
          <a:bodyPr>
            <a:normAutofit fontScale="92500" lnSpcReduction="10000"/>
          </a:bodyPr>
          <a:lstStyle/>
          <a:p>
            <a:r>
              <a:rPr lang="sk-SK" sz="2200" dirty="0"/>
              <a:t>Rozlišujeme dva typy funkcií:</a:t>
            </a:r>
          </a:p>
          <a:p>
            <a:pPr lvl="1"/>
            <a:r>
              <a:rPr lang="sk-SK" sz="2000" dirty="0"/>
              <a:t>také, ktoré niečo robia (napr. vypisujú, kreslia, …), ale hlavnému programu nevracajú žiadnu návratovú hodnotu</a:t>
            </a:r>
          </a:p>
          <a:p>
            <a:pPr lvl="1"/>
            <a:r>
              <a:rPr lang="sk-SK" sz="2000" dirty="0"/>
              <a:t>také, ktoré niečo vypočítajú a vrátia nejakú výslednú hodnotu - musia obsahovať príkaz </a:t>
            </a:r>
            <a:r>
              <a:rPr lang="sk-SK" sz="2000" b="1" noProof="1"/>
              <a:t>return</a:t>
            </a:r>
            <a:r>
              <a:rPr lang="sk-SK" sz="2000" dirty="0"/>
              <a:t> s </a:t>
            </a:r>
            <a:r>
              <a:rPr lang="sk-SK" sz="2000" b="1" dirty="0"/>
              <a:t>návratovou hodnotou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(param1,param2,param3):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vysledok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6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3309"/>
            <a:ext cx="8596668" cy="4388053"/>
          </a:xfrm>
        </p:spPr>
        <p:txBody>
          <a:bodyPr>
            <a:normAutofit fontScale="92500" lnSpcReduction="10000"/>
          </a:bodyPr>
          <a:lstStyle/>
          <a:p>
            <a:r>
              <a:rPr lang="sk-SK" sz="2200" dirty="0"/>
              <a:t>Rozlišujeme dva typy funkcií:</a:t>
            </a:r>
          </a:p>
          <a:p>
            <a:pPr lvl="1"/>
            <a:r>
              <a:rPr lang="sk-SK" sz="2000" dirty="0"/>
              <a:t>také, ktoré niečo robia (napr. vypisujú, kreslia, …), ale hlavnému programu nevracajú žiadnu návratovú hodnotu</a:t>
            </a:r>
          </a:p>
          <a:p>
            <a:pPr lvl="1"/>
            <a:r>
              <a:rPr lang="sk-SK" sz="2000" dirty="0"/>
              <a:t>také, ktoré niečo vypočítajú a vrátia nejakú výslednú hodnotu - musia obsahovať príkaz </a:t>
            </a:r>
            <a:r>
              <a:rPr lang="sk-SK" sz="2000" b="1" noProof="1"/>
              <a:t>return</a:t>
            </a:r>
            <a:r>
              <a:rPr lang="sk-SK" sz="2000" dirty="0"/>
              <a:t> s </a:t>
            </a:r>
            <a:r>
              <a:rPr lang="sk-SK" sz="2000" b="1" dirty="0"/>
              <a:t>návratovou hodnotou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(param1,param2,param3):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vysledok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61A6D-8AC1-4D0A-84D9-BE5BFB0C4E5B}"/>
              </a:ext>
            </a:extLst>
          </p:cNvPr>
          <p:cNvSpPr/>
          <p:nvPr/>
        </p:nvSpPr>
        <p:spPr>
          <a:xfrm>
            <a:off x="1819562" y="5534200"/>
            <a:ext cx="2641601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57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461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</a:p>
          <a:p>
            <a:pPr marL="0" indent="0"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vys = kocka(s)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vys==6: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"Hádžeš ešte raz!"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"Výsledný hod je"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,vys)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461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a+b</a:t>
            </a:r>
          </a:p>
          <a:p>
            <a:pPr marL="0" indent="0">
              <a:buFont typeface="Wingdings 3" charset="2"/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sucet(prve,druhe)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(suma)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sprava = prve+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+druhe+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+suma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(sprava)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>
            <a:cxnSpLocks/>
          </p:cNvCxnSpPr>
          <p:nvPr/>
        </p:nvCxnSpPr>
        <p:spPr>
          <a:xfrm>
            <a:off x="4867564" y="1838036"/>
            <a:ext cx="0" cy="48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461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</a:p>
          <a:p>
            <a:pPr marL="0" indent="0"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vys = kocka(s)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vys==6: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"Hádžeš ešte raz!"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"Výsledný hod je"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,vys)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461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a+b</a:t>
            </a:r>
          </a:p>
          <a:p>
            <a:pPr marL="0" indent="0">
              <a:buFont typeface="Wingdings 3" charset="2"/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sucet(prve,druhe)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(suma)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sprava = prve+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+druhe+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+suma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(sprava)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>
            <a:cxnSpLocks/>
          </p:cNvCxnSpPr>
          <p:nvPr/>
        </p:nvCxnSpPr>
        <p:spPr>
          <a:xfrm>
            <a:off x="4867564" y="1838036"/>
            <a:ext cx="0" cy="48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637E7F-F997-4E47-9878-AC74A5879180}"/>
              </a:ext>
            </a:extLst>
          </p:cNvPr>
          <p:cNvSpPr/>
          <p:nvPr/>
        </p:nvSpPr>
        <p:spPr>
          <a:xfrm>
            <a:off x="1156854" y="4860665"/>
            <a:ext cx="1143001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26947-8DC1-4DAC-AD7E-3B857D85D810}"/>
              </a:ext>
            </a:extLst>
          </p:cNvPr>
          <p:cNvSpPr/>
          <p:nvPr/>
        </p:nvSpPr>
        <p:spPr>
          <a:xfrm>
            <a:off x="6058361" y="5262447"/>
            <a:ext cx="2254366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FECE6-387E-4E07-A02B-2E3EF006F8C2}"/>
              </a:ext>
            </a:extLst>
          </p:cNvPr>
          <p:cNvSpPr txBox="1"/>
          <p:nvPr/>
        </p:nvSpPr>
        <p:spPr>
          <a:xfrm>
            <a:off x="2299855" y="4832208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Volanie funkcie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D2389-8868-451F-B6FB-46C4EDD1C44E}"/>
              </a:ext>
            </a:extLst>
          </p:cNvPr>
          <p:cNvSpPr txBox="1"/>
          <p:nvPr/>
        </p:nvSpPr>
        <p:spPr>
          <a:xfrm>
            <a:off x="8312727" y="5233990"/>
            <a:ext cx="2043701" cy="369332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Volanie funkcie</a:t>
            </a:r>
          </a:p>
        </p:txBody>
      </p:sp>
    </p:spTree>
    <p:extLst>
      <p:ext uri="{BB962C8B-B14F-4D97-AF65-F5344CB8AC3E}">
        <p14:creationId xmlns:p14="http://schemas.microsoft.com/office/powerpoint/2010/main" val="311861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461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</a:p>
          <a:p>
            <a:pPr marL="0" indent="0"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vys = kocka(s)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vys==6: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"Hádžeš ešte raz!"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"Výsledný hod je"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,vys)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461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a+b</a:t>
            </a:r>
          </a:p>
          <a:p>
            <a:pPr marL="0" indent="0">
              <a:buFont typeface="Wingdings 3" charset="2"/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sucet(prve,druhe)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(suma)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sprava = prve+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+druhe+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+suma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(sprava)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>
            <a:cxnSpLocks/>
          </p:cNvCxnSpPr>
          <p:nvPr/>
        </p:nvCxnSpPr>
        <p:spPr>
          <a:xfrm>
            <a:off x="4867564" y="1838036"/>
            <a:ext cx="0" cy="48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637E7F-F997-4E47-9878-AC74A5879180}"/>
              </a:ext>
            </a:extLst>
          </p:cNvPr>
          <p:cNvSpPr/>
          <p:nvPr/>
        </p:nvSpPr>
        <p:spPr>
          <a:xfrm>
            <a:off x="1156854" y="4860665"/>
            <a:ext cx="1143001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26947-8DC1-4DAC-AD7E-3B857D85D810}"/>
              </a:ext>
            </a:extLst>
          </p:cNvPr>
          <p:cNvSpPr/>
          <p:nvPr/>
        </p:nvSpPr>
        <p:spPr>
          <a:xfrm>
            <a:off x="6058361" y="5262447"/>
            <a:ext cx="2254366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FECE6-387E-4E07-A02B-2E3EF006F8C2}"/>
              </a:ext>
            </a:extLst>
          </p:cNvPr>
          <p:cNvSpPr txBox="1"/>
          <p:nvPr/>
        </p:nvSpPr>
        <p:spPr>
          <a:xfrm>
            <a:off x="2299855" y="4832208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Volanie funkcie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D2389-8868-451F-B6FB-46C4EDD1C44E}"/>
              </a:ext>
            </a:extLst>
          </p:cNvPr>
          <p:cNvSpPr txBox="1"/>
          <p:nvPr/>
        </p:nvSpPr>
        <p:spPr>
          <a:xfrm>
            <a:off x="8312727" y="5233990"/>
            <a:ext cx="2043701" cy="369332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Volanie funkcie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7B3FA-5E6D-4984-9961-ACA05048EE7C}"/>
              </a:ext>
            </a:extLst>
          </p:cNvPr>
          <p:cNvSpPr/>
          <p:nvPr/>
        </p:nvSpPr>
        <p:spPr>
          <a:xfrm>
            <a:off x="882073" y="3354418"/>
            <a:ext cx="1500910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B47905-609F-43DC-8DF0-38CA3D7263A3}"/>
              </a:ext>
            </a:extLst>
          </p:cNvPr>
          <p:cNvSpPr/>
          <p:nvPr/>
        </p:nvSpPr>
        <p:spPr>
          <a:xfrm>
            <a:off x="5661891" y="3354418"/>
            <a:ext cx="1500910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04112-B2EA-4998-8523-332835521AD6}"/>
              </a:ext>
            </a:extLst>
          </p:cNvPr>
          <p:cNvSpPr txBox="1"/>
          <p:nvPr/>
        </p:nvSpPr>
        <p:spPr>
          <a:xfrm>
            <a:off x="2377672" y="332596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Návrat hodnoty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86E97-32B1-41FE-AF3F-E90187964500}"/>
              </a:ext>
            </a:extLst>
          </p:cNvPr>
          <p:cNvSpPr txBox="1"/>
          <p:nvPr/>
        </p:nvSpPr>
        <p:spPr>
          <a:xfrm>
            <a:off x="7185544" y="329750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Návrat hodnoty</a:t>
            </a:r>
          </a:p>
        </p:txBody>
      </p:sp>
    </p:spTree>
    <p:extLst>
      <p:ext uri="{BB962C8B-B14F-4D97-AF65-F5344CB8AC3E}">
        <p14:creationId xmlns:p14="http://schemas.microsoft.com/office/powerpoint/2010/main" val="59017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461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</a:p>
          <a:p>
            <a:pPr marL="0" indent="0"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vys = kocka(s)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vys==6: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"Hádžeš ešte raz!"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"Výsledný hod je"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,vys)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461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7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7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a+b</a:t>
            </a:r>
          </a:p>
          <a:p>
            <a:pPr marL="0" indent="0">
              <a:buFont typeface="Wingdings 3" charset="2"/>
              <a:buNone/>
            </a:pPr>
            <a:endParaRPr lang="sk-SK" sz="17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sz="17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sucet(prve,druhe)</a:t>
            </a:r>
          </a:p>
          <a:p>
            <a:pPr marL="0" indent="0">
              <a:buFont typeface="Wingdings 3" charset="2"/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suma = </a:t>
            </a: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(suma)</a:t>
            </a:r>
          </a:p>
          <a:p>
            <a:pPr marL="0" indent="0">
              <a:buNone/>
            </a:pP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sprava = prve+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+druhe+</a:t>
            </a:r>
            <a:r>
              <a:rPr lang="sk-SK" sz="17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"="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+suma</a:t>
            </a:r>
          </a:p>
          <a:p>
            <a:pPr marL="0" indent="0">
              <a:buNone/>
            </a:pPr>
            <a:r>
              <a:rPr lang="sk-SK" sz="17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17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(sprava)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>
            <a:cxnSpLocks/>
          </p:cNvCxnSpPr>
          <p:nvPr/>
        </p:nvCxnSpPr>
        <p:spPr>
          <a:xfrm>
            <a:off x="4867564" y="1838036"/>
            <a:ext cx="0" cy="483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7ECB18-A9AB-4F12-A28D-AABA654673CC}"/>
              </a:ext>
            </a:extLst>
          </p:cNvPr>
          <p:cNvSpPr/>
          <p:nvPr/>
        </p:nvSpPr>
        <p:spPr>
          <a:xfrm>
            <a:off x="882073" y="3354418"/>
            <a:ext cx="1500910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6B815-7610-4AAF-95FC-4E5FA686303B}"/>
              </a:ext>
            </a:extLst>
          </p:cNvPr>
          <p:cNvSpPr/>
          <p:nvPr/>
        </p:nvSpPr>
        <p:spPr>
          <a:xfrm>
            <a:off x="5661891" y="3354418"/>
            <a:ext cx="1500910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37E7F-F997-4E47-9878-AC74A5879180}"/>
              </a:ext>
            </a:extLst>
          </p:cNvPr>
          <p:cNvSpPr/>
          <p:nvPr/>
        </p:nvSpPr>
        <p:spPr>
          <a:xfrm>
            <a:off x="362528" y="4860665"/>
            <a:ext cx="810490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26947-8DC1-4DAC-AD7E-3B857D85D810}"/>
              </a:ext>
            </a:extLst>
          </p:cNvPr>
          <p:cNvSpPr/>
          <p:nvPr/>
        </p:nvSpPr>
        <p:spPr>
          <a:xfrm>
            <a:off x="5153197" y="5262447"/>
            <a:ext cx="905857" cy="31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9D7FC-9628-4A90-B8DC-CF1D13303C64}"/>
              </a:ext>
            </a:extLst>
          </p:cNvPr>
          <p:cNvSpPr txBox="1"/>
          <p:nvPr/>
        </p:nvSpPr>
        <p:spPr>
          <a:xfrm>
            <a:off x="2377672" y="332596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Návrat hodnoty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DD9FD-4F0B-4F00-BDDB-7E0D53B460D4}"/>
              </a:ext>
            </a:extLst>
          </p:cNvPr>
          <p:cNvSpPr txBox="1"/>
          <p:nvPr/>
        </p:nvSpPr>
        <p:spPr>
          <a:xfrm>
            <a:off x="7185544" y="329750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Návrat hodnoty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F0278-4AB2-4ED9-88FC-96F38C5113CD}"/>
              </a:ext>
            </a:extLst>
          </p:cNvPr>
          <p:cNvSpPr txBox="1"/>
          <p:nvPr/>
        </p:nvSpPr>
        <p:spPr>
          <a:xfrm>
            <a:off x="1892067" y="517642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 Spracovanie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F59F0-95AE-4E62-875D-C7B569D7B453}"/>
              </a:ext>
            </a:extLst>
          </p:cNvPr>
          <p:cNvSpPr txBox="1"/>
          <p:nvPr/>
        </p:nvSpPr>
        <p:spPr>
          <a:xfrm>
            <a:off x="7433640" y="5545756"/>
            <a:ext cx="1702710" cy="369332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 Spracovanie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00A8-9C34-4547-AD4B-8593A0EC3B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173019" y="5173084"/>
            <a:ext cx="719048" cy="18800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90779F-E806-4C67-BA18-EFE7822A59A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096000" y="5574865"/>
            <a:ext cx="1337640" cy="1555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4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1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3309"/>
            <a:ext cx="8596668" cy="4388053"/>
          </a:xfrm>
        </p:spPr>
        <p:txBody>
          <a:bodyPr>
            <a:normAutofit/>
          </a:bodyPr>
          <a:lstStyle/>
          <a:p>
            <a:r>
              <a:rPr lang="sk-SK" sz="2200" dirty="0"/>
              <a:t>Vstupy funkcie = parametre / argumenty</a:t>
            </a:r>
          </a:p>
          <a:p>
            <a:r>
              <a:rPr lang="sk-SK" sz="2200" dirty="0"/>
              <a:t>Výstup funkcie = návratová hodnota (</a:t>
            </a:r>
            <a:r>
              <a:rPr lang="sk-SK" sz="2200" noProof="1"/>
              <a:t>return</a:t>
            </a:r>
            <a:r>
              <a:rPr lang="sk-SK" sz="2200" dirty="0"/>
              <a:t>)</a:t>
            </a:r>
            <a:endParaRPr lang="sk-SK" sz="2000" dirty="0"/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(param1,param2,param3):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vysledok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61A6D-8AC1-4D0A-84D9-BE5BFB0C4E5B}"/>
              </a:ext>
            </a:extLst>
          </p:cNvPr>
          <p:cNvSpPr/>
          <p:nvPr/>
        </p:nvSpPr>
        <p:spPr>
          <a:xfrm>
            <a:off x="4297291" y="3136490"/>
            <a:ext cx="3696335" cy="33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0ABF-67D1-4EEB-89E1-3BD5EECE8501}"/>
              </a:ext>
            </a:extLst>
          </p:cNvPr>
          <p:cNvSpPr/>
          <p:nvPr/>
        </p:nvSpPr>
        <p:spPr>
          <a:xfrm>
            <a:off x="1893304" y="5117690"/>
            <a:ext cx="2865509" cy="33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69C72-3033-4A36-937B-53D61218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77" y="1403089"/>
            <a:ext cx="2333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7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64F-0ADF-4313-8853-02E1538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80BA-24B9-4F3C-BFC6-34661660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Vypracujte úlohy v priloženom pracovnom liste.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B079-C69F-4C2C-86CB-696EBAB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Parametre (argumenty) funkcie</a:t>
            </a:r>
          </a:p>
          <a:p>
            <a:pPr lvl="1"/>
            <a:r>
              <a:rPr lang="sk-SK" sz="2600" dirty="0"/>
              <a:t>Návratová hodnota funkcie</a:t>
            </a:r>
          </a:p>
          <a:p>
            <a:pPr lvl="1"/>
            <a:endParaRPr lang="sk-SK" sz="3000" dirty="0"/>
          </a:p>
          <a:p>
            <a:r>
              <a:rPr lang="sk-SK" sz="3000" dirty="0"/>
              <a:t>Vytvárať parametrické funkcie s návratovou hodnotou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B6871-5D46-4DB9-AC01-F8D47ED7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06" y="2405979"/>
            <a:ext cx="2333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40D-580B-410E-AE5F-46251F23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3902" cy="1320800"/>
          </a:xfrm>
        </p:spPr>
        <p:txBody>
          <a:bodyPr>
            <a:normAutofit/>
          </a:bodyPr>
          <a:lstStyle/>
          <a:p>
            <a:r>
              <a:rPr lang="sk-SK" sz="3200" dirty="0"/>
              <a:t>Funkcie bez parametrov a návratovej hodnoty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3189-D9BC-4E28-97DA-1066DFCE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3749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hod =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(1,6)</a:t>
            </a:r>
          </a:p>
          <a:p>
            <a:pPr marL="0" indent="0">
              <a:buNone/>
            </a:pPr>
            <a:r>
              <a:rPr lang="sk-S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hlavny</a:t>
            </a:r>
            <a:r>
              <a:rPr lang="sk-SK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 marL="0" indent="0"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kocka()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844C6-C6AB-4C99-B894-F5A4343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8D0F8-FC02-4761-A2BF-5FCC41C0B36A}"/>
              </a:ext>
            </a:extLst>
          </p:cNvPr>
          <p:cNvSpPr txBox="1">
            <a:spLocks/>
          </p:cNvSpPr>
          <p:nvPr/>
        </p:nvSpPr>
        <p:spPr>
          <a:xfrm>
            <a:off x="5107016" y="2160588"/>
            <a:ext cx="45542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Wingdings 3" charset="2"/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k-S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Zadaj a: "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b: "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hlavny</a:t>
            </a:r>
            <a:r>
              <a:rPr lang="sk-SK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</a:p>
          <a:p>
            <a:pPr marL="0" indent="0">
              <a:buFont typeface="Wingdings 3" charset="2"/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4F665-7906-4F22-AE95-32036FA4005A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1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40D-580B-410E-AE5F-46251F23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3902" cy="1320800"/>
          </a:xfrm>
        </p:spPr>
        <p:txBody>
          <a:bodyPr>
            <a:normAutofit/>
          </a:bodyPr>
          <a:lstStyle/>
          <a:p>
            <a:r>
              <a:rPr lang="sk-SK" sz="3200" dirty="0"/>
              <a:t>Funkcie bez parametrov a návratovej hodnoty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3189-D9BC-4E28-97DA-1066DFCE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3749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randint(1,6)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844C6-C6AB-4C99-B894-F5A4343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8D0F8-FC02-4761-A2BF-5FCC41C0B36A}"/>
              </a:ext>
            </a:extLst>
          </p:cNvPr>
          <p:cNvSpPr txBox="1">
            <a:spLocks/>
          </p:cNvSpPr>
          <p:nvPr/>
        </p:nvSpPr>
        <p:spPr>
          <a:xfrm>
            <a:off x="5107016" y="2160588"/>
            <a:ext cx="45542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a: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b: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DA117-3436-41A5-93AF-0362C5C2ED15}"/>
              </a:ext>
            </a:extLst>
          </p:cNvPr>
          <p:cNvSpPr/>
          <p:nvPr/>
        </p:nvSpPr>
        <p:spPr>
          <a:xfrm>
            <a:off x="951345" y="2567708"/>
            <a:ext cx="3657600" cy="721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B9B07-7978-438B-97B2-8A62DF4D910B}"/>
              </a:ext>
            </a:extLst>
          </p:cNvPr>
          <p:cNvSpPr/>
          <p:nvPr/>
        </p:nvSpPr>
        <p:spPr>
          <a:xfrm>
            <a:off x="5703454" y="2563809"/>
            <a:ext cx="3736110" cy="721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2A3E8-187A-4E04-96A7-0FC5A74910FD}"/>
              </a:ext>
            </a:extLst>
          </p:cNvPr>
          <p:cNvSpPr/>
          <p:nvPr/>
        </p:nvSpPr>
        <p:spPr>
          <a:xfrm>
            <a:off x="951345" y="3391363"/>
            <a:ext cx="1422400" cy="30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4778F-F743-4096-8EC4-8A2DA0D53D16}"/>
              </a:ext>
            </a:extLst>
          </p:cNvPr>
          <p:cNvSpPr/>
          <p:nvPr/>
        </p:nvSpPr>
        <p:spPr>
          <a:xfrm>
            <a:off x="5703453" y="3391363"/>
            <a:ext cx="1417783" cy="30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F7CEF-DC77-404D-B586-B41F4DD29BA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73745" y="3543674"/>
            <a:ext cx="508000" cy="1523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330BDF-B4A1-4813-A2FD-C7201FF52BA4}"/>
              </a:ext>
            </a:extLst>
          </p:cNvPr>
          <p:cNvSpPr txBox="1"/>
          <p:nvPr/>
        </p:nvSpPr>
        <p:spPr>
          <a:xfrm>
            <a:off x="2817885" y="200981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„Vstup funkcie“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886301-77F7-4EEF-9EE9-A6707646BE3C}"/>
              </a:ext>
            </a:extLst>
          </p:cNvPr>
          <p:cNvCxnSpPr>
            <a:cxnSpLocks/>
          </p:cNvCxnSpPr>
          <p:nvPr/>
        </p:nvCxnSpPr>
        <p:spPr>
          <a:xfrm flipH="1">
            <a:off x="2362911" y="2263195"/>
            <a:ext cx="518834" cy="2699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9BFA5D-2319-47F2-8E93-03BEF03885F4}"/>
              </a:ext>
            </a:extLst>
          </p:cNvPr>
          <p:cNvSpPr txBox="1"/>
          <p:nvPr/>
        </p:nvSpPr>
        <p:spPr>
          <a:xfrm>
            <a:off x="7491595" y="200981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„Vstupy funkcie“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3EAF1-9D0A-4128-BC72-1E19660C14B0}"/>
              </a:ext>
            </a:extLst>
          </p:cNvPr>
          <p:cNvSpPr txBox="1"/>
          <p:nvPr/>
        </p:nvSpPr>
        <p:spPr>
          <a:xfrm>
            <a:off x="2760979" y="356268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„Výstup funkcie“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5E2700-95B5-44EA-B094-05614F565E1A}"/>
              </a:ext>
            </a:extLst>
          </p:cNvPr>
          <p:cNvSpPr txBox="1"/>
          <p:nvPr/>
        </p:nvSpPr>
        <p:spPr>
          <a:xfrm>
            <a:off x="7508470" y="354367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„Výstup funkcie“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5AFA7-0680-47C3-AE2F-90254BFABF5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121236" y="3543674"/>
            <a:ext cx="526473" cy="1445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2E88D-D236-4054-A54A-689ED094F7C1}"/>
              </a:ext>
            </a:extLst>
          </p:cNvPr>
          <p:cNvCxnSpPr>
            <a:cxnSpLocks/>
          </p:cNvCxnSpPr>
          <p:nvPr/>
        </p:nvCxnSpPr>
        <p:spPr>
          <a:xfrm flipH="1">
            <a:off x="7104361" y="2240357"/>
            <a:ext cx="454975" cy="2895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3FE985-A1E0-4683-98DE-7F3CEC2A907C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6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F40D-580B-410E-AE5F-46251F23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83902" cy="1320800"/>
          </a:xfrm>
        </p:spPr>
        <p:txBody>
          <a:bodyPr>
            <a:normAutofit/>
          </a:bodyPr>
          <a:lstStyle/>
          <a:p>
            <a:r>
              <a:rPr lang="sk-SK" sz="3200" dirty="0"/>
              <a:t>Funkcie bez parametrov a návratovej hodnoty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3189-D9BC-4E28-97DA-1066DFCE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3749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randint(1,6)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844C6-C6AB-4C99-B894-F5A43434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8D0F8-FC02-4761-A2BF-5FCC41C0B36A}"/>
              </a:ext>
            </a:extLst>
          </p:cNvPr>
          <p:cNvSpPr txBox="1">
            <a:spLocks/>
          </p:cNvSpPr>
          <p:nvPr/>
        </p:nvSpPr>
        <p:spPr>
          <a:xfrm>
            <a:off x="5107016" y="2160588"/>
            <a:ext cx="45542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a: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b: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DA117-3436-41A5-93AF-0362C5C2ED15}"/>
              </a:ext>
            </a:extLst>
          </p:cNvPr>
          <p:cNvSpPr/>
          <p:nvPr/>
        </p:nvSpPr>
        <p:spPr>
          <a:xfrm>
            <a:off x="951345" y="2567708"/>
            <a:ext cx="3657600" cy="721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B9B07-7978-438B-97B2-8A62DF4D910B}"/>
              </a:ext>
            </a:extLst>
          </p:cNvPr>
          <p:cNvSpPr/>
          <p:nvPr/>
        </p:nvSpPr>
        <p:spPr>
          <a:xfrm>
            <a:off x="5703454" y="2563809"/>
            <a:ext cx="3736110" cy="721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2A3E8-187A-4E04-96A7-0FC5A74910FD}"/>
              </a:ext>
            </a:extLst>
          </p:cNvPr>
          <p:cNvSpPr/>
          <p:nvPr/>
        </p:nvSpPr>
        <p:spPr>
          <a:xfrm>
            <a:off x="951345" y="3391363"/>
            <a:ext cx="1422400" cy="30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4778F-F743-4096-8EC4-8A2DA0D53D16}"/>
              </a:ext>
            </a:extLst>
          </p:cNvPr>
          <p:cNvSpPr/>
          <p:nvPr/>
        </p:nvSpPr>
        <p:spPr>
          <a:xfrm>
            <a:off x="5703453" y="3391363"/>
            <a:ext cx="1417783" cy="304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F7CEF-DC77-404D-B586-B41F4DD29BA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373745" y="3543674"/>
            <a:ext cx="508000" cy="1523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330BDF-B4A1-4813-A2FD-C7201FF52BA4}"/>
              </a:ext>
            </a:extLst>
          </p:cNvPr>
          <p:cNvSpPr txBox="1"/>
          <p:nvPr/>
        </p:nvSpPr>
        <p:spPr>
          <a:xfrm>
            <a:off x="2817885" y="200981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„Vstup funkcie“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886301-77F7-4EEF-9EE9-A6707646BE3C}"/>
              </a:ext>
            </a:extLst>
          </p:cNvPr>
          <p:cNvCxnSpPr>
            <a:cxnSpLocks/>
          </p:cNvCxnSpPr>
          <p:nvPr/>
        </p:nvCxnSpPr>
        <p:spPr>
          <a:xfrm flipH="1">
            <a:off x="2362911" y="2263195"/>
            <a:ext cx="518834" cy="2699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9BFA5D-2319-47F2-8E93-03BEF03885F4}"/>
              </a:ext>
            </a:extLst>
          </p:cNvPr>
          <p:cNvSpPr txBox="1"/>
          <p:nvPr/>
        </p:nvSpPr>
        <p:spPr>
          <a:xfrm>
            <a:off x="7491595" y="200981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„Vstupy funkcie“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3EAF1-9D0A-4128-BC72-1E19660C14B0}"/>
              </a:ext>
            </a:extLst>
          </p:cNvPr>
          <p:cNvSpPr txBox="1"/>
          <p:nvPr/>
        </p:nvSpPr>
        <p:spPr>
          <a:xfrm>
            <a:off x="2760979" y="356268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„Výstup funkcie“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5E2700-95B5-44EA-B094-05614F565E1A}"/>
              </a:ext>
            </a:extLst>
          </p:cNvPr>
          <p:cNvSpPr txBox="1"/>
          <p:nvPr/>
        </p:nvSpPr>
        <p:spPr>
          <a:xfrm>
            <a:off x="7508470" y="354367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„Výstup funkcie“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5AFA7-0680-47C3-AE2F-90254BFABF5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121236" y="3543674"/>
            <a:ext cx="526473" cy="1445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22E88D-D236-4054-A54A-689ED094F7C1}"/>
              </a:ext>
            </a:extLst>
          </p:cNvPr>
          <p:cNvCxnSpPr>
            <a:cxnSpLocks/>
          </p:cNvCxnSpPr>
          <p:nvPr/>
        </p:nvCxnSpPr>
        <p:spPr>
          <a:xfrm flipH="1">
            <a:off x="7104361" y="2240357"/>
            <a:ext cx="454975" cy="2895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DB8601-C686-4212-8827-9F97CF1FA7BC}"/>
              </a:ext>
            </a:extLst>
          </p:cNvPr>
          <p:cNvSpPr txBox="1"/>
          <p:nvPr/>
        </p:nvSpPr>
        <p:spPr>
          <a:xfrm>
            <a:off x="1075438" y="5315105"/>
            <a:ext cx="760818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</a:rPr>
              <a:t>Problém:</a:t>
            </a:r>
          </a:p>
          <a:p>
            <a:r>
              <a:rPr lang="sk-SK" sz="2000" dirty="0">
                <a:solidFill>
                  <a:srgbClr val="FF0000"/>
                </a:solidFill>
              </a:rPr>
              <a:t>Hlavný program nemôže ani </a:t>
            </a:r>
            <a:r>
              <a:rPr lang="sk-SK" sz="2000" u="sng" dirty="0">
                <a:solidFill>
                  <a:srgbClr val="FF0000"/>
                </a:solidFill>
              </a:rPr>
              <a:t>meniť vstupy</a:t>
            </a:r>
            <a:r>
              <a:rPr lang="sk-SK" sz="2000" dirty="0">
                <a:solidFill>
                  <a:srgbClr val="FF0000"/>
                </a:solidFill>
              </a:rPr>
              <a:t>, ani </a:t>
            </a:r>
            <a:r>
              <a:rPr lang="sk-SK" sz="2000" u="sng" dirty="0">
                <a:solidFill>
                  <a:srgbClr val="FF0000"/>
                </a:solidFill>
              </a:rPr>
              <a:t>spracovať výstup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9CB71D-C92F-49DD-9982-DB298C291EAD}"/>
              </a:ext>
            </a:extLst>
          </p:cNvPr>
          <p:cNvCxnSpPr>
            <a:cxnSpLocks/>
          </p:cNvCxnSpPr>
          <p:nvPr/>
        </p:nvCxnSpPr>
        <p:spPr>
          <a:xfrm>
            <a:off x="4867564" y="1838036"/>
            <a:ext cx="0" cy="330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b="1" dirty="0"/>
              <a:t>Parameter</a:t>
            </a:r>
            <a:r>
              <a:rPr lang="sk-SK" sz="2400" dirty="0"/>
              <a:t> funkcie:</a:t>
            </a:r>
          </a:p>
          <a:p>
            <a:pPr lvl="1"/>
            <a:r>
              <a:rPr lang="sk-SK" sz="2200" dirty="0"/>
              <a:t>dočasná premenná, prostredníctvom ktorej, môžeme pri volaní do funkcie poslať nejakú hodnotu (</a:t>
            </a:r>
            <a:r>
              <a:rPr lang="sk-SK" sz="2200" b="1" dirty="0"/>
              <a:t>argument</a:t>
            </a:r>
            <a:r>
              <a:rPr lang="sk-SK" sz="2200" dirty="0"/>
              <a:t>).</a:t>
            </a:r>
          </a:p>
          <a:p>
            <a:pPr lvl="1"/>
            <a:r>
              <a:rPr lang="sk-SK" sz="2200" dirty="0"/>
              <a:t>parametre určujeme počas definovania funkcie v hlavičke funkcie a ak ich je viac, oddeľujeme ich čiarkami: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(param1,param2,param3):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0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b="1" dirty="0"/>
              <a:t>Parameter</a:t>
            </a:r>
            <a:r>
              <a:rPr lang="sk-SK" sz="2400" dirty="0"/>
              <a:t> funkcie:</a:t>
            </a:r>
          </a:p>
          <a:p>
            <a:pPr lvl="1"/>
            <a:r>
              <a:rPr lang="sk-SK" sz="2200" dirty="0"/>
              <a:t>dočasná premenná, prostredníctvom ktorej, môžeme pri volaní do funkcie poslať nejakú hodnotu (</a:t>
            </a:r>
            <a:r>
              <a:rPr lang="sk-SK" sz="2200" b="1" dirty="0"/>
              <a:t>argument</a:t>
            </a:r>
            <a:r>
              <a:rPr lang="sk-SK" sz="2200" dirty="0"/>
              <a:t>).</a:t>
            </a:r>
          </a:p>
          <a:p>
            <a:pPr lvl="1"/>
            <a:r>
              <a:rPr lang="sk-SK" sz="2200" dirty="0"/>
              <a:t>parametre určujeme počas definovania funkcie v hlavičke funkcie a ak ich je viac, oddeľujeme ich čiarkami: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(param1,param2,param3):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0540E-9F8C-4368-9FBD-F594CDEDC757}"/>
              </a:ext>
            </a:extLst>
          </p:cNvPr>
          <p:cNvSpPr/>
          <p:nvPr/>
        </p:nvSpPr>
        <p:spPr>
          <a:xfrm>
            <a:off x="4054762" y="4194926"/>
            <a:ext cx="3408219" cy="293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541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sucet(prve,druhe)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97533-814B-4ED8-9C32-6923AC4CB3D1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6F3-F007-4820-8612-AF6F360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s parametrami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A821-6EFC-4E65-A0D9-2D309519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F748D-8518-4537-8B65-BCF317DD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25" y="2160589"/>
            <a:ext cx="447655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kocka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hod = randint(1,N)</a:t>
            </a:r>
          </a:p>
          <a:p>
            <a:pPr marL="0" indent="0">
              <a:buNone/>
            </a:pP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(hod)</a:t>
            </a:r>
          </a:p>
          <a:p>
            <a:pPr marL="0" indent="0"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"Počet strán: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kocka(s)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B687-7B68-46F2-9922-41E5D5410F80}"/>
              </a:ext>
            </a:extLst>
          </p:cNvPr>
          <p:cNvSpPr txBox="1">
            <a:spLocks/>
          </p:cNvSpPr>
          <p:nvPr/>
        </p:nvSpPr>
        <p:spPr>
          <a:xfrm>
            <a:off x="5107015" y="2160588"/>
            <a:ext cx="47851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(a,b):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(a+b)</a:t>
            </a:r>
          </a:p>
          <a:p>
            <a:pPr marL="0" indent="0">
              <a:buFont typeface="Wingdings 3" charset="2"/>
              <a:buNone/>
            </a:pPr>
            <a:endParaRPr lang="sk-SK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#hlavny program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prve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1.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druhe = </a:t>
            </a:r>
            <a:r>
              <a:rPr lang="sk-SK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"Zadaj 2. cislo: "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sucet(prve,druhe)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83A30-6332-48F2-9625-A23AE49475F4}"/>
              </a:ext>
            </a:extLst>
          </p:cNvPr>
          <p:cNvSpPr/>
          <p:nvPr/>
        </p:nvSpPr>
        <p:spPr>
          <a:xfrm>
            <a:off x="1708727" y="2236818"/>
            <a:ext cx="350982" cy="22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66121-CE02-402E-98C9-63DEE5EB0616}"/>
              </a:ext>
            </a:extLst>
          </p:cNvPr>
          <p:cNvSpPr/>
          <p:nvPr/>
        </p:nvSpPr>
        <p:spPr>
          <a:xfrm>
            <a:off x="6460835" y="2236818"/>
            <a:ext cx="614219" cy="22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593F0-E284-4CCD-856C-77D49FCE3368}"/>
              </a:ext>
            </a:extLst>
          </p:cNvPr>
          <p:cNvSpPr txBox="1"/>
          <p:nvPr/>
        </p:nvSpPr>
        <p:spPr>
          <a:xfrm>
            <a:off x="2365304" y="1735838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Parameter funkcie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B28B3-A548-4A7A-BDFD-1DEC56A929FC}"/>
              </a:ext>
            </a:extLst>
          </p:cNvPr>
          <p:cNvCxnSpPr>
            <a:cxnSpLocks/>
          </p:cNvCxnSpPr>
          <p:nvPr/>
        </p:nvCxnSpPr>
        <p:spPr>
          <a:xfrm flipH="1">
            <a:off x="1974835" y="1946132"/>
            <a:ext cx="428449" cy="2525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F4B29F-9EA9-4CB2-9D91-21FF8B049D06}"/>
              </a:ext>
            </a:extLst>
          </p:cNvPr>
          <p:cNvSpPr txBox="1"/>
          <p:nvPr/>
        </p:nvSpPr>
        <p:spPr>
          <a:xfrm>
            <a:off x="7370620" y="1737456"/>
            <a:ext cx="236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Parametre funkcie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0B1A2-BC88-4B8F-A716-10C7BFD77D25}"/>
              </a:ext>
            </a:extLst>
          </p:cNvPr>
          <p:cNvCxnSpPr>
            <a:cxnSpLocks/>
          </p:cNvCxnSpPr>
          <p:nvPr/>
        </p:nvCxnSpPr>
        <p:spPr>
          <a:xfrm flipH="1">
            <a:off x="6980151" y="1947750"/>
            <a:ext cx="428449" cy="2525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577B2-4CF6-4A8D-86D7-8F2FF35F2AF7}"/>
              </a:ext>
            </a:extLst>
          </p:cNvPr>
          <p:cNvSpPr/>
          <p:nvPr/>
        </p:nvSpPr>
        <p:spPr>
          <a:xfrm>
            <a:off x="3126509" y="3011353"/>
            <a:ext cx="207818" cy="239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243AF4-9779-4DA6-B487-12971E27A46F}"/>
              </a:ext>
            </a:extLst>
          </p:cNvPr>
          <p:cNvSpPr txBox="1"/>
          <p:nvPr/>
        </p:nvSpPr>
        <p:spPr>
          <a:xfrm>
            <a:off x="2522741" y="3599585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 Použitie vo funkcii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6DCC38-861A-4AB8-A36B-EFD95DC538D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230418" y="3251200"/>
            <a:ext cx="0" cy="35560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4DB25-8835-4D50-8505-AB680B0B6A39}"/>
              </a:ext>
            </a:extLst>
          </p:cNvPr>
          <p:cNvSpPr/>
          <p:nvPr/>
        </p:nvSpPr>
        <p:spPr>
          <a:xfrm>
            <a:off x="6543964" y="3429001"/>
            <a:ext cx="436188" cy="22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719E1-6A1B-4742-A420-BB8FA9F1BCC0}"/>
              </a:ext>
            </a:extLst>
          </p:cNvPr>
          <p:cNvSpPr txBox="1"/>
          <p:nvPr/>
        </p:nvSpPr>
        <p:spPr>
          <a:xfrm>
            <a:off x="7393042" y="3539028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3. Použitie vo funkcii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B3380-36A5-4E74-974F-785BA5B2D0E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980152" y="3649058"/>
            <a:ext cx="412890" cy="7463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D8F70-8838-450F-A767-6DCF85C0BA12}"/>
              </a:ext>
            </a:extLst>
          </p:cNvPr>
          <p:cNvSpPr/>
          <p:nvPr/>
        </p:nvSpPr>
        <p:spPr>
          <a:xfrm>
            <a:off x="1242291" y="5040054"/>
            <a:ext cx="170873" cy="215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66758F-6477-45CF-93FA-C3FA6B5D2AA5}"/>
              </a:ext>
            </a:extLst>
          </p:cNvPr>
          <p:cNvSpPr/>
          <p:nvPr/>
        </p:nvSpPr>
        <p:spPr>
          <a:xfrm>
            <a:off x="6010563" y="5455690"/>
            <a:ext cx="1382479" cy="22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ED1531-4349-442D-B4DE-87974A48855A}"/>
              </a:ext>
            </a:extLst>
          </p:cNvPr>
          <p:cNvSpPr txBox="1"/>
          <p:nvPr/>
        </p:nvSpPr>
        <p:spPr>
          <a:xfrm>
            <a:off x="1698797" y="4824607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>
                <a:solidFill>
                  <a:srgbClr val="FF0000"/>
                </a:solidFill>
              </a:rPr>
              <a:t>Vstup do funkcie</a:t>
            </a:r>
          </a:p>
          <a:p>
            <a:r>
              <a:rPr lang="sk-SK" dirty="0">
                <a:solidFill>
                  <a:srgbClr val="FF0000"/>
                </a:solidFill>
              </a:rPr>
              <a:t>    (argument funkcie)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654CB7-7EC5-4BA0-A37F-4FDBA1B1B44C}"/>
              </a:ext>
            </a:extLst>
          </p:cNvPr>
          <p:cNvSpPr txBox="1"/>
          <p:nvPr/>
        </p:nvSpPr>
        <p:spPr>
          <a:xfrm>
            <a:off x="7706676" y="5242551"/>
            <a:ext cx="2451312" cy="64633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>
                <a:solidFill>
                  <a:srgbClr val="FF0000"/>
                </a:solidFill>
              </a:rPr>
              <a:t>Vstup do funkcie</a:t>
            </a:r>
          </a:p>
          <a:p>
            <a:r>
              <a:rPr lang="sk-SK" dirty="0">
                <a:solidFill>
                  <a:srgbClr val="FF0000"/>
                </a:solidFill>
              </a:rPr>
              <a:t>    (argument funkcie)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6B0C50-9943-4105-8096-776BB022648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1413164" y="5147773"/>
            <a:ext cx="28563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DCA96D-C187-410E-8274-A356DD502B72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7393042" y="5565717"/>
            <a:ext cx="313634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DAB870-A998-41E7-88FE-A50AA65CF504}"/>
              </a:ext>
            </a:extLst>
          </p:cNvPr>
          <p:cNvCxnSpPr/>
          <p:nvPr/>
        </p:nvCxnSpPr>
        <p:spPr>
          <a:xfrm>
            <a:off x="4867564" y="1838036"/>
            <a:ext cx="0" cy="36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5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1198</TotalTime>
  <Words>1643</Words>
  <Application>Microsoft Office PowerPoint</Application>
  <PresentationFormat>Widescreen</PresentationFormat>
  <Paragraphs>324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 3</vt:lpstr>
      <vt:lpstr>Fazeta</vt:lpstr>
      <vt:lpstr>Funkcie s parametrami</vt:lpstr>
      <vt:lpstr>Ciele hodiny</vt:lpstr>
      <vt:lpstr>Funkcie bez parametrov a návratovej hodnoty</vt:lpstr>
      <vt:lpstr>Funkcie bez parametrov a návratovej hodnoty</vt:lpstr>
      <vt:lpstr>Funkcie bez parametrov a návratovej hodnoty</vt:lpstr>
      <vt:lpstr>Funkcie s parametrami</vt:lpstr>
      <vt:lpstr>Funkcie s parametrami</vt:lpstr>
      <vt:lpstr>Funkcie s parametrami</vt:lpstr>
      <vt:lpstr>Funkcie s parametrami</vt:lpstr>
      <vt:lpstr>Funkcie s parametrami</vt:lpstr>
      <vt:lpstr>Funkcie s parametrami</vt:lpstr>
      <vt:lpstr>Funkcie s návratovou hodnotou</vt:lpstr>
      <vt:lpstr>Funkcie s návratovou hodnotou</vt:lpstr>
      <vt:lpstr>Funkcie s návratovou hodnotou</vt:lpstr>
      <vt:lpstr>Funkcie s návratovou hodnotou</vt:lpstr>
      <vt:lpstr>Funkcie s návratovou hodnotou</vt:lpstr>
      <vt:lpstr>Funkcie s návratovou hodnotou</vt:lpstr>
      <vt:lpstr>Recap</vt:lpstr>
      <vt:lpstr>Cvičenie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88</cp:revision>
  <dcterms:created xsi:type="dcterms:W3CDTF">2016-06-25T15:54:22Z</dcterms:created>
  <dcterms:modified xsi:type="dcterms:W3CDTF">2019-05-13T03:07:22Z</dcterms:modified>
</cp:coreProperties>
</file>