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4"/>
  </p:notesMasterIdLst>
  <p:sldIdLst>
    <p:sldId id="275" r:id="rId2"/>
    <p:sldId id="281" r:id="rId3"/>
    <p:sldId id="299" r:id="rId4"/>
    <p:sldId id="315" r:id="rId5"/>
    <p:sldId id="298" r:id="rId6"/>
    <p:sldId id="300" r:id="rId7"/>
    <p:sldId id="304" r:id="rId8"/>
    <p:sldId id="301" r:id="rId9"/>
    <p:sldId id="305" r:id="rId10"/>
    <p:sldId id="316" r:id="rId11"/>
    <p:sldId id="303" r:id="rId12"/>
    <p:sldId id="307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97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28.05.2019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5/28/2019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infohost.nmt.edu/tcc/help/pubs/tkinter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iki.python.org/moin/FredrikLund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ware.com/library/tkinter/introduction/" TargetMode="External"/><Relationship Id="rId5" Type="http://schemas.openxmlformats.org/officeDocument/2006/relationships/hyperlink" Target="http://www.tcl.tk/" TargetMode="External"/><Relationship Id="rId4" Type="http://schemas.openxmlformats.org/officeDocument/2006/relationships/hyperlink" Target="https://wiki.python.org/moin/TkInter" TargetMode="External"/><Relationship Id="rId9" Type="http://schemas.openxmlformats.org/officeDocument/2006/relationships/hyperlink" Target="http://infohost.nmt.edu/tcc/help/pubs/tkinter/tkinter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noProof="1"/>
              <a:t>Grafické programy – Úvod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8170-A3E5-4361-B01D-DEADC12D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Súradnice – Pomôcka -&gt; Skicár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45274-9AC7-4E8F-B428-AC8E4F30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8707F-5043-4EFF-A45C-D8C0F6D6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1" y="1392771"/>
            <a:ext cx="7364557" cy="51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2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D643-F89C-4450-B5FE-00D2113B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Súradnice grafickej plochy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8749-17C6-4BA4-8EE7-C32C2656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A00F7-766E-4BF9-BEA3-C58FD30D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745841"/>
            <a:ext cx="111918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4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2A4B-973A-44CE-87C9-889ACAD0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Kreslenie čiary na grafickej ploche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CE1E4-8280-46CB-BAD3-F72C859F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B4275-E9B0-436B-A4E0-67D7EBADF62B}"/>
              </a:ext>
            </a:extLst>
          </p:cNvPr>
          <p:cNvSpPr/>
          <p:nvPr/>
        </p:nvSpPr>
        <p:spPr>
          <a:xfrm>
            <a:off x="679132" y="1730345"/>
            <a:ext cx="5416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canvas.create_line(10,100,200,100)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89084-293D-4CAF-9B3B-71795D94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61" y="2386166"/>
            <a:ext cx="5410200" cy="4229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3AEAFC-A7C4-45FD-AC08-6EB2928DDA12}"/>
              </a:ext>
            </a:extLst>
          </p:cNvPr>
          <p:cNvSpPr txBox="1"/>
          <p:nvPr/>
        </p:nvSpPr>
        <p:spPr>
          <a:xfrm>
            <a:off x="6810496" y="1668790"/>
            <a:ext cx="4387740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rgbClr val="FF0000"/>
                </a:solidFill>
              </a:rPr>
              <a:t>Čo znamenajú parametre?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D705C3-573A-4185-A1C7-4DFC4F6049F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958349" y="1930400"/>
            <a:ext cx="8521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6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69FD-3459-46BE-8336-B8CDFD67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Kreslenie čiary – voliteľné parametre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552AE-2B05-425A-A5FE-B0FDF04B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176A9-E4C4-40BA-8853-390E713E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" y="3007099"/>
            <a:ext cx="4591050" cy="360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64FC1-BFCA-4273-980F-94F333C6A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79"/>
          <a:stretch/>
        </p:blipFill>
        <p:spPr>
          <a:xfrm>
            <a:off x="677334" y="1534077"/>
            <a:ext cx="8553450" cy="147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6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69FD-3459-46BE-8336-B8CDFD67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Kreslenie čiary – voliteľné parametre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552AE-2B05-425A-A5FE-B0FDF04B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176A9-E4C4-40BA-8853-390E713E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" y="3007099"/>
            <a:ext cx="4591050" cy="360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64FC1-BFCA-4273-980F-94F333C6A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79"/>
          <a:stretch/>
        </p:blipFill>
        <p:spPr>
          <a:xfrm>
            <a:off x="677334" y="1534077"/>
            <a:ext cx="8553450" cy="1473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DCAA7-AB0F-4E1D-8E07-612E15390ED7}"/>
              </a:ext>
            </a:extLst>
          </p:cNvPr>
          <p:cNvSpPr/>
          <p:nvPr/>
        </p:nvSpPr>
        <p:spPr>
          <a:xfrm>
            <a:off x="7167715" y="1534078"/>
            <a:ext cx="2092565" cy="147302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174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7669-5C87-42AC-A7F4-E48D2986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Kreslenie obdĺžnikov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2D692-BFA8-405F-BC88-AC5464A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FF1FA-9E1D-45CE-8020-F918B5745EC7}"/>
              </a:ext>
            </a:extLst>
          </p:cNvPr>
          <p:cNvSpPr/>
          <p:nvPr/>
        </p:nvSpPr>
        <p:spPr>
          <a:xfrm>
            <a:off x="679132" y="1730345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canvas.create_rectangle(10,50,110,100)</a:t>
            </a:r>
          </a:p>
        </p:txBody>
      </p:sp>
      <p:pic>
        <p:nvPicPr>
          <p:cNvPr id="6" name="Obrázok 3">
            <a:extLst>
              <a:ext uri="{FF2B5EF4-FFF2-40B4-BE49-F238E27FC236}">
                <a16:creationId xmlns:a16="http://schemas.microsoft.com/office/drawing/2014/main" id="{848AA0A8-BF78-4A76-BD15-A79DE1BA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0" y="2272081"/>
            <a:ext cx="6840185" cy="32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1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7669-5C87-42AC-A7F4-E48D2986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Kreslenie obdĺžnikov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2D692-BFA8-405F-BC88-AC5464A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FF1FA-9E1D-45CE-8020-F918B5745EC7}"/>
              </a:ext>
            </a:extLst>
          </p:cNvPr>
          <p:cNvSpPr/>
          <p:nvPr/>
        </p:nvSpPr>
        <p:spPr>
          <a:xfrm>
            <a:off x="679132" y="1730345"/>
            <a:ext cx="618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canvas.create_rectangle(10,50,110,100)</a:t>
            </a:r>
          </a:p>
        </p:txBody>
      </p:sp>
      <p:pic>
        <p:nvPicPr>
          <p:cNvPr id="6" name="Obrázok 3">
            <a:extLst>
              <a:ext uri="{FF2B5EF4-FFF2-40B4-BE49-F238E27FC236}">
                <a16:creationId xmlns:a16="http://schemas.microsoft.com/office/drawing/2014/main" id="{848AA0A8-BF78-4A76-BD15-A79DE1BA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0" y="2272081"/>
            <a:ext cx="6840185" cy="3286346"/>
          </a:xfrm>
          <a:prstGeom prst="rect">
            <a:avLst/>
          </a:prstGeom>
        </p:spPr>
      </p:pic>
      <p:pic>
        <p:nvPicPr>
          <p:cNvPr id="7" name="Obrázok 4">
            <a:extLst>
              <a:ext uri="{FF2B5EF4-FFF2-40B4-BE49-F238E27FC236}">
                <a16:creationId xmlns:a16="http://schemas.microsoft.com/office/drawing/2014/main" id="{C66272E9-6CCC-4E16-825F-C280A7FCF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6"/>
          <a:stretch/>
        </p:blipFill>
        <p:spPr>
          <a:xfrm>
            <a:off x="1224495" y="5700053"/>
            <a:ext cx="5640946" cy="9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0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5117-9EA5-49EE-968D-86C58A05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Kreslenie obdĺžnikov - parametre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6679A-74AD-4A75-B654-92B503D6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0C852-C22C-4027-BD0E-48B5EF07C8FF}"/>
              </a:ext>
            </a:extLst>
          </p:cNvPr>
          <p:cNvSpPr/>
          <p:nvPr/>
        </p:nvSpPr>
        <p:spPr>
          <a:xfrm>
            <a:off x="344129" y="1930400"/>
            <a:ext cx="9442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canvas.create_rectangle(10,50,110,100,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sk-S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,outline=</a:t>
            </a:r>
            <a:r>
              <a:rPr lang="sk-S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sk-S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,width=5</a:t>
            </a:r>
            <a:r>
              <a:rPr lang="sk-SK" sz="16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Obrázok 3">
            <a:extLst>
              <a:ext uri="{FF2B5EF4-FFF2-40B4-BE49-F238E27FC236}">
                <a16:creationId xmlns:a16="http://schemas.microsoft.com/office/drawing/2014/main" id="{803D8808-2272-4F1E-850B-3355408B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85" y="2270509"/>
            <a:ext cx="5932038" cy="38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2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E67A-9E94-4513-A8E3-4AA8EDE7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Kreslenie elíps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AF4AF-53A7-4267-A5C5-A8AEBC36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3C40E-797C-4A49-8944-7B0D80C85052}"/>
              </a:ext>
            </a:extLst>
          </p:cNvPr>
          <p:cNvSpPr/>
          <p:nvPr/>
        </p:nvSpPr>
        <p:spPr>
          <a:xfrm>
            <a:off x="679132" y="1730345"/>
            <a:ext cx="5416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canvas.create_oval(100,50,200,100)</a:t>
            </a:r>
          </a:p>
        </p:txBody>
      </p:sp>
      <p:pic>
        <p:nvPicPr>
          <p:cNvPr id="6" name="Obrázok 3">
            <a:extLst>
              <a:ext uri="{FF2B5EF4-FFF2-40B4-BE49-F238E27FC236}">
                <a16:creationId xmlns:a16="http://schemas.microsoft.com/office/drawing/2014/main" id="{8500C7C0-7308-47F1-B20E-7CA67D01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06" y="2358363"/>
            <a:ext cx="6759685" cy="29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9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E6C6-0943-4B6F-A0F2-0FDF96C0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0046-4882-4662-9BAA-2201B190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Nakreslite vlajku Francúzska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90721-EE59-4E66-A6A5-B70415A9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19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213B5F1-088C-4F0A-94E7-5F0F5BD7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61" y="3081596"/>
            <a:ext cx="4286526" cy="28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800" dirty="0"/>
              <a:t>Vysvetliť pojmy:</a:t>
            </a:r>
          </a:p>
          <a:p>
            <a:pPr lvl="1"/>
            <a:r>
              <a:rPr lang="sk-SK" sz="2600" dirty="0"/>
              <a:t>Grafika, grafický program</a:t>
            </a:r>
          </a:p>
          <a:p>
            <a:pPr lvl="1"/>
            <a:r>
              <a:rPr lang="sk-SK" sz="2600" dirty="0"/>
              <a:t>Súradnicový systém, súradnica grafického bodu/pixelu</a:t>
            </a:r>
          </a:p>
          <a:p>
            <a:pPr lvl="1"/>
            <a:r>
              <a:rPr lang="sk-SK" sz="2600" dirty="0"/>
              <a:t>Geometrický útvar:</a:t>
            </a:r>
          </a:p>
          <a:p>
            <a:pPr lvl="2"/>
            <a:r>
              <a:rPr lang="sk-SK" sz="2400" dirty="0"/>
              <a:t>čiara, obdĺžnik, elipsa</a:t>
            </a:r>
          </a:p>
          <a:p>
            <a:pPr lvl="1"/>
            <a:endParaRPr lang="sk-SK" sz="3000" dirty="0"/>
          </a:p>
          <a:p>
            <a:r>
              <a:rPr lang="sk-SK" sz="3000" dirty="0"/>
              <a:t>Vykresliť základné geometrické útvary pomocou programu v jazyku Python</a:t>
            </a:r>
            <a:endParaRPr lang="sk-SK" sz="3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885C-873E-4FB2-AA3B-626689E3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7C340-A75C-46D2-AA50-498860B3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2FFF0-3107-4A37-AA71-B2B8877CE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7"/>
          <a:stretch/>
        </p:blipFill>
        <p:spPr>
          <a:xfrm>
            <a:off x="677334" y="1401483"/>
            <a:ext cx="8830460" cy="1843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5A5B1-B52B-483E-B508-2F8E36C2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069" y="3522869"/>
            <a:ext cx="3786278" cy="29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4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464F-0ADF-4313-8853-02E15387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80BA-24B9-4F3C-BFC6-34661660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Vypracujte úlohy v priloženom pracovnom liste.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CB079-C69F-4C2C-86CB-696EBAB9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7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F34C-0D96-4ECC-8D9B-9C035B21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Program s grafickou plochou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FC9B1-CA5E-4802-B5A8-8D7347DC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2451CDA-1348-49C0-A1E4-81733CF55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7" r="13328" b="11475"/>
          <a:stretch/>
        </p:blipFill>
        <p:spPr>
          <a:xfrm>
            <a:off x="677333" y="1681017"/>
            <a:ext cx="4217939" cy="1060738"/>
          </a:xfrm>
          <a:prstGeom prst="rect">
            <a:avLst/>
          </a:prstGeom>
        </p:spPr>
      </p:pic>
      <p:pic>
        <p:nvPicPr>
          <p:cNvPr id="6" name="Obrázok 3">
            <a:extLst>
              <a:ext uri="{FF2B5EF4-FFF2-40B4-BE49-F238E27FC236}">
                <a16:creationId xmlns:a16="http://schemas.microsoft.com/office/drawing/2014/main" id="{CAFE3695-1CC3-4608-80EE-9493FC5DE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427" y="1551913"/>
            <a:ext cx="6486525" cy="4591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701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F34C-0D96-4ECC-8D9B-9C035B21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Program s grafickou plochou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FC9B1-CA5E-4802-B5A8-8D7347DC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2451CDA-1348-49C0-A1E4-81733CF55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7" r="13328" b="11475"/>
          <a:stretch/>
        </p:blipFill>
        <p:spPr>
          <a:xfrm>
            <a:off x="677333" y="1681017"/>
            <a:ext cx="4217939" cy="1060738"/>
          </a:xfrm>
          <a:prstGeom prst="rect">
            <a:avLst/>
          </a:prstGeom>
        </p:spPr>
      </p:pic>
      <p:pic>
        <p:nvPicPr>
          <p:cNvPr id="6" name="Obrázok 3">
            <a:extLst>
              <a:ext uri="{FF2B5EF4-FFF2-40B4-BE49-F238E27FC236}">
                <a16:creationId xmlns:a16="http://schemas.microsoft.com/office/drawing/2014/main" id="{CAFE3695-1CC3-4608-80EE-9493FC5DE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427" y="1551913"/>
            <a:ext cx="6486525" cy="4591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Smiley Face 2">
            <a:extLst>
              <a:ext uri="{FF2B5EF4-FFF2-40B4-BE49-F238E27FC236}">
                <a16:creationId xmlns:a16="http://schemas.microsoft.com/office/drawing/2014/main" id="{4A5ADA52-E9B4-42FE-BF9C-702785C2E9C1}"/>
              </a:ext>
            </a:extLst>
          </p:cNvPr>
          <p:cNvSpPr/>
          <p:nvPr/>
        </p:nvSpPr>
        <p:spPr>
          <a:xfrm>
            <a:off x="6040582" y="2732518"/>
            <a:ext cx="2392217" cy="233824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4E6B0701-3375-4E5C-9117-BA2F6452919B}"/>
              </a:ext>
            </a:extLst>
          </p:cNvPr>
          <p:cNvSpPr/>
          <p:nvPr/>
        </p:nvSpPr>
        <p:spPr>
          <a:xfrm rot="1681863">
            <a:off x="8267390" y="4498443"/>
            <a:ext cx="646544" cy="58189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7C91F9-6931-4F41-82A4-E4722C7D2337}"/>
              </a:ext>
            </a:extLst>
          </p:cNvPr>
          <p:cNvSpPr/>
          <p:nvPr/>
        </p:nvSpPr>
        <p:spPr>
          <a:xfrm>
            <a:off x="1862479" y="1597892"/>
            <a:ext cx="1573449" cy="46181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736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F34C-0D96-4ECC-8D9B-9C035B21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Program s grafickou plochou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FC9B1-CA5E-4802-B5A8-8D7347DC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2451CDA-1348-49C0-A1E4-81733CF55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7" b="11475"/>
          <a:stretch/>
        </p:blipFill>
        <p:spPr>
          <a:xfrm>
            <a:off x="907599" y="1681017"/>
            <a:ext cx="4068069" cy="886691"/>
          </a:xfrm>
          <a:prstGeom prst="rect">
            <a:avLst/>
          </a:prstGeom>
        </p:spPr>
      </p:pic>
      <p:pic>
        <p:nvPicPr>
          <p:cNvPr id="6" name="Obrázok 3">
            <a:extLst>
              <a:ext uri="{FF2B5EF4-FFF2-40B4-BE49-F238E27FC236}">
                <a16:creationId xmlns:a16="http://schemas.microsoft.com/office/drawing/2014/main" id="{CAFE3695-1CC3-4608-80EE-9493FC5DE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427" y="1551913"/>
            <a:ext cx="6486525" cy="4591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044D03-9BAA-4E02-99CC-AF4BA3F1C71F}"/>
              </a:ext>
            </a:extLst>
          </p:cNvPr>
          <p:cNvSpPr/>
          <p:nvPr/>
        </p:nvSpPr>
        <p:spPr>
          <a:xfrm>
            <a:off x="110836" y="177903"/>
            <a:ext cx="11970327" cy="655781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3C88BE-B214-48BF-AA21-41FA220F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49" y="1246667"/>
            <a:ext cx="11111338" cy="515982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sk-SK" sz="3200" b="1" dirty="0"/>
          </a:p>
          <a:p>
            <a:pPr marL="0" indent="0" algn="ctr">
              <a:buNone/>
            </a:pPr>
            <a:r>
              <a:rPr lang="sk-SK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sk-SK" sz="3200" dirty="0"/>
              <a:t> -&gt; </a:t>
            </a:r>
            <a:r>
              <a:rPr lang="sk-SK" sz="3200" dirty="0">
                <a:hlinkClick r:id="rId4"/>
              </a:rPr>
              <a:t>https://wiki.python.org/moin/TkInter</a:t>
            </a:r>
            <a:endParaRPr lang="sk-SK" sz="3200" dirty="0"/>
          </a:p>
          <a:p>
            <a:endParaRPr lang="sk-SK" sz="3200" dirty="0"/>
          </a:p>
          <a:p>
            <a:r>
              <a:rPr lang="en-US" sz="3200" dirty="0"/>
              <a:t>Python's de-facto standard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  <a:r>
              <a:rPr lang="en-US" sz="3200" dirty="0"/>
              <a:t> (Graphical User Interface) package. It is a thin object-oriented layer on top of </a:t>
            </a:r>
            <a:r>
              <a:rPr lang="en-US" sz="3200" noProof="1">
                <a:hlinkClick r:id="rId5"/>
              </a:rPr>
              <a:t>Tcl/Tk</a:t>
            </a:r>
            <a:r>
              <a:rPr lang="en-US" sz="3200" dirty="0"/>
              <a:t>.</a:t>
            </a:r>
            <a:endParaRPr lang="sk-SK" sz="3200" dirty="0"/>
          </a:p>
          <a:p>
            <a:endParaRPr lang="sk-SK" sz="3200" dirty="0"/>
          </a:p>
          <a:p>
            <a:r>
              <a:rPr lang="sk-SK" sz="3200" noProof="1">
                <a:hlinkClick r:id="rId6"/>
              </a:rPr>
              <a:t>An Introduction To Tkinter</a:t>
            </a:r>
            <a:r>
              <a:rPr lang="sk-SK" sz="3200" dirty="0"/>
              <a:t> (online) by </a:t>
            </a:r>
            <a:r>
              <a:rPr lang="sk-SK" sz="3200" noProof="1">
                <a:hlinkClick r:id="rId7"/>
              </a:rPr>
              <a:t>Fredrik Lundh</a:t>
            </a:r>
            <a:r>
              <a:rPr lang="sk-SK" sz="3200" dirty="0"/>
              <a:t> </a:t>
            </a:r>
          </a:p>
          <a:p>
            <a:r>
              <a:rPr lang="sk-SK" sz="3200" noProof="1">
                <a:hlinkClick r:id="rId8"/>
              </a:rPr>
              <a:t>Tkinter reference: a GUI for Python</a:t>
            </a:r>
            <a:r>
              <a:rPr lang="sk-SK" sz="3200" noProof="1"/>
              <a:t> (online or </a:t>
            </a:r>
            <a:r>
              <a:rPr lang="sk-SK" sz="3200" noProof="1">
                <a:hlinkClick r:id="rId9"/>
              </a:rPr>
              <a:t>pdf</a:t>
            </a:r>
            <a:r>
              <a:rPr lang="sk-SK" sz="3200" noProof="1"/>
              <a:t>) by John W. Shipman, New Mexico Tech Computer Center</a:t>
            </a:r>
          </a:p>
        </p:txBody>
      </p:sp>
    </p:spTree>
    <p:extLst>
      <p:ext uri="{BB962C8B-B14F-4D97-AF65-F5344CB8AC3E}">
        <p14:creationId xmlns:p14="http://schemas.microsoft.com/office/powerpoint/2010/main" val="396621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2A4B-973A-44CE-87C9-889ACAD0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Kreslenie čiary na grafickej ploche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CE1E4-8280-46CB-BAD3-F72C859F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B4275-E9B0-436B-A4E0-67D7EBADF62B}"/>
              </a:ext>
            </a:extLst>
          </p:cNvPr>
          <p:cNvSpPr/>
          <p:nvPr/>
        </p:nvSpPr>
        <p:spPr>
          <a:xfrm>
            <a:off x="679132" y="1730345"/>
            <a:ext cx="5416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canvas.create_line(10,100,200,100)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89084-293D-4CAF-9B3B-71795D94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61" y="2386166"/>
            <a:ext cx="5410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0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2A4B-973A-44CE-87C9-889ACAD0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Kreslenie čiary na grafickej ploche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CE1E4-8280-46CB-BAD3-F72C859F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B4275-E9B0-436B-A4E0-67D7EBADF62B}"/>
              </a:ext>
            </a:extLst>
          </p:cNvPr>
          <p:cNvSpPr/>
          <p:nvPr/>
        </p:nvSpPr>
        <p:spPr>
          <a:xfrm>
            <a:off x="679132" y="1730345"/>
            <a:ext cx="5416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canvas.create_line(10,100,200,100)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89084-293D-4CAF-9B3B-71795D94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61" y="2386166"/>
            <a:ext cx="5410200" cy="4229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3AEAFC-A7C4-45FD-AC08-6EB2928DDA12}"/>
              </a:ext>
            </a:extLst>
          </p:cNvPr>
          <p:cNvSpPr txBox="1"/>
          <p:nvPr/>
        </p:nvSpPr>
        <p:spPr>
          <a:xfrm>
            <a:off x="6810496" y="1668790"/>
            <a:ext cx="4387740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sk-SK" sz="2800" dirty="0">
                <a:solidFill>
                  <a:srgbClr val="FF0000"/>
                </a:solidFill>
              </a:rPr>
              <a:t>Čo znamenajú parametre?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D705C3-573A-4185-A1C7-4DFC4F6049F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958349" y="1930400"/>
            <a:ext cx="8521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3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D643-F89C-4450-B5FE-00D2113B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Súradnice grafickej plochy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8749-17C6-4BA4-8EE7-C32C2656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1E2B9-50E7-4E8C-A4DE-EADF2E07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61" y="2386166"/>
            <a:ext cx="5410200" cy="4229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BE714C-A9EE-4E04-9ABA-9D3156EDD08F}"/>
              </a:ext>
            </a:extLst>
          </p:cNvPr>
          <p:cNvSpPr txBox="1"/>
          <p:nvPr/>
        </p:nvSpPr>
        <p:spPr>
          <a:xfrm>
            <a:off x="1055738" y="2755331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[0,0]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41E49-39D3-4C86-BE79-9FAF88FBCEE1}"/>
              </a:ext>
            </a:extLst>
          </p:cNvPr>
          <p:cNvSpPr txBox="1"/>
          <p:nvPr/>
        </p:nvSpPr>
        <p:spPr>
          <a:xfrm>
            <a:off x="1045906" y="6080425"/>
            <a:ext cx="13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[0,300]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A74ED-6E69-4D0A-A669-F18E28EF8939}"/>
              </a:ext>
            </a:extLst>
          </p:cNvPr>
          <p:cNvSpPr txBox="1"/>
          <p:nvPr/>
        </p:nvSpPr>
        <p:spPr>
          <a:xfrm>
            <a:off x="4638710" y="2774996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/>
              <a:t>[400,0]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6AAD7-A180-47DB-B055-FADD45FA9F0C}"/>
              </a:ext>
            </a:extLst>
          </p:cNvPr>
          <p:cNvSpPr txBox="1"/>
          <p:nvPr/>
        </p:nvSpPr>
        <p:spPr>
          <a:xfrm>
            <a:off x="4648541" y="6109922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/>
              <a:t>[400,300]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42E8A-3D4E-46D1-9D95-1B7C578DA86F}"/>
              </a:ext>
            </a:extLst>
          </p:cNvPr>
          <p:cNvSpPr txBox="1"/>
          <p:nvPr/>
        </p:nvSpPr>
        <p:spPr>
          <a:xfrm>
            <a:off x="2821857" y="2774996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5FDE2-83DA-49FF-87BC-2CB37D23665B}"/>
              </a:ext>
            </a:extLst>
          </p:cNvPr>
          <p:cNvSpPr txBox="1"/>
          <p:nvPr/>
        </p:nvSpPr>
        <p:spPr>
          <a:xfrm>
            <a:off x="1070487" y="4325882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B69BA-206D-47A6-BE80-79244BFB84D1}"/>
              </a:ext>
            </a:extLst>
          </p:cNvPr>
          <p:cNvCxnSpPr>
            <a:cxnSpLocks/>
          </p:cNvCxnSpPr>
          <p:nvPr/>
        </p:nvCxnSpPr>
        <p:spPr>
          <a:xfrm>
            <a:off x="1099983" y="2814324"/>
            <a:ext cx="0" cy="4043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FC3D20-79BA-4B3F-BF25-05485CC5BB6C}"/>
              </a:ext>
            </a:extLst>
          </p:cNvPr>
          <p:cNvCxnSpPr>
            <a:cxnSpLocks/>
          </p:cNvCxnSpPr>
          <p:nvPr/>
        </p:nvCxnSpPr>
        <p:spPr>
          <a:xfrm>
            <a:off x="1099983" y="2814324"/>
            <a:ext cx="57727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24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D643-F89C-4450-B5FE-00D2113B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Súradnice grafickej plochy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8749-17C6-4BA4-8EE7-C32C2656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1E2B9-50E7-4E8C-A4DE-EADF2E07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61" y="2386166"/>
            <a:ext cx="5410200" cy="42291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517C645-3297-4161-9621-14685E2EBEC2}"/>
              </a:ext>
            </a:extLst>
          </p:cNvPr>
          <p:cNvSpPr/>
          <p:nvPr/>
        </p:nvSpPr>
        <p:spPr>
          <a:xfrm>
            <a:off x="110836" y="158238"/>
            <a:ext cx="11970327" cy="668009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E714C-A9EE-4E04-9ABA-9D3156EDD08F}"/>
              </a:ext>
            </a:extLst>
          </p:cNvPr>
          <p:cNvSpPr txBox="1"/>
          <p:nvPr/>
        </p:nvSpPr>
        <p:spPr>
          <a:xfrm>
            <a:off x="1055738" y="2755331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[0,0]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41E49-39D3-4C86-BE79-9FAF88FBCEE1}"/>
              </a:ext>
            </a:extLst>
          </p:cNvPr>
          <p:cNvSpPr txBox="1"/>
          <p:nvPr/>
        </p:nvSpPr>
        <p:spPr>
          <a:xfrm>
            <a:off x="1045906" y="6080425"/>
            <a:ext cx="13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[0,100]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A74ED-6E69-4D0A-A669-F18E28EF8939}"/>
              </a:ext>
            </a:extLst>
          </p:cNvPr>
          <p:cNvSpPr txBox="1"/>
          <p:nvPr/>
        </p:nvSpPr>
        <p:spPr>
          <a:xfrm>
            <a:off x="4638710" y="2774996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/>
              <a:t>[200,0]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6AAD7-A180-47DB-B055-FADD45FA9F0C}"/>
              </a:ext>
            </a:extLst>
          </p:cNvPr>
          <p:cNvSpPr txBox="1"/>
          <p:nvPr/>
        </p:nvSpPr>
        <p:spPr>
          <a:xfrm>
            <a:off x="4648541" y="6109922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/>
              <a:t>[200,100]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42E8A-3D4E-46D1-9D95-1B7C578DA86F}"/>
              </a:ext>
            </a:extLst>
          </p:cNvPr>
          <p:cNvSpPr txBox="1"/>
          <p:nvPr/>
        </p:nvSpPr>
        <p:spPr>
          <a:xfrm>
            <a:off x="2821857" y="2774996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5FDE2-83DA-49FF-87BC-2CB37D23665B}"/>
              </a:ext>
            </a:extLst>
          </p:cNvPr>
          <p:cNvSpPr txBox="1"/>
          <p:nvPr/>
        </p:nvSpPr>
        <p:spPr>
          <a:xfrm>
            <a:off x="1070487" y="4325882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B69BA-206D-47A6-BE80-79244BFB84D1}"/>
              </a:ext>
            </a:extLst>
          </p:cNvPr>
          <p:cNvCxnSpPr>
            <a:cxnSpLocks/>
          </p:cNvCxnSpPr>
          <p:nvPr/>
        </p:nvCxnSpPr>
        <p:spPr>
          <a:xfrm>
            <a:off x="1099983" y="2814324"/>
            <a:ext cx="0" cy="4043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FC3D20-79BA-4B3F-BF25-05485CC5BB6C}"/>
              </a:ext>
            </a:extLst>
          </p:cNvPr>
          <p:cNvCxnSpPr>
            <a:cxnSpLocks/>
          </p:cNvCxnSpPr>
          <p:nvPr/>
        </p:nvCxnSpPr>
        <p:spPr>
          <a:xfrm>
            <a:off x="1099983" y="2814324"/>
            <a:ext cx="57727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DBF67E-8340-485B-A995-80AE714B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984" y="2835988"/>
            <a:ext cx="5281152" cy="3722125"/>
          </a:xfr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Začiatok</a:t>
            </a:r>
            <a:r>
              <a:rPr lang="sk-SK" sz="2800" b="1" dirty="0"/>
              <a:t> súradnicovej sústavy</a:t>
            </a:r>
          </a:p>
          <a:p>
            <a:pPr marL="0" indent="0" algn="ctr">
              <a:buNone/>
            </a:pPr>
            <a:r>
              <a:rPr lang="sk-SK" sz="2800" b="1" dirty="0"/>
              <a:t>je vždy </a:t>
            </a:r>
            <a:r>
              <a:rPr lang="sk-SK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vľavo hore</a:t>
            </a:r>
            <a:r>
              <a:rPr lang="sk-SK" sz="2800" b="1" dirty="0"/>
              <a:t>!</a:t>
            </a:r>
            <a:endParaRPr lang="sk-SK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217CB6-1ED5-488E-BA8B-8597DD211ABD}"/>
              </a:ext>
            </a:extLst>
          </p:cNvPr>
          <p:cNvCxnSpPr>
            <a:cxnSpLocks/>
          </p:cNvCxnSpPr>
          <p:nvPr/>
        </p:nvCxnSpPr>
        <p:spPr>
          <a:xfrm flipH="1" flipV="1">
            <a:off x="1172238" y="2937980"/>
            <a:ext cx="754885" cy="125056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34A034-2F11-49B2-AFC6-61106978B35A}"/>
              </a:ext>
            </a:extLst>
          </p:cNvPr>
          <p:cNvSpPr txBox="1"/>
          <p:nvPr/>
        </p:nvSpPr>
        <p:spPr>
          <a:xfrm>
            <a:off x="-596933" y="2451918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/>
              <a:t>[0,0]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6B3EF-C97A-4DA2-AE76-6417D15D2E27}"/>
              </a:ext>
            </a:extLst>
          </p:cNvPr>
          <p:cNvSpPr txBox="1"/>
          <p:nvPr/>
        </p:nvSpPr>
        <p:spPr>
          <a:xfrm>
            <a:off x="-174145" y="6239128"/>
            <a:ext cx="13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/>
              <a:t>[0,300]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751D-6EEE-43A8-BA66-96B97E6FA51F}"/>
              </a:ext>
            </a:extLst>
          </p:cNvPr>
          <p:cNvSpPr txBox="1"/>
          <p:nvPr/>
        </p:nvSpPr>
        <p:spPr>
          <a:xfrm>
            <a:off x="6338835" y="2451918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[400,0]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7547F3-07A9-41CD-957D-25DE5B357AB0}"/>
              </a:ext>
            </a:extLst>
          </p:cNvPr>
          <p:cNvSpPr txBox="1"/>
          <p:nvPr/>
        </p:nvSpPr>
        <p:spPr>
          <a:xfrm>
            <a:off x="6319170" y="6239128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[400,300]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76A745-5B62-4216-B986-AFC8C56C3712}"/>
              </a:ext>
            </a:extLst>
          </p:cNvPr>
          <p:cNvSpPr txBox="1"/>
          <p:nvPr/>
        </p:nvSpPr>
        <p:spPr>
          <a:xfrm>
            <a:off x="731376" y="3985889"/>
            <a:ext cx="461665" cy="114054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sk-SK" dirty="0"/>
              <a:t>300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C37E0-E22A-498E-932B-4605A6283C91}"/>
              </a:ext>
            </a:extLst>
          </p:cNvPr>
          <p:cNvSpPr txBox="1"/>
          <p:nvPr/>
        </p:nvSpPr>
        <p:spPr>
          <a:xfrm>
            <a:off x="2929700" y="2781773"/>
            <a:ext cx="149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400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692ACF-18A0-42B1-856E-697A70F92E66}"/>
              </a:ext>
            </a:extLst>
          </p:cNvPr>
          <p:cNvSpPr txBox="1"/>
          <p:nvPr/>
        </p:nvSpPr>
        <p:spPr>
          <a:xfrm>
            <a:off x="2959442" y="6246352"/>
            <a:ext cx="149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400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DF155-0E41-477D-AC4E-B3770024C585}"/>
              </a:ext>
            </a:extLst>
          </p:cNvPr>
          <p:cNvSpPr txBox="1"/>
          <p:nvPr/>
        </p:nvSpPr>
        <p:spPr>
          <a:xfrm>
            <a:off x="6293852" y="3971888"/>
            <a:ext cx="461665" cy="11405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sk-SK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386559538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1203</TotalTime>
  <Words>340</Words>
  <Application>Microsoft Office PowerPoint</Application>
  <PresentationFormat>Widescreen</PresentationFormat>
  <Paragraphs>91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Trebuchet MS</vt:lpstr>
      <vt:lpstr>Wingdings 3</vt:lpstr>
      <vt:lpstr>Fazeta</vt:lpstr>
      <vt:lpstr>Grafické programy – Úvod</vt:lpstr>
      <vt:lpstr>Ciele hodiny</vt:lpstr>
      <vt:lpstr>Program s grafickou plochou</vt:lpstr>
      <vt:lpstr>Program s grafickou plochou</vt:lpstr>
      <vt:lpstr>Program s grafickou plochou</vt:lpstr>
      <vt:lpstr>Kreslenie čiary na grafickej ploche</vt:lpstr>
      <vt:lpstr>Kreslenie čiary na grafickej ploche</vt:lpstr>
      <vt:lpstr>Súradnice grafickej plochy</vt:lpstr>
      <vt:lpstr>Súradnice grafickej plochy</vt:lpstr>
      <vt:lpstr>Súradnice – Pomôcka -&gt; Skicár</vt:lpstr>
      <vt:lpstr>Súradnice grafickej plochy</vt:lpstr>
      <vt:lpstr>Kreslenie čiary na grafickej ploche</vt:lpstr>
      <vt:lpstr>Kreslenie čiary – voliteľné parametre</vt:lpstr>
      <vt:lpstr>Kreslenie čiary – voliteľné parametre</vt:lpstr>
      <vt:lpstr>Kreslenie obdĺžnikov</vt:lpstr>
      <vt:lpstr>Kreslenie obdĺžnikov</vt:lpstr>
      <vt:lpstr>Kreslenie obdĺžnikov - parametre</vt:lpstr>
      <vt:lpstr>Kreslenie elíps</vt:lpstr>
      <vt:lpstr>Úloha</vt:lpstr>
      <vt:lpstr>Riešenie</vt:lpstr>
      <vt:lpstr>Cvičenie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89</cp:revision>
  <dcterms:created xsi:type="dcterms:W3CDTF">2016-06-25T15:54:22Z</dcterms:created>
  <dcterms:modified xsi:type="dcterms:W3CDTF">2019-05-28T09:14:08Z</dcterms:modified>
</cp:coreProperties>
</file>