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27"/>
  </p:notesMasterIdLst>
  <p:sldIdLst>
    <p:sldId id="256" r:id="rId2"/>
    <p:sldId id="299" r:id="rId3"/>
    <p:sldId id="300" r:id="rId4"/>
    <p:sldId id="257" r:id="rId5"/>
    <p:sldId id="270" r:id="rId6"/>
    <p:sldId id="269" r:id="rId7"/>
    <p:sldId id="273" r:id="rId8"/>
    <p:sldId id="289" r:id="rId9"/>
    <p:sldId id="290" r:id="rId10"/>
    <p:sldId id="272" r:id="rId11"/>
    <p:sldId id="294" r:id="rId12"/>
    <p:sldId id="281" r:id="rId13"/>
    <p:sldId id="276" r:id="rId14"/>
    <p:sldId id="295" r:id="rId15"/>
    <p:sldId id="283" r:id="rId16"/>
    <p:sldId id="286" r:id="rId17"/>
    <p:sldId id="285" r:id="rId18"/>
    <p:sldId id="297" r:id="rId19"/>
    <p:sldId id="284" r:id="rId20"/>
    <p:sldId id="280" r:id="rId21"/>
    <p:sldId id="301" r:id="rId22"/>
    <p:sldId id="298" r:id="rId23"/>
    <p:sldId id="293" r:id="rId24"/>
    <p:sldId id="279" r:id="rId25"/>
    <p:sldId id="29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EB931-4200-4167-960F-2D7309CC0BCF}" type="datetimeFigureOut">
              <a:rPr lang="sk-SK" smtClean="0"/>
              <a:t>06.09.2018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AA615-86D6-4DA9-A365-09E652F7A8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594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0820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622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7029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532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0800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2976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443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8335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7808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1715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251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073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97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6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3994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229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010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881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756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6E7D-1B88-4DAA-9CD6-587D21DD001D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6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4AE4-DCA8-49F3-9E99-240D4F328C11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3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B713-D236-4842-A936-CF6188E1FB51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78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D7A1-03B5-44BD-89C5-0D422F9C5F68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8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81EB-3C4B-4DDF-92B7-962E2380181A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388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B6B8-B4C9-4079-BB10-AD78274616A8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25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EFDC-94C9-4033-86A5-95DE576046A5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04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7C14-3826-42C2-A782-DE7D3F6994CE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9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21DC-4702-4C3D-A646-A20404E17F80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A91A-04E6-4778-854A-3BFE8EEE1BF0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3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CC96-E6E5-4D1E-894C-BADB1F6D52F1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C2E6-20B3-43B9-8FA4-66AE90C62C69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6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41E3-5350-46A0-A503-12B115DF5EFB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814-5989-4153-BBEE-BC4D688E3BE0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4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F12-D600-4C70-9BA4-140E436CEECA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8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3B98-D26F-4014-ACC3-A0143F746A04}" type="datetime1">
              <a:rPr lang="en-US" smtClean="0"/>
              <a:t>9/6/2018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0BFD-ADF0-40D8-BC4C-485215498DBA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7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sice.sk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ymes.edupage.org/subject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ypertext_Transfer_Protoco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_system_permissions" TargetMode="External"/><Relationship Id="rId2" Type="http://schemas.openxmlformats.org/officeDocument/2006/relationships/hyperlink" Target="https://gymeske.synology.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skole.sk/?id_cat=2010&amp;clanok=17583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ntro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html/html_editors.as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-css-js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guvsH5OFizE" TargetMode="External"/><Relationship Id="rId5" Type="http://schemas.openxmlformats.org/officeDocument/2006/relationships/hyperlink" Target="https://youtu.be/AEaKrq3SpW8" TargetMode="External"/><Relationship Id="rId4" Type="http://schemas.openxmlformats.org/officeDocument/2006/relationships/hyperlink" Target="https://youtu.be/3QhU9jd03a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492" y="3390900"/>
            <a:ext cx="7286212" cy="1646238"/>
          </a:xfrm>
        </p:spPr>
        <p:txBody>
          <a:bodyPr/>
          <a:lstStyle/>
          <a:p>
            <a:r>
              <a:rPr lang="sk-SK" dirty="0"/>
              <a:t>Web Technologies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850" y="5038725"/>
            <a:ext cx="6502853" cy="1096962"/>
          </a:xfrm>
        </p:spPr>
        <p:txBody>
          <a:bodyPr/>
          <a:lstStyle/>
          <a:p>
            <a:r>
              <a:rPr lang="en-US" dirty="0"/>
              <a:t>Computer Science Course</a:t>
            </a:r>
          </a:p>
          <a:p>
            <a:r>
              <a:rPr lang="en-US" dirty="0"/>
              <a:t>Michal Puheim</a:t>
            </a:r>
          </a:p>
        </p:txBody>
      </p:sp>
      <p:pic>
        <p:nvPicPr>
          <p:cNvPr id="5" name="Picture 4" descr="Výsledok vyhľadávania obrázkov pre dopyt webp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666750"/>
            <a:ext cx="4171311" cy="339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070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HTML = Hypertext markup language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May contain elements such as: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Text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Hyperlinks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Images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Video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Audio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5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AE5FCC-6E2A-4E5D-A4F8-62A072A0FEC6}"/>
              </a:ext>
            </a:extLst>
          </p:cNvPr>
          <p:cNvSpPr/>
          <p:nvPr/>
        </p:nvSpPr>
        <p:spPr>
          <a:xfrm>
            <a:off x="4746798" y="3275997"/>
            <a:ext cx="6316490" cy="21943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070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HTML = Hypertext markup language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May contain elements such as: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Text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Hyperlinks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Images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Video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Audio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CEDA2A7F-F25F-429E-BBFD-A1FE340AC78C}"/>
              </a:ext>
            </a:extLst>
          </p:cNvPr>
          <p:cNvSpPr/>
          <p:nvPr/>
        </p:nvSpPr>
        <p:spPr>
          <a:xfrm>
            <a:off x="3514436" y="2992005"/>
            <a:ext cx="1076325" cy="242974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93DA1-FA90-4508-BC7E-2250E78A575A}"/>
              </a:ext>
            </a:extLst>
          </p:cNvPr>
          <p:cNvSpPr txBox="1"/>
          <p:nvPr/>
        </p:nvSpPr>
        <p:spPr>
          <a:xfrm>
            <a:off x="6320127" y="2785131"/>
            <a:ext cx="3109912" cy="95410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/>
              <a:t>HTML Tags</a:t>
            </a:r>
            <a:endParaRPr lang="en-US" sz="2800" dirty="0">
              <a:solidFill>
                <a:srgbClr val="000000"/>
              </a:solidFill>
            </a:endParaRPr>
          </a:p>
          <a:p>
            <a:pPr algn="ctr"/>
            <a:endParaRPr lang="en-US" sz="2800" dirty="0"/>
          </a:p>
        </p:txBody>
      </p:sp>
      <p:pic>
        <p:nvPicPr>
          <p:cNvPr id="7" name="Picture 6" descr="Výsledok vyhľadávania obrázkov pre dopyt html tags">
            <a:extLst>
              <a:ext uri="{FF2B5EF4-FFF2-40B4-BE49-F238E27FC236}">
                <a16:creationId xmlns:a16="http://schemas.microsoft.com/office/drawing/2014/main" id="{FA429887-970C-4885-BC1A-0ED1E1426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8"/>
          <a:stretch/>
        </p:blipFill>
        <p:spPr>
          <a:xfrm>
            <a:off x="4932219" y="3356117"/>
            <a:ext cx="5955492" cy="199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8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14967" t="30263" r="9539" b="17895"/>
          <a:stretch>
            <a:fillRect/>
          </a:stretch>
        </p:blipFill>
        <p:spPr>
          <a:xfrm>
            <a:off x="352425" y="1495425"/>
            <a:ext cx="9165163" cy="3933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5539" y="5360288"/>
            <a:ext cx="227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dirty="0"/>
              <a:t>HTML</a:t>
            </a:r>
            <a:br>
              <a:rPr lang="sk-SK" sz="2800" dirty="0"/>
            </a:br>
            <a:r>
              <a:rPr lang="sk-SK" sz="2800" dirty="0" err="1"/>
              <a:t>Source</a:t>
            </a:r>
            <a:r>
              <a:rPr lang="sk-SK" sz="2800" dirty="0"/>
              <a:t> </a:t>
            </a:r>
            <a:r>
              <a:rPr lang="sk-SK" sz="2800" dirty="0" err="1"/>
              <a:t>Code</a:t>
            </a:r>
            <a:endParaRPr lang="sk-SK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532319" y="5779752"/>
            <a:ext cx="2121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/>
              <a:t>Result</a:t>
            </a:r>
            <a:endParaRPr lang="sk-SK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03672" y="6041362"/>
            <a:ext cx="2957959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1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modern 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0700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 dirty="0"/>
              <a:t>Content</a:t>
            </a:r>
          </a:p>
          <a:p>
            <a:pPr lvl="2"/>
            <a:r>
              <a:rPr lang="en-US" sz="2600" dirty="0">
                <a:solidFill>
                  <a:srgbClr val="42B051"/>
                </a:solidFill>
              </a:rPr>
              <a:t>HTML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Visuals</a:t>
            </a:r>
          </a:p>
          <a:p>
            <a:pPr lvl="2"/>
            <a:r>
              <a:rPr lang="en-US" sz="2400" dirty="0">
                <a:solidFill>
                  <a:srgbClr val="42B051"/>
                </a:solidFill>
              </a:rPr>
              <a:t>CSS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Functionality</a:t>
            </a:r>
          </a:p>
          <a:p>
            <a:pPr lvl="2"/>
            <a:r>
              <a:rPr lang="en-US" sz="2400" dirty="0">
                <a:solidFill>
                  <a:srgbClr val="42B051"/>
                </a:solidFill>
              </a:rPr>
              <a:t>Javascript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Výsledok vyhľadávania obrázkov pre dopyt html css javascrip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269546"/>
            <a:ext cx="4530191" cy="28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2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modern 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0700"/>
            <a:ext cx="8596668" cy="4905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 dirty="0"/>
              <a:t>Content</a:t>
            </a:r>
          </a:p>
          <a:p>
            <a:pPr lvl="2"/>
            <a:r>
              <a:rPr lang="en-US" sz="2600" dirty="0">
                <a:solidFill>
                  <a:srgbClr val="42B051"/>
                </a:solidFill>
              </a:rPr>
              <a:t>HTML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Visuals</a:t>
            </a:r>
          </a:p>
          <a:p>
            <a:pPr lvl="2"/>
            <a:r>
              <a:rPr lang="en-US" sz="2400" dirty="0">
                <a:solidFill>
                  <a:srgbClr val="42B051"/>
                </a:solidFill>
              </a:rPr>
              <a:t>CSS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Functionality</a:t>
            </a:r>
          </a:p>
          <a:p>
            <a:pPr lvl="2"/>
            <a:r>
              <a:rPr lang="en-US" sz="2400" dirty="0">
                <a:solidFill>
                  <a:srgbClr val="42B051"/>
                </a:solidFill>
              </a:rPr>
              <a:t>Javascript </a:t>
            </a:r>
            <a:r>
              <a:rPr lang="en-US" sz="2400" dirty="0">
                <a:solidFill>
                  <a:schemeClr val="tx1"/>
                </a:solidFill>
              </a:rPr>
              <a:t>(in browser)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+ server side scripts: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Hypertext preprocessor (</a:t>
            </a:r>
            <a:r>
              <a:rPr lang="en-US" sz="2400" dirty="0">
                <a:solidFill>
                  <a:srgbClr val="00B050"/>
                </a:solidFill>
              </a:rPr>
              <a:t>PHP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Other scripting backend (e.g. </a:t>
            </a:r>
            <a:r>
              <a:rPr lang="en-US" sz="2400" dirty="0">
                <a:solidFill>
                  <a:srgbClr val="00B050"/>
                </a:solidFill>
              </a:rPr>
              <a:t>Python Flask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914400" lvl="2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Výsledok vyhľadávania obrázkov pre dopyt html css javascrip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1269546"/>
            <a:ext cx="4530191" cy="28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6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webpages accessed?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560576"/>
            <a:ext cx="7510272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7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webpages accessed?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862" y="1790700"/>
            <a:ext cx="9636570" cy="45617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Web ad</a:t>
            </a:r>
            <a:r>
              <a:rPr lang="sk-SK" sz="2800" dirty="0">
                <a:solidFill>
                  <a:srgbClr val="000000"/>
                </a:solidFill>
              </a:rPr>
              <a:t>d</a:t>
            </a:r>
            <a:r>
              <a:rPr lang="en-US" sz="2800" dirty="0">
                <a:solidFill>
                  <a:srgbClr val="000000"/>
                </a:solidFill>
              </a:rPr>
              <a:t>res</a:t>
            </a:r>
            <a:r>
              <a:rPr lang="sk-SK" sz="2800" dirty="0">
                <a:solidFill>
                  <a:srgbClr val="000000"/>
                </a:solidFill>
              </a:rPr>
              <a:t>s</a:t>
            </a:r>
            <a:endParaRPr lang="en-US" sz="28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URL = Uniform Resource Locator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URI = Uniform Resource Identifier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Domain name</a:t>
            </a:r>
            <a:r>
              <a:rPr lang="sk-SK" sz="2400" dirty="0">
                <a:solidFill>
                  <a:srgbClr val="000000"/>
                </a:solidFill>
              </a:rPr>
              <a:t> /</a:t>
            </a:r>
            <a:r>
              <a:rPr lang="en-US" sz="2400" dirty="0">
                <a:solidFill>
                  <a:srgbClr val="000000"/>
                </a:solidFill>
              </a:rPr>
              <a:t> specific page path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600" dirty="0">
              <a:solidFill>
                <a:srgbClr val="000000"/>
              </a:solidFill>
            </a:endParaRP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Examples: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hlinkClick r:id="rId3"/>
              </a:rPr>
              <a:t>www.kosice.sk</a:t>
            </a:r>
            <a:endParaRPr lang="en-US" sz="2400" dirty="0">
              <a:solidFill>
                <a:srgbClr val="000000"/>
              </a:solidFill>
            </a:endParaRP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hlinkClick r:id="rId4"/>
              </a:rPr>
              <a:t>gymes.edupage.org/subjects</a:t>
            </a:r>
            <a:endParaRPr lang="en-US" sz="2400" dirty="0">
              <a:solidFill>
                <a:srgbClr val="000000"/>
              </a:solidFill>
            </a:endParaRPr>
          </a:p>
          <a:p>
            <a:pPr lvl="2"/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webpages stored?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84" y="1924565"/>
            <a:ext cx="6735128" cy="448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3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webpages retrieved?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560576"/>
            <a:ext cx="7510272" cy="422452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598BB6-1E05-4130-A5E8-AB7C77EFFA30}"/>
              </a:ext>
            </a:extLst>
          </p:cNvPr>
          <p:cNvSpPr/>
          <p:nvPr/>
        </p:nvSpPr>
        <p:spPr>
          <a:xfrm>
            <a:off x="3934691" y="2937164"/>
            <a:ext cx="1597891" cy="1191491"/>
          </a:xfrm>
          <a:prstGeom prst="ellipse">
            <a:avLst/>
          </a:prstGeom>
          <a:solidFill>
            <a:srgbClr val="E64823">
              <a:alpha val="60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0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webpages retrieved?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26303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8" y="1840993"/>
            <a:ext cx="9154400" cy="348104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181088" y="4669537"/>
            <a:ext cx="1853184" cy="524256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6241B-8966-4AC6-B7A7-B86C32A324D5}"/>
              </a:ext>
            </a:extLst>
          </p:cNvPr>
          <p:cNvSpPr txBox="1"/>
          <p:nvPr/>
        </p:nvSpPr>
        <p:spPr>
          <a:xfrm>
            <a:off x="2530763" y="2782669"/>
            <a:ext cx="121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</a:p>
          <a:p>
            <a:pPr algn="ctr"/>
            <a:r>
              <a:rPr lang="en-US" dirty="0"/>
              <a:t>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88D64-0E04-4D15-ABC0-6A1038A2B3D4}"/>
              </a:ext>
            </a:extLst>
          </p:cNvPr>
          <p:cNvSpPr txBox="1"/>
          <p:nvPr/>
        </p:nvSpPr>
        <p:spPr>
          <a:xfrm>
            <a:off x="5998833" y="2838627"/>
            <a:ext cx="121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</a:p>
          <a:p>
            <a:pPr algn="ctr"/>
            <a:r>
              <a:rPr lang="en-US" dirty="0"/>
              <a:t>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F8E24B-0CB2-4FCA-9BFD-F14FDB15BE33}"/>
              </a:ext>
            </a:extLst>
          </p:cNvPr>
          <p:cNvCxnSpPr>
            <a:cxnSpLocks/>
          </p:cNvCxnSpPr>
          <p:nvPr/>
        </p:nvCxnSpPr>
        <p:spPr>
          <a:xfrm flipH="1">
            <a:off x="5998833" y="3722254"/>
            <a:ext cx="1353313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DDEFF3-B7F8-4D6E-96F0-327F2A99AEEE}"/>
              </a:ext>
            </a:extLst>
          </p:cNvPr>
          <p:cNvCxnSpPr>
            <a:cxnSpLocks/>
          </p:cNvCxnSpPr>
          <p:nvPr/>
        </p:nvCxnSpPr>
        <p:spPr>
          <a:xfrm flipH="1">
            <a:off x="2388679" y="3722254"/>
            <a:ext cx="1353313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2742A6-5BBC-4003-8A91-AF19B0957E0A}"/>
              </a:ext>
            </a:extLst>
          </p:cNvPr>
          <p:cNvSpPr txBox="1"/>
          <p:nvPr/>
        </p:nvSpPr>
        <p:spPr>
          <a:xfrm>
            <a:off x="6096000" y="3774885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17DE1-007B-4FC7-AB7A-58E96B0EF645}"/>
              </a:ext>
            </a:extLst>
          </p:cNvPr>
          <p:cNvSpPr txBox="1"/>
          <p:nvPr/>
        </p:nvSpPr>
        <p:spPr>
          <a:xfrm>
            <a:off x="2572633" y="3741862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7B2FA-689F-4BDB-83F6-C4C7E018AF1B}"/>
              </a:ext>
            </a:extLst>
          </p:cNvPr>
          <p:cNvSpPr/>
          <p:nvPr/>
        </p:nvSpPr>
        <p:spPr>
          <a:xfrm>
            <a:off x="544946" y="6519670"/>
            <a:ext cx="8488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4"/>
              </a:rPr>
              <a:t>https://en.wikipedia.org/wiki/Hypertext_Transfer_Protocol</a:t>
            </a:r>
            <a:r>
              <a:rPr lang="en-US" sz="1400" dirty="0"/>
              <a:t> 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95367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40124-9808-4326-85DC-6EA72256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1A060E2-EF6B-4122-B6F1-AED7181396F2}"/>
              </a:ext>
            </a:extLst>
          </p:cNvPr>
          <p:cNvSpPr/>
          <p:nvPr/>
        </p:nvSpPr>
        <p:spPr>
          <a:xfrm>
            <a:off x="1856510" y="2342487"/>
            <a:ext cx="4064000" cy="406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842B1A3-697C-420B-B404-084607411A71}"/>
              </a:ext>
            </a:extLst>
          </p:cNvPr>
          <p:cNvSpPr/>
          <p:nvPr/>
        </p:nvSpPr>
        <p:spPr>
          <a:xfrm>
            <a:off x="5375563" y="988291"/>
            <a:ext cx="4553527" cy="2165927"/>
          </a:xfrm>
          <a:prstGeom prst="cloudCallout">
            <a:avLst>
              <a:gd name="adj1" fmla="val -39494"/>
              <a:gd name="adj2" fmla="val 625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Welcome!!!</a:t>
            </a:r>
          </a:p>
        </p:txBody>
      </p:sp>
    </p:spTree>
    <p:extLst>
      <p:ext uri="{BB962C8B-B14F-4D97-AF65-F5344CB8AC3E}">
        <p14:creationId xmlns:p14="http://schemas.microsoft.com/office/powerpoint/2010/main" val="2372063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webpages retrieved?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Výsledok vyhľadávania obrázkov pre dopyt webpage host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675039"/>
            <a:ext cx="11788548" cy="491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5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BACB-9579-4D85-A172-DE89B6B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D95ED4-0EFD-4B05-B25D-8ACB12CDB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97" y="1246909"/>
            <a:ext cx="8378021" cy="55881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A5E11-3D9E-4164-AB46-CD33B355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40124-9808-4326-85DC-6EA72256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1A060E2-EF6B-4122-B6F1-AED7181396F2}"/>
              </a:ext>
            </a:extLst>
          </p:cNvPr>
          <p:cNvSpPr/>
          <p:nvPr/>
        </p:nvSpPr>
        <p:spPr>
          <a:xfrm>
            <a:off x="1856510" y="2342487"/>
            <a:ext cx="4064000" cy="406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842B1A3-697C-420B-B404-084607411A71}"/>
              </a:ext>
            </a:extLst>
          </p:cNvPr>
          <p:cNvSpPr/>
          <p:nvPr/>
        </p:nvSpPr>
        <p:spPr>
          <a:xfrm>
            <a:off x="5375563" y="988291"/>
            <a:ext cx="4553527" cy="2165927"/>
          </a:xfrm>
          <a:prstGeom prst="cloudCallout">
            <a:avLst>
              <a:gd name="adj1" fmla="val -39494"/>
              <a:gd name="adj2" fmla="val 625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Finally!!!</a:t>
            </a:r>
          </a:p>
        </p:txBody>
      </p:sp>
    </p:spTree>
    <p:extLst>
      <p:ext uri="{BB962C8B-B14F-4D97-AF65-F5344CB8AC3E}">
        <p14:creationId xmlns:p14="http://schemas.microsoft.com/office/powerpoint/2010/main" val="2534085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48A9-AC24-43CC-ACC9-51794A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39E3-14FF-42BD-AB61-CE2B2F43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109"/>
            <a:ext cx="8596668" cy="4956378"/>
          </a:xfrm>
        </p:spPr>
        <p:txBody>
          <a:bodyPr>
            <a:normAutofit/>
          </a:bodyPr>
          <a:lstStyle/>
          <a:p>
            <a:r>
              <a:rPr lang="en-US" sz="2000" dirty="0"/>
              <a:t>Setup the network accessed storage (NAS) @ </a:t>
            </a:r>
            <a:r>
              <a:rPr lang="sk-SK" sz="2000" dirty="0">
                <a:hlinkClick r:id="rId2"/>
              </a:rPr>
              <a:t>gymeske.synology.me</a:t>
            </a:r>
            <a:endParaRPr lang="sk-SK" sz="2000" dirty="0"/>
          </a:p>
          <a:p>
            <a:endParaRPr lang="en-US" sz="2000" dirty="0"/>
          </a:p>
          <a:p>
            <a:r>
              <a:rPr lang="en-US" sz="2000" dirty="0"/>
              <a:t>Login</a:t>
            </a:r>
            <a:r>
              <a:rPr lang="sk-SK" sz="2000" dirty="0"/>
              <a:t>:</a:t>
            </a:r>
            <a:r>
              <a:rPr lang="en-US" sz="2000" dirty="0"/>
              <a:t>	NameSurname</a:t>
            </a:r>
            <a:endParaRPr lang="sk-SK" sz="2000" dirty="0"/>
          </a:p>
          <a:p>
            <a:r>
              <a:rPr lang="en-US" sz="2000" dirty="0"/>
              <a:t>Pass:		</a:t>
            </a:r>
            <a:r>
              <a:rPr lang="sk-SK" sz="2000" dirty="0"/>
              <a:t>password123</a:t>
            </a:r>
          </a:p>
          <a:p>
            <a:endParaRPr lang="en-US" sz="2000" dirty="0"/>
          </a:p>
          <a:p>
            <a:r>
              <a:rPr lang="en-US" sz="2000" dirty="0"/>
              <a:t>Change your password after logon</a:t>
            </a:r>
            <a:r>
              <a:rPr lang="sk-SK" sz="2000" dirty="0"/>
              <a:t>!</a:t>
            </a:r>
          </a:p>
          <a:p>
            <a:endParaRPr lang="sk-SK" sz="2000" dirty="0"/>
          </a:p>
          <a:p>
            <a:r>
              <a:rPr lang="en-US" sz="2000" dirty="0"/>
              <a:t>Create subfolder for your files in the “Portfolio” folder named using your</a:t>
            </a:r>
            <a:endParaRPr lang="sk-SK" sz="2000" dirty="0"/>
          </a:p>
          <a:p>
            <a:pPr lvl="1"/>
            <a:r>
              <a:rPr lang="en-US" sz="1800" dirty="0"/>
              <a:t>Name Surname</a:t>
            </a:r>
            <a:endParaRPr lang="sk-SK" sz="1800" dirty="0"/>
          </a:p>
          <a:p>
            <a:r>
              <a:rPr lang="en-US" sz="2000" dirty="0"/>
              <a:t>Set folder permissions / disable access to group sINF2020</a:t>
            </a:r>
            <a:endParaRPr lang="sk-SK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46115-23FD-4BB5-BFFD-CACC451E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31454-FEE3-4761-BD34-260A792673A6}"/>
              </a:ext>
            </a:extLst>
          </p:cNvPr>
          <p:cNvSpPr/>
          <p:nvPr/>
        </p:nvSpPr>
        <p:spPr>
          <a:xfrm>
            <a:off x="544946" y="6519670"/>
            <a:ext cx="84882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400" dirty="0">
                <a:hlinkClick r:id="rId3"/>
              </a:rPr>
              <a:t>https://en.wikipedia.org/wiki/File_system_permissions</a:t>
            </a:r>
            <a:r>
              <a:rPr lang="sk-SK" sz="1400" dirty="0"/>
              <a:t> | </a:t>
            </a:r>
            <a:r>
              <a:rPr lang="sk-SK" sz="1400" dirty="0">
                <a:hlinkClick r:id="rId4"/>
              </a:rPr>
              <a:t>www.oskole.sk/?id_cat=2010&amp;clanok=17583</a:t>
            </a:r>
            <a:r>
              <a:rPr lang="en-US" sz="1400" dirty="0"/>
              <a:t> 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2821801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3" y="1790700"/>
            <a:ext cx="8596312" cy="45617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Create a simple webpage</a:t>
            </a:r>
            <a:r>
              <a:rPr lang="sk-SK" sz="2400" dirty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hlinkClick r:id="rId3"/>
              </a:rPr>
              <a:t>https://www.w3schools.com/html/html_intro.asp</a:t>
            </a:r>
            <a:endParaRPr lang="sk-SK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hlinkClick r:id="rId4"/>
              </a:rPr>
              <a:t>https://www.w3schools.com/html/html_editors.asp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Save the page as an HTML file to the NAS inside your portfolio folder: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./Portfolio/Name Surname/L1-Intro/initial.html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26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AEFD-2AA2-423A-8644-EF5AA978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33A1-B750-4ED1-9EEA-68284E26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W3Schools tutorials:</a:t>
            </a:r>
          </a:p>
          <a:p>
            <a:pPr lvl="1"/>
            <a:r>
              <a:rPr lang="en-US" sz="2200" dirty="0">
                <a:hlinkClick r:id="rId2"/>
              </a:rPr>
              <a:t>https://www.w3schools.com/</a:t>
            </a:r>
            <a:endParaRPr lang="en-US" sz="2200" dirty="0"/>
          </a:p>
          <a:p>
            <a:r>
              <a:rPr lang="en-US" sz="2400" dirty="0"/>
              <a:t>HTML, CSS, Javascript Cheatsheet</a:t>
            </a:r>
          </a:p>
          <a:p>
            <a:pPr lvl="1"/>
            <a:r>
              <a:rPr lang="en-US" sz="2200" dirty="0">
                <a:hlinkClick r:id="rId3"/>
              </a:rPr>
              <a:t>https://html-css-js.com/</a:t>
            </a:r>
            <a:r>
              <a:rPr lang="en-US" sz="2200" dirty="0"/>
              <a:t> </a:t>
            </a:r>
          </a:p>
          <a:p>
            <a:r>
              <a:rPr lang="en-US" sz="2400" dirty="0"/>
              <a:t>Crash Course Computer Science:</a:t>
            </a:r>
          </a:p>
          <a:p>
            <a:pPr lvl="1"/>
            <a:r>
              <a:rPr lang="en-US" sz="2000" dirty="0"/>
              <a:t>Networks: </a:t>
            </a:r>
            <a:r>
              <a:rPr lang="en-US" sz="2000" dirty="0">
                <a:hlinkClick r:id="rId4"/>
              </a:rPr>
              <a:t>https://youtu.be/3QhU9jd03a0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Internet: </a:t>
            </a:r>
            <a:r>
              <a:rPr lang="en-US" sz="2000" dirty="0">
                <a:hlinkClick r:id="rId5"/>
              </a:rPr>
              <a:t>https://youtu.be/AEaKrq3SpW8</a:t>
            </a:r>
            <a:endParaRPr lang="en-US" sz="2000" dirty="0"/>
          </a:p>
          <a:p>
            <a:pPr lvl="1"/>
            <a:r>
              <a:rPr lang="en-US" sz="2000" dirty="0"/>
              <a:t>Web: </a:t>
            </a:r>
            <a:r>
              <a:rPr lang="en-US" sz="2000" dirty="0">
                <a:hlinkClick r:id="rId6"/>
              </a:rPr>
              <a:t>https://youtu.be/guvsH5OFizE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5FA1-7F72-4D08-840E-7E612C2A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0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40124-9808-4326-85DC-6EA72256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11A060E2-EF6B-4122-B6F1-AED7181396F2}"/>
              </a:ext>
            </a:extLst>
          </p:cNvPr>
          <p:cNvSpPr/>
          <p:nvPr/>
        </p:nvSpPr>
        <p:spPr>
          <a:xfrm>
            <a:off x="1856510" y="2342487"/>
            <a:ext cx="4064000" cy="4064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842B1A3-697C-420B-B404-084607411A71}"/>
              </a:ext>
            </a:extLst>
          </p:cNvPr>
          <p:cNvSpPr/>
          <p:nvPr/>
        </p:nvSpPr>
        <p:spPr>
          <a:xfrm>
            <a:off x="5375563" y="988291"/>
            <a:ext cx="4553527" cy="2165927"/>
          </a:xfrm>
          <a:prstGeom prst="cloudCallout">
            <a:avLst>
              <a:gd name="adj1" fmla="val -39494"/>
              <a:gd name="adj2" fmla="val 625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Expectations?</a:t>
            </a:r>
          </a:p>
        </p:txBody>
      </p:sp>
    </p:spTree>
    <p:extLst>
      <p:ext uri="{BB962C8B-B14F-4D97-AF65-F5344CB8AC3E}">
        <p14:creationId xmlns:p14="http://schemas.microsoft.com/office/powerpoint/2010/main" val="396244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 for today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1657350"/>
            <a:ext cx="8004319" cy="43846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Difference between web &amp; internet</a:t>
            </a:r>
          </a:p>
          <a:p>
            <a:r>
              <a:rPr lang="en-US" sz="3200" dirty="0"/>
              <a:t>Webpage fundamentals</a:t>
            </a:r>
          </a:p>
          <a:p>
            <a:r>
              <a:rPr lang="en-US" sz="3200" dirty="0"/>
              <a:t>Hypertext transfer protocol</a:t>
            </a:r>
          </a:p>
          <a:p>
            <a:r>
              <a:rPr lang="en-US" sz="3200" dirty="0"/>
              <a:t>Create simple website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0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Internet?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Výsledok vyhľadávania obrázkov pre dopyt intern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282" y="1930400"/>
            <a:ext cx="5373914" cy="4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6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Web?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Výsledok vyhľadávania obrázkov pre dopyt world wide we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36" y="1770132"/>
            <a:ext cx="6062435" cy="42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5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webpage?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22" y="1930400"/>
            <a:ext cx="5230361" cy="43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8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webpage?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22" y="1930400"/>
            <a:ext cx="5230361" cy="431006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841470" y="3698328"/>
            <a:ext cx="4161514" cy="1460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Document on the web?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Výsledok vyhľadávania obrázkov pre dopyt htm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1" y="1451348"/>
            <a:ext cx="4595132" cy="506906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8103D8-2BA5-4FD6-AF1B-F253B8F8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342" y="3698328"/>
            <a:ext cx="4697221" cy="1460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Document written in HTML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AE123D9-01F1-40F0-8A0D-65140747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What is a webpage?</a:t>
            </a:r>
          </a:p>
        </p:txBody>
      </p:sp>
    </p:spTree>
    <p:extLst>
      <p:ext uri="{BB962C8B-B14F-4D97-AF65-F5344CB8AC3E}">
        <p14:creationId xmlns:p14="http://schemas.microsoft.com/office/powerpoint/2010/main" val="2120257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443</Words>
  <Application>Microsoft Office PowerPoint</Application>
  <PresentationFormat>Widescreen</PresentationFormat>
  <Paragraphs>148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Web Technologies</vt:lpstr>
      <vt:lpstr>PowerPoint Presentation</vt:lpstr>
      <vt:lpstr>PowerPoint Presentation</vt:lpstr>
      <vt:lpstr>To-do list for today</vt:lpstr>
      <vt:lpstr>What is the Internet?</vt:lpstr>
      <vt:lpstr>What is the Web?</vt:lpstr>
      <vt:lpstr>What is a webpage?</vt:lpstr>
      <vt:lpstr>What is a webpage?</vt:lpstr>
      <vt:lpstr>What is a webpage?</vt:lpstr>
      <vt:lpstr>Webpage content</vt:lpstr>
      <vt:lpstr>Webpage content</vt:lpstr>
      <vt:lpstr>Webpage content</vt:lpstr>
      <vt:lpstr>Structure of a modern webpage</vt:lpstr>
      <vt:lpstr>Structure of a modern webpage</vt:lpstr>
      <vt:lpstr>How are webpages accessed?</vt:lpstr>
      <vt:lpstr>How are webpages accessed?</vt:lpstr>
      <vt:lpstr>Where are webpages stored?</vt:lpstr>
      <vt:lpstr>How are webpages retrieved?</vt:lpstr>
      <vt:lpstr>How are webpages retrieved?</vt:lpstr>
      <vt:lpstr>How are webpages retrieved?</vt:lpstr>
      <vt:lpstr>Why is this important?</vt:lpstr>
      <vt:lpstr>PowerPoint Presentation</vt:lpstr>
      <vt:lpstr>Initial setup</vt:lpstr>
      <vt:lpstr>Task</vt:lpstr>
      <vt:lpstr>Additional references</vt:lpstr>
    </vt:vector>
  </TitlesOfParts>
  <Company>xxx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 3.ročník</dc:title>
  <dc:creator>Michal Puheim</dc:creator>
  <cp:lastModifiedBy>Michal</cp:lastModifiedBy>
  <cp:revision>83</cp:revision>
  <dcterms:created xsi:type="dcterms:W3CDTF">2016-09-06T07:43:34Z</dcterms:created>
  <dcterms:modified xsi:type="dcterms:W3CDTF">2018-09-06T22:24:51Z</dcterms:modified>
</cp:coreProperties>
</file>