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7" r:id="rId4"/>
    <p:sldId id="268" r:id="rId5"/>
    <p:sldId id="267" r:id="rId6"/>
    <p:sldId id="266" r:id="rId7"/>
    <p:sldId id="270" r:id="rId8"/>
    <p:sldId id="271" r:id="rId9"/>
    <p:sldId id="272" r:id="rId10"/>
    <p:sldId id="274" r:id="rId11"/>
    <p:sldId id="269" r:id="rId12"/>
    <p:sldId id="273" r:id="rId13"/>
    <p:sldId id="276" r:id="rId14"/>
    <p:sldId id="279" r:id="rId15"/>
    <p:sldId id="275" r:id="rId16"/>
    <p:sldId id="280" r:id="rId17"/>
    <p:sldId id="278" r:id="rId18"/>
    <p:sldId id="282" r:id="rId19"/>
    <p:sldId id="285" r:id="rId20"/>
    <p:sldId id="281" r:id="rId21"/>
    <p:sldId id="28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Wj4NNdJHE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_nbUizGeE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fEbMV295Kk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EAVFU3ELcI" TargetMode="External"/><Relationship Id="rId2" Type="http://schemas.openxmlformats.org/officeDocument/2006/relationships/hyperlink" Target="https://ifttt.com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ifttt.com/search" TargetMode="External"/><Relationship Id="rId4" Type="http://schemas.openxmlformats.org/officeDocument/2006/relationships/hyperlink" Target="https://ifttt.com/disco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li.d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Web 2.0 a internet vecí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Internetové služby</a:t>
            </a:r>
            <a:endParaRPr lang="en-US" dirty="0"/>
          </a:p>
        </p:txBody>
      </p:sp>
      <p:pic>
        <p:nvPicPr>
          <p:cNvPr id="3074" name="Picture 2" descr="http://www.futurenet-bd.com/internetservice_files/services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27" y="31303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0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800" dirty="0"/>
              <a:t>Koniec opakovania a hlasovania </a:t>
            </a:r>
            <a:r>
              <a:rPr lang="sk-SK" sz="2800" dirty="0">
                <a:sym typeface="Wingdings" panose="05000000000000000000" pitchFamily="2" charset="2"/>
              </a:rPr>
              <a:t></a:t>
            </a:r>
          </a:p>
          <a:p>
            <a:endParaRPr lang="sk-SK" sz="2800" dirty="0">
              <a:sym typeface="Wingdings" panose="05000000000000000000" pitchFamily="2" charset="2"/>
            </a:endParaRPr>
          </a:p>
          <a:p>
            <a:r>
              <a:rPr lang="sk-SK" sz="2800" dirty="0">
                <a:sym typeface="Wingdings" panose="05000000000000000000" pitchFamily="2" charset="2"/>
              </a:rPr>
              <a:t>„sli.do“ však umožňuje priebežne počas prezentácie klásť rečníkovi (aj anonymné) otázky.</a:t>
            </a:r>
          </a:p>
          <a:p>
            <a:endParaRPr lang="sk-SK" sz="2800" dirty="0">
              <a:sym typeface="Wingdings" panose="05000000000000000000" pitchFamily="2" charset="2"/>
            </a:endParaRPr>
          </a:p>
          <a:p>
            <a:r>
              <a:rPr lang="sk-SK" sz="2800" dirty="0">
                <a:sym typeface="Wingdings" panose="05000000000000000000" pitchFamily="2" charset="2"/>
              </a:rPr>
              <a:t>Za otázku ostatných spolužiakov môžete aj hlasovať</a:t>
            </a:r>
          </a:p>
          <a:p>
            <a:pPr lvl="1"/>
            <a:r>
              <a:rPr lang="sk-SK" sz="2600" dirty="0">
                <a:sym typeface="Wingdings" panose="05000000000000000000" pitchFamily="2" charset="2"/>
              </a:rPr>
              <a:t>(a tak zvýšiť jej prioritu).</a:t>
            </a:r>
          </a:p>
          <a:p>
            <a:endParaRPr lang="sk-SK" sz="2800" dirty="0">
              <a:sym typeface="Wingdings" panose="05000000000000000000" pitchFamily="2" charset="2"/>
            </a:endParaRPr>
          </a:p>
          <a:p>
            <a:r>
              <a:rPr lang="sk-SK" sz="2800" dirty="0">
                <a:sym typeface="Wingdings" panose="05000000000000000000" pitchFamily="2" charset="2"/>
              </a:rPr>
              <a:t>Takže pokojne sa pýtajte. 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55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Čo je to </a:t>
            </a:r>
            <a:r>
              <a:rPr lang="sk-SK" sz="2800" b="1" dirty="0"/>
              <a:t>interaktivita</a:t>
            </a:r>
            <a:r>
              <a:rPr lang="sk-SK" sz="2800" dirty="0"/>
              <a:t>?</a:t>
            </a:r>
          </a:p>
          <a:p>
            <a:endParaRPr lang="sk-SK" sz="2800" dirty="0"/>
          </a:p>
          <a:p>
            <a:endParaRPr lang="sk-SK" sz="2800" dirty="0"/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i="1" dirty="0"/>
              <a:t>„Vlastnosť </a:t>
            </a:r>
            <a:r>
              <a:rPr lang="en-US" sz="2800" i="1" dirty="0" err="1"/>
              <a:t>umožňujúc</a:t>
            </a:r>
            <a:r>
              <a:rPr lang="sk-SK" sz="2800" i="1" dirty="0"/>
              <a:t>a</a:t>
            </a:r>
            <a:r>
              <a:rPr lang="en-US" sz="2800" i="1" dirty="0"/>
              <a:t> </a:t>
            </a:r>
            <a:r>
              <a:rPr lang="en-US" sz="2800" i="1" dirty="0" err="1"/>
              <a:t>vzájomnú</a:t>
            </a:r>
            <a:r>
              <a:rPr lang="en-US" sz="2800" i="1" dirty="0"/>
              <a:t> </a:t>
            </a:r>
            <a:r>
              <a:rPr lang="en-US" sz="2800" i="1" dirty="0" err="1"/>
              <a:t>komunikáciu</a:t>
            </a:r>
            <a:r>
              <a:rPr lang="en-US" sz="2800" i="1" dirty="0"/>
              <a:t>, </a:t>
            </a:r>
            <a:r>
              <a:rPr lang="sk-SK" sz="2800" i="1" dirty="0"/>
              <a:t>resp. </a:t>
            </a:r>
            <a:r>
              <a:rPr lang="en-US" sz="2800" i="1" dirty="0" err="1"/>
              <a:t>priamy</a:t>
            </a:r>
            <a:r>
              <a:rPr lang="en-US" sz="2800" i="1" dirty="0"/>
              <a:t> </a:t>
            </a:r>
            <a:r>
              <a:rPr lang="en-US" sz="2800" i="1" dirty="0" err="1"/>
              <a:t>vstup</a:t>
            </a:r>
            <a:r>
              <a:rPr lang="en-US" sz="2800" i="1" dirty="0"/>
              <a:t> do </a:t>
            </a:r>
            <a:r>
              <a:rPr lang="en-US" sz="2800" i="1" dirty="0" err="1"/>
              <a:t>programu</a:t>
            </a:r>
            <a:r>
              <a:rPr lang="en-US" sz="2800" i="1" dirty="0"/>
              <a:t> </a:t>
            </a:r>
            <a:r>
              <a:rPr lang="en-US" sz="2800" i="1" dirty="0" err="1"/>
              <a:t>alebo</a:t>
            </a:r>
            <a:r>
              <a:rPr lang="en-US" sz="2800" i="1" dirty="0"/>
              <a:t> </a:t>
            </a:r>
            <a:r>
              <a:rPr lang="en-US" sz="2800" i="1" dirty="0" err="1"/>
              <a:t>činnosti</a:t>
            </a:r>
            <a:r>
              <a:rPr lang="sk-SK" sz="2800" i="1" dirty="0"/>
              <a:t>.“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25" y="1072896"/>
            <a:ext cx="4190777" cy="3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6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krishnasilentlover.page4.me/web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" y="61626"/>
            <a:ext cx="9125035" cy="67232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web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„</a:t>
            </a:r>
            <a:r>
              <a:rPr lang="en-US" sz="2800" dirty="0"/>
              <a:t>Web 2.0 je </a:t>
            </a:r>
            <a:r>
              <a:rPr lang="en-US" sz="2800" dirty="0" err="1"/>
              <a:t>ustálené</a:t>
            </a:r>
            <a:r>
              <a:rPr lang="en-US" sz="2800" dirty="0"/>
              <a:t> </a:t>
            </a:r>
            <a:r>
              <a:rPr lang="en-US" sz="2800" dirty="0" err="1"/>
              <a:t>označenie</a:t>
            </a:r>
            <a:r>
              <a:rPr lang="en-US" sz="2800" dirty="0"/>
              <a:t> pre </a:t>
            </a:r>
            <a:r>
              <a:rPr lang="en-US" sz="2800" dirty="0" err="1"/>
              <a:t>etapu</a:t>
            </a:r>
            <a:r>
              <a:rPr lang="en-US" sz="2800" dirty="0"/>
              <a:t> </a:t>
            </a:r>
            <a:r>
              <a:rPr lang="en-US" sz="2800" dirty="0" err="1"/>
              <a:t>vývoja</a:t>
            </a:r>
            <a:r>
              <a:rPr lang="en-US" sz="2800" dirty="0"/>
              <a:t> </a:t>
            </a:r>
            <a:r>
              <a:rPr lang="en-US" sz="2800" dirty="0" err="1"/>
              <a:t>webu</a:t>
            </a:r>
            <a:r>
              <a:rPr lang="en-US" sz="2800" dirty="0"/>
              <a:t>, v </a:t>
            </a:r>
            <a:r>
              <a:rPr lang="en-US" sz="2800" dirty="0" err="1"/>
              <a:t>ktorej</a:t>
            </a:r>
            <a:r>
              <a:rPr lang="en-US" sz="2800" dirty="0"/>
              <a:t> </a:t>
            </a:r>
            <a:r>
              <a:rPr lang="en-US" sz="2800" dirty="0" err="1"/>
              <a:t>bol</a:t>
            </a:r>
            <a:r>
              <a:rPr lang="en-US" sz="2800" dirty="0"/>
              <a:t> </a:t>
            </a:r>
            <a:r>
              <a:rPr lang="en-US" sz="2800" dirty="0" err="1"/>
              <a:t>pevný</a:t>
            </a:r>
            <a:r>
              <a:rPr lang="en-US" sz="2800" dirty="0"/>
              <a:t> </a:t>
            </a:r>
            <a:r>
              <a:rPr lang="en-US" sz="2800" dirty="0" err="1"/>
              <a:t>obsah</a:t>
            </a:r>
            <a:r>
              <a:rPr lang="en-US" sz="2800" dirty="0"/>
              <a:t> </a:t>
            </a:r>
            <a:r>
              <a:rPr lang="en-US" sz="2800" dirty="0" err="1"/>
              <a:t>webových</a:t>
            </a:r>
            <a:r>
              <a:rPr lang="en-US" sz="2800" dirty="0"/>
              <a:t> </a:t>
            </a:r>
            <a:r>
              <a:rPr lang="en-US" sz="2800" dirty="0" err="1"/>
              <a:t>stránok</a:t>
            </a:r>
            <a:r>
              <a:rPr lang="en-US" sz="2800" dirty="0"/>
              <a:t> </a:t>
            </a:r>
            <a:r>
              <a:rPr lang="en-US" sz="2800" dirty="0" err="1"/>
              <a:t>nahradený</a:t>
            </a:r>
            <a:r>
              <a:rPr lang="en-US" sz="2800" dirty="0"/>
              <a:t> </a:t>
            </a:r>
            <a:r>
              <a:rPr lang="en-US" sz="2800" dirty="0" err="1"/>
              <a:t>priestorom</a:t>
            </a:r>
            <a:r>
              <a:rPr lang="en-US" sz="2800" dirty="0"/>
              <a:t> pre </a:t>
            </a:r>
            <a:r>
              <a:rPr lang="en-US" sz="2800" dirty="0" err="1"/>
              <a:t>zdieľanie</a:t>
            </a:r>
            <a:r>
              <a:rPr lang="en-US" sz="2800" dirty="0"/>
              <a:t> a </a:t>
            </a:r>
            <a:r>
              <a:rPr lang="en-US" sz="2800" dirty="0" err="1"/>
              <a:t>spoločnú</a:t>
            </a:r>
            <a:r>
              <a:rPr lang="en-US" sz="2800" dirty="0"/>
              <a:t> </a:t>
            </a:r>
            <a:r>
              <a:rPr lang="en-US" sz="2800" dirty="0" err="1"/>
              <a:t>tvorbu</a:t>
            </a:r>
            <a:r>
              <a:rPr lang="en-US" sz="2800" dirty="0"/>
              <a:t> </a:t>
            </a:r>
            <a:r>
              <a:rPr lang="en-US" sz="2800" dirty="0" err="1"/>
              <a:t>obsahu</a:t>
            </a:r>
            <a:r>
              <a:rPr lang="en-US" sz="2800" dirty="0"/>
              <a:t>. </a:t>
            </a:r>
            <a:r>
              <a:rPr lang="en-US" sz="2800" dirty="0" err="1"/>
              <a:t>Týka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obdobia</a:t>
            </a:r>
            <a:r>
              <a:rPr lang="en-US" sz="2800" dirty="0"/>
              <a:t> od </a:t>
            </a:r>
            <a:r>
              <a:rPr lang="en-US" sz="2800" dirty="0" err="1"/>
              <a:t>roku</a:t>
            </a:r>
            <a:r>
              <a:rPr lang="en-US" sz="2800" dirty="0"/>
              <a:t> 2004 do </a:t>
            </a:r>
            <a:r>
              <a:rPr lang="en-US" sz="2800" dirty="0" err="1"/>
              <a:t>súčasnosti</a:t>
            </a:r>
            <a:r>
              <a:rPr lang="en-US" sz="2800" dirty="0"/>
              <a:t>.</a:t>
            </a:r>
            <a:r>
              <a:rPr lang="sk-SK" sz="2800" dirty="0"/>
              <a:t>“</a:t>
            </a:r>
          </a:p>
          <a:p>
            <a:pPr marL="0" indent="0" algn="r">
              <a:buNone/>
            </a:pPr>
            <a:r>
              <a:rPr lang="sk-SK" sz="2800" dirty="0" err="1"/>
              <a:t>Wikipédia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05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krishnasilentlover.page4.me/web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" y="61626"/>
            <a:ext cx="9125035" cy="67232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095" y="6419274"/>
            <a:ext cx="7137738" cy="374809"/>
          </a:xfrm>
        </p:spPr>
        <p:txBody>
          <a:bodyPr>
            <a:normAutofit fontScale="92500" lnSpcReduction="20000"/>
          </a:bodyPr>
          <a:lstStyle/>
          <a:p>
            <a:r>
              <a:rPr lang="sk-SK" sz="2400" dirty="0"/>
              <a:t>Video: </a:t>
            </a:r>
            <a:r>
              <a:rPr lang="sk-SK" sz="2400" dirty="0">
                <a:hlinkClick r:id="rId3"/>
              </a:rPr>
              <a:t>https://youtu.be/fWj4NNdJHE0</a:t>
            </a:r>
            <a:r>
              <a:rPr lang="sk-SK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4.bp.blogspot.com/-Yf8kRK2VYr8/VJI_x8hEHiI/AAAAAAAAFvQ/dnEtJLXn1kY/s1600/web20-dif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7" y="528255"/>
            <a:ext cx="7801296" cy="5543361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341377"/>
            <a:ext cx="5774817" cy="48123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57750" y="5425441"/>
            <a:ext cx="7137738" cy="658368"/>
          </a:xfrm>
        </p:spPr>
        <p:txBody>
          <a:bodyPr>
            <a:normAutofit/>
          </a:bodyPr>
          <a:lstStyle/>
          <a:p>
            <a:r>
              <a:rPr lang="sk-SK" sz="2800" dirty="0"/>
              <a:t>Video: </a:t>
            </a:r>
            <a:r>
              <a:rPr lang="sk-SK" sz="2800" dirty="0">
                <a:hlinkClick r:id="rId3"/>
              </a:rPr>
              <a:t>https://youtu.be/F_nbUizGeEY</a:t>
            </a:r>
            <a:r>
              <a:rPr lang="sk-SK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638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Web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64"/>
            <a:ext cx="8596668" cy="5279135"/>
          </a:xfrm>
        </p:spPr>
        <p:txBody>
          <a:bodyPr>
            <a:normAutofit/>
          </a:bodyPr>
          <a:lstStyle/>
          <a:p>
            <a:r>
              <a:rPr lang="en-US" dirty="0" err="1"/>
              <a:t>Termín</a:t>
            </a:r>
            <a:r>
              <a:rPr lang="en-US" dirty="0"/>
              <a:t> Web 3.0 je </a:t>
            </a:r>
            <a:r>
              <a:rPr lang="en-US" dirty="0" err="1"/>
              <a:t>pomerne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a </a:t>
            </a:r>
            <a:r>
              <a:rPr lang="sk-SK" dirty="0"/>
              <a:t>ešte nie je </a:t>
            </a:r>
            <a:r>
              <a:rPr lang="en-US" dirty="0" err="1"/>
              <a:t>zhoda</a:t>
            </a:r>
            <a:r>
              <a:rPr lang="en-US" dirty="0"/>
              <a:t> v tom, </a:t>
            </a:r>
            <a:r>
              <a:rPr lang="en-US" dirty="0" err="1"/>
              <a:t>čo</a:t>
            </a:r>
            <a:r>
              <a:rPr lang="en-US" dirty="0"/>
              <a:t> by mal </a:t>
            </a:r>
            <a:r>
              <a:rPr lang="en-US" dirty="0" err="1"/>
              <a:t>označovať</a:t>
            </a:r>
            <a:r>
              <a:rPr lang="sk-SK" dirty="0"/>
              <a:t>:</a:t>
            </a:r>
          </a:p>
          <a:p>
            <a:pPr lvl="1"/>
            <a:r>
              <a:rPr lang="sk-SK" sz="1800" dirty="0"/>
              <a:t>Integrácia </a:t>
            </a:r>
            <a:r>
              <a:rPr lang="en-US" sz="1800" dirty="0" err="1"/>
              <a:t>prvkov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sémantického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webu</a:t>
            </a:r>
            <a:r>
              <a:rPr lang="sk-SK" sz="1800" dirty="0"/>
              <a:t> (</a:t>
            </a:r>
            <a:r>
              <a:rPr lang="en-US" sz="1800" dirty="0"/>
              <a:t>element</a:t>
            </a:r>
            <a:r>
              <a:rPr lang="sk-SK" sz="1800" dirty="0"/>
              <a:t>y</a:t>
            </a:r>
            <a:r>
              <a:rPr lang="en-US" sz="1800" dirty="0"/>
              <a:t> </a:t>
            </a:r>
            <a:r>
              <a:rPr lang="en-US" sz="1800" dirty="0" err="1"/>
              <a:t>webu</a:t>
            </a:r>
            <a:r>
              <a:rPr lang="en-US" sz="1800" dirty="0"/>
              <a:t> bud</a:t>
            </a:r>
            <a:r>
              <a:rPr lang="sk-SK" sz="1800" dirty="0"/>
              <a:t>ú</a:t>
            </a:r>
            <a:r>
              <a:rPr lang="en-US" sz="1800" dirty="0"/>
              <a:t> </a:t>
            </a:r>
            <a:r>
              <a:rPr lang="en-US" sz="1800" dirty="0" err="1"/>
              <a:t>niesť</a:t>
            </a:r>
            <a:r>
              <a:rPr lang="en-US" sz="1800" dirty="0"/>
              <a:t> </a:t>
            </a:r>
            <a:r>
              <a:rPr lang="en-US" sz="1800" dirty="0" err="1"/>
              <a:t>štruktúrované</a:t>
            </a:r>
            <a:r>
              <a:rPr lang="en-US" sz="1800" dirty="0"/>
              <a:t> meta</a:t>
            </a:r>
            <a:r>
              <a:rPr lang="sk-SK" sz="1800" dirty="0"/>
              <a:t>-</a:t>
            </a:r>
            <a:r>
              <a:rPr lang="en-US" sz="1800" dirty="0" err="1"/>
              <a:t>informácie</a:t>
            </a:r>
            <a:r>
              <a:rPr lang="en-US" sz="1800" dirty="0"/>
              <a:t> </a:t>
            </a:r>
            <a:r>
              <a:rPr lang="en-US" sz="1800" dirty="0" err="1"/>
              <a:t>prístupné</a:t>
            </a:r>
            <a:r>
              <a:rPr lang="en-US" sz="1800" dirty="0"/>
              <a:t> </a:t>
            </a:r>
            <a:r>
              <a:rPr lang="en-US" sz="1800" dirty="0" err="1"/>
              <a:t>vyhľadávačom</a:t>
            </a:r>
            <a:endParaRPr lang="en-US" sz="1800" dirty="0"/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Zdieľané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aplikácie</a:t>
            </a:r>
            <a:r>
              <a:rPr lang="en-US" sz="1800" dirty="0"/>
              <a:t> (</a:t>
            </a:r>
            <a:r>
              <a:rPr lang="en-US" sz="1800" dirty="0" err="1"/>
              <a:t>napr</a:t>
            </a:r>
            <a:r>
              <a:rPr lang="en-US" sz="1800" dirty="0"/>
              <a:t>. Google </a:t>
            </a:r>
            <a:r>
              <a:rPr lang="en-US" sz="1800" dirty="0" err="1"/>
              <a:t>Dokumenty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Prístup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web </a:t>
            </a:r>
            <a:r>
              <a:rPr lang="en-US" sz="1800" dirty="0" err="1"/>
              <a:t>cez</a:t>
            </a:r>
            <a:r>
              <a:rPr lang="en-US" sz="1800" dirty="0"/>
              <a:t> </a:t>
            </a:r>
            <a:r>
              <a:rPr lang="en-US" sz="1800" dirty="0" err="1"/>
              <a:t>aplikácie</a:t>
            </a:r>
            <a:r>
              <a:rPr lang="en-US" sz="1800" dirty="0"/>
              <a:t> pre </a:t>
            </a:r>
            <a:r>
              <a:rPr lang="en-US" sz="1800" dirty="0" err="1">
                <a:solidFill>
                  <a:srgbClr val="FF0000"/>
                </a:solidFill>
              </a:rPr>
              <a:t>rôzne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zariadenia</a:t>
            </a:r>
            <a:r>
              <a:rPr lang="en-US" sz="1800" dirty="0"/>
              <a:t> (PC, PDA, </a:t>
            </a:r>
            <a:r>
              <a:rPr lang="en-US" sz="1800" dirty="0" err="1"/>
              <a:t>mobilný</a:t>
            </a:r>
            <a:r>
              <a:rPr lang="en-US" sz="1800" dirty="0"/>
              <a:t> </a:t>
            </a:r>
            <a:r>
              <a:rPr lang="en-US" sz="1800" dirty="0" err="1"/>
              <a:t>telefón</a:t>
            </a:r>
            <a:r>
              <a:rPr lang="en-US" sz="1800" dirty="0"/>
              <a:t> ...)</a:t>
            </a:r>
            <a:r>
              <a:rPr lang="sk-SK" sz="1800" dirty="0"/>
              <a:t>, </a:t>
            </a:r>
            <a:r>
              <a:rPr lang="sk-SK" sz="1800" dirty="0">
                <a:solidFill>
                  <a:srgbClr val="FF0000"/>
                </a:solidFill>
              </a:rPr>
              <a:t>p</a:t>
            </a:r>
            <a:r>
              <a:rPr lang="en-US" sz="1800" dirty="0" err="1">
                <a:solidFill>
                  <a:srgbClr val="FF0000"/>
                </a:solidFill>
              </a:rPr>
              <a:t>rispôsobiteľnosť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a </a:t>
            </a:r>
            <a:r>
              <a:rPr lang="en-US" sz="1800" dirty="0" err="1"/>
              <a:t>personalizácia</a:t>
            </a:r>
            <a:r>
              <a:rPr lang="en-US" sz="1800" dirty="0"/>
              <a:t> </a:t>
            </a:r>
            <a:r>
              <a:rPr lang="en-US" sz="1800" dirty="0" err="1"/>
              <a:t>aplikácií</a:t>
            </a:r>
            <a:r>
              <a:rPr lang="sk-SK" sz="1800" dirty="0"/>
              <a:t>, p</a:t>
            </a:r>
            <a:r>
              <a:rPr lang="en-US" sz="1800" dirty="0" err="1"/>
              <a:t>rispôsoben</a:t>
            </a:r>
            <a:r>
              <a:rPr lang="sk-SK" sz="1800" dirty="0" err="1"/>
              <a:t>ie</a:t>
            </a:r>
            <a:r>
              <a:rPr lang="en-US" sz="1800" dirty="0"/>
              <a:t> </a:t>
            </a:r>
            <a:r>
              <a:rPr lang="en-US" sz="1800" dirty="0" err="1"/>
              <a:t>dotykovému</a:t>
            </a:r>
            <a:r>
              <a:rPr lang="en-US" sz="1800" dirty="0"/>
              <a:t> </a:t>
            </a:r>
            <a:r>
              <a:rPr lang="en-US" sz="1800" dirty="0" err="1"/>
              <a:t>ovládaniu</a:t>
            </a:r>
            <a:endParaRPr lang="en-US" sz="1800" dirty="0"/>
          </a:p>
          <a:p>
            <a:pPr lvl="1"/>
            <a:r>
              <a:rPr lang="en-US" sz="1800" dirty="0" err="1"/>
              <a:t>Väčšia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interakcia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softvérovej</a:t>
            </a:r>
            <a:r>
              <a:rPr lang="en-US" sz="1800" dirty="0">
                <a:solidFill>
                  <a:srgbClr val="FF0000"/>
                </a:solidFill>
              </a:rPr>
              <a:t> ​​</a:t>
            </a:r>
            <a:r>
              <a:rPr lang="en-US" sz="1800" dirty="0" err="1">
                <a:solidFill>
                  <a:srgbClr val="FF0000"/>
                </a:solidFill>
              </a:rPr>
              <a:t>úrovni</a:t>
            </a:r>
            <a:r>
              <a:rPr lang="en-US" sz="1800" dirty="0"/>
              <a:t> (</a:t>
            </a:r>
            <a:r>
              <a:rPr lang="en-US" sz="1800" dirty="0" err="1"/>
              <a:t>ktokoľvek</a:t>
            </a:r>
            <a:r>
              <a:rPr lang="en-US" sz="1800" dirty="0"/>
              <a:t> by mal </a:t>
            </a:r>
            <a:r>
              <a:rPr lang="en-US" sz="1800" dirty="0" err="1"/>
              <a:t>byť</a:t>
            </a:r>
            <a:r>
              <a:rPr lang="en-US" sz="1800" dirty="0"/>
              <a:t> </a:t>
            </a:r>
            <a:r>
              <a:rPr lang="en-US" sz="1800" dirty="0" err="1"/>
              <a:t>schopný</a:t>
            </a:r>
            <a:r>
              <a:rPr lang="en-US" sz="1800" dirty="0"/>
              <a:t> </a:t>
            </a:r>
            <a:r>
              <a:rPr lang="en-US" sz="1800" dirty="0" err="1"/>
              <a:t>vytvoriť</a:t>
            </a:r>
            <a:r>
              <a:rPr lang="en-US" sz="1800" dirty="0"/>
              <a:t> program)</a:t>
            </a:r>
            <a:r>
              <a:rPr lang="sk-SK" sz="1800" dirty="0"/>
              <a:t>, r</a:t>
            </a:r>
            <a:r>
              <a:rPr lang="en-US" sz="1800" dirty="0" err="1"/>
              <a:t>ozostrenie</a:t>
            </a:r>
            <a:r>
              <a:rPr lang="en-US" sz="1800" dirty="0"/>
              <a:t> </a:t>
            </a:r>
            <a:r>
              <a:rPr lang="en-US" sz="1800" dirty="0" err="1"/>
              <a:t>hraníc</a:t>
            </a:r>
            <a:r>
              <a:rPr lang="en-US" sz="1800" dirty="0"/>
              <a:t> </a:t>
            </a:r>
            <a:r>
              <a:rPr lang="en-US" sz="1800" dirty="0" err="1"/>
              <a:t>profesionál</a:t>
            </a:r>
            <a:r>
              <a:rPr lang="en-US" sz="1800" dirty="0"/>
              <a:t> / </a:t>
            </a:r>
            <a:r>
              <a:rPr lang="en-US" sz="1800" dirty="0" err="1"/>
              <a:t>poloprofesionál</a:t>
            </a:r>
            <a:r>
              <a:rPr lang="en-US" sz="1800" dirty="0"/>
              <a:t> / </a:t>
            </a:r>
            <a:r>
              <a:rPr lang="en-US" sz="1800" dirty="0" err="1"/>
              <a:t>používateľ</a:t>
            </a:r>
            <a:endParaRPr lang="en-US" sz="1800" dirty="0"/>
          </a:p>
          <a:p>
            <a:pPr lvl="1"/>
            <a:r>
              <a:rPr lang="en-US" sz="1800" dirty="0" err="1"/>
              <a:t>Dotazovanie</a:t>
            </a:r>
            <a:r>
              <a:rPr lang="en-US" sz="1800" dirty="0"/>
              <a:t> v </a:t>
            </a:r>
            <a:r>
              <a:rPr lang="en-US" sz="1800" dirty="0" err="1"/>
              <a:t>prirodzenom</a:t>
            </a:r>
            <a:r>
              <a:rPr lang="en-US" sz="1800" dirty="0"/>
              <a:t> </a:t>
            </a:r>
            <a:r>
              <a:rPr lang="en-US" sz="1800" dirty="0" err="1"/>
              <a:t>jazyku</a:t>
            </a:r>
            <a:r>
              <a:rPr lang="sk-SK" sz="1800" dirty="0"/>
              <a:t>, č</a:t>
            </a:r>
            <a:r>
              <a:rPr lang="en-US" sz="1800" dirty="0" err="1"/>
              <a:t>iastočná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umelá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inteligencia</a:t>
            </a:r>
            <a:r>
              <a:rPr lang="en-US" sz="1800" dirty="0"/>
              <a:t> </a:t>
            </a:r>
            <a:r>
              <a:rPr lang="en-US" sz="1800" dirty="0" err="1"/>
              <a:t>webu</a:t>
            </a:r>
            <a:endParaRPr lang="en-US" sz="1800" dirty="0"/>
          </a:p>
          <a:p>
            <a:pPr lvl="1"/>
            <a:r>
              <a:rPr lang="en-US" sz="1800" dirty="0" err="1"/>
              <a:t>Väčšie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využitie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videa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3D </a:t>
            </a:r>
            <a:r>
              <a:rPr lang="en-US" sz="1800" dirty="0" err="1">
                <a:solidFill>
                  <a:srgbClr val="FF0000"/>
                </a:solidFill>
              </a:rPr>
              <a:t>prostredie</a:t>
            </a:r>
            <a:r>
              <a:rPr lang="en-US" sz="1800" dirty="0"/>
              <a:t> </a:t>
            </a:r>
            <a:r>
              <a:rPr lang="en-US" sz="1800" dirty="0" err="1"/>
              <a:t>webových</a:t>
            </a:r>
            <a:r>
              <a:rPr lang="en-US" sz="1800" dirty="0"/>
              <a:t> </a:t>
            </a:r>
            <a:r>
              <a:rPr lang="en-US" sz="1800" dirty="0" err="1"/>
              <a:t>prehliadačov</a:t>
            </a:r>
            <a:endParaRPr lang="en-US" sz="1800" dirty="0"/>
          </a:p>
          <a:p>
            <a:pPr lvl="1"/>
            <a:r>
              <a:rPr lang="sk-SK" sz="1800" dirty="0"/>
              <a:t>Internet of </a:t>
            </a:r>
            <a:r>
              <a:rPr lang="sk-SK" sz="1800" dirty="0" err="1"/>
              <a:t>things</a:t>
            </a:r>
            <a:r>
              <a:rPr lang="sk-SK" sz="1800" dirty="0"/>
              <a:t> (resp. </a:t>
            </a:r>
            <a:r>
              <a:rPr lang="sk-SK" sz="1800" dirty="0">
                <a:solidFill>
                  <a:srgbClr val="FF0000"/>
                </a:solidFill>
              </a:rPr>
              <a:t>Internet vecí</a:t>
            </a:r>
            <a:r>
              <a:rPr lang="sk-SK" sz="18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589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6" y="719328"/>
            <a:ext cx="9147655" cy="5141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7478" y="6016753"/>
            <a:ext cx="7137738" cy="585215"/>
          </a:xfrm>
        </p:spPr>
        <p:txBody>
          <a:bodyPr>
            <a:normAutofit/>
          </a:bodyPr>
          <a:lstStyle/>
          <a:p>
            <a:r>
              <a:rPr lang="sk-SK" sz="2800" dirty="0"/>
              <a:t>Video: </a:t>
            </a:r>
            <a:r>
              <a:rPr lang="sk-SK" sz="2800" dirty="0">
                <a:hlinkClick r:id="rId3"/>
              </a:rPr>
              <a:t>https://youtu.be/sfEbMV295Kk</a:t>
            </a:r>
            <a:r>
              <a:rPr lang="sk-SK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10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Internet of </a:t>
            </a:r>
            <a:r>
              <a:rPr lang="sk-SK" dirty="0" err="1"/>
              <a:t>things</a:t>
            </a:r>
            <a:r>
              <a:rPr lang="sk-SK" dirty="0"/>
              <a:t> (</a:t>
            </a:r>
            <a:r>
              <a:rPr lang="sk-SK" dirty="0" err="1"/>
              <a:t>IoT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i="1" dirty="0"/>
              <a:t>„</a:t>
            </a:r>
            <a:r>
              <a:rPr lang="en-US" sz="2400" i="1" dirty="0"/>
              <a:t>The Internet of Things (</a:t>
            </a:r>
            <a:r>
              <a:rPr lang="en-US" sz="2400" i="1" dirty="0" err="1"/>
              <a:t>IoT</a:t>
            </a:r>
            <a:r>
              <a:rPr lang="en-US" sz="2400" i="1" dirty="0"/>
              <a:t>) is a system of interrelated computing devices, mechanical and digital machines, objects, animals or people that are provided with unique identifiers and the ability to transfer data over a network without requiring human-to-human or human-to-computer interaction.</a:t>
            </a:r>
            <a:r>
              <a:rPr lang="sk-SK" sz="2400" i="1" dirty="0"/>
              <a:t>“</a:t>
            </a:r>
            <a:r>
              <a:rPr lang="en-US" sz="2400" i="1" dirty="0"/>
              <a:t> </a:t>
            </a:r>
            <a:endParaRPr lang="sk-SK" sz="2400" i="1" dirty="0"/>
          </a:p>
          <a:p>
            <a:pPr marL="0" indent="0" algn="r">
              <a:buNone/>
            </a:pPr>
            <a:r>
              <a:rPr lang="sk-SK" sz="2400" dirty="0" err="1"/>
              <a:t>IoT</a:t>
            </a:r>
            <a:r>
              <a:rPr lang="sk-SK" sz="2400" dirty="0"/>
              <a:t> 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92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Dnes sa naučíme...</a:t>
            </a:r>
            <a:endParaRPr lang="en-US" dirty="0"/>
          </a:p>
        </p:txBody>
      </p:sp>
      <p:pic>
        <p:nvPicPr>
          <p:cNvPr id="4098" name="Picture 2" descr="Image of brain lifting weigh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59" y="1930400"/>
            <a:ext cx="3983776" cy="33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96746" cy="3880773"/>
          </a:xfrm>
        </p:spPr>
        <p:txBody>
          <a:bodyPr>
            <a:normAutofit/>
          </a:bodyPr>
          <a:lstStyle/>
          <a:p>
            <a:r>
              <a:rPr lang="sk-SK" sz="2100" dirty="0"/>
              <a:t>Vysvetliť, čo je to interaktivita.</a:t>
            </a:r>
            <a:endParaRPr lang="en-US" sz="2100" dirty="0"/>
          </a:p>
          <a:p>
            <a:endParaRPr lang="sk-SK" sz="2100" dirty="0"/>
          </a:p>
          <a:p>
            <a:r>
              <a:rPr lang="sk-SK" sz="2100" dirty="0"/>
              <a:t>Vysvetliť, čo znamená:</a:t>
            </a:r>
          </a:p>
          <a:p>
            <a:pPr lvl="1"/>
            <a:r>
              <a:rPr lang="sk-SK" sz="1900" dirty="0"/>
              <a:t>Web 2.0</a:t>
            </a:r>
          </a:p>
          <a:p>
            <a:pPr lvl="1"/>
            <a:r>
              <a:rPr lang="sk-SK" sz="1900" dirty="0"/>
              <a:t>Web 3.0</a:t>
            </a:r>
          </a:p>
          <a:p>
            <a:pPr lvl="1"/>
            <a:r>
              <a:rPr lang="sk-SK" sz="1900" dirty="0"/>
              <a:t>Internet vecí</a:t>
            </a:r>
          </a:p>
        </p:txBody>
      </p:sp>
    </p:spTree>
    <p:extLst>
      <p:ext uri="{BB962C8B-B14F-4D97-AF65-F5344CB8AC3E}">
        <p14:creationId xmlns:p14="http://schemas.microsoft.com/office/powerpoint/2010/main" val="411040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Záverečné otázky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Čo umožnil používateľom web 2.0?</a:t>
            </a:r>
          </a:p>
          <a:p>
            <a:endParaRPr lang="sk-SK" sz="2800" dirty="0"/>
          </a:p>
          <a:p>
            <a:r>
              <a:rPr lang="sk-SK" sz="2800" dirty="0"/>
              <a:t>Akými spôsobmi sa mení web 2.0 na web 3.0?</a:t>
            </a:r>
          </a:p>
          <a:p>
            <a:endParaRPr lang="sk-SK" sz="2800" dirty="0"/>
          </a:p>
          <a:p>
            <a:r>
              <a:rPr lang="sk-SK" sz="2800" dirty="0"/>
              <a:t>Ako ovplyvní internet vecí našu budúcnosť?</a:t>
            </a:r>
          </a:p>
        </p:txBody>
      </p:sp>
    </p:spTree>
    <p:extLst>
      <p:ext uri="{BB962C8B-B14F-4D97-AF65-F5344CB8AC3E}">
        <p14:creationId xmlns:p14="http://schemas.microsoft.com/office/powerpoint/2010/main" val="284664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inema52.com/2014/wp-content/uploads/2014/10/NaviPrayerCircle-1024x5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0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0560" y="365760"/>
            <a:ext cx="32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dirty="0" err="1">
                <a:solidFill>
                  <a:srgbClr val="FFC000"/>
                </a:solidFill>
              </a:rPr>
              <a:t>Quo</a:t>
            </a:r>
            <a:r>
              <a:rPr lang="sk-SK" sz="4800" dirty="0">
                <a:solidFill>
                  <a:srgbClr val="FFC000"/>
                </a:solidFill>
              </a:rPr>
              <a:t> </a:t>
            </a:r>
            <a:r>
              <a:rPr lang="sk-SK" sz="4800" dirty="0" err="1">
                <a:solidFill>
                  <a:srgbClr val="FFC000"/>
                </a:solidFill>
              </a:rPr>
              <a:t>vadis</a:t>
            </a:r>
            <a:r>
              <a:rPr lang="sk-SK" sz="4800" dirty="0">
                <a:solidFill>
                  <a:srgbClr val="FFC000"/>
                </a:solidFill>
              </a:rPr>
              <a:t>?</a:t>
            </a: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Ďalšia hodina...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Práca so službou </a:t>
            </a:r>
            <a:r>
              <a:rPr lang="sk-SK" sz="2800" dirty="0">
                <a:hlinkClick r:id="rId2"/>
              </a:rPr>
              <a:t>IFTTT</a:t>
            </a:r>
            <a:endParaRPr lang="sk-SK" sz="2800" dirty="0"/>
          </a:p>
          <a:p>
            <a:r>
              <a:rPr lang="sk-SK" sz="2800" dirty="0"/>
              <a:t>Vo vlastnom záujme si ešte pred hodinou pozrite video: </a:t>
            </a:r>
            <a:r>
              <a:rPr lang="sk-SK" sz="2800" dirty="0">
                <a:hlinkClick r:id="rId3"/>
              </a:rPr>
              <a:t>https://youtu.be/CEAVFU3ELcI</a:t>
            </a:r>
            <a:endParaRPr lang="sk-SK" sz="2800" dirty="0"/>
          </a:p>
          <a:p>
            <a:r>
              <a:rPr lang="sk-SK" sz="2800" dirty="0"/>
              <a:t>Vyberte si jeden applet, ktorý budete vedieť aplikovať a otestovať na hodine:</a:t>
            </a:r>
          </a:p>
          <a:p>
            <a:pPr lvl="1"/>
            <a:r>
              <a:rPr lang="sk-SK" sz="2600" dirty="0">
                <a:hlinkClick r:id="rId4"/>
              </a:rPr>
              <a:t>https://ifttt.com/discover</a:t>
            </a:r>
            <a:r>
              <a:rPr lang="sk-SK" sz="2600" dirty="0"/>
              <a:t> - základné aplikácie</a:t>
            </a:r>
          </a:p>
          <a:p>
            <a:pPr lvl="1"/>
            <a:r>
              <a:rPr lang="sk-SK" sz="2600" dirty="0">
                <a:hlinkClick r:id="rId5"/>
              </a:rPr>
              <a:t>https://ifttt.com/search</a:t>
            </a:r>
            <a:r>
              <a:rPr lang="sk-SK" sz="2600" dirty="0"/>
              <a:t> - pokročilé vyhľadávanie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010" y="609600"/>
            <a:ext cx="367030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Aký je rozdiel medzi Internetom a Webom?</a:t>
            </a:r>
            <a:endParaRPr lang="en-US" sz="2800" dirty="0"/>
          </a:p>
        </p:txBody>
      </p:sp>
      <p:pic>
        <p:nvPicPr>
          <p:cNvPr id="4098" name="Picture 2" descr="http://skillcrush.com/wp-content/uploads/2013/03/internetvsthe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15" y="3032457"/>
            <a:ext cx="6220842" cy="34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3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Čo je to </a:t>
            </a:r>
            <a:r>
              <a:rPr lang="sk-SK" sz="2800" b="1" dirty="0"/>
              <a:t>interaktivita</a:t>
            </a:r>
            <a:r>
              <a:rPr lang="sk-SK" sz="2800" dirty="0"/>
              <a:t>?</a:t>
            </a:r>
            <a:endParaRPr lang="en-US" sz="2800" dirty="0"/>
          </a:p>
        </p:txBody>
      </p:sp>
      <p:pic>
        <p:nvPicPr>
          <p:cNvPr id="2050" name="Picture 2" descr="http://d2f0ora2gkri0g.cloudfront.net/bkpam2136167_questions-to-ask-your-lasik-do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152" y="920813"/>
            <a:ext cx="451485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sz="2800" dirty="0"/>
              <a:t>Sadneme si k počítaču</a:t>
            </a:r>
          </a:p>
          <a:p>
            <a:pPr lvl="1"/>
            <a:r>
              <a:rPr lang="sk-SK" dirty="0"/>
              <a:t>(alebo vytiahneme mobil s internetom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r>
              <a:rPr lang="sk-SK" dirty="0"/>
              <a:t>)</a:t>
            </a:r>
          </a:p>
          <a:p>
            <a:r>
              <a:rPr lang="sk-SK" sz="2800" dirty="0"/>
              <a:t>Spustíme webový prehliadač</a:t>
            </a:r>
          </a:p>
          <a:p>
            <a:r>
              <a:rPr lang="sk-SK" sz="2800" dirty="0"/>
              <a:t>Otvoríme webstránku </a:t>
            </a:r>
            <a:r>
              <a:rPr lang="sk-SK" sz="2800" dirty="0">
                <a:hlinkClick r:id="rId2"/>
              </a:rPr>
              <a:t>slido.com</a:t>
            </a:r>
            <a:endParaRPr lang="sk-SK" sz="2800" dirty="0"/>
          </a:p>
          <a:p>
            <a:r>
              <a:rPr lang="sk-SK" sz="2800" dirty="0"/>
              <a:t>Do poľa „</a:t>
            </a:r>
            <a:r>
              <a:rPr lang="sk-SK" sz="2800" dirty="0" err="1"/>
              <a:t>Join</a:t>
            </a:r>
            <a:r>
              <a:rPr lang="sk-SK" sz="2800" dirty="0"/>
              <a:t> </a:t>
            </a:r>
            <a:r>
              <a:rPr lang="sk-SK" sz="2800" dirty="0" err="1"/>
              <a:t>event</a:t>
            </a:r>
            <a:r>
              <a:rPr lang="sk-SK" sz="2800" dirty="0"/>
              <a:t>“ zadáme kód #</a:t>
            </a:r>
            <a:r>
              <a:rPr lang="sk-SK" sz="2800" b="1" dirty="0"/>
              <a:t>2731</a:t>
            </a:r>
          </a:p>
          <a:p>
            <a:r>
              <a:rPr lang="sk-SK" sz="2800" dirty="0"/>
              <a:t>Klikneme na tlačidlo „</a:t>
            </a:r>
            <a:r>
              <a:rPr lang="sk-SK" sz="2800" b="1" dirty="0"/>
              <a:t>GO</a:t>
            </a:r>
            <a:r>
              <a:rPr lang="sk-SK" sz="2800" dirty="0"/>
              <a:t>“</a:t>
            </a:r>
          </a:p>
          <a:p>
            <a:pPr lvl="1"/>
            <a:r>
              <a:rPr lang="sk-SK" dirty="0"/>
              <a:t>(resp. na mobile klepneme na „</a:t>
            </a:r>
            <a:r>
              <a:rPr lang="sk-SK" dirty="0" err="1"/>
              <a:t>Join</a:t>
            </a:r>
            <a:r>
              <a:rPr lang="sk-SK" dirty="0"/>
              <a:t>“)</a:t>
            </a:r>
          </a:p>
          <a:p>
            <a:r>
              <a:rPr lang="sk-SK" sz="2800" dirty="0"/>
              <a:t>Ak nevidíme hlasovanie, klikneme na záložku „</a:t>
            </a:r>
            <a:r>
              <a:rPr lang="sk-SK" sz="2800" b="1" dirty="0" err="1"/>
              <a:t>Polls</a:t>
            </a:r>
            <a:r>
              <a:rPr lang="sk-SK" sz="2800" dirty="0"/>
              <a:t>“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69" y="464905"/>
            <a:ext cx="3159061" cy="3636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6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508"/>
            <a:ext cx="8596668" cy="3880773"/>
          </a:xfrm>
        </p:spPr>
        <p:txBody>
          <a:bodyPr>
            <a:normAutofit/>
          </a:bodyPr>
          <a:lstStyle/>
          <a:p>
            <a:r>
              <a:rPr lang="sk-SK" sz="2400" dirty="0"/>
              <a:t>Aké základné kategórie internetových služieb poznáme?</a:t>
            </a:r>
          </a:p>
          <a:p>
            <a:endParaRPr lang="sk-SK" sz="2400" dirty="0"/>
          </a:p>
          <a:p>
            <a:pPr lvl="1"/>
            <a:r>
              <a:rPr lang="sk-SK" sz="2400" dirty="0"/>
              <a:t>A) podľa ich využitia?</a:t>
            </a:r>
          </a:p>
        </p:txBody>
      </p:sp>
      <p:pic>
        <p:nvPicPr>
          <p:cNvPr id="1028" name="Picture 4" descr="http://www.integreon.com/library/img/illustrations/purple/icon-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71" y="4071167"/>
            <a:ext cx="1950299" cy="19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ntegreon.com/library/img/illustrations/green/icon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6" y="4071167"/>
            <a:ext cx="1950299" cy="19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s.lib.unc.edu/news/wp-content/uploads/2011/05/Wrench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76" y="4133931"/>
            <a:ext cx="1926453" cy="18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Internet </a:t>
            </a:r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28" y="1548384"/>
            <a:ext cx="3772746" cy="2487168"/>
          </a:xfrm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Communication services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Direct</a:t>
            </a:r>
          </a:p>
          <a:p>
            <a:pPr lvl="2"/>
            <a:r>
              <a:rPr lang="en-US" dirty="0"/>
              <a:t>Chat/Messenger, VoIP Calls, </a:t>
            </a:r>
            <a:r>
              <a:rPr lang="en-US" dirty="0" err="1"/>
              <a:t>VideoCalls</a:t>
            </a:r>
            <a:r>
              <a:rPr lang="en-US" dirty="0"/>
              <a:t>/Teleconference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Indirect</a:t>
            </a:r>
          </a:p>
          <a:p>
            <a:pPr lvl="2"/>
            <a:r>
              <a:rPr lang="en-US" dirty="0"/>
              <a:t>Email, Forum, Wiki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014" y="1597152"/>
            <a:ext cx="3772746" cy="248716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perspectiveRight"/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dirty="0"/>
              <a:t>Information services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Sources</a:t>
            </a:r>
          </a:p>
          <a:p>
            <a:pPr lvl="2"/>
            <a:r>
              <a:rPr lang="en-US" dirty="0"/>
              <a:t>Web pages (WWW), File hosting</a:t>
            </a:r>
            <a:r>
              <a:rPr lang="sk-SK" dirty="0"/>
              <a:t>,</a:t>
            </a:r>
            <a:r>
              <a:rPr lang="en-US" dirty="0"/>
              <a:t> databases, P2P sharing networks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Information retrieval</a:t>
            </a:r>
          </a:p>
          <a:p>
            <a:pPr lvl="2"/>
            <a:r>
              <a:rPr lang="en-US" dirty="0"/>
              <a:t>Search engines, catalogues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3073" y="4474464"/>
            <a:ext cx="4565226" cy="20238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perspectiveRight"/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dirty="0"/>
              <a:t>Other services</a:t>
            </a:r>
          </a:p>
          <a:p>
            <a:pPr lvl="1"/>
            <a:r>
              <a:rPr lang="en-US" dirty="0"/>
              <a:t>Maintenance/troubleshooting</a:t>
            </a:r>
            <a:endParaRPr lang="sk-SK" dirty="0"/>
          </a:p>
          <a:p>
            <a:pPr lvl="1"/>
            <a:r>
              <a:rPr lang="en-US" dirty="0"/>
              <a:t>Remote computing (cloud computing)</a:t>
            </a:r>
          </a:p>
          <a:p>
            <a:pPr lvl="1"/>
            <a:r>
              <a:rPr lang="en-US" dirty="0"/>
              <a:t>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508"/>
            <a:ext cx="8596668" cy="3880773"/>
          </a:xfrm>
        </p:spPr>
        <p:txBody>
          <a:bodyPr>
            <a:normAutofit/>
          </a:bodyPr>
          <a:lstStyle/>
          <a:p>
            <a:r>
              <a:rPr lang="sk-SK" sz="2400" dirty="0"/>
              <a:t>Aké základné kategórie internetových služieb poznáme?</a:t>
            </a:r>
          </a:p>
          <a:p>
            <a:endParaRPr lang="sk-SK" sz="2400" dirty="0"/>
          </a:p>
          <a:p>
            <a:pPr lvl="1"/>
            <a:r>
              <a:rPr lang="sk-SK" sz="2400" dirty="0"/>
              <a:t>B) podľa spôsobu prístupu k nim?</a:t>
            </a:r>
            <a:endParaRPr lang="en-US" sz="2400" dirty="0"/>
          </a:p>
        </p:txBody>
      </p:sp>
      <p:pic>
        <p:nvPicPr>
          <p:cNvPr id="3074" name="Picture 2" descr="http://www.supportware.com/img/browser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56" y="2977342"/>
            <a:ext cx="3397458" cy="15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58" y="3131519"/>
            <a:ext cx="4477633" cy="307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68" y="5191125"/>
            <a:ext cx="3152775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303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&amp; App based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32325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Web services</a:t>
            </a:r>
          </a:p>
          <a:p>
            <a:pPr lvl="1"/>
            <a:r>
              <a:rPr lang="en-US" sz="2000" dirty="0"/>
              <a:t>Access via web browser</a:t>
            </a:r>
          </a:p>
          <a:p>
            <a:endParaRPr lang="en-US" sz="2400" dirty="0"/>
          </a:p>
          <a:p>
            <a:r>
              <a:rPr lang="en-US" sz="2400" dirty="0"/>
              <a:t>App based services</a:t>
            </a:r>
          </a:p>
          <a:p>
            <a:pPr lvl="1"/>
            <a:r>
              <a:rPr lang="en-US" sz="2000" dirty="0"/>
              <a:t>Access via dedicated program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 descr="Web sites vs. web ap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4"/>
          <a:stretch/>
        </p:blipFill>
        <p:spPr bwMode="auto">
          <a:xfrm>
            <a:off x="4245624" y="1788509"/>
            <a:ext cx="5213684" cy="34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64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994</TotalTime>
  <Words>609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Web 2.0 a internet vecí</vt:lpstr>
      <vt:lpstr>Dnes sa naučíme...</vt:lpstr>
      <vt:lpstr>Opakovanie</vt:lpstr>
      <vt:lpstr>Úvod</vt:lpstr>
      <vt:lpstr>Úvod</vt:lpstr>
      <vt:lpstr>Opakovanie</vt:lpstr>
      <vt:lpstr>Internet services</vt:lpstr>
      <vt:lpstr>Opakovanie</vt:lpstr>
      <vt:lpstr>Web &amp; App based services</vt:lpstr>
      <vt:lpstr>Otázky?</vt:lpstr>
      <vt:lpstr>Úvod</vt:lpstr>
      <vt:lpstr>PowerPoint Presentation</vt:lpstr>
      <vt:lpstr>Čo je web 2.0</vt:lpstr>
      <vt:lpstr>PowerPoint Presentation</vt:lpstr>
      <vt:lpstr>PowerPoint Presentation</vt:lpstr>
      <vt:lpstr>PowerPoint Presentation</vt:lpstr>
      <vt:lpstr>Web 3.0</vt:lpstr>
      <vt:lpstr>PowerPoint Presentation</vt:lpstr>
      <vt:lpstr>Internet of things (IoT)</vt:lpstr>
      <vt:lpstr>Záverečné otázky</vt:lpstr>
      <vt:lpstr>PowerPoint Presentation</vt:lpstr>
      <vt:lpstr>Ďalšia hodina...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Michal Puheim</dc:creator>
  <cp:lastModifiedBy>Michal Puheim</cp:lastModifiedBy>
  <cp:revision>70</cp:revision>
  <dcterms:created xsi:type="dcterms:W3CDTF">2016-02-22T09:38:38Z</dcterms:created>
  <dcterms:modified xsi:type="dcterms:W3CDTF">2017-12-14T00:48:15Z</dcterms:modified>
</cp:coreProperties>
</file>