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1" r:id="rId7"/>
    <p:sldId id="259" r:id="rId8"/>
    <p:sldId id="262" r:id="rId9"/>
    <p:sldId id="263" r:id="rId10"/>
    <p:sldId id="260" r:id="rId11"/>
    <p:sldId id="267" r:id="rId12"/>
    <p:sldId id="26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W"/>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W"/>
          </a:p>
        </p:txBody>
      </p:sp>
      <p:sp>
        <p:nvSpPr>
          <p:cNvPr id="4" name="Date Placeholder 3"/>
          <p:cNvSpPr>
            <a:spLocks noGrp="1"/>
          </p:cNvSpPr>
          <p:nvPr>
            <p:ph type="dt" sz="half" idx="10"/>
          </p:nvPr>
        </p:nvSpPr>
        <p:spPr/>
        <p:txBody>
          <a:bodyPr/>
          <a:lstStyle/>
          <a:p>
            <a:fld id="{7BEE4FE8-A305-43DF-8678-891F31C6074F}" type="datetimeFigureOut">
              <a:rPr lang="en-ZW" smtClean="0"/>
              <a:t>3/6/2024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E7A1AF5-41D5-486B-89EC-17A91F3A1664}" type="slidenum">
              <a:rPr lang="en-ZW" smtClean="0"/>
              <a:t>‹#›</a:t>
            </a:fld>
            <a:endParaRPr lang="en-ZW"/>
          </a:p>
        </p:txBody>
      </p:sp>
    </p:spTree>
    <p:extLst>
      <p:ext uri="{BB962C8B-B14F-4D97-AF65-F5344CB8AC3E}">
        <p14:creationId xmlns:p14="http://schemas.microsoft.com/office/powerpoint/2010/main" val="176049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7BEE4FE8-A305-43DF-8678-891F31C6074F}" type="datetimeFigureOut">
              <a:rPr lang="en-ZW" smtClean="0"/>
              <a:t>3/6/2024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E7A1AF5-41D5-486B-89EC-17A91F3A1664}" type="slidenum">
              <a:rPr lang="en-ZW" smtClean="0"/>
              <a:t>‹#›</a:t>
            </a:fld>
            <a:endParaRPr lang="en-ZW"/>
          </a:p>
        </p:txBody>
      </p:sp>
    </p:spTree>
    <p:extLst>
      <p:ext uri="{BB962C8B-B14F-4D97-AF65-F5344CB8AC3E}">
        <p14:creationId xmlns:p14="http://schemas.microsoft.com/office/powerpoint/2010/main" val="998535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W"/>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7BEE4FE8-A305-43DF-8678-891F31C6074F}" type="datetimeFigureOut">
              <a:rPr lang="en-ZW" smtClean="0"/>
              <a:t>3/6/2024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E7A1AF5-41D5-486B-89EC-17A91F3A1664}" type="slidenum">
              <a:rPr lang="en-ZW" smtClean="0"/>
              <a:t>‹#›</a:t>
            </a:fld>
            <a:endParaRPr lang="en-ZW"/>
          </a:p>
        </p:txBody>
      </p:sp>
    </p:spTree>
    <p:extLst>
      <p:ext uri="{BB962C8B-B14F-4D97-AF65-F5344CB8AC3E}">
        <p14:creationId xmlns:p14="http://schemas.microsoft.com/office/powerpoint/2010/main" val="331662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7BEE4FE8-A305-43DF-8678-891F31C6074F}" type="datetimeFigureOut">
              <a:rPr lang="en-ZW" smtClean="0"/>
              <a:t>3/6/2024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E7A1AF5-41D5-486B-89EC-17A91F3A1664}" type="slidenum">
              <a:rPr lang="en-ZW" smtClean="0"/>
              <a:t>‹#›</a:t>
            </a:fld>
            <a:endParaRPr lang="en-ZW"/>
          </a:p>
        </p:txBody>
      </p:sp>
    </p:spTree>
    <p:extLst>
      <p:ext uri="{BB962C8B-B14F-4D97-AF65-F5344CB8AC3E}">
        <p14:creationId xmlns:p14="http://schemas.microsoft.com/office/powerpoint/2010/main" val="31904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W"/>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EE4FE8-A305-43DF-8678-891F31C6074F}" type="datetimeFigureOut">
              <a:rPr lang="en-ZW" smtClean="0"/>
              <a:t>3/6/2024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E7A1AF5-41D5-486B-89EC-17A91F3A1664}" type="slidenum">
              <a:rPr lang="en-ZW" smtClean="0"/>
              <a:t>‹#›</a:t>
            </a:fld>
            <a:endParaRPr lang="en-ZW"/>
          </a:p>
        </p:txBody>
      </p:sp>
    </p:spTree>
    <p:extLst>
      <p:ext uri="{BB962C8B-B14F-4D97-AF65-F5344CB8AC3E}">
        <p14:creationId xmlns:p14="http://schemas.microsoft.com/office/powerpoint/2010/main" val="1585881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Date Placeholder 4"/>
          <p:cNvSpPr>
            <a:spLocks noGrp="1"/>
          </p:cNvSpPr>
          <p:nvPr>
            <p:ph type="dt" sz="half" idx="10"/>
          </p:nvPr>
        </p:nvSpPr>
        <p:spPr/>
        <p:txBody>
          <a:bodyPr/>
          <a:lstStyle/>
          <a:p>
            <a:fld id="{7BEE4FE8-A305-43DF-8678-891F31C6074F}" type="datetimeFigureOut">
              <a:rPr lang="en-ZW" smtClean="0"/>
              <a:t>3/6/2024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E7A1AF5-41D5-486B-89EC-17A91F3A1664}" type="slidenum">
              <a:rPr lang="en-ZW" smtClean="0"/>
              <a:t>‹#›</a:t>
            </a:fld>
            <a:endParaRPr lang="en-ZW"/>
          </a:p>
        </p:txBody>
      </p:sp>
    </p:spTree>
    <p:extLst>
      <p:ext uri="{BB962C8B-B14F-4D97-AF65-F5344CB8AC3E}">
        <p14:creationId xmlns:p14="http://schemas.microsoft.com/office/powerpoint/2010/main" val="385839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W"/>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7" name="Date Placeholder 6"/>
          <p:cNvSpPr>
            <a:spLocks noGrp="1"/>
          </p:cNvSpPr>
          <p:nvPr>
            <p:ph type="dt" sz="half" idx="10"/>
          </p:nvPr>
        </p:nvSpPr>
        <p:spPr/>
        <p:txBody>
          <a:bodyPr/>
          <a:lstStyle/>
          <a:p>
            <a:fld id="{7BEE4FE8-A305-43DF-8678-891F31C6074F}" type="datetimeFigureOut">
              <a:rPr lang="en-ZW" smtClean="0"/>
              <a:t>3/6/2024</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9E7A1AF5-41D5-486B-89EC-17A91F3A1664}" type="slidenum">
              <a:rPr lang="en-ZW" smtClean="0"/>
              <a:t>‹#›</a:t>
            </a:fld>
            <a:endParaRPr lang="en-ZW"/>
          </a:p>
        </p:txBody>
      </p:sp>
    </p:spTree>
    <p:extLst>
      <p:ext uri="{BB962C8B-B14F-4D97-AF65-F5344CB8AC3E}">
        <p14:creationId xmlns:p14="http://schemas.microsoft.com/office/powerpoint/2010/main" val="395034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Date Placeholder 2"/>
          <p:cNvSpPr>
            <a:spLocks noGrp="1"/>
          </p:cNvSpPr>
          <p:nvPr>
            <p:ph type="dt" sz="half" idx="10"/>
          </p:nvPr>
        </p:nvSpPr>
        <p:spPr/>
        <p:txBody>
          <a:bodyPr/>
          <a:lstStyle/>
          <a:p>
            <a:fld id="{7BEE4FE8-A305-43DF-8678-891F31C6074F}" type="datetimeFigureOut">
              <a:rPr lang="en-ZW" smtClean="0"/>
              <a:t>3/6/2024</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9E7A1AF5-41D5-486B-89EC-17A91F3A1664}" type="slidenum">
              <a:rPr lang="en-ZW" smtClean="0"/>
              <a:t>‹#›</a:t>
            </a:fld>
            <a:endParaRPr lang="en-ZW"/>
          </a:p>
        </p:txBody>
      </p:sp>
    </p:spTree>
    <p:extLst>
      <p:ext uri="{BB962C8B-B14F-4D97-AF65-F5344CB8AC3E}">
        <p14:creationId xmlns:p14="http://schemas.microsoft.com/office/powerpoint/2010/main" val="397353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E4FE8-A305-43DF-8678-891F31C6074F}" type="datetimeFigureOut">
              <a:rPr lang="en-ZW" smtClean="0"/>
              <a:t>3/6/2024</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9E7A1AF5-41D5-486B-89EC-17A91F3A1664}" type="slidenum">
              <a:rPr lang="en-ZW" smtClean="0"/>
              <a:t>‹#›</a:t>
            </a:fld>
            <a:endParaRPr lang="en-ZW"/>
          </a:p>
        </p:txBody>
      </p:sp>
    </p:spTree>
    <p:extLst>
      <p:ext uri="{BB962C8B-B14F-4D97-AF65-F5344CB8AC3E}">
        <p14:creationId xmlns:p14="http://schemas.microsoft.com/office/powerpoint/2010/main" val="366143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E4FE8-A305-43DF-8678-891F31C6074F}" type="datetimeFigureOut">
              <a:rPr lang="en-ZW" smtClean="0"/>
              <a:t>3/6/2024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E7A1AF5-41D5-486B-89EC-17A91F3A1664}" type="slidenum">
              <a:rPr lang="en-ZW" smtClean="0"/>
              <a:t>‹#›</a:t>
            </a:fld>
            <a:endParaRPr lang="en-ZW"/>
          </a:p>
        </p:txBody>
      </p:sp>
    </p:spTree>
    <p:extLst>
      <p:ext uri="{BB962C8B-B14F-4D97-AF65-F5344CB8AC3E}">
        <p14:creationId xmlns:p14="http://schemas.microsoft.com/office/powerpoint/2010/main" val="99049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EE4FE8-A305-43DF-8678-891F31C6074F}" type="datetimeFigureOut">
              <a:rPr lang="en-ZW" smtClean="0"/>
              <a:t>3/6/2024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E7A1AF5-41D5-486B-89EC-17A91F3A1664}" type="slidenum">
              <a:rPr lang="en-ZW" smtClean="0"/>
              <a:t>‹#›</a:t>
            </a:fld>
            <a:endParaRPr lang="en-ZW"/>
          </a:p>
        </p:txBody>
      </p:sp>
    </p:spTree>
    <p:extLst>
      <p:ext uri="{BB962C8B-B14F-4D97-AF65-F5344CB8AC3E}">
        <p14:creationId xmlns:p14="http://schemas.microsoft.com/office/powerpoint/2010/main" val="418785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W"/>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E4FE8-A305-43DF-8678-891F31C6074F}" type="datetimeFigureOut">
              <a:rPr lang="en-ZW" smtClean="0"/>
              <a:t>3/6/2024</a:t>
            </a:fld>
            <a:endParaRPr lang="en-Z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A1AF5-41D5-486B-89EC-17A91F3A1664}" type="slidenum">
              <a:rPr lang="en-ZW" smtClean="0"/>
              <a:t>‹#›</a:t>
            </a:fld>
            <a:endParaRPr lang="en-ZW"/>
          </a:p>
        </p:txBody>
      </p:sp>
    </p:spTree>
    <p:extLst>
      <p:ext uri="{BB962C8B-B14F-4D97-AF65-F5344CB8AC3E}">
        <p14:creationId xmlns:p14="http://schemas.microsoft.com/office/powerpoint/2010/main" val="4002469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ZW" dirty="0">
              <a:latin typeface="Copperplate Gothic Light" panose="020E0507020206020404" pitchFamily="34" charset="0"/>
              <a:ea typeface="Ebrima" panose="02000000000000000000" pitchFamily="2" charset="0"/>
              <a:cs typeface="Ebrima" panose="02000000000000000000" pitchFamily="2" charset="0"/>
            </a:endParaRPr>
          </a:p>
        </p:txBody>
      </p:sp>
      <p:sp>
        <p:nvSpPr>
          <p:cNvPr id="3" name="Subtitle 2"/>
          <p:cNvSpPr>
            <a:spLocks noGrp="1"/>
          </p:cNvSpPr>
          <p:nvPr>
            <p:ph type="subTitle" idx="1"/>
          </p:nvPr>
        </p:nvSpPr>
        <p:spPr/>
        <p:txBody>
          <a:bodyPr/>
          <a:lstStyle/>
          <a:p>
            <a:endParaRPr lang="en-ZW"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383" y="346365"/>
            <a:ext cx="10856872" cy="6026726"/>
          </a:xfrm>
          <a:prstGeom prst="rect">
            <a:avLst/>
          </a:prstGeom>
        </p:spPr>
      </p:pic>
    </p:spTree>
    <p:extLst>
      <p:ext uri="{BB962C8B-B14F-4D97-AF65-F5344CB8AC3E}">
        <p14:creationId xmlns:p14="http://schemas.microsoft.com/office/powerpoint/2010/main" val="3670535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9707"/>
            <a:ext cx="10515600" cy="1325563"/>
          </a:xfrm>
        </p:spPr>
        <p:txBody>
          <a:bodyPr/>
          <a:lstStyle/>
          <a:p>
            <a:r>
              <a:rPr lang="en-ZW" dirty="0" smtClean="0">
                <a:latin typeface="Times New Roman" panose="02020603050405020304" pitchFamily="18" charset="0"/>
                <a:cs typeface="Times New Roman" panose="02020603050405020304" pitchFamily="18" charset="0"/>
              </a:rPr>
              <a:t>PRODUCT</a:t>
            </a:r>
            <a:endParaRPr lang="en-ZW"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585" t="4422" r="18919" b="40387"/>
          <a:stretch/>
        </p:blipFill>
        <p:spPr>
          <a:xfrm>
            <a:off x="0" y="0"/>
            <a:ext cx="11277600" cy="5777345"/>
          </a:xfrm>
        </p:spPr>
      </p:pic>
    </p:spTree>
    <p:extLst>
      <p:ext uri="{BB962C8B-B14F-4D97-AF65-F5344CB8AC3E}">
        <p14:creationId xmlns:p14="http://schemas.microsoft.com/office/powerpoint/2010/main" val="1659651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latin typeface="Times New Roman" panose="02020603050405020304" pitchFamily="18" charset="0"/>
                <a:cs typeface="Times New Roman" panose="02020603050405020304" pitchFamily="18" charset="0"/>
              </a:rPr>
              <a:t>BUSINESS MODEL</a:t>
            </a:r>
            <a:endParaRPr lang="en-ZW"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ZW" dirty="0" smtClean="0">
                <a:latin typeface="Times New Roman" panose="02020603050405020304" pitchFamily="18" charset="0"/>
                <a:cs typeface="Times New Roman" panose="02020603050405020304" pitchFamily="18" charset="0"/>
              </a:rPr>
              <a:t>We charge a $1 per household that uses our app for water meter uploads.</a:t>
            </a:r>
          </a:p>
          <a:p>
            <a:endParaRPr lang="en-ZW" dirty="0">
              <a:latin typeface="Times New Roman" panose="02020603050405020304" pitchFamily="18" charset="0"/>
              <a:cs typeface="Times New Roman" panose="02020603050405020304" pitchFamily="18" charset="0"/>
            </a:endParaRPr>
          </a:p>
          <a:p>
            <a:pPr marL="0" indent="0">
              <a:buNone/>
            </a:pPr>
            <a:r>
              <a:rPr lang="en-ZW" dirty="0">
                <a:latin typeface="Times New Roman" panose="02020603050405020304" pitchFamily="18" charset="0"/>
                <a:cs typeface="Times New Roman" panose="02020603050405020304" pitchFamily="18" charset="0"/>
              </a:rPr>
              <a:t> </a:t>
            </a:r>
            <a:r>
              <a:rPr lang="en-ZW" dirty="0" smtClean="0">
                <a:latin typeface="Times New Roman" panose="02020603050405020304" pitchFamily="18" charset="0"/>
                <a:cs typeface="Times New Roman" panose="02020603050405020304" pitchFamily="18" charset="0"/>
              </a:rPr>
              <a:t>   168 000  Households	      $1/Household               $2,06M    </a:t>
            </a:r>
          </a:p>
          <a:p>
            <a:pPr marL="0" indent="0">
              <a:buNone/>
            </a:pPr>
            <a:r>
              <a:rPr lang="en-ZW" dirty="0" smtClean="0">
                <a:latin typeface="Times New Roman" panose="02020603050405020304" pitchFamily="18" charset="0"/>
                <a:cs typeface="Times New Roman" panose="02020603050405020304" pitchFamily="18" charset="0"/>
              </a:rPr>
              <a:t> 8,9% of Available Market		</a:t>
            </a:r>
            <a:r>
              <a:rPr lang="en-ZW" dirty="0">
                <a:latin typeface="Times New Roman" panose="02020603050405020304" pitchFamily="18" charset="0"/>
                <a:cs typeface="Times New Roman" panose="02020603050405020304" pitchFamily="18" charset="0"/>
              </a:rPr>
              <a:t> </a:t>
            </a:r>
            <a:r>
              <a:rPr lang="en-ZW" dirty="0" smtClean="0">
                <a:latin typeface="Times New Roman" panose="02020603050405020304" pitchFamily="18" charset="0"/>
                <a:cs typeface="Times New Roman" panose="02020603050405020304" pitchFamily="18" charset="0"/>
              </a:rPr>
              <a:t>         Revenue projected for 2025</a:t>
            </a:r>
          </a:p>
        </p:txBody>
      </p:sp>
    </p:spTree>
    <p:extLst>
      <p:ext uri="{BB962C8B-B14F-4D97-AF65-F5344CB8AC3E}">
        <p14:creationId xmlns:p14="http://schemas.microsoft.com/office/powerpoint/2010/main" val="172190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latin typeface="Times New Roman" panose="02020603050405020304" pitchFamily="18" charset="0"/>
                <a:cs typeface="Times New Roman" panose="02020603050405020304" pitchFamily="18" charset="0"/>
              </a:rPr>
              <a:t>FINANCIAL ASK</a:t>
            </a:r>
            <a:endParaRPr lang="en-ZW"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ZW" dirty="0" smtClean="0">
                <a:latin typeface="Times New Roman" panose="02020603050405020304" pitchFamily="18" charset="0"/>
                <a:cs typeface="Times New Roman" panose="02020603050405020304" pitchFamily="18" charset="0"/>
              </a:rPr>
              <a:t>As a start-up we are asking for funding that will push us through our trialling and product market fit stage. This period is there to fully validate and grow our user base and it shall occur within a </a:t>
            </a:r>
            <a:r>
              <a:rPr lang="en-ZW" dirty="0">
                <a:latin typeface="Times New Roman" panose="02020603050405020304" pitchFamily="18" charset="0"/>
                <a:cs typeface="Times New Roman" panose="02020603050405020304" pitchFamily="18" charset="0"/>
              </a:rPr>
              <a:t>5</a:t>
            </a:r>
            <a:r>
              <a:rPr lang="en-ZW" dirty="0" smtClean="0">
                <a:latin typeface="Times New Roman" panose="02020603050405020304" pitchFamily="18" charset="0"/>
                <a:cs typeface="Times New Roman" panose="02020603050405020304" pitchFamily="18" charset="0"/>
              </a:rPr>
              <a:t> month period. </a:t>
            </a:r>
          </a:p>
          <a:p>
            <a:r>
              <a:rPr lang="en-ZW" dirty="0" smtClean="0">
                <a:latin typeface="Times New Roman" panose="02020603050405020304" pitchFamily="18" charset="0"/>
                <a:cs typeface="Times New Roman" panose="02020603050405020304" pitchFamily="18" charset="0"/>
              </a:rPr>
              <a:t>Funding shall go towards fine tuning the app, operational costs such as hosting, rent and employee remuneration. The moment we meet our targets during this period, we are going to do a follow-on fundraising round to spread our wings nationally and increase our employee headcount.</a:t>
            </a:r>
          </a:p>
          <a:p>
            <a:r>
              <a:rPr lang="en-ZW" dirty="0" smtClean="0">
                <a:latin typeface="Times New Roman" panose="02020603050405020304" pitchFamily="18" charset="0"/>
                <a:cs typeface="Times New Roman" panose="02020603050405020304" pitchFamily="18" charset="0"/>
              </a:rPr>
              <a:t>We are seeking $5000 in exchange for a 20% stake.</a:t>
            </a:r>
            <a:endParaRPr lang="en-Z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283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latin typeface="Times New Roman" panose="02020603050405020304" pitchFamily="18" charset="0"/>
                <a:cs typeface="Times New Roman" panose="02020603050405020304" pitchFamily="18" charset="0"/>
              </a:rPr>
              <a:t>Financial</a:t>
            </a:r>
            <a:endParaRPr lang="en-ZW"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ZW" dirty="0" smtClean="0"/>
              <a:t>$</a:t>
            </a:r>
            <a:r>
              <a:rPr lang="en-ZW" smtClean="0"/>
              <a:t>5000                              </a:t>
            </a:r>
            <a:r>
              <a:rPr lang="en-ZW" smtClean="0"/>
              <a:t>50</a:t>
            </a:r>
            <a:r>
              <a:rPr lang="en-ZW" smtClean="0"/>
              <a:t> </a:t>
            </a:r>
            <a:r>
              <a:rPr lang="en-ZW" smtClean="0"/>
              <a:t>000                                    </a:t>
            </a:r>
            <a:r>
              <a:rPr lang="en-ZW" smtClean="0"/>
              <a:t>$250 </a:t>
            </a:r>
            <a:r>
              <a:rPr lang="en-ZW" dirty="0" smtClean="0"/>
              <a:t>000</a:t>
            </a:r>
          </a:p>
          <a:p>
            <a:pPr marL="0" indent="0">
              <a:buNone/>
            </a:pPr>
            <a:r>
              <a:rPr lang="en-ZW" dirty="0" smtClean="0"/>
              <a:t>Angel Round              Bulawayo Households                   Revenue</a:t>
            </a:r>
            <a:endParaRPr lang="en-ZW" dirty="0"/>
          </a:p>
          <a:p>
            <a:pPr marL="0" indent="0">
              <a:buNone/>
            </a:pPr>
            <a:endParaRPr lang="en-ZW" dirty="0" smtClean="0"/>
          </a:p>
          <a:p>
            <a:pPr marL="0" indent="0">
              <a:buNone/>
            </a:pPr>
            <a:r>
              <a:rPr lang="en-ZW" dirty="0" smtClean="0"/>
              <a:t>Initial Investment 		$1 average fee		      Over 5 months</a:t>
            </a:r>
          </a:p>
          <a:p>
            <a:pPr marL="0" indent="0">
              <a:buNone/>
            </a:pPr>
            <a:r>
              <a:rPr lang="en-ZW" dirty="0" smtClean="0"/>
              <a:t>Opportunity</a:t>
            </a:r>
            <a:endParaRPr lang="en-ZW" dirty="0"/>
          </a:p>
        </p:txBody>
      </p:sp>
      <p:cxnSp>
        <p:nvCxnSpPr>
          <p:cNvPr id="11" name="Straight Arrow Connector 10"/>
          <p:cNvCxnSpPr/>
          <p:nvPr/>
        </p:nvCxnSpPr>
        <p:spPr>
          <a:xfrm>
            <a:off x="1939636" y="2840182"/>
            <a:ext cx="0" cy="5264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472545" y="2840182"/>
            <a:ext cx="1" cy="526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462655" y="2715491"/>
            <a:ext cx="0" cy="6511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48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latin typeface="Times New Roman" panose="02020603050405020304" pitchFamily="18" charset="0"/>
                <a:cs typeface="Times New Roman" panose="02020603050405020304" pitchFamily="18" charset="0"/>
              </a:rPr>
              <a:t>PROBLEM</a:t>
            </a:r>
            <a:endParaRPr lang="en-ZW"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ZW" dirty="0" smtClean="0">
                <a:latin typeface="Times New Roman" panose="02020603050405020304" pitchFamily="18" charset="0"/>
                <a:cs typeface="Times New Roman" panose="02020603050405020304" pitchFamily="18" charset="0"/>
              </a:rPr>
              <a:t>Price is an important concern for customers who are billed by local authorities on a monthly basis.</a:t>
            </a:r>
          </a:p>
          <a:p>
            <a:r>
              <a:rPr lang="en-ZW" dirty="0" smtClean="0">
                <a:latin typeface="Times New Roman" panose="02020603050405020304" pitchFamily="18" charset="0"/>
                <a:cs typeface="Times New Roman" panose="02020603050405020304" pitchFamily="18" charset="0"/>
              </a:rPr>
              <a:t>Local authorities fail to be transparent in their billing, leaving residents full of complaints in a way leading to poor service delivery.</a:t>
            </a:r>
          </a:p>
          <a:p>
            <a:r>
              <a:rPr lang="en-ZW" dirty="0" smtClean="0">
                <a:latin typeface="Times New Roman" panose="02020603050405020304" pitchFamily="18" charset="0"/>
                <a:cs typeface="Times New Roman" panose="02020603050405020304" pitchFamily="18" charset="0"/>
              </a:rPr>
              <a:t>No easy way exists to properly meter and present factual data that can be used in capturing water metering data</a:t>
            </a:r>
            <a:r>
              <a:rPr lang="en-ZW" dirty="0" smtClean="0"/>
              <a:t>.</a:t>
            </a:r>
            <a:endParaRPr lang="en-ZW" dirty="0"/>
          </a:p>
        </p:txBody>
      </p:sp>
    </p:spTree>
    <p:extLst>
      <p:ext uri="{BB962C8B-B14F-4D97-AF65-F5344CB8AC3E}">
        <p14:creationId xmlns:p14="http://schemas.microsoft.com/office/powerpoint/2010/main" val="2160716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latin typeface="Times New Roman" panose="02020603050405020304" pitchFamily="18" charset="0"/>
                <a:cs typeface="Times New Roman" panose="02020603050405020304" pitchFamily="18" charset="0"/>
              </a:rPr>
              <a:t>SOLUTION</a:t>
            </a:r>
            <a:endParaRPr lang="en-ZW"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ZW" dirty="0" smtClean="0">
                <a:latin typeface="Times New Roman" panose="02020603050405020304" pitchFamily="18" charset="0"/>
                <a:cs typeface="Times New Roman" panose="02020603050405020304" pitchFamily="18" charset="0"/>
              </a:rPr>
              <a:t>A web platform where users can capture and upload data for water consumption per given household</a:t>
            </a:r>
            <a:r>
              <a:rPr lang="en-ZW" dirty="0" smtClean="0"/>
              <a:t>.</a:t>
            </a:r>
          </a:p>
          <a:p>
            <a:endParaRPr lang="en-ZW" dirty="0"/>
          </a:p>
        </p:txBody>
      </p:sp>
    </p:spTree>
    <p:extLst>
      <p:ext uri="{BB962C8B-B14F-4D97-AF65-F5344CB8AC3E}">
        <p14:creationId xmlns:p14="http://schemas.microsoft.com/office/powerpoint/2010/main" val="983887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latin typeface="Times New Roman" panose="02020603050405020304" pitchFamily="18" charset="0"/>
                <a:cs typeface="Times New Roman" panose="02020603050405020304" pitchFamily="18" charset="0"/>
              </a:rPr>
              <a:t>MARKET VALIDATION</a:t>
            </a:r>
            <a:endParaRPr lang="en-ZW"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ZW" dirty="0" smtClean="0"/>
              <a:t>Bulawayo Households			National Households</a:t>
            </a:r>
          </a:p>
          <a:p>
            <a:pPr marL="0" indent="0">
              <a:buNone/>
            </a:pPr>
            <a:r>
              <a:rPr lang="en-ZW" dirty="0" smtClean="0"/>
              <a:t>	168K						2 million </a:t>
            </a:r>
            <a:endParaRPr lang="en-ZW" dirty="0"/>
          </a:p>
        </p:txBody>
      </p:sp>
    </p:spTree>
    <p:extLst>
      <p:ext uri="{BB962C8B-B14F-4D97-AF65-F5344CB8AC3E}">
        <p14:creationId xmlns:p14="http://schemas.microsoft.com/office/powerpoint/2010/main" val="334814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latin typeface="Times New Roman" panose="02020603050405020304" pitchFamily="18" charset="0"/>
                <a:cs typeface="Times New Roman" panose="02020603050405020304" pitchFamily="18" charset="0"/>
              </a:rPr>
              <a:t>MARKET SIZE</a:t>
            </a:r>
            <a:endParaRPr lang="en-ZW"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ZW" dirty="0" smtClean="0"/>
              <a:t> </a:t>
            </a:r>
            <a:r>
              <a:rPr lang="en-ZW" dirty="0" smtClean="0">
                <a:latin typeface="Times New Roman" panose="02020603050405020304" pitchFamily="18" charset="0"/>
                <a:cs typeface="Times New Roman" panose="02020603050405020304" pitchFamily="18" charset="0"/>
              </a:rPr>
              <a:t>7.5 million urban		672K Serviceable          8,9% Available                            population(TAM)                         Market                         </a:t>
            </a:r>
            <a:r>
              <a:rPr lang="en-ZW" dirty="0" err="1" smtClean="0">
                <a:latin typeface="Times New Roman" panose="02020603050405020304" pitchFamily="18" charset="0"/>
                <a:cs typeface="Times New Roman" panose="02020603050405020304" pitchFamily="18" charset="0"/>
              </a:rPr>
              <a:t>Market</a:t>
            </a:r>
            <a:r>
              <a:rPr lang="en-ZW" dirty="0" smtClean="0">
                <a:latin typeface="Times New Roman" panose="02020603050405020304" pitchFamily="18" charset="0"/>
                <a:cs typeface="Times New Roman" panose="02020603050405020304" pitchFamily="18" charset="0"/>
              </a:rPr>
              <a:t> Share</a:t>
            </a:r>
          </a:p>
          <a:p>
            <a:pPr marL="0" indent="0">
              <a:buNone/>
            </a:pPr>
            <a:r>
              <a:rPr lang="en-ZW" dirty="0"/>
              <a:t> </a:t>
            </a:r>
            <a:r>
              <a:rPr lang="en-ZW" dirty="0" smtClean="0"/>
              <a:t>                                                                                         </a:t>
            </a:r>
            <a:endParaRPr lang="en-ZW" dirty="0"/>
          </a:p>
        </p:txBody>
      </p:sp>
    </p:spTree>
    <p:extLst>
      <p:ext uri="{BB962C8B-B14F-4D97-AF65-F5344CB8AC3E}">
        <p14:creationId xmlns:p14="http://schemas.microsoft.com/office/powerpoint/2010/main" val="374111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latin typeface="Times New Roman" panose="02020603050405020304" pitchFamily="18" charset="0"/>
                <a:cs typeface="Times New Roman" panose="02020603050405020304" pitchFamily="18" charset="0"/>
              </a:rPr>
              <a:t>PRODUCT</a:t>
            </a:r>
            <a:endParaRPr lang="en-ZW"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 t="561" r="743" b="63907"/>
          <a:stretch/>
        </p:blipFill>
        <p:spPr>
          <a:xfrm>
            <a:off x="838201" y="1825624"/>
            <a:ext cx="9705108" cy="4602885"/>
          </a:xfrm>
        </p:spPr>
      </p:pic>
    </p:spTree>
    <p:extLst>
      <p:ext uri="{BB962C8B-B14F-4D97-AF65-F5344CB8AC3E}">
        <p14:creationId xmlns:p14="http://schemas.microsoft.com/office/powerpoint/2010/main" val="1329917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latin typeface="Times New Roman" panose="02020603050405020304" pitchFamily="18" charset="0"/>
                <a:cs typeface="Times New Roman" panose="02020603050405020304" pitchFamily="18" charset="0"/>
              </a:rPr>
              <a:t>PRODUCT</a:t>
            </a:r>
            <a:endParaRPr lang="en-ZW"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255" y="1825624"/>
            <a:ext cx="10889672" cy="4713721"/>
          </a:xfrm>
        </p:spPr>
      </p:pic>
    </p:spTree>
    <p:extLst>
      <p:ext uri="{BB962C8B-B14F-4D97-AF65-F5344CB8AC3E}">
        <p14:creationId xmlns:p14="http://schemas.microsoft.com/office/powerpoint/2010/main" val="1659144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latin typeface="Times New Roman" panose="02020603050405020304" pitchFamily="18" charset="0"/>
                <a:cs typeface="Times New Roman" panose="02020603050405020304" pitchFamily="18" charset="0"/>
              </a:rPr>
              <a:t>PRODUCT</a:t>
            </a:r>
            <a:endParaRPr lang="en-ZW"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val="0"/>
              </a:ext>
            </a:extLst>
          </a:blip>
          <a:srcRect l="10918" t="4701" r="35893" b="30516"/>
          <a:stretch/>
        </p:blipFill>
        <p:spPr>
          <a:xfrm>
            <a:off x="838200" y="1241993"/>
            <a:ext cx="9976182" cy="4978698"/>
          </a:xfrm>
        </p:spPr>
      </p:pic>
    </p:spTree>
    <p:extLst>
      <p:ext uri="{BB962C8B-B14F-4D97-AF65-F5344CB8AC3E}">
        <p14:creationId xmlns:p14="http://schemas.microsoft.com/office/powerpoint/2010/main" val="36863153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latin typeface="Times New Roman" panose="02020603050405020304" pitchFamily="18" charset="0"/>
                <a:cs typeface="Times New Roman" panose="02020603050405020304" pitchFamily="18" charset="0"/>
              </a:rPr>
              <a:t>PRODUCT</a:t>
            </a:r>
            <a:endParaRPr lang="en-ZW"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028" t="1346" r="10389" b="22239"/>
          <a:stretch/>
        </p:blipFill>
        <p:spPr>
          <a:xfrm>
            <a:off x="2161309" y="1939635"/>
            <a:ext cx="7924799" cy="4668983"/>
          </a:xfrm>
        </p:spPr>
      </p:pic>
    </p:spTree>
    <p:extLst>
      <p:ext uri="{BB962C8B-B14F-4D97-AF65-F5344CB8AC3E}">
        <p14:creationId xmlns:p14="http://schemas.microsoft.com/office/powerpoint/2010/main" val="413577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242</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Copperplate Gothic Light</vt:lpstr>
      <vt:lpstr>Ebrima</vt:lpstr>
      <vt:lpstr>Times New Roman</vt:lpstr>
      <vt:lpstr>Office Theme</vt:lpstr>
      <vt:lpstr>PowerPoint Presentation</vt:lpstr>
      <vt:lpstr>PROBLEM</vt:lpstr>
      <vt:lpstr>SOLUTION</vt:lpstr>
      <vt:lpstr>MARKET VALIDATION</vt:lpstr>
      <vt:lpstr>MARKET SIZE</vt:lpstr>
      <vt:lpstr>PRODUCT</vt:lpstr>
      <vt:lpstr>PRODUCT</vt:lpstr>
      <vt:lpstr>PRODUCT</vt:lpstr>
      <vt:lpstr>PRODUCT</vt:lpstr>
      <vt:lpstr>PRODUCT</vt:lpstr>
      <vt:lpstr>BUSINESS MODEL</vt:lpstr>
      <vt:lpstr>FINANCIAL ASK</vt:lpstr>
      <vt:lpstr>Financial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PITCHDECK FOR MYCHARGE</dc:title>
  <dc:creator>Liphi</dc:creator>
  <cp:lastModifiedBy>Liphi</cp:lastModifiedBy>
  <cp:revision>29</cp:revision>
  <dcterms:created xsi:type="dcterms:W3CDTF">2024-03-29T18:07:53Z</dcterms:created>
  <dcterms:modified xsi:type="dcterms:W3CDTF">2024-06-03T08:20:22Z</dcterms:modified>
</cp:coreProperties>
</file>