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33" d="100"/>
          <a:sy n="33" d="100"/>
        </p:scale>
        <p:origin x="377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945943"/>
            <a:ext cx="9088041" cy="6266897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9454516"/>
            <a:ext cx="8018860" cy="434599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09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958369"/>
            <a:ext cx="2305422" cy="1525473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958369"/>
            <a:ext cx="6782619" cy="1525473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71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6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4487671"/>
            <a:ext cx="9221689" cy="7487774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2046282"/>
            <a:ext cx="9221689" cy="3937644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8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791843"/>
            <a:ext cx="4544021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791843"/>
            <a:ext cx="4544021" cy="1142125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9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958373"/>
            <a:ext cx="9221689" cy="347929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412664"/>
            <a:ext cx="4523137" cy="2162578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6575242"/>
            <a:ext cx="4523137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4412664"/>
            <a:ext cx="4545413" cy="2162578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6575242"/>
            <a:ext cx="4545413" cy="967119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9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9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200044"/>
            <a:ext cx="3448388" cy="420015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591766"/>
            <a:ext cx="5412730" cy="127921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5400199"/>
            <a:ext cx="3448388" cy="10004536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74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200044"/>
            <a:ext cx="3448388" cy="420015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591766"/>
            <a:ext cx="5412730" cy="127921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5400199"/>
            <a:ext cx="3448388" cy="10004536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958373"/>
            <a:ext cx="9221689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791843"/>
            <a:ext cx="9221689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6683952"/>
            <a:ext cx="24056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43C0-EA3C-4326-9152-EBACB34C3AB6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6683952"/>
            <a:ext cx="360848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6683952"/>
            <a:ext cx="240565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8DDB-1C00-4AC4-8C73-4009D2661A2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ixaDeTexto 205">
            <a:extLst>
              <a:ext uri="{FF2B5EF4-FFF2-40B4-BE49-F238E27FC236}">
                <a16:creationId xmlns:a16="http://schemas.microsoft.com/office/drawing/2014/main" id="{5AAB18CD-C71A-4080-BE50-79360829073F}"/>
              </a:ext>
            </a:extLst>
          </p:cNvPr>
          <p:cNvSpPr txBox="1"/>
          <p:nvPr/>
        </p:nvSpPr>
        <p:spPr>
          <a:xfrm>
            <a:off x="8001940" y="1020960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159E51-38BB-4670-A1C0-6CBEAD88FE08}"/>
              </a:ext>
            </a:extLst>
          </p:cNvPr>
          <p:cNvSpPr/>
          <p:nvPr/>
        </p:nvSpPr>
        <p:spPr>
          <a:xfrm>
            <a:off x="6092078" y="599108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1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81E592FB-F588-4212-B9B6-6075F2412C46}"/>
              </a:ext>
            </a:extLst>
          </p:cNvPr>
          <p:cNvSpPr/>
          <p:nvPr/>
        </p:nvSpPr>
        <p:spPr>
          <a:xfrm>
            <a:off x="6887747" y="2225037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FG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BD07D8-5BE2-4E9B-9F93-56FD89D0C9D5}"/>
              </a:ext>
            </a:extLst>
          </p:cNvPr>
          <p:cNvSpPr/>
          <p:nvPr/>
        </p:nvSpPr>
        <p:spPr>
          <a:xfrm>
            <a:off x="5561633" y="1056521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COST</a:t>
            </a:r>
          </a:p>
          <a:p>
            <a:pPr algn="ctr"/>
            <a:r>
              <a:rPr lang="pt-BR" sz="1000" dirty="0"/>
              <a:t>(SAP)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571953-7DA1-4B64-8EB9-1CF26E86F541}"/>
              </a:ext>
            </a:extLst>
          </p:cNvPr>
          <p:cNvSpPr/>
          <p:nvPr/>
        </p:nvSpPr>
        <p:spPr>
          <a:xfrm>
            <a:off x="6622524" y="1056522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ENG</a:t>
            </a:r>
          </a:p>
          <a:p>
            <a:pPr algn="ctr"/>
            <a:r>
              <a:rPr lang="pt-BR" sz="1000" dirty="0"/>
              <a:t>(SAP)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6B1FD9C9-FB30-4548-A6CF-50B25AFDBE6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6001749" y="700969"/>
            <a:ext cx="180658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0B7DF93B-C1A3-4E65-A413-C17096D020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532195" y="700970"/>
            <a:ext cx="180658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8889F23-F6D9-4B16-A6D4-F72E87DD6AE2}"/>
              </a:ext>
            </a:extLst>
          </p:cNvPr>
          <p:cNvSpPr/>
          <p:nvPr/>
        </p:nvSpPr>
        <p:spPr>
          <a:xfrm>
            <a:off x="6092078" y="1767624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2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406DF1F8-D58D-4D85-8D2C-6D516B987880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6001749" y="1412073"/>
            <a:ext cx="180658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CBAAAFB3-4A38-4D7F-BCF0-7B671E18FFA9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5400000">
            <a:off x="6532195" y="1412073"/>
            <a:ext cx="180658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B5ED34-44FA-409D-AEF9-6B71AFB4F36D}"/>
              </a:ext>
            </a:extLst>
          </p:cNvPr>
          <p:cNvSpPr/>
          <p:nvPr/>
        </p:nvSpPr>
        <p:spPr>
          <a:xfrm>
            <a:off x="6092078" y="2225037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PCP</a:t>
            </a:r>
          </a:p>
          <a:p>
            <a:pPr algn="ctr"/>
            <a:r>
              <a:rPr lang="pt-BR" sz="1000" dirty="0"/>
              <a:t>(SAP)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0CB9D41-1113-4105-ACA0-9EE1B936C367}"/>
              </a:ext>
            </a:extLst>
          </p:cNvPr>
          <p:cNvSpPr/>
          <p:nvPr/>
        </p:nvSpPr>
        <p:spPr>
          <a:xfrm>
            <a:off x="4633355" y="2225037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GSCM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(SAP)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BC3EF4D-7075-45A2-9CEF-5EBC35BDDD5F}"/>
              </a:ext>
            </a:extLst>
          </p:cNvPr>
          <p:cNvSpPr/>
          <p:nvPr/>
        </p:nvSpPr>
        <p:spPr>
          <a:xfrm>
            <a:off x="7533504" y="2225037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SALES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(SAP)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B9AA2DB-089C-4757-BC43-C76E881B6D91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6357300" y="2044379"/>
            <a:ext cx="0" cy="18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2BFB49F-99F0-4103-86E5-1DD49B81BAC1}"/>
              </a:ext>
            </a:extLst>
          </p:cNvPr>
          <p:cNvCxnSpPr>
            <a:stCxn id="16" idx="2"/>
            <a:endCxn id="5" idx="0"/>
          </p:cNvCxnSpPr>
          <p:nvPr/>
        </p:nvCxnSpPr>
        <p:spPr>
          <a:xfrm rot="16200000" flipH="1">
            <a:off x="6664806" y="1736874"/>
            <a:ext cx="180658" cy="795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B871BCAA-A8DC-480A-98A7-72BD20E3F531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7418190" y="2490259"/>
            <a:ext cx="11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osango 38">
            <a:extLst>
              <a:ext uri="{FF2B5EF4-FFF2-40B4-BE49-F238E27FC236}">
                <a16:creationId xmlns:a16="http://schemas.microsoft.com/office/drawing/2014/main" id="{43CEDA19-99F7-471E-8B5C-319C28479B90}"/>
              </a:ext>
            </a:extLst>
          </p:cNvPr>
          <p:cNvSpPr/>
          <p:nvPr/>
        </p:nvSpPr>
        <p:spPr>
          <a:xfrm>
            <a:off x="5296411" y="2225037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07EB3939-BAF3-49DB-B2F2-07ECE0565B6C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 rot="5400000">
            <a:off x="5869138" y="1736874"/>
            <a:ext cx="180658" cy="795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84C45EA-708A-4F02-B770-10DBC400902B}"/>
              </a:ext>
            </a:extLst>
          </p:cNvPr>
          <p:cNvCxnSpPr>
            <a:stCxn id="39" idx="1"/>
            <a:endCxn id="26" idx="3"/>
          </p:cNvCxnSpPr>
          <p:nvPr/>
        </p:nvCxnSpPr>
        <p:spPr>
          <a:xfrm flipH="1">
            <a:off x="5163799" y="2490259"/>
            <a:ext cx="13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FB359055-3AB6-4B0A-B975-2415F5FDA35A}"/>
              </a:ext>
            </a:extLst>
          </p:cNvPr>
          <p:cNvSpPr/>
          <p:nvPr/>
        </p:nvSpPr>
        <p:spPr>
          <a:xfrm>
            <a:off x="6092078" y="2936140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3</a:t>
            </a:r>
          </a:p>
        </p:txBody>
      </p: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E1E290E9-666D-4150-99B2-D64BEFCD80F8}"/>
              </a:ext>
            </a:extLst>
          </p:cNvPr>
          <p:cNvCxnSpPr>
            <a:stCxn id="5" idx="1"/>
            <a:endCxn id="44" idx="3"/>
          </p:cNvCxnSpPr>
          <p:nvPr/>
        </p:nvCxnSpPr>
        <p:spPr>
          <a:xfrm rot="10800000" flipV="1">
            <a:off x="6622522" y="2490258"/>
            <a:ext cx="265222" cy="58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20BDADA3-F7EE-4DB8-B2F0-77A8C2B1A80A}"/>
              </a:ext>
            </a:extLst>
          </p:cNvPr>
          <p:cNvCxnSpPr>
            <a:stCxn id="27" idx="2"/>
            <a:endCxn id="44" idx="3"/>
          </p:cNvCxnSpPr>
          <p:nvPr/>
        </p:nvCxnSpPr>
        <p:spPr>
          <a:xfrm rot="5400000">
            <a:off x="7051107" y="2326897"/>
            <a:ext cx="319036" cy="1176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BA26E17D-14BC-4FF8-A754-B1140563FF84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>
            <a:off x="5826855" y="2490259"/>
            <a:ext cx="265222" cy="58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6B3829FA-5F5E-4422-8A87-BC6D0268E022}"/>
              </a:ext>
            </a:extLst>
          </p:cNvPr>
          <p:cNvCxnSpPr>
            <a:stCxn id="26" idx="2"/>
            <a:endCxn id="44" idx="1"/>
          </p:cNvCxnSpPr>
          <p:nvPr/>
        </p:nvCxnSpPr>
        <p:spPr>
          <a:xfrm rot="16200000" flipH="1">
            <a:off x="5335809" y="2318248"/>
            <a:ext cx="319036" cy="1193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E1F024D-20A5-40AB-80AC-CCF8D83E508F}"/>
              </a:ext>
            </a:extLst>
          </p:cNvPr>
          <p:cNvCxnSpPr>
            <a:stCxn id="25" idx="2"/>
            <a:endCxn id="44" idx="0"/>
          </p:cNvCxnSpPr>
          <p:nvPr/>
        </p:nvCxnSpPr>
        <p:spPr>
          <a:xfrm>
            <a:off x="6357300" y="2755483"/>
            <a:ext cx="0" cy="18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4B870FCE-4138-4EB8-ABEF-A09F8F192648}"/>
              </a:ext>
            </a:extLst>
          </p:cNvPr>
          <p:cNvSpPr/>
          <p:nvPr/>
        </p:nvSpPr>
        <p:spPr>
          <a:xfrm>
            <a:off x="6092078" y="3393554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FISCAL</a:t>
            </a:r>
          </a:p>
          <a:p>
            <a:pPr algn="ctr"/>
            <a:r>
              <a:rPr lang="pt-BR" sz="1000" dirty="0"/>
              <a:t>(SAP)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AC00559-B241-42B0-AF6D-D693CF913080}"/>
              </a:ext>
            </a:extLst>
          </p:cNvPr>
          <p:cNvCxnSpPr>
            <a:stCxn id="44" idx="2"/>
            <a:endCxn id="55" idx="0"/>
          </p:cNvCxnSpPr>
          <p:nvPr/>
        </p:nvCxnSpPr>
        <p:spPr>
          <a:xfrm>
            <a:off x="6357300" y="3212894"/>
            <a:ext cx="0" cy="1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osango 57">
            <a:extLst>
              <a:ext uri="{FF2B5EF4-FFF2-40B4-BE49-F238E27FC236}">
                <a16:creationId xmlns:a16="http://schemas.microsoft.com/office/drawing/2014/main" id="{C2CD2237-420D-4814-8AFF-D71723D08DE9}"/>
              </a:ext>
            </a:extLst>
          </p:cNvPr>
          <p:cNvSpPr/>
          <p:nvPr/>
        </p:nvSpPr>
        <p:spPr>
          <a:xfrm>
            <a:off x="6887747" y="4613788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FG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2108933-2720-49E8-9245-D6B974E9B8CB}"/>
              </a:ext>
            </a:extLst>
          </p:cNvPr>
          <p:cNvSpPr/>
          <p:nvPr/>
        </p:nvSpPr>
        <p:spPr>
          <a:xfrm>
            <a:off x="4633354" y="5144234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QUAL.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BE5C1B5B-85D6-4FCC-A567-B140C55ED067}"/>
              </a:ext>
            </a:extLst>
          </p:cNvPr>
          <p:cNvSpPr/>
          <p:nvPr/>
        </p:nvSpPr>
        <p:spPr>
          <a:xfrm>
            <a:off x="7533504" y="5144233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MET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ROUTE</a:t>
            </a:r>
          </a:p>
        </p:txBody>
      </p:sp>
      <p:sp>
        <p:nvSpPr>
          <p:cNvPr id="61" name="Losango 60">
            <a:extLst>
              <a:ext uri="{FF2B5EF4-FFF2-40B4-BE49-F238E27FC236}">
                <a16:creationId xmlns:a16="http://schemas.microsoft.com/office/drawing/2014/main" id="{DA403B6A-0F61-460B-9A91-CF81DF60E8F6}"/>
              </a:ext>
            </a:extLst>
          </p:cNvPr>
          <p:cNvSpPr/>
          <p:nvPr/>
        </p:nvSpPr>
        <p:spPr>
          <a:xfrm>
            <a:off x="5296411" y="4613788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DEA01AF5-9835-4528-B9C8-8F6E04DECC6D}"/>
              </a:ext>
            </a:extLst>
          </p:cNvPr>
          <p:cNvSpPr/>
          <p:nvPr/>
        </p:nvSpPr>
        <p:spPr>
          <a:xfrm>
            <a:off x="3906645" y="5144234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QUAL.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PPAP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50D1C912-C9F4-4A2A-9221-9F0706F8B354}"/>
              </a:ext>
            </a:extLst>
          </p:cNvPr>
          <p:cNvCxnSpPr>
            <a:stCxn id="61" idx="1"/>
            <a:endCxn id="59" idx="0"/>
          </p:cNvCxnSpPr>
          <p:nvPr/>
        </p:nvCxnSpPr>
        <p:spPr>
          <a:xfrm rot="10800000" flipV="1">
            <a:off x="4898578" y="4879011"/>
            <a:ext cx="397834" cy="265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FF6ED5C0-8C08-467F-BC14-45DFF4C04930}"/>
              </a:ext>
            </a:extLst>
          </p:cNvPr>
          <p:cNvCxnSpPr>
            <a:stCxn id="61" idx="1"/>
            <a:endCxn id="67" idx="0"/>
          </p:cNvCxnSpPr>
          <p:nvPr/>
        </p:nvCxnSpPr>
        <p:spPr>
          <a:xfrm rot="10800000" flipV="1">
            <a:off x="4171867" y="4879011"/>
            <a:ext cx="1124543" cy="265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do 72">
            <a:extLst>
              <a:ext uri="{FF2B5EF4-FFF2-40B4-BE49-F238E27FC236}">
                <a16:creationId xmlns:a16="http://schemas.microsoft.com/office/drawing/2014/main" id="{E9755E21-72F2-4BB2-A535-4A7CB9E8A29D}"/>
              </a:ext>
            </a:extLst>
          </p:cNvPr>
          <p:cNvCxnSpPr>
            <a:stCxn id="58" idx="3"/>
            <a:endCxn id="60" idx="0"/>
          </p:cNvCxnSpPr>
          <p:nvPr/>
        </p:nvCxnSpPr>
        <p:spPr>
          <a:xfrm>
            <a:off x="7418191" y="4879011"/>
            <a:ext cx="380536" cy="265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>
            <a:extLst>
              <a:ext uri="{FF2B5EF4-FFF2-40B4-BE49-F238E27FC236}">
                <a16:creationId xmlns:a16="http://schemas.microsoft.com/office/drawing/2014/main" id="{DBA0833D-9736-4B26-AED3-31098D8A5ABE}"/>
              </a:ext>
            </a:extLst>
          </p:cNvPr>
          <p:cNvSpPr/>
          <p:nvPr/>
        </p:nvSpPr>
        <p:spPr>
          <a:xfrm>
            <a:off x="6092078" y="5892638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5</a:t>
            </a:r>
          </a:p>
        </p:txBody>
      </p: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E21222B8-4422-42C3-BFD3-72710D8A2B36}"/>
              </a:ext>
            </a:extLst>
          </p:cNvPr>
          <p:cNvCxnSpPr>
            <a:cxnSpLocks/>
            <a:stCxn id="60" idx="2"/>
            <a:endCxn id="85" idx="3"/>
          </p:cNvCxnSpPr>
          <p:nvPr/>
        </p:nvCxnSpPr>
        <p:spPr>
          <a:xfrm rot="5400000">
            <a:off x="7032456" y="5264744"/>
            <a:ext cx="356338" cy="1176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1EDCC66E-3005-43B8-8347-846D12002853}"/>
              </a:ext>
            </a:extLst>
          </p:cNvPr>
          <p:cNvCxnSpPr>
            <a:stCxn id="59" idx="2"/>
            <a:endCxn id="85" idx="1"/>
          </p:cNvCxnSpPr>
          <p:nvPr/>
        </p:nvCxnSpPr>
        <p:spPr>
          <a:xfrm rot="16200000" flipH="1">
            <a:off x="5317159" y="5256096"/>
            <a:ext cx="356337" cy="1193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do 95">
            <a:extLst>
              <a:ext uri="{FF2B5EF4-FFF2-40B4-BE49-F238E27FC236}">
                <a16:creationId xmlns:a16="http://schemas.microsoft.com/office/drawing/2014/main" id="{4861DBB1-87BC-415D-8B3F-B893ED4039AE}"/>
              </a:ext>
            </a:extLst>
          </p:cNvPr>
          <p:cNvCxnSpPr>
            <a:stCxn id="67" idx="2"/>
            <a:endCxn id="85" idx="1"/>
          </p:cNvCxnSpPr>
          <p:nvPr/>
        </p:nvCxnSpPr>
        <p:spPr>
          <a:xfrm rot="16200000" flipH="1">
            <a:off x="4953804" y="4892741"/>
            <a:ext cx="356337" cy="192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>
            <a:extLst>
              <a:ext uri="{FF2B5EF4-FFF2-40B4-BE49-F238E27FC236}">
                <a16:creationId xmlns:a16="http://schemas.microsoft.com/office/drawing/2014/main" id="{30BB77C2-EB1D-48AC-9515-1E369F235BAE}"/>
              </a:ext>
            </a:extLst>
          </p:cNvPr>
          <p:cNvSpPr/>
          <p:nvPr/>
        </p:nvSpPr>
        <p:spPr>
          <a:xfrm>
            <a:off x="5296408" y="6454546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GSCM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(SAP)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0C03138E-0D34-4221-B7F0-36CCA457206F}"/>
              </a:ext>
            </a:extLst>
          </p:cNvPr>
          <p:cNvSpPr/>
          <p:nvPr/>
        </p:nvSpPr>
        <p:spPr>
          <a:xfrm>
            <a:off x="6092077" y="7242398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6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11DEC24F-571B-4999-9B47-25D7E6146E56}"/>
              </a:ext>
            </a:extLst>
          </p:cNvPr>
          <p:cNvSpPr/>
          <p:nvPr/>
        </p:nvSpPr>
        <p:spPr>
          <a:xfrm>
            <a:off x="6092076" y="7661197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COST</a:t>
            </a:r>
          </a:p>
        </p:txBody>
      </p: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9D5B5FD2-AA95-4FF5-9CC4-E0F878039E13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 flipH="1">
            <a:off x="6357299" y="7519152"/>
            <a:ext cx="1" cy="14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DCBC5712-4F4D-4AEF-9F15-49B723361C85}"/>
              </a:ext>
            </a:extLst>
          </p:cNvPr>
          <p:cNvSpPr/>
          <p:nvPr/>
        </p:nvSpPr>
        <p:spPr>
          <a:xfrm>
            <a:off x="6092076" y="4104658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4</a:t>
            </a:r>
          </a:p>
        </p:txBody>
      </p: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7A4EE7C6-6E71-4411-BE9C-666744AB5EFA}"/>
              </a:ext>
            </a:extLst>
          </p:cNvPr>
          <p:cNvCxnSpPr>
            <a:stCxn id="106" idx="2"/>
            <a:endCxn id="61" idx="0"/>
          </p:cNvCxnSpPr>
          <p:nvPr/>
        </p:nvCxnSpPr>
        <p:spPr>
          <a:xfrm rot="5400000">
            <a:off x="5843279" y="4099767"/>
            <a:ext cx="232376" cy="795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EC9387B1-6C0A-43D3-8067-DE3018A2987E}"/>
              </a:ext>
            </a:extLst>
          </p:cNvPr>
          <p:cNvCxnSpPr>
            <a:stCxn id="106" idx="2"/>
            <a:endCxn id="58" idx="0"/>
          </p:cNvCxnSpPr>
          <p:nvPr/>
        </p:nvCxnSpPr>
        <p:spPr>
          <a:xfrm rot="16200000" flipH="1">
            <a:off x="6638946" y="4099764"/>
            <a:ext cx="232376" cy="795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C39A01F8-F5CD-4DF6-B49B-E54CEF0A1F50}"/>
              </a:ext>
            </a:extLst>
          </p:cNvPr>
          <p:cNvSpPr/>
          <p:nvPr/>
        </p:nvSpPr>
        <p:spPr>
          <a:xfrm>
            <a:off x="6092076" y="8430233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7</a:t>
            </a: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91B1DB-CCB3-45EB-9492-62A5377551D7}"/>
              </a:ext>
            </a:extLst>
          </p:cNvPr>
          <p:cNvSpPr/>
          <p:nvPr/>
        </p:nvSpPr>
        <p:spPr>
          <a:xfrm>
            <a:off x="5561631" y="10457213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QUAL.</a:t>
            </a:r>
          </a:p>
          <a:p>
            <a:pPr algn="ctr"/>
            <a:r>
              <a:rPr lang="pt-BR" sz="1000" dirty="0"/>
              <a:t>PCF</a:t>
            </a:r>
          </a:p>
        </p:txBody>
      </p:sp>
      <p:sp>
        <p:nvSpPr>
          <p:cNvPr id="117" name="Losango 116">
            <a:extLst>
              <a:ext uri="{FF2B5EF4-FFF2-40B4-BE49-F238E27FC236}">
                <a16:creationId xmlns:a16="http://schemas.microsoft.com/office/drawing/2014/main" id="{5A22496A-3D49-4ADD-A403-E6B939765638}"/>
              </a:ext>
            </a:extLst>
          </p:cNvPr>
          <p:cNvSpPr/>
          <p:nvPr/>
        </p:nvSpPr>
        <p:spPr>
          <a:xfrm>
            <a:off x="7152966" y="9722828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rgbClr val="C00000"/>
                </a:solidFill>
              </a:rPr>
              <a:t>MAKE</a:t>
            </a:r>
            <a:endParaRPr lang="pt-BR" sz="1000" b="1" dirty="0">
              <a:solidFill>
                <a:srgbClr val="C00000"/>
              </a:solidFill>
            </a:endParaRPr>
          </a:p>
        </p:txBody>
      </p:sp>
      <p:sp>
        <p:nvSpPr>
          <p:cNvPr id="118" name="Losango 117">
            <a:extLst>
              <a:ext uri="{FF2B5EF4-FFF2-40B4-BE49-F238E27FC236}">
                <a16:creationId xmlns:a16="http://schemas.microsoft.com/office/drawing/2014/main" id="{FF23442D-37A7-4E6C-A95F-A5874E376DCA}"/>
              </a:ext>
            </a:extLst>
          </p:cNvPr>
          <p:cNvSpPr/>
          <p:nvPr/>
        </p:nvSpPr>
        <p:spPr>
          <a:xfrm>
            <a:off x="5031186" y="9722828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892C769B-75F5-45F4-9707-4E5963F6E422}"/>
              </a:ext>
            </a:extLst>
          </p:cNvPr>
          <p:cNvSpPr/>
          <p:nvPr/>
        </p:nvSpPr>
        <p:spPr>
          <a:xfrm>
            <a:off x="6622521" y="10457213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ENG.</a:t>
            </a:r>
          </a:p>
          <a:p>
            <a:pPr algn="ctr"/>
            <a:r>
              <a:rPr lang="pt-BR" sz="1000" dirty="0"/>
              <a:t>AVCE</a:t>
            </a:r>
          </a:p>
        </p:txBody>
      </p: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CA2AABF2-04C8-4E6C-8B64-9B9A27C80165}"/>
              </a:ext>
            </a:extLst>
          </p:cNvPr>
          <p:cNvCxnSpPr>
            <a:cxnSpLocks/>
            <a:stCxn id="114" idx="2"/>
            <a:endCxn id="118" idx="0"/>
          </p:cNvCxnSpPr>
          <p:nvPr/>
        </p:nvCxnSpPr>
        <p:spPr>
          <a:xfrm rot="5400000">
            <a:off x="5318934" y="8684462"/>
            <a:ext cx="1015841" cy="1060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do 126">
            <a:extLst>
              <a:ext uri="{FF2B5EF4-FFF2-40B4-BE49-F238E27FC236}">
                <a16:creationId xmlns:a16="http://schemas.microsoft.com/office/drawing/2014/main" id="{2B659C3F-CF47-4A3F-8560-8575333407A8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rot="16200000" flipH="1">
            <a:off x="6379824" y="8684462"/>
            <a:ext cx="1015841" cy="1060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92FA651A-65AB-491A-9DF6-592E5C9D588A}"/>
              </a:ext>
            </a:extLst>
          </p:cNvPr>
          <p:cNvSpPr/>
          <p:nvPr/>
        </p:nvSpPr>
        <p:spPr>
          <a:xfrm>
            <a:off x="8423749" y="10457212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MET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FIP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034EECDA-CC1F-4911-935F-37938BD0ADC7}"/>
              </a:ext>
            </a:extLst>
          </p:cNvPr>
          <p:cNvSpPr/>
          <p:nvPr/>
        </p:nvSpPr>
        <p:spPr>
          <a:xfrm>
            <a:off x="4500741" y="10457212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QUAL.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PPAP</a:t>
            </a:r>
          </a:p>
        </p:txBody>
      </p: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23640E17-4DD8-41D7-B994-7311FC5677FB}"/>
              </a:ext>
            </a:extLst>
          </p:cNvPr>
          <p:cNvCxnSpPr>
            <a:stCxn id="117" idx="3"/>
            <a:endCxn id="128" idx="1"/>
          </p:cNvCxnSpPr>
          <p:nvPr/>
        </p:nvCxnSpPr>
        <p:spPr>
          <a:xfrm>
            <a:off x="7683411" y="9988051"/>
            <a:ext cx="28870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D13A91FA-3B14-419A-8155-0BED9CA378CC}"/>
              </a:ext>
            </a:extLst>
          </p:cNvPr>
          <p:cNvCxnSpPr>
            <a:stCxn id="118" idx="1"/>
            <a:endCxn id="136" idx="0"/>
          </p:cNvCxnSpPr>
          <p:nvPr/>
        </p:nvCxnSpPr>
        <p:spPr>
          <a:xfrm rot="10800000" flipV="1">
            <a:off x="4765964" y="9988050"/>
            <a:ext cx="265222" cy="469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36B538D6-A289-4690-BF2A-867AB5A84DAD}"/>
              </a:ext>
            </a:extLst>
          </p:cNvPr>
          <p:cNvSpPr/>
          <p:nvPr/>
        </p:nvSpPr>
        <p:spPr>
          <a:xfrm>
            <a:off x="6092076" y="11269002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8</a:t>
            </a:r>
          </a:p>
        </p:txBody>
      </p:sp>
      <p:cxnSp>
        <p:nvCxnSpPr>
          <p:cNvPr id="147" name="Conector: Angulado 146">
            <a:extLst>
              <a:ext uri="{FF2B5EF4-FFF2-40B4-BE49-F238E27FC236}">
                <a16:creationId xmlns:a16="http://schemas.microsoft.com/office/drawing/2014/main" id="{3A5976A4-6C6D-4A54-9018-8AAEF205F65A}"/>
              </a:ext>
            </a:extLst>
          </p:cNvPr>
          <p:cNvCxnSpPr>
            <a:cxnSpLocks/>
            <a:stCxn id="118" idx="2"/>
            <a:endCxn id="145" idx="1"/>
          </p:cNvCxnSpPr>
          <p:nvPr/>
        </p:nvCxnSpPr>
        <p:spPr>
          <a:xfrm rot="16200000" flipH="1">
            <a:off x="5117189" y="10432492"/>
            <a:ext cx="1154106" cy="795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2A63D469-F537-466A-AF93-8A5D3A041C80}"/>
              </a:ext>
            </a:extLst>
          </p:cNvPr>
          <p:cNvCxnSpPr>
            <a:stCxn id="117" idx="2"/>
            <a:endCxn id="145" idx="3"/>
          </p:cNvCxnSpPr>
          <p:nvPr/>
        </p:nvCxnSpPr>
        <p:spPr>
          <a:xfrm rot="5400000">
            <a:off x="6443302" y="10432492"/>
            <a:ext cx="1154106" cy="795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9D17E315-360A-44D8-81E6-8BE5C5B0A93E}"/>
              </a:ext>
            </a:extLst>
          </p:cNvPr>
          <p:cNvCxnSpPr>
            <a:stCxn id="132" idx="2"/>
            <a:endCxn id="145" idx="3"/>
          </p:cNvCxnSpPr>
          <p:nvPr/>
        </p:nvCxnSpPr>
        <p:spPr>
          <a:xfrm rot="5400000">
            <a:off x="7445886" y="10164293"/>
            <a:ext cx="419722" cy="2066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C980ECD2-D1E1-4E10-AE8A-2AEE44AA1BA2}"/>
              </a:ext>
            </a:extLst>
          </p:cNvPr>
          <p:cNvCxnSpPr>
            <a:stCxn id="136" idx="2"/>
            <a:endCxn id="145" idx="1"/>
          </p:cNvCxnSpPr>
          <p:nvPr/>
        </p:nvCxnSpPr>
        <p:spPr>
          <a:xfrm rot="16200000" flipH="1">
            <a:off x="5219159" y="10534462"/>
            <a:ext cx="419722" cy="1326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do 155">
            <a:extLst>
              <a:ext uri="{FF2B5EF4-FFF2-40B4-BE49-F238E27FC236}">
                <a16:creationId xmlns:a16="http://schemas.microsoft.com/office/drawing/2014/main" id="{6F24A0EF-EF7E-43B4-82FF-C9AA26F05C69}"/>
              </a:ext>
            </a:extLst>
          </p:cNvPr>
          <p:cNvCxnSpPr>
            <a:stCxn id="115" idx="2"/>
            <a:endCxn id="145" idx="0"/>
          </p:cNvCxnSpPr>
          <p:nvPr/>
        </p:nvCxnSpPr>
        <p:spPr>
          <a:xfrm rot="16200000" flipH="1">
            <a:off x="5951404" y="10863107"/>
            <a:ext cx="281344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do 157">
            <a:extLst>
              <a:ext uri="{FF2B5EF4-FFF2-40B4-BE49-F238E27FC236}">
                <a16:creationId xmlns:a16="http://schemas.microsoft.com/office/drawing/2014/main" id="{C0976549-7C26-476C-919C-13BE86CE218F}"/>
              </a:ext>
            </a:extLst>
          </p:cNvPr>
          <p:cNvCxnSpPr>
            <a:stCxn id="120" idx="2"/>
            <a:endCxn id="145" idx="0"/>
          </p:cNvCxnSpPr>
          <p:nvPr/>
        </p:nvCxnSpPr>
        <p:spPr>
          <a:xfrm rot="5400000">
            <a:off x="6481850" y="10863108"/>
            <a:ext cx="281344" cy="530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de Seta Reta 159">
            <a:extLst>
              <a:ext uri="{FF2B5EF4-FFF2-40B4-BE49-F238E27FC236}">
                <a16:creationId xmlns:a16="http://schemas.microsoft.com/office/drawing/2014/main" id="{0D340ACB-F25D-4C69-8220-37186BDD259B}"/>
              </a:ext>
            </a:extLst>
          </p:cNvPr>
          <p:cNvCxnSpPr>
            <a:stCxn id="99" idx="2"/>
            <a:endCxn id="114" idx="0"/>
          </p:cNvCxnSpPr>
          <p:nvPr/>
        </p:nvCxnSpPr>
        <p:spPr>
          <a:xfrm>
            <a:off x="6357299" y="8191642"/>
            <a:ext cx="0" cy="23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Losango 160">
            <a:extLst>
              <a:ext uri="{FF2B5EF4-FFF2-40B4-BE49-F238E27FC236}">
                <a16:creationId xmlns:a16="http://schemas.microsoft.com/office/drawing/2014/main" id="{012807FD-714F-44D4-8ECD-7E67792EF219}"/>
              </a:ext>
            </a:extLst>
          </p:cNvPr>
          <p:cNvSpPr/>
          <p:nvPr/>
        </p:nvSpPr>
        <p:spPr>
          <a:xfrm>
            <a:off x="6092076" y="11770756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ADM</a:t>
            </a:r>
          </a:p>
          <a:p>
            <a:pPr algn="ctr"/>
            <a:r>
              <a:rPr lang="pt-BR" sz="1000" b="1" dirty="0">
                <a:solidFill>
                  <a:srgbClr val="C00000"/>
                </a:solidFill>
              </a:rPr>
              <a:t>BOM</a:t>
            </a:r>
          </a:p>
        </p:txBody>
      </p: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BFD92225-81FB-4085-9D12-618DDA3D3BDB}"/>
              </a:ext>
            </a:extLst>
          </p:cNvPr>
          <p:cNvCxnSpPr>
            <a:stCxn id="145" idx="2"/>
            <a:endCxn id="161" idx="0"/>
          </p:cNvCxnSpPr>
          <p:nvPr/>
        </p:nvCxnSpPr>
        <p:spPr>
          <a:xfrm>
            <a:off x="6357299" y="11545756"/>
            <a:ext cx="0" cy="22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58495DA1-E174-411D-ACB2-A715A947D633}"/>
              </a:ext>
            </a:extLst>
          </p:cNvPr>
          <p:cNvSpPr/>
          <p:nvPr/>
        </p:nvSpPr>
        <p:spPr>
          <a:xfrm>
            <a:off x="6092075" y="12526201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9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38389451-F369-4A4A-99D4-03E62B9BF0F4}"/>
              </a:ext>
            </a:extLst>
          </p:cNvPr>
          <p:cNvSpPr/>
          <p:nvPr/>
        </p:nvSpPr>
        <p:spPr>
          <a:xfrm>
            <a:off x="5296408" y="11773894"/>
            <a:ext cx="530445" cy="53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PCP</a:t>
            </a:r>
          </a:p>
          <a:p>
            <a:pPr algn="ctr"/>
            <a:r>
              <a:rPr lang="pt-BR" sz="1000" dirty="0"/>
              <a:t>CORTE</a:t>
            </a:r>
          </a:p>
        </p:txBody>
      </p:sp>
      <p:cxnSp>
        <p:nvCxnSpPr>
          <p:cNvPr id="167" name="Conector de Seta Reta 166">
            <a:extLst>
              <a:ext uri="{FF2B5EF4-FFF2-40B4-BE49-F238E27FC236}">
                <a16:creationId xmlns:a16="http://schemas.microsoft.com/office/drawing/2014/main" id="{3DE93899-9CF2-45A3-B3EB-3AB9E6DEF0D3}"/>
              </a:ext>
            </a:extLst>
          </p:cNvPr>
          <p:cNvCxnSpPr>
            <a:stCxn id="161" idx="1"/>
            <a:endCxn id="165" idx="3"/>
          </p:cNvCxnSpPr>
          <p:nvPr/>
        </p:nvCxnSpPr>
        <p:spPr>
          <a:xfrm flipH="1">
            <a:off x="5826853" y="12035979"/>
            <a:ext cx="265223" cy="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DFB46301-FC0C-4F4A-879A-F26454417BC4}"/>
              </a:ext>
            </a:extLst>
          </p:cNvPr>
          <p:cNvCxnSpPr>
            <a:stCxn id="165" idx="2"/>
            <a:endCxn id="164" idx="1"/>
          </p:cNvCxnSpPr>
          <p:nvPr/>
        </p:nvCxnSpPr>
        <p:spPr>
          <a:xfrm rot="16200000" flipH="1">
            <a:off x="5646734" y="12219236"/>
            <a:ext cx="360239" cy="530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ED5A6FB2-9042-4EDA-8B5B-42DAF12671EC}"/>
              </a:ext>
            </a:extLst>
          </p:cNvPr>
          <p:cNvCxnSpPr>
            <a:stCxn id="161" idx="2"/>
            <a:endCxn id="164" idx="0"/>
          </p:cNvCxnSpPr>
          <p:nvPr/>
        </p:nvCxnSpPr>
        <p:spPr>
          <a:xfrm flipH="1">
            <a:off x="6357298" y="12301201"/>
            <a:ext cx="1" cy="22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tângulo 171">
            <a:extLst>
              <a:ext uri="{FF2B5EF4-FFF2-40B4-BE49-F238E27FC236}">
                <a16:creationId xmlns:a16="http://schemas.microsoft.com/office/drawing/2014/main" id="{A9B7AD20-86EA-4397-88B1-339AAE378752}"/>
              </a:ext>
            </a:extLst>
          </p:cNvPr>
          <p:cNvSpPr/>
          <p:nvPr/>
        </p:nvSpPr>
        <p:spPr>
          <a:xfrm>
            <a:off x="7152965" y="12399355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ENG.</a:t>
            </a:r>
          </a:p>
          <a:p>
            <a:pPr algn="ctr"/>
            <a:r>
              <a:rPr lang="pt-BR" sz="1000" dirty="0"/>
              <a:t>RELEASE</a:t>
            </a:r>
          </a:p>
        </p:txBody>
      </p:sp>
      <p:cxnSp>
        <p:nvCxnSpPr>
          <p:cNvPr id="174" name="Conector de Seta Reta 173">
            <a:extLst>
              <a:ext uri="{FF2B5EF4-FFF2-40B4-BE49-F238E27FC236}">
                <a16:creationId xmlns:a16="http://schemas.microsoft.com/office/drawing/2014/main" id="{C2DB05FF-783A-4EE4-9425-800AADC9B944}"/>
              </a:ext>
            </a:extLst>
          </p:cNvPr>
          <p:cNvCxnSpPr>
            <a:stCxn id="164" idx="3"/>
            <a:endCxn id="172" idx="1"/>
          </p:cNvCxnSpPr>
          <p:nvPr/>
        </p:nvCxnSpPr>
        <p:spPr>
          <a:xfrm>
            <a:off x="6622520" y="12664578"/>
            <a:ext cx="530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63D80B3C-0DE8-47FA-A1D1-44148BDC55BC}"/>
              </a:ext>
            </a:extLst>
          </p:cNvPr>
          <p:cNvSpPr txBox="1"/>
          <p:nvPr/>
        </p:nvSpPr>
        <p:spPr>
          <a:xfrm>
            <a:off x="5141587" y="228204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9B61F372-95E3-44BF-A72E-4F16FD5BF093}"/>
              </a:ext>
            </a:extLst>
          </p:cNvPr>
          <p:cNvSpPr txBox="1"/>
          <p:nvPr/>
        </p:nvSpPr>
        <p:spPr>
          <a:xfrm>
            <a:off x="5764796" y="228204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4CFE08FC-B48C-4598-91F4-679AE3DFE512}"/>
              </a:ext>
            </a:extLst>
          </p:cNvPr>
          <p:cNvSpPr txBox="1"/>
          <p:nvPr/>
        </p:nvSpPr>
        <p:spPr>
          <a:xfrm>
            <a:off x="7308066" y="228204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E57775EA-968D-4A48-858E-2A51A56CAF18}"/>
              </a:ext>
            </a:extLst>
          </p:cNvPr>
          <p:cNvSpPr txBox="1"/>
          <p:nvPr/>
        </p:nvSpPr>
        <p:spPr>
          <a:xfrm>
            <a:off x="6666685" y="228756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81" name="Conector: Angulado 180">
            <a:extLst>
              <a:ext uri="{FF2B5EF4-FFF2-40B4-BE49-F238E27FC236}">
                <a16:creationId xmlns:a16="http://schemas.microsoft.com/office/drawing/2014/main" id="{ABD225BB-4A2F-4AA8-BA55-88517ACACC25}"/>
              </a:ext>
            </a:extLst>
          </p:cNvPr>
          <p:cNvCxnSpPr>
            <a:stCxn id="58" idx="2"/>
            <a:endCxn id="85" idx="3"/>
          </p:cNvCxnSpPr>
          <p:nvPr/>
        </p:nvCxnSpPr>
        <p:spPr>
          <a:xfrm rot="5400000">
            <a:off x="6444356" y="5322401"/>
            <a:ext cx="886782" cy="530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DEC7FE69-9CE2-4B59-B6F3-3A3D651443B1}"/>
              </a:ext>
            </a:extLst>
          </p:cNvPr>
          <p:cNvCxnSpPr>
            <a:stCxn id="61" idx="2"/>
            <a:endCxn id="85" idx="1"/>
          </p:cNvCxnSpPr>
          <p:nvPr/>
        </p:nvCxnSpPr>
        <p:spPr>
          <a:xfrm rot="16200000" flipH="1">
            <a:off x="5383465" y="5322402"/>
            <a:ext cx="886782" cy="530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>
            <a:extLst>
              <a:ext uri="{FF2B5EF4-FFF2-40B4-BE49-F238E27FC236}">
                <a16:creationId xmlns:a16="http://schemas.microsoft.com/office/drawing/2014/main" id="{0C2774D0-47E4-48D6-8A05-359D01C713D9}"/>
              </a:ext>
            </a:extLst>
          </p:cNvPr>
          <p:cNvCxnSpPr>
            <a:stCxn id="106" idx="2"/>
            <a:endCxn id="85" idx="0"/>
          </p:cNvCxnSpPr>
          <p:nvPr/>
        </p:nvCxnSpPr>
        <p:spPr>
          <a:xfrm>
            <a:off x="6357299" y="4381412"/>
            <a:ext cx="2" cy="151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de Seta Reta 186">
            <a:extLst>
              <a:ext uri="{FF2B5EF4-FFF2-40B4-BE49-F238E27FC236}">
                <a16:creationId xmlns:a16="http://schemas.microsoft.com/office/drawing/2014/main" id="{BE6DCCBD-DC4E-4B01-9115-B5128F2CC9FF}"/>
              </a:ext>
            </a:extLst>
          </p:cNvPr>
          <p:cNvCxnSpPr>
            <a:stCxn id="55" idx="2"/>
            <a:endCxn id="106" idx="0"/>
          </p:cNvCxnSpPr>
          <p:nvPr/>
        </p:nvCxnSpPr>
        <p:spPr>
          <a:xfrm flipH="1">
            <a:off x="6357299" y="3923999"/>
            <a:ext cx="2" cy="18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75911EAB-69B4-4810-96B4-B6B67DDC7647}"/>
              </a:ext>
            </a:extLst>
          </p:cNvPr>
          <p:cNvSpPr txBox="1"/>
          <p:nvPr/>
        </p:nvSpPr>
        <p:spPr>
          <a:xfrm>
            <a:off x="7302663" y="4631781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914160C5-23C2-4A54-9225-1FAD076BCB77}"/>
              </a:ext>
            </a:extLst>
          </p:cNvPr>
          <p:cNvSpPr txBox="1"/>
          <p:nvPr/>
        </p:nvSpPr>
        <p:spPr>
          <a:xfrm>
            <a:off x="6902843" y="508167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01B41469-E50F-4502-BB93-488BA820D882}"/>
              </a:ext>
            </a:extLst>
          </p:cNvPr>
          <p:cNvSpPr txBox="1"/>
          <p:nvPr/>
        </p:nvSpPr>
        <p:spPr>
          <a:xfrm>
            <a:off x="5151087" y="4631650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59345FA2-7B1A-47FF-86EB-A00F97A800E7}"/>
              </a:ext>
            </a:extLst>
          </p:cNvPr>
          <p:cNvSpPr txBox="1"/>
          <p:nvPr/>
        </p:nvSpPr>
        <p:spPr>
          <a:xfrm>
            <a:off x="5560118" y="508167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2" name="Losango 191">
            <a:extLst>
              <a:ext uri="{FF2B5EF4-FFF2-40B4-BE49-F238E27FC236}">
                <a16:creationId xmlns:a16="http://schemas.microsoft.com/office/drawing/2014/main" id="{8929292B-C402-463A-9804-9298FFC6E157}"/>
              </a:ext>
            </a:extLst>
          </p:cNvPr>
          <p:cNvSpPr/>
          <p:nvPr/>
        </p:nvSpPr>
        <p:spPr>
          <a:xfrm>
            <a:off x="6092075" y="6454407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D4BB130A-F7B1-4212-809F-5C0204C28096}"/>
              </a:ext>
            </a:extLst>
          </p:cNvPr>
          <p:cNvSpPr txBox="1"/>
          <p:nvPr/>
        </p:nvSpPr>
        <p:spPr>
          <a:xfrm>
            <a:off x="5946751" y="6479677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8C655B18-E95B-4270-BDF5-4B598E6A21BF}"/>
              </a:ext>
            </a:extLst>
          </p:cNvPr>
          <p:cNvSpPr txBox="1"/>
          <p:nvPr/>
        </p:nvSpPr>
        <p:spPr>
          <a:xfrm>
            <a:off x="6355782" y="6958283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96" name="Conector de Seta Reta 195">
            <a:extLst>
              <a:ext uri="{FF2B5EF4-FFF2-40B4-BE49-F238E27FC236}">
                <a16:creationId xmlns:a16="http://schemas.microsoft.com/office/drawing/2014/main" id="{F607EBAE-46E4-4F66-B9DA-A22B2DB04FF8}"/>
              </a:ext>
            </a:extLst>
          </p:cNvPr>
          <p:cNvCxnSpPr>
            <a:stCxn id="192" idx="1"/>
            <a:endCxn id="97" idx="3"/>
          </p:cNvCxnSpPr>
          <p:nvPr/>
        </p:nvCxnSpPr>
        <p:spPr>
          <a:xfrm flipH="1">
            <a:off x="5826853" y="6719630"/>
            <a:ext cx="265222" cy="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de Seta Reta 197">
            <a:extLst>
              <a:ext uri="{FF2B5EF4-FFF2-40B4-BE49-F238E27FC236}">
                <a16:creationId xmlns:a16="http://schemas.microsoft.com/office/drawing/2014/main" id="{E902A616-9692-4DA7-9861-F8843B72E76D}"/>
              </a:ext>
            </a:extLst>
          </p:cNvPr>
          <p:cNvCxnSpPr>
            <a:stCxn id="85" idx="2"/>
            <a:endCxn id="192" idx="0"/>
          </p:cNvCxnSpPr>
          <p:nvPr/>
        </p:nvCxnSpPr>
        <p:spPr>
          <a:xfrm flipH="1">
            <a:off x="6357298" y="6169392"/>
            <a:ext cx="3" cy="28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de Seta Reta 199">
            <a:extLst>
              <a:ext uri="{FF2B5EF4-FFF2-40B4-BE49-F238E27FC236}">
                <a16:creationId xmlns:a16="http://schemas.microsoft.com/office/drawing/2014/main" id="{3F0B14ED-078B-43BE-9F95-152CD02D7796}"/>
              </a:ext>
            </a:extLst>
          </p:cNvPr>
          <p:cNvCxnSpPr>
            <a:stCxn id="192" idx="2"/>
            <a:endCxn id="98" idx="0"/>
          </p:cNvCxnSpPr>
          <p:nvPr/>
        </p:nvCxnSpPr>
        <p:spPr>
          <a:xfrm>
            <a:off x="6357298" y="6984852"/>
            <a:ext cx="2" cy="2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8A3A44CC-7F1D-424A-86F6-C64990B63656}"/>
              </a:ext>
            </a:extLst>
          </p:cNvPr>
          <p:cNvCxnSpPr>
            <a:stCxn id="97" idx="2"/>
            <a:endCxn id="98" idx="1"/>
          </p:cNvCxnSpPr>
          <p:nvPr/>
        </p:nvCxnSpPr>
        <p:spPr>
          <a:xfrm rot="16200000" flipH="1">
            <a:off x="5628962" y="6917660"/>
            <a:ext cx="395784" cy="530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464FB65B-206E-41BD-BC7E-E526E2D9C291}"/>
              </a:ext>
            </a:extLst>
          </p:cNvPr>
          <p:cNvSpPr txBox="1"/>
          <p:nvPr/>
        </p:nvSpPr>
        <p:spPr>
          <a:xfrm>
            <a:off x="4886888" y="973742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5B196364-6380-4C65-A6E3-A6B7A6BE6A84}"/>
              </a:ext>
            </a:extLst>
          </p:cNvPr>
          <p:cNvSpPr txBox="1"/>
          <p:nvPr/>
        </p:nvSpPr>
        <p:spPr>
          <a:xfrm>
            <a:off x="5257819" y="1019063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C3AFA085-8E01-48A8-BF1F-DF9E6F64E8D0}"/>
              </a:ext>
            </a:extLst>
          </p:cNvPr>
          <p:cNvSpPr txBox="1"/>
          <p:nvPr/>
        </p:nvSpPr>
        <p:spPr>
          <a:xfrm>
            <a:off x="7598338" y="974377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06" name="CaixaDeTexto 205">
            <a:extLst>
              <a:ext uri="{FF2B5EF4-FFF2-40B4-BE49-F238E27FC236}">
                <a16:creationId xmlns:a16="http://schemas.microsoft.com/office/drawing/2014/main" id="{5AAB18CD-C71A-4080-BE50-79360829073F}"/>
              </a:ext>
            </a:extLst>
          </p:cNvPr>
          <p:cNvSpPr txBox="1"/>
          <p:nvPr/>
        </p:nvSpPr>
        <p:spPr>
          <a:xfrm>
            <a:off x="7182790" y="1020325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63822AE5-EAB0-4234-8C9C-46719717EE57}"/>
              </a:ext>
            </a:extLst>
          </p:cNvPr>
          <p:cNvCxnSpPr>
            <a:stCxn id="114" idx="2"/>
            <a:endCxn id="115" idx="0"/>
          </p:cNvCxnSpPr>
          <p:nvPr/>
        </p:nvCxnSpPr>
        <p:spPr>
          <a:xfrm rot="5400000">
            <a:off x="5216964" y="9316878"/>
            <a:ext cx="1750226" cy="530445"/>
          </a:xfrm>
          <a:prstGeom prst="bentConnector3">
            <a:avLst>
              <a:gd name="adj1" fmla="val 29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: Angulado 214">
            <a:extLst>
              <a:ext uri="{FF2B5EF4-FFF2-40B4-BE49-F238E27FC236}">
                <a16:creationId xmlns:a16="http://schemas.microsoft.com/office/drawing/2014/main" id="{EABE70E3-E995-4DC0-A903-051C870A4142}"/>
              </a:ext>
            </a:extLst>
          </p:cNvPr>
          <p:cNvCxnSpPr>
            <a:stCxn id="114" idx="2"/>
            <a:endCxn id="120" idx="0"/>
          </p:cNvCxnSpPr>
          <p:nvPr/>
        </p:nvCxnSpPr>
        <p:spPr>
          <a:xfrm rot="16200000" flipH="1">
            <a:off x="5747408" y="9316877"/>
            <a:ext cx="1750226" cy="530445"/>
          </a:xfrm>
          <a:prstGeom prst="bentConnector3">
            <a:avLst>
              <a:gd name="adj1" fmla="val 29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6737FA80-A48E-461B-A6F2-E97E6FC93DD6}"/>
              </a:ext>
            </a:extLst>
          </p:cNvPr>
          <p:cNvSpPr txBox="1"/>
          <p:nvPr/>
        </p:nvSpPr>
        <p:spPr>
          <a:xfrm>
            <a:off x="5929016" y="1178607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252BF2FC-1875-47E1-9C82-C8289370ED1A}"/>
              </a:ext>
            </a:extLst>
          </p:cNvPr>
          <p:cNvSpPr txBox="1"/>
          <p:nvPr/>
        </p:nvSpPr>
        <p:spPr>
          <a:xfrm>
            <a:off x="6123068" y="1223031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-1210909" y="447675"/>
            <a:ext cx="5009860" cy="1735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SAP/TA2 – Processo de liberação de Material Master.</a:t>
            </a:r>
          </a:p>
          <a:p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Fluxo de atividades para liberação dos Materiais no SAP/TA2 (Manufatura).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Nomenclatura:</a:t>
            </a: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Siglas do SAP/TA2: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MM “Material Master”: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pt-BR" sz="1400" dirty="0" err="1">
                <a:solidFill>
                  <a:schemeClr val="accent1">
                    <a:lumMod val="50000"/>
                  </a:schemeClr>
                </a:solidFill>
              </a:rPr>
              <a:t>Part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accent1">
                    <a:lumMod val="50000"/>
                  </a:schemeClr>
                </a:solidFill>
              </a:rPr>
              <a:t>number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” das peças, conjuntos ou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produtos.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MCM “Manufacturing </a:t>
            </a:r>
            <a:r>
              <a:rPr lang="pt-BR" sz="1400" b="1" dirty="0" err="1" smtClean="0">
                <a:solidFill>
                  <a:schemeClr val="accent1">
                    <a:lumMod val="50000"/>
                  </a:schemeClr>
                </a:solidFill>
              </a:rPr>
              <a:t>Change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 Master”: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Documento do SAP/TA2 para a administração  das atualizações dos MM na planta.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MOM2: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Planta Tenneco Clean Air em Mogi Mirim/SP.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CAM1: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Planta Tenneco Clean Air em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Camaçari/BA.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BOM: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Lista técnica dos conjuntos.</a:t>
            </a: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Tipo de ECM: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Nova Produção (NP)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: Usado para fazer a liberação de novos Materiais (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</a:rPr>
              <a:t>Part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</a:rPr>
              <a:t>numbers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) na planta.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Autorização de modificação (ADM)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: Usado para liberar as modificações solicitadas nos </a:t>
            </a:r>
            <a:r>
              <a:rPr lang="pt-BR" sz="1400" dirty="0" err="1" smtClean="0">
                <a:solidFill>
                  <a:schemeClr val="accent1">
                    <a:lumMod val="50000"/>
                  </a:schemeClr>
                </a:solidFill>
              </a:rPr>
              <a:t>MMs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, listas técnicas ou desenhos. Para as ADM de listas técnicas existe um fluxo de aprovação especifico chamado de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“ADM BOM”,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onde faz se necessário fazer o controle do ponto de corte do MM a ser substituído.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Tipo de Material:</a:t>
            </a: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O tipo de material determina a origem de manufatura, assim como o nível de processamento, onde para o processo de liberação dos Materiais no SAP, precisamos apenas basear nas seguintes opções;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Produto Acabado (Fabricado):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São todos os MM de produtos vendáveis.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Semiacabado (Fabricado): São os MM de conjuntos ou componentes fabricados nas dependências da fabrica da Tenneco no local onde o mesmo está sendo liberado.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GSCM (Comprados): São todos os componentes e conjuntos comprados.</a:t>
            </a:r>
          </a:p>
          <a:p>
            <a:pPr lvl="1"/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Status do Programa:</a:t>
            </a:r>
          </a:p>
          <a:p>
            <a:pPr marL="800100" lvl="1" indent="-342900">
              <a:buFont typeface="+mj-lt"/>
              <a:buAutoNum type="alphaLcPeriod"/>
            </a:pP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TENPlus: Sistema de Gerenciamento de Lançamento dos novos produtos.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Series Production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: São os produtos de série, já implementados na fabrica e fora do sistema TENPlus.</a:t>
            </a:r>
          </a:p>
          <a:p>
            <a:pPr marL="800100" lvl="1" indent="-342900">
              <a:buFont typeface="+mj-lt"/>
              <a:buAutoNum type="alphaLcPeriod"/>
            </a:pP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Fluxo de atividades:</a:t>
            </a:r>
          </a:p>
          <a:p>
            <a:pPr marL="342900" indent="-342900">
              <a:buFont typeface="+mj-lt"/>
              <a:buAutoNum type="arabicPeriod" startAt="5"/>
            </a:pPr>
            <a:endParaRPr lang="pt-BR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DEFINIÇÃO;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6.1	Nível 1: 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6.2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2: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6.3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3: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6.4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4: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6.5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5: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6.6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6.7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7: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6.8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8: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Custos.</a:t>
            </a:r>
          </a:p>
          <a:p>
            <a:endParaRPr lang="pt-BR" sz="1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6.9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	Nível 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9: </a:t>
            </a:r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Engenharia e Custos</a:t>
            </a:r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64BD07D8-5BE2-4E9B-9F93-56FD89D0C9D5}"/>
              </a:ext>
            </a:extLst>
          </p:cNvPr>
          <p:cNvSpPr/>
          <p:nvPr/>
        </p:nvSpPr>
        <p:spPr>
          <a:xfrm>
            <a:off x="-1210909" y="2315367"/>
            <a:ext cx="530445" cy="5304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/>
              <a:t>COST</a:t>
            </a:r>
          </a:p>
          <a:p>
            <a:pPr algn="ctr"/>
            <a:r>
              <a:rPr lang="pt-BR" sz="1000" dirty="0"/>
              <a:t>(SAP)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88159E51-38BB-4670-A1C0-6CBEAD88FE08}"/>
              </a:ext>
            </a:extLst>
          </p:cNvPr>
          <p:cNvSpPr/>
          <p:nvPr/>
        </p:nvSpPr>
        <p:spPr>
          <a:xfrm>
            <a:off x="-1210909" y="1906001"/>
            <a:ext cx="530445" cy="276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/>
              <a:t>Nível 1</a:t>
            </a:r>
          </a:p>
        </p:txBody>
      </p:sp>
      <p:sp>
        <p:nvSpPr>
          <p:cNvPr id="119" name="Losango 118">
            <a:extLst>
              <a:ext uri="{FF2B5EF4-FFF2-40B4-BE49-F238E27FC236}">
                <a16:creationId xmlns:a16="http://schemas.microsoft.com/office/drawing/2014/main" id="{43CEDA19-99F7-471E-8B5C-319C28479B90}"/>
              </a:ext>
            </a:extLst>
          </p:cNvPr>
          <p:cNvSpPr/>
          <p:nvPr/>
        </p:nvSpPr>
        <p:spPr>
          <a:xfrm>
            <a:off x="-1215871" y="3650779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rgbClr val="C00000"/>
                </a:solidFill>
              </a:rPr>
              <a:t>GSCM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10CB9D41-1113-4105-ACA0-9EE1B936C367}"/>
              </a:ext>
            </a:extLst>
          </p:cNvPr>
          <p:cNvSpPr/>
          <p:nvPr/>
        </p:nvSpPr>
        <p:spPr>
          <a:xfrm>
            <a:off x="-1215870" y="2993960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GSCM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(SAP)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-682251" y="1881091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Representa o início de cada nível de aprovação.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-675901" y="2535646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Setor fixo, independe do tipo de material.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-684771" y="3216628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Setor opcional, depende do tipo de material.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-666245" y="3761319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Analise do tipo de material e status do programa.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Losango 116">
            <a:extLst>
              <a:ext uri="{FF2B5EF4-FFF2-40B4-BE49-F238E27FC236}">
                <a16:creationId xmlns:a16="http://schemas.microsoft.com/office/drawing/2014/main" id="{5A22496A-3D49-4ADD-A403-E6B939765638}"/>
              </a:ext>
            </a:extLst>
          </p:cNvPr>
          <p:cNvSpPr/>
          <p:nvPr/>
        </p:nvSpPr>
        <p:spPr>
          <a:xfrm>
            <a:off x="7972116" y="9729178"/>
            <a:ext cx="530445" cy="53044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 smtClean="0">
                <a:solidFill>
                  <a:srgbClr val="C00000"/>
                </a:solidFill>
              </a:rPr>
              <a:t>MAKE</a:t>
            </a:r>
            <a:endParaRPr lang="pt-BR" sz="1000" b="1" dirty="0">
              <a:solidFill>
                <a:srgbClr val="C00000"/>
              </a:solidFill>
            </a:endParaRPr>
          </a:p>
        </p:txBody>
      </p:sp>
      <p:sp>
        <p:nvSpPr>
          <p:cNvPr id="129" name="CaixaDeTexto 204">
            <a:extLst>
              <a:ext uri="{FF2B5EF4-FFF2-40B4-BE49-F238E27FC236}">
                <a16:creationId xmlns:a16="http://schemas.microsoft.com/office/drawing/2014/main" id="{C3AFA085-8E01-48A8-BF1F-DF9E6F64E8D0}"/>
              </a:ext>
            </a:extLst>
          </p:cNvPr>
          <p:cNvSpPr txBox="1"/>
          <p:nvPr/>
        </p:nvSpPr>
        <p:spPr>
          <a:xfrm>
            <a:off x="8417488" y="9750129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131" name="Retângulo 131">
            <a:extLst>
              <a:ext uri="{FF2B5EF4-FFF2-40B4-BE49-F238E27FC236}">
                <a16:creationId xmlns:a16="http://schemas.microsoft.com/office/drawing/2014/main" id="{92FA651A-65AB-491A-9DF6-592E5C9D588A}"/>
              </a:ext>
            </a:extLst>
          </p:cNvPr>
          <p:cNvSpPr/>
          <p:nvPr/>
        </p:nvSpPr>
        <p:spPr>
          <a:xfrm>
            <a:off x="9219698" y="10457211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PLANT</a:t>
            </a:r>
            <a:endParaRPr lang="pt-BR" sz="1000" dirty="0" smtClean="0">
              <a:solidFill>
                <a:schemeClr val="tx1"/>
              </a:solidFill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INFORM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33" name="Retângulo 131">
            <a:extLst>
              <a:ext uri="{FF2B5EF4-FFF2-40B4-BE49-F238E27FC236}">
                <a16:creationId xmlns:a16="http://schemas.microsoft.com/office/drawing/2014/main" id="{92FA651A-65AB-491A-9DF6-592E5C9D588A}"/>
              </a:ext>
            </a:extLst>
          </p:cNvPr>
          <p:cNvSpPr/>
          <p:nvPr/>
        </p:nvSpPr>
        <p:spPr>
          <a:xfrm>
            <a:off x="9749863" y="10457211"/>
            <a:ext cx="530445" cy="5304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LOGISTIC</a:t>
            </a:r>
            <a:endParaRPr lang="pt-BR" sz="1000" dirty="0">
              <a:solidFill>
                <a:schemeClr val="tx1"/>
              </a:solidFill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INFORM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128" idx="2"/>
            <a:endCxn id="132" idx="1"/>
          </p:cNvCxnSpPr>
          <p:nvPr/>
        </p:nvCxnSpPr>
        <p:spPr>
          <a:xfrm rot="16200000" flipH="1">
            <a:off x="8099138" y="10397824"/>
            <a:ext cx="462812" cy="186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8" idx="3"/>
            <a:endCxn id="132" idx="0"/>
          </p:cNvCxnSpPr>
          <p:nvPr/>
        </p:nvCxnSpPr>
        <p:spPr>
          <a:xfrm>
            <a:off x="8502561" y="9994401"/>
            <a:ext cx="186411" cy="462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128" idx="3"/>
            <a:endCxn id="131" idx="0"/>
          </p:cNvCxnSpPr>
          <p:nvPr/>
        </p:nvCxnSpPr>
        <p:spPr>
          <a:xfrm>
            <a:off x="8502561" y="9994401"/>
            <a:ext cx="982360" cy="462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128" idx="3"/>
            <a:endCxn id="133" idx="0"/>
          </p:cNvCxnSpPr>
          <p:nvPr/>
        </p:nvCxnSpPr>
        <p:spPr>
          <a:xfrm>
            <a:off x="8502561" y="9994401"/>
            <a:ext cx="1512525" cy="462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131" idx="2"/>
            <a:endCxn id="145" idx="3"/>
          </p:cNvCxnSpPr>
          <p:nvPr/>
        </p:nvCxnSpPr>
        <p:spPr>
          <a:xfrm rot="5400000">
            <a:off x="7843860" y="9766317"/>
            <a:ext cx="419723" cy="286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stCxn id="133" idx="2"/>
            <a:endCxn id="145" idx="3"/>
          </p:cNvCxnSpPr>
          <p:nvPr/>
        </p:nvCxnSpPr>
        <p:spPr>
          <a:xfrm rot="5400000">
            <a:off x="8108943" y="9501235"/>
            <a:ext cx="419723" cy="3392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58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530</Words>
  <Application>Microsoft Office PowerPoint</Application>
  <PresentationFormat>Custom</PresentationFormat>
  <Paragraphs>145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Pupo dos Santos</dc:creator>
  <cp:lastModifiedBy>dos Santos, Marcelo Pupo</cp:lastModifiedBy>
  <cp:revision>24</cp:revision>
  <dcterms:created xsi:type="dcterms:W3CDTF">2020-02-11T23:34:46Z</dcterms:created>
  <dcterms:modified xsi:type="dcterms:W3CDTF">2023-03-03T20:04:14Z</dcterms:modified>
</cp:coreProperties>
</file>