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aleway"/>
      <p:regular r:id="rId32"/>
      <p:bold r:id="rId33"/>
      <p:italic r:id="rId34"/>
      <p:boldItalic r:id="rId35"/>
    </p:embeddedFont>
    <p:embeddedFont>
      <p:font typeface="Nunito"/>
      <p:regular r:id="rId36"/>
      <p:bold r:id="rId37"/>
      <p:italic r:id="rId38"/>
      <p:boldItalic r:id="rId39"/>
    </p:embeddedFont>
    <p:embeddedFont>
      <p:font typeface="Source Sans Pr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SansPro-regular.fntdata"/><Relationship Id="rId20" Type="http://schemas.openxmlformats.org/officeDocument/2006/relationships/slide" Target="slides/slide15.xml"/><Relationship Id="rId42" Type="http://schemas.openxmlformats.org/officeDocument/2006/relationships/font" Target="fonts/SourceSansPro-italic.fntdata"/><Relationship Id="rId41" Type="http://schemas.openxmlformats.org/officeDocument/2006/relationships/font" Target="fonts/SourceSansPr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SourceSansPr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bold.fntdata"/><Relationship Id="rId10" Type="http://schemas.openxmlformats.org/officeDocument/2006/relationships/slide" Target="slides/slide5.xml"/><Relationship Id="rId32" Type="http://schemas.openxmlformats.org/officeDocument/2006/relationships/font" Target="fonts/Raleway-regular.fntdata"/><Relationship Id="rId13" Type="http://schemas.openxmlformats.org/officeDocument/2006/relationships/slide" Target="slides/slide8.xml"/><Relationship Id="rId35" Type="http://schemas.openxmlformats.org/officeDocument/2006/relationships/font" Target="fonts/Raleway-boldItalic.fntdata"/><Relationship Id="rId12" Type="http://schemas.openxmlformats.org/officeDocument/2006/relationships/slide" Target="slides/slide7.xml"/><Relationship Id="rId34" Type="http://schemas.openxmlformats.org/officeDocument/2006/relationships/font" Target="fonts/Raleway-italic.fntdata"/><Relationship Id="rId15" Type="http://schemas.openxmlformats.org/officeDocument/2006/relationships/slide" Target="slides/slide10.xml"/><Relationship Id="rId37" Type="http://schemas.openxmlformats.org/officeDocument/2006/relationships/font" Target="fonts/Nunito-bold.fntdata"/><Relationship Id="rId14" Type="http://schemas.openxmlformats.org/officeDocument/2006/relationships/slide" Target="slides/slide9.xml"/><Relationship Id="rId36" Type="http://schemas.openxmlformats.org/officeDocument/2006/relationships/font" Target="fonts/Nunito-regular.fntdata"/><Relationship Id="rId17" Type="http://schemas.openxmlformats.org/officeDocument/2006/relationships/slide" Target="slides/slide12.xml"/><Relationship Id="rId39" Type="http://schemas.openxmlformats.org/officeDocument/2006/relationships/font" Target="fonts/Nunito-boldItalic.fntdata"/><Relationship Id="rId16" Type="http://schemas.openxmlformats.org/officeDocument/2006/relationships/slide" Target="slides/slide11.xml"/><Relationship Id="rId38" Type="http://schemas.openxmlformats.org/officeDocument/2006/relationships/font" Target="fonts/Nuni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503daa3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503daa3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Though we won’t cover it, since redux is often used with react in the industry, it’s also worth showing the extra stuff that you need to be aware of if you’re planning to develop in react redux environment like Providers and Containers.</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2901c262b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2901c262b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Actions are objects that describes the application state change.</a:t>
            </a:r>
            <a:endParaRPr/>
          </a:p>
          <a:p>
            <a:pPr indent="0" lvl="0" marL="0" rtl="0" algn="l">
              <a:lnSpc>
                <a:spcPct val="115000"/>
              </a:lnSpc>
              <a:spcBef>
                <a:spcPts val="1600"/>
              </a:spcBef>
              <a:spcAft>
                <a:spcPts val="0"/>
              </a:spcAft>
              <a:buNone/>
            </a:pPr>
            <a:r>
              <a:rPr lang="en-GB"/>
              <a:t>Like what was previously stated, an application has a state. When the state changes, we need a way to communicate this change so it could be properly handled.</a:t>
            </a:r>
            <a:endParaRPr/>
          </a:p>
          <a:p>
            <a:pPr indent="0" lvl="0" marL="0" rtl="0" algn="l">
              <a:lnSpc>
                <a:spcPct val="115000"/>
              </a:lnSpc>
              <a:spcBef>
                <a:spcPts val="1600"/>
              </a:spcBef>
              <a:spcAft>
                <a:spcPts val="0"/>
              </a:spcAft>
              <a:buNone/>
            </a:pPr>
            <a:r>
              <a:rPr lang="en-GB"/>
              <a:t>Note that actions do not change the state, it only describes what changed.</a:t>
            </a:r>
            <a:endParaRPr/>
          </a:p>
          <a:p>
            <a:pPr indent="0" lvl="0" marL="0" rtl="0" algn="l">
              <a:lnSpc>
                <a:spcPct val="115000"/>
              </a:lnSpc>
              <a:spcBef>
                <a:spcPts val="1600"/>
              </a:spcBef>
              <a:spcAft>
                <a:spcPts val="0"/>
              </a:spcAft>
              <a:buNone/>
            </a:pPr>
            <a:r>
              <a:rPr lang="en-GB"/>
              <a:t>It’s triggered by user input such as clicking a button or submitting a form which is then sent to the redux store by calling the store.dispatch() function with the action parameter implemented within the component.</a:t>
            </a:r>
            <a:endParaRPr/>
          </a:p>
          <a:p>
            <a:pPr indent="0" lvl="0" marL="0" rtl="0" algn="l">
              <a:lnSpc>
                <a:spcPct val="115000"/>
              </a:lnSpc>
              <a:spcBef>
                <a:spcPts val="1600"/>
              </a:spcBef>
              <a:spcAft>
                <a:spcPts val="0"/>
              </a:spcAft>
              <a:buNone/>
            </a:pPr>
            <a:r>
              <a:rPr lang="en-GB"/>
              <a:t>There isn’t really a strict structure for an action object except for one requirement - the type property, which simply indicates the type of action being performed.</a:t>
            </a:r>
            <a:endParaRPr/>
          </a:p>
          <a:p>
            <a:pPr indent="0" lvl="0" marL="0" rtl="0" algn="l">
              <a:lnSpc>
                <a:spcPct val="115000"/>
              </a:lnSpc>
              <a:spcBef>
                <a:spcPts val="1600"/>
              </a:spcBef>
              <a:spcAft>
                <a:spcPts val="1600"/>
              </a:spcAft>
              <a:buNone/>
            </a:pPr>
            <a:r>
              <a:rPr lang="en-GB"/>
              <a:t>The payload </a:t>
            </a:r>
            <a:r>
              <a:rPr lang="en-GB"/>
              <a:t>can be named anything, for example ADD_TODO, FOO_BAR or PAVOL - since it will be all handled by the reducers that we have to define.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46ab3a04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46ab3a04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Reducers are essentially functions that specify how the application’s state changes.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How it works is that the type of changes to the state are applied based on the action it was given, then a new state is returned.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What is means is that when the reducer is called, the current state of the application and the action is passed onto the function.</a:t>
            </a:r>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Clr>
                <a:schemeClr val="dk2"/>
              </a:buClr>
              <a:buSzPts val="1100"/>
              <a:buFont typeface="Arial"/>
              <a:buNone/>
            </a:pPr>
            <a:r>
              <a:rPr lang="en-GB">
                <a:solidFill>
                  <a:schemeClr val="dk2"/>
                </a:solidFill>
              </a:rPr>
              <a:t>Additionally</a:t>
            </a:r>
            <a:r>
              <a:rPr lang="en-GB">
                <a:solidFill>
                  <a:schemeClr val="dk2"/>
                </a:solidFill>
              </a:rPr>
              <a:t>, it will make a copy of the current state and apply the action to the copy rather than to mutate the previous state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How the state changes depends on the action that was passed into the reducer.</a:t>
            </a:r>
            <a:endParaRPr/>
          </a:p>
          <a:p>
            <a:pPr indent="0" lvl="0" marL="0" rtl="0" algn="l">
              <a:spcBef>
                <a:spcPts val="0"/>
              </a:spcBef>
              <a:spcAft>
                <a:spcPts val="0"/>
              </a:spcAft>
              <a:buNone/>
            </a:pPr>
            <a:r>
              <a:t/>
            </a:r>
            <a:endParaRPr/>
          </a:p>
          <a:p>
            <a:pPr indent="0" lvl="0" marL="0" rtl="0" algn="l">
              <a:spcBef>
                <a:spcPts val="0"/>
              </a:spcBef>
              <a:spcAft>
                <a:spcPts val="0"/>
              </a:spcAft>
              <a:buClr>
                <a:schemeClr val="dk2"/>
              </a:buClr>
              <a:buSzPts val="1100"/>
              <a:buFont typeface="Arial"/>
              <a:buNone/>
            </a:pPr>
            <a:r>
              <a:rPr lang="en-GB">
                <a:solidFill>
                  <a:schemeClr val="dk2"/>
                </a:solidFill>
              </a:rPr>
              <a:t>This modified state the reducer returns is now the new state of the application.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Normally, the reducer handles many different action types through a switch-case statement, and to be on the safe side of things, we can return the original state as a default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When the application grows too big, or the reducer becomes too verbose, we can simply split the reducer into separate function and files and give them the slice of global state they need to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is called reducer composition, and it’s the fundamental pattern of building Redux apps!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Because the state only takes in a single, root reducer, we need to combine all these composition into a single reducer by using the combineReducers()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What it does is simply calls all the reducers that has the slices of the state and combines their results into a single object again.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48497bb1b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48497bb1b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46ab3a04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46ab3a04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2"/>
                </a:solidFill>
              </a:rPr>
              <a:t>So the store is this one giant javascript object that contains ALL the application’s states which is its main purpose.</a:t>
            </a:r>
            <a:endParaRPr>
              <a:solidFill>
                <a:schemeClr val="dk2"/>
              </a:solidFill>
            </a:endParaRPr>
          </a:p>
          <a:p>
            <a:pPr indent="0" lvl="0" marL="0" rtl="0" algn="l">
              <a:lnSpc>
                <a:spcPct val="115000"/>
              </a:lnSpc>
              <a:spcBef>
                <a:spcPts val="1600"/>
              </a:spcBef>
              <a:spcAft>
                <a:spcPts val="0"/>
              </a:spcAft>
              <a:buNone/>
            </a:pPr>
            <a:r>
              <a:rPr lang="en-GB">
                <a:solidFill>
                  <a:schemeClr val="dk2"/>
                </a:solidFill>
              </a:rPr>
              <a:t>In addition, the redux store has the following responsibilities.</a:t>
            </a:r>
            <a:endParaRPr>
              <a:solidFill>
                <a:schemeClr val="dk2"/>
              </a:solidFill>
            </a:endParaRPr>
          </a:p>
          <a:p>
            <a:pPr indent="0" lvl="0" marL="0" rtl="0" algn="l">
              <a:lnSpc>
                <a:spcPct val="115000"/>
              </a:lnSpc>
              <a:spcBef>
                <a:spcPts val="1600"/>
              </a:spcBef>
              <a:spcAft>
                <a:spcPts val="0"/>
              </a:spcAft>
              <a:buNone/>
            </a:pPr>
            <a:r>
              <a:rPr lang="en-GB">
                <a:solidFill>
                  <a:schemeClr val="dk2"/>
                </a:solidFill>
              </a:rPr>
              <a:t>In order to allow the application to access the state, the redux store gives us the getState() function that returns the current state of the application</a:t>
            </a:r>
            <a:endParaRPr>
              <a:solidFill>
                <a:schemeClr val="dk2"/>
              </a:solidFill>
            </a:endParaRPr>
          </a:p>
          <a:p>
            <a:pPr indent="0" lvl="0" marL="0" rtl="0" algn="l">
              <a:lnSpc>
                <a:spcPct val="115000"/>
              </a:lnSpc>
              <a:spcBef>
                <a:spcPts val="1600"/>
              </a:spcBef>
              <a:spcAft>
                <a:spcPts val="0"/>
              </a:spcAft>
              <a:buNone/>
            </a:pPr>
            <a:r>
              <a:rPr lang="en-GB">
                <a:solidFill>
                  <a:schemeClr val="dk2"/>
                </a:solidFill>
              </a:rPr>
              <a:t>If we want to update the state, we can call the dispatch() function, passing the action object in the parameter. This is the redux store’s way of calling the reducer function.</a:t>
            </a:r>
            <a:endParaRPr>
              <a:solidFill>
                <a:schemeClr val="dk2"/>
              </a:solidFill>
            </a:endParaRPr>
          </a:p>
          <a:p>
            <a:pPr indent="0" lvl="0" marL="0" rtl="0" algn="l">
              <a:lnSpc>
                <a:spcPct val="115000"/>
              </a:lnSpc>
              <a:spcBef>
                <a:spcPts val="1600"/>
              </a:spcBef>
              <a:spcAft>
                <a:spcPts val="0"/>
              </a:spcAft>
              <a:buNone/>
            </a:pPr>
            <a:r>
              <a:rPr lang="en-GB">
                <a:solidFill>
                  <a:schemeClr val="dk2"/>
                </a:solidFill>
              </a:rPr>
              <a:t>The subscribe() function simply allows us to run a listener function every time any action is dispatched. To unsubscribe, simply call the function that it returns.</a:t>
            </a:r>
            <a:endParaRPr>
              <a:solidFill>
                <a:schemeClr val="dk2"/>
              </a:solidFill>
            </a:endParaRPr>
          </a:p>
          <a:p>
            <a:pPr indent="0" lvl="0" marL="0" rtl="0" algn="l">
              <a:lnSpc>
                <a:spcPct val="115000"/>
              </a:lnSpc>
              <a:spcBef>
                <a:spcPts val="1600"/>
              </a:spcBef>
              <a:spcAft>
                <a:spcPts val="0"/>
              </a:spcAft>
              <a:buClr>
                <a:schemeClr val="dk2"/>
              </a:buClr>
              <a:buSzPts val="1100"/>
              <a:buFont typeface="Arial"/>
              <a:buNone/>
            </a:pPr>
            <a:r>
              <a:rPr lang="en-GB">
                <a:solidFill>
                  <a:schemeClr val="dk2"/>
                </a:solidFill>
              </a:rPr>
              <a:t>And finally, the replaceReducer() function just replaces the root reducer the store is currently using.</a:t>
            </a:r>
            <a:endParaRPr>
              <a:solidFill>
                <a:schemeClr val="dk2"/>
              </a:solidFill>
            </a:endParaRPr>
          </a:p>
          <a:p>
            <a:pPr indent="0" lvl="0" marL="0" rtl="0" algn="l">
              <a:lnSpc>
                <a:spcPct val="115000"/>
              </a:lnSpc>
              <a:spcBef>
                <a:spcPts val="1600"/>
              </a:spcBef>
              <a:spcAft>
                <a:spcPts val="1600"/>
              </a:spcAft>
              <a:buNone/>
            </a:pPr>
            <a:r>
              <a:rPr lang="en-GB">
                <a:solidFill>
                  <a:schemeClr val="dk2"/>
                </a:solidFill>
              </a:rPr>
              <a:t>Given our example here, to create a store, we simply import createStore function from redux, define a root reducer, in this case is called allReducers, then set a constant that will call the createStore function with the allReducers as the reducer parameter.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46ab3a047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46ab3a047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Putting everything together, Redux has a strict unidirectional data flow, which means that all data in the application follows the same lifecycle pattern.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data lifecycle consists of 4 steps: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First, when a user interacts with the application, such as clicking a button or sending a form, the application sends a dispatch to the store that contains the action.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store then receives and passes the action, along with the state, to the root reducer, which will update the state based on the action it was given.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Lastly, the store saves the state tree returned by the reducer, and this is now the new state of the application.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46ab3a04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46ab3a04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2901c262b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2901c262b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2"/>
              </a:buClr>
              <a:buSzPts val="1300"/>
              <a:buFont typeface="Nunito"/>
              <a:buChar char="●"/>
            </a:pPr>
            <a:r>
              <a:rPr lang="en-GB" sz="1800">
                <a:solidFill>
                  <a:schemeClr val="dk2"/>
                </a:solidFill>
                <a:latin typeface="Times New Roman"/>
                <a:ea typeface="Times New Roman"/>
                <a:cs typeface="Times New Roman"/>
                <a:sym typeface="Times New Roman"/>
              </a:rPr>
              <a:t>MobX makes state management simple again by addressing the root issue: it makes it impossible to produce an inconsistent state. </a:t>
            </a:r>
            <a:endParaRPr sz="1800">
              <a:solidFill>
                <a:schemeClr val="dk2"/>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2"/>
              </a:buClr>
              <a:buSzPts val="1300"/>
              <a:buFont typeface="Nunito"/>
              <a:buChar char="●"/>
            </a:pPr>
            <a:r>
              <a:rPr lang="en-GB" sz="1800">
                <a:solidFill>
                  <a:schemeClr val="dk2"/>
                </a:solidFill>
                <a:latin typeface="Times New Roman"/>
                <a:ea typeface="Times New Roman"/>
                <a:cs typeface="Times New Roman"/>
                <a:sym typeface="Times New Roman"/>
              </a:rPr>
              <a:t>Different from Redux: MobX is just a library to solve a technical problem and not an architecture or even state container in itself. </a:t>
            </a:r>
            <a:endParaRPr sz="1800">
              <a:solidFill>
                <a:schemeClr val="dk2"/>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2"/>
              </a:buClr>
              <a:buSzPts val="1800"/>
              <a:buFont typeface="Source Sans Pro"/>
              <a:buChar char="●"/>
            </a:pPr>
            <a:r>
              <a:rPr lang="en-GB" sz="1800">
                <a:solidFill>
                  <a:schemeClr val="dk2"/>
                </a:solidFill>
                <a:latin typeface="Source Sans Pro"/>
                <a:ea typeface="Source Sans Pro"/>
                <a:cs typeface="Source Sans Pro"/>
                <a:sym typeface="Source Sans Pro"/>
              </a:rPr>
              <a:t>No need for adding listeners for the data changes</a:t>
            </a:r>
            <a:endParaRPr sz="1800">
              <a:solidFill>
                <a:schemeClr val="dk2"/>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chemeClr val="dk2"/>
              </a:buClr>
              <a:buSzPts val="1800"/>
              <a:buFont typeface="Source Sans Pro"/>
              <a:buChar char="●"/>
            </a:pPr>
            <a:r>
              <a:rPr lang="en-GB" sz="1800">
                <a:solidFill>
                  <a:schemeClr val="dk2"/>
                </a:solidFill>
                <a:latin typeface="Source Sans Pro"/>
                <a:ea typeface="Source Sans Pro"/>
                <a:cs typeface="Source Sans Pro"/>
                <a:sym typeface="Source Sans Pro"/>
              </a:rPr>
              <a:t>Object Oriented concepts</a:t>
            </a:r>
            <a:endParaRPr sz="1800">
              <a:solidFill>
                <a:schemeClr val="dk2"/>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chemeClr val="dk2"/>
              </a:buClr>
              <a:buSzPts val="1800"/>
              <a:buFont typeface="Source Sans Pro"/>
              <a:buChar char="●"/>
            </a:pPr>
            <a:r>
              <a:rPr lang="en-GB" sz="1800">
                <a:solidFill>
                  <a:schemeClr val="dk2"/>
                </a:solidFill>
                <a:latin typeface="Source Sans Pro"/>
                <a:ea typeface="Source Sans Pro"/>
                <a:cs typeface="Source Sans Pro"/>
                <a:sym typeface="Source Sans Pro"/>
              </a:rPr>
              <a:t>Easy to document and communicate</a:t>
            </a:r>
            <a:endParaRPr sz="1800">
              <a:solidFill>
                <a:schemeClr val="dk2"/>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chemeClr val="dk2"/>
              </a:buClr>
              <a:buSzPts val="1800"/>
              <a:buFont typeface="Source Sans Pro"/>
              <a:buChar char="●"/>
            </a:pPr>
            <a:r>
              <a:rPr lang="en-GB" sz="1800">
                <a:solidFill>
                  <a:schemeClr val="dk2"/>
                </a:solidFill>
                <a:latin typeface="Source Sans Pro"/>
                <a:ea typeface="Source Sans Pro"/>
                <a:cs typeface="Source Sans Pro"/>
                <a:sym typeface="Source Sans Pro"/>
              </a:rPr>
              <a:t>Rapid development</a:t>
            </a:r>
            <a:endParaRPr sz="1800">
              <a:solidFill>
                <a:schemeClr val="dk2"/>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chemeClr val="dk2"/>
              </a:buClr>
              <a:buSzPts val="1800"/>
              <a:buFont typeface="Source Sans Pro"/>
              <a:buChar char="●"/>
            </a:pPr>
            <a:r>
              <a:rPr lang="en-GB" sz="1800">
                <a:solidFill>
                  <a:schemeClr val="dk2"/>
                </a:solidFill>
                <a:latin typeface="Source Sans Pro"/>
                <a:ea typeface="Source Sans Pro"/>
                <a:cs typeface="Source Sans Pro"/>
                <a:sym typeface="Source Sans Pro"/>
              </a:rPr>
              <a:t>Lifecycle hook called </a:t>
            </a:r>
            <a:r>
              <a:rPr b="1" lang="en-GB" sz="1800">
                <a:solidFill>
                  <a:schemeClr val="dk2"/>
                </a:solidFill>
                <a:latin typeface="Source Sans Pro"/>
                <a:ea typeface="Source Sans Pro"/>
                <a:cs typeface="Source Sans Pro"/>
                <a:sym typeface="Source Sans Pro"/>
              </a:rPr>
              <a:t>componentWillReact()</a:t>
            </a:r>
            <a:endParaRPr sz="1800">
              <a:solidFill>
                <a:schemeClr val="dk2"/>
              </a:solidFill>
              <a:latin typeface="Times New Roman"/>
              <a:ea typeface="Times New Roman"/>
              <a:cs typeface="Times New Roman"/>
              <a:sym typeface="Times New Roman"/>
            </a:endParaRPr>
          </a:p>
          <a:p>
            <a:pPr indent="0" lvl="0" marL="457200" rtl="0" algn="l">
              <a:lnSpc>
                <a:spcPct val="115000"/>
              </a:lnSpc>
              <a:spcBef>
                <a:spcPts val="1600"/>
              </a:spcBef>
              <a:spcAft>
                <a:spcPts val="0"/>
              </a:spcAft>
              <a:buClr>
                <a:schemeClr val="dk2"/>
              </a:buClr>
              <a:buSzPts val="1100"/>
              <a:buFont typeface="Arial"/>
              <a:buNone/>
            </a:pPr>
            <a:r>
              <a:t/>
            </a:r>
            <a:endParaRPr sz="1800">
              <a:solidFill>
                <a:schemeClr val="dk2"/>
              </a:solidFill>
              <a:latin typeface="Source Sans Pro"/>
              <a:ea typeface="Source Sans Pro"/>
              <a:cs typeface="Source Sans Pro"/>
              <a:sym typeface="Source Sans Pro"/>
            </a:endParaRPr>
          </a:p>
          <a:p>
            <a:pPr indent="0" lvl="0" marL="0" rtl="0" algn="l">
              <a:spcBef>
                <a:spcPts val="16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48497bb1b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48497bb1b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Incomparing Redux with MobX,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Redux uses single store while MobX typically has more than one store. As a result in MobX you can logically separate stores.</a:t>
            </a:r>
            <a:r>
              <a:rPr lang="en-GB"/>
              <a:t> Redux keeps data usually normalised. In MobX, you can keep a denormalised data</a:t>
            </a:r>
            <a:r>
              <a:rPr lang="en-GB"/>
              <a:t>.</a:t>
            </a:r>
            <a:endParaRPr/>
          </a:p>
          <a:p>
            <a:pPr indent="0" lvl="0" marL="0" rtl="0" algn="l">
              <a:spcBef>
                <a:spcPts val="0"/>
              </a:spcBef>
              <a:spcAft>
                <a:spcPts val="0"/>
              </a:spcAft>
              <a:buNone/>
            </a:pPr>
            <a:r>
              <a:t/>
            </a:r>
            <a:endParaRPr/>
          </a:p>
          <a:p>
            <a:pPr indent="0" lvl="0" marL="0" rtl="0" algn="l">
              <a:spcBef>
                <a:spcPts val="0"/>
              </a:spcBef>
              <a:spcAft>
                <a:spcPts val="0"/>
              </a:spcAft>
              <a:buClr>
                <a:schemeClr val="dk2"/>
              </a:buClr>
              <a:buSzPts val="1100"/>
              <a:buFont typeface="Arial"/>
              <a:buNone/>
            </a:pPr>
            <a:r>
              <a:rPr lang="en-GB"/>
              <a:t>Redux uses a normal Javascript object to store the data. On the other hand MobX uses an observable to store the data.</a:t>
            </a:r>
            <a:endParaRPr/>
          </a:p>
          <a:p>
            <a:pPr indent="0" lvl="0" marL="0" rtl="0" algn="l">
              <a:spcBef>
                <a:spcPts val="0"/>
              </a:spcBef>
              <a:spcAft>
                <a:spcPts val="0"/>
              </a:spcAft>
              <a:buNone/>
            </a:pPr>
            <a:r>
              <a:rPr lang="en-GB"/>
              <a:t>That means you can listen to an observable and automatically track changes that occur to the data. In redux all the updates have to be tracked manually.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Redux uses immutable states. That means the states are read-only, and you cannot directly overwrite them. In Redux the previous state is replaced by a new state. As a result Redux is pure, or it uses pure functions.</a:t>
            </a:r>
            <a:endParaRPr/>
          </a:p>
          <a:p>
            <a:pPr indent="0" lvl="0" marL="0" rtl="0" algn="l">
              <a:spcBef>
                <a:spcPts val="0"/>
              </a:spcBef>
              <a:spcAft>
                <a:spcPts val="0"/>
              </a:spcAft>
              <a:buNone/>
            </a:pPr>
            <a:r>
              <a:rPr lang="en-GB"/>
              <a:t>This can come in really handy when you have to revert back to a previous state. Eg — An undo action.</a:t>
            </a:r>
            <a:endParaRPr/>
          </a:p>
          <a:p>
            <a:pPr indent="0" lvl="0" marL="0" rtl="0" algn="l">
              <a:spcBef>
                <a:spcPts val="0"/>
              </a:spcBef>
              <a:spcAft>
                <a:spcPts val="0"/>
              </a:spcAft>
              <a:buNone/>
            </a:pPr>
            <a:r>
              <a:rPr lang="en-GB"/>
              <a:t>In MobX states can be overwritten. You can simply update a state with the new values. As a result MobX can be termed as impure.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Redux follows a functional programming paradigm while Mobx uses OOP. As a result MobX is much easier to learn and has a steady learning curve. since most of the traditional Javascript developers are familiar with OOP. There is lot of abstraction in MobX which makes it easier too.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Mobs is usually the choice for  application small and simple. Also MobX can help  app faster due to lower learning curve.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For large complex and scalable app, redux is the choice.</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48497bb1b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48497bb1b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GB"/>
              <a:t>Unstated is a smaller lightweight library compared to Redux. Simpler to use comparatively since </a:t>
            </a:r>
            <a:endParaRPr/>
          </a:p>
          <a:p>
            <a:pPr indent="0" lvl="0" marL="0" rtl="0" algn="l">
              <a:spcBef>
                <a:spcPts val="0"/>
              </a:spcBef>
              <a:spcAft>
                <a:spcPts val="0"/>
              </a:spcAft>
              <a:buClr>
                <a:schemeClr val="dk2"/>
              </a:buClr>
              <a:buSzPts val="1100"/>
              <a:buFont typeface="Arial"/>
              <a:buNone/>
            </a:pPr>
            <a:r>
              <a:rPr lang="en-GB"/>
              <a:t>What is achieved with many different files on Redux can fit in a single file on unstated if you want. Also it is suitable for smaller apps but redux is usually capable of handling complex scalable application.</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2901c262b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2901c262b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Redux is a </a:t>
            </a:r>
            <a:r>
              <a:rPr lang="en-GB">
                <a:solidFill>
                  <a:schemeClr val="dk2"/>
                </a:solidFill>
              </a:rPr>
              <a:t>state container for </a:t>
            </a:r>
            <a:r>
              <a:rPr lang="en-GB"/>
              <a:t>Javascript Apps. It is a lightweight javascript library  that helps you write application in such a way that you can be sure that your app will behave consistently every time. It can be integrated in different environments such as client side, server side or even native apps.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Another feature that makes Redux so useful is Centralization of the application states which helps in logging changes to data and persisting data changes between page refreshes.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Redux also makes the application super debugggle by utilizing a tool called Redux devtool. Redux devtools makes it easy to trace changes using time travel debugging  which is </a:t>
            </a:r>
            <a:r>
              <a:rPr lang="en-GB"/>
              <a:t> incredibly helpful and saves you time and effort by avoiding console.log’s everywhere.</a:t>
            </a:r>
            <a:endParaRPr/>
          </a:p>
          <a:p>
            <a:pPr indent="0" lvl="0" marL="0" rtl="0" algn="l">
              <a:spcBef>
                <a:spcPts val="0"/>
              </a:spcBef>
              <a:spcAft>
                <a:spcPts val="0"/>
              </a:spcAft>
              <a:buNone/>
            </a:pPr>
            <a:r>
              <a:t/>
            </a:r>
            <a:endParaRPr/>
          </a:p>
          <a:p>
            <a:pPr indent="0" lvl="0" marL="0" rtl="0" algn="l">
              <a:spcBef>
                <a:spcPts val="0"/>
              </a:spcBef>
              <a:spcAft>
                <a:spcPts val="0"/>
              </a:spcAft>
              <a:buClr>
                <a:schemeClr val="dk2"/>
              </a:buClr>
              <a:buSzPts val="1100"/>
              <a:buFont typeface="Arial"/>
              <a:buNone/>
            </a:pPr>
            <a:r>
              <a:rPr lang="en-GB"/>
              <a:t>Redux is also very flexible, works with any UI layer. Although it is most commonly used with REACT , but is also compatible with other react like libraries and frameworks like Preact, Inferno, Angular  or even plain old Javascript.</a:t>
            </a:r>
            <a:endParaRPr/>
          </a:p>
          <a:p>
            <a:pPr indent="0" lvl="0" marL="0" rtl="0" algn="l">
              <a:spcBef>
                <a:spcPts val="0"/>
              </a:spcBef>
              <a:spcAft>
                <a:spcPts val="0"/>
              </a:spcAft>
              <a:buClr>
                <a:schemeClr val="dk2"/>
              </a:buClr>
              <a:buSzPts val="1100"/>
              <a:buFont typeface="Arial"/>
              <a:buNone/>
            </a:pPr>
            <a:r>
              <a:rPr lang="en-GB"/>
              <a:t>We will explore all this feature in details later in this presentation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2"/>
              </a:buClr>
              <a:buSzPts val="1100"/>
              <a:buFont typeface="Arial"/>
              <a:buNone/>
            </a:pPr>
            <a:r>
              <a:rPr lang="en-GB">
                <a:solidFill>
                  <a:schemeClr val="dk2"/>
                </a:solidFill>
              </a:rPr>
              <a:t>and showing the state’s  changes over time, real-time changes, actions, and the current state. </a:t>
            </a:r>
            <a:endParaRPr/>
          </a:p>
          <a:p>
            <a:pPr indent="0" lvl="0" marL="0" rtl="0" algn="l">
              <a:spcBef>
                <a:spcPts val="0"/>
              </a:spcBef>
              <a:spcAft>
                <a:spcPts val="0"/>
              </a:spcAft>
              <a:buNone/>
            </a:pPr>
            <a:r>
              <a:t/>
            </a:r>
            <a:endParaRPr/>
          </a:p>
          <a:p>
            <a:pPr indent="-298450" lvl="0" marL="457200" rtl="0" algn="l">
              <a:lnSpc>
                <a:spcPct val="115000"/>
              </a:lnSpc>
              <a:spcBef>
                <a:spcPts val="1200"/>
              </a:spcBef>
              <a:spcAft>
                <a:spcPts val="0"/>
              </a:spcAft>
              <a:buSzPts val="1100"/>
              <a:buChar char="●"/>
            </a:pPr>
            <a:r>
              <a:rPr b="1" lang="en-GB"/>
              <a:t>Reset</a:t>
            </a:r>
            <a:r>
              <a:rPr lang="en-GB"/>
              <a:t>: resets to the state your store was created with</a:t>
            </a:r>
            <a:endParaRPr/>
          </a:p>
          <a:p>
            <a:pPr indent="-298450" lvl="0" marL="457200" rtl="0" algn="l">
              <a:lnSpc>
                <a:spcPct val="115000"/>
              </a:lnSpc>
              <a:spcBef>
                <a:spcPts val="0"/>
              </a:spcBef>
              <a:spcAft>
                <a:spcPts val="0"/>
              </a:spcAft>
              <a:buSzPts val="1100"/>
              <a:buChar char="●"/>
            </a:pPr>
            <a:r>
              <a:rPr b="1" lang="en-GB"/>
              <a:t>Revert</a:t>
            </a:r>
            <a:r>
              <a:rPr lang="en-GB"/>
              <a:t>: goes back to the last committed state</a:t>
            </a:r>
            <a:endParaRPr/>
          </a:p>
          <a:p>
            <a:pPr indent="-298450" lvl="0" marL="457200" rtl="0" algn="l">
              <a:lnSpc>
                <a:spcPct val="115000"/>
              </a:lnSpc>
              <a:spcBef>
                <a:spcPts val="0"/>
              </a:spcBef>
              <a:spcAft>
                <a:spcPts val="0"/>
              </a:spcAft>
              <a:buSzPts val="1100"/>
              <a:buChar char="●"/>
            </a:pPr>
            <a:r>
              <a:rPr b="1" lang="en-GB"/>
              <a:t>Sweep</a:t>
            </a:r>
            <a:r>
              <a:rPr lang="en-GB"/>
              <a:t>: removes all disabled actions that you might have fired by mistake</a:t>
            </a:r>
            <a:endParaRPr/>
          </a:p>
          <a:p>
            <a:pPr indent="-298450" lvl="0" marL="457200" rtl="0" algn="l">
              <a:lnSpc>
                <a:spcPct val="115000"/>
              </a:lnSpc>
              <a:spcBef>
                <a:spcPts val="0"/>
              </a:spcBef>
              <a:spcAft>
                <a:spcPts val="0"/>
              </a:spcAft>
              <a:buSzPts val="1100"/>
              <a:buChar char="●"/>
            </a:pPr>
            <a:r>
              <a:rPr b="1" lang="en-GB"/>
              <a:t>Commit</a:t>
            </a:r>
            <a:r>
              <a:rPr lang="en-GB"/>
              <a:t>: makes the current state the initial state</a:t>
            </a:r>
            <a:endParaRPr/>
          </a:p>
          <a:p>
            <a:pPr indent="0" lvl="0" marL="0" rtl="0" algn="l">
              <a:lnSpc>
                <a:spcPct val="115000"/>
              </a:lnSpc>
              <a:spcBef>
                <a:spcPts val="1200"/>
              </a:spcBef>
              <a:spcAft>
                <a:spcPts val="0"/>
              </a:spcAft>
              <a:buNone/>
            </a:pPr>
            <a:r>
              <a:t/>
            </a:r>
            <a:endParaRPr/>
          </a:p>
          <a:p>
            <a:pPr indent="-311150" lvl="1" marL="914400" rtl="0" algn="l">
              <a:lnSpc>
                <a:spcPct val="115000"/>
              </a:lnSpc>
              <a:spcBef>
                <a:spcPts val="1200"/>
              </a:spcBef>
              <a:spcAft>
                <a:spcPts val="0"/>
              </a:spcAft>
              <a:buClr>
                <a:srgbClr val="434343"/>
              </a:buClr>
              <a:buSzPts val="1300"/>
              <a:buFont typeface="Source Sans Pro"/>
              <a:buChar char="○"/>
            </a:pPr>
            <a:r>
              <a:rPr lang="en-GB" sz="1300">
                <a:solidFill>
                  <a:srgbClr val="434343"/>
                </a:solidFill>
                <a:latin typeface="Source Sans Pro"/>
                <a:ea typeface="Source Sans Pro"/>
                <a:cs typeface="Source Sans Pro"/>
                <a:sym typeface="Source Sans Pro"/>
              </a:rPr>
              <a:t>and has a large ecosystem of addons to fit your needs.</a:t>
            </a:r>
            <a:endParaRPr sz="1300">
              <a:solidFill>
                <a:srgbClr val="434343"/>
              </a:solidFill>
              <a:latin typeface="Source Sans Pro"/>
              <a:ea typeface="Source Sans Pro"/>
              <a:cs typeface="Source Sans Pro"/>
              <a:sym typeface="Source Sans Pro"/>
            </a:endParaRPr>
          </a:p>
          <a:p>
            <a:pPr indent="-311150" lvl="1" marL="914400" rtl="0" algn="l">
              <a:lnSpc>
                <a:spcPct val="115000"/>
              </a:lnSpc>
              <a:spcBef>
                <a:spcPts val="0"/>
              </a:spcBef>
              <a:spcAft>
                <a:spcPts val="0"/>
              </a:spcAft>
              <a:buClr>
                <a:srgbClr val="434343"/>
              </a:buClr>
              <a:buSzPts val="1300"/>
              <a:buFont typeface="Source Sans Pro"/>
              <a:buChar char="○"/>
            </a:pPr>
            <a:r>
              <a:t/>
            </a:r>
            <a:endParaRPr sz="1300">
              <a:solidFill>
                <a:srgbClr val="434343"/>
              </a:solidFill>
              <a:latin typeface="Source Sans Pro"/>
              <a:ea typeface="Source Sans Pro"/>
              <a:cs typeface="Source Sans Pro"/>
              <a:sym typeface="Source Sans Pro"/>
            </a:endParaRPr>
          </a:p>
          <a:p>
            <a:pPr indent="-311150" lvl="1" marL="914400" rtl="0" algn="l">
              <a:lnSpc>
                <a:spcPct val="115000"/>
              </a:lnSpc>
              <a:spcBef>
                <a:spcPts val="1600"/>
              </a:spcBef>
              <a:spcAft>
                <a:spcPts val="0"/>
              </a:spcAft>
              <a:buClr>
                <a:srgbClr val="434343"/>
              </a:buClr>
              <a:buSzPts val="1300"/>
              <a:buFont typeface="Source Sans Pro"/>
              <a:buChar char="○"/>
            </a:pPr>
            <a:r>
              <a:rPr lang="en-GB" sz="1300">
                <a:solidFill>
                  <a:srgbClr val="434343"/>
                </a:solidFill>
                <a:latin typeface="Source Sans Pro"/>
                <a:ea typeface="Source Sans Pro"/>
                <a:cs typeface="Source Sans Pro"/>
                <a:sym typeface="Source Sans Pro"/>
              </a:rPr>
              <a:t>Commonly used with React, but also compatible with many other React-like frameworks such as Preact and Inferno as well as Angular and even just plain JavaScript.</a:t>
            </a:r>
            <a:endParaRPr sz="1300">
              <a:solidFill>
                <a:srgbClr val="434343"/>
              </a:solidFill>
              <a:latin typeface="Source Sans Pro"/>
              <a:ea typeface="Source Sans Pro"/>
              <a:cs typeface="Source Sans Pro"/>
              <a:sym typeface="Source Sans Pro"/>
            </a:endParaRPr>
          </a:p>
          <a:p>
            <a:pPr indent="0" lvl="0" marL="0" rtl="0" algn="l">
              <a:lnSpc>
                <a:spcPct val="115000"/>
              </a:lnSpc>
              <a:spcBef>
                <a:spcPts val="1600"/>
              </a:spcBef>
              <a:spcAft>
                <a:spcPts val="0"/>
              </a:spcAft>
              <a:buNone/>
            </a:pPr>
            <a:r>
              <a:t/>
            </a:r>
            <a:endParaRPr/>
          </a:p>
          <a:p>
            <a:pPr indent="0" lvl="0" marL="0" rtl="0" algn="l">
              <a:spcBef>
                <a:spcPts val="12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454ddbb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454ddbb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48497bb1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48497bb1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2901c262b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2901c262b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548497bb1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48497bb1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82600" marR="25400" rtl="0" algn="just">
              <a:lnSpc>
                <a:spcPct val="115000"/>
              </a:lnSpc>
              <a:spcBef>
                <a:spcPts val="500"/>
              </a:spcBef>
              <a:spcAft>
                <a:spcPts val="0"/>
              </a:spcAft>
              <a:buClr>
                <a:schemeClr val="dk2"/>
              </a:buClr>
              <a:buSzPts val="1050"/>
              <a:buChar char="●"/>
            </a:pPr>
            <a:r>
              <a:rPr lang="en-GB" sz="1050">
                <a:solidFill>
                  <a:schemeClr val="dk2"/>
                </a:solidFill>
              </a:rPr>
              <a:t>An action is dispatched when a user interacts with the application.</a:t>
            </a:r>
            <a:endParaRPr sz="1050">
              <a:solidFill>
                <a:schemeClr val="dk2"/>
              </a:solidFill>
            </a:endParaRPr>
          </a:p>
          <a:p>
            <a:pPr indent="-295275" lvl="0" marL="482600" marR="25400" rtl="0" algn="just">
              <a:lnSpc>
                <a:spcPct val="115000"/>
              </a:lnSpc>
              <a:spcBef>
                <a:spcPts val="0"/>
              </a:spcBef>
              <a:spcAft>
                <a:spcPts val="0"/>
              </a:spcAft>
              <a:buClr>
                <a:schemeClr val="dk2"/>
              </a:buClr>
              <a:buSzPts val="1050"/>
              <a:buChar char="●"/>
            </a:pPr>
            <a:r>
              <a:rPr lang="en-GB" sz="1050">
                <a:solidFill>
                  <a:schemeClr val="dk2"/>
                </a:solidFill>
              </a:rPr>
              <a:t>The root reducer function is called with the current state and the dispatched action. The root reducer may divide the task among smaller reducer functions, which ultimately returns a new state.</a:t>
            </a:r>
            <a:endParaRPr sz="1050">
              <a:solidFill>
                <a:schemeClr val="dk2"/>
              </a:solidFill>
            </a:endParaRPr>
          </a:p>
          <a:p>
            <a:pPr indent="-295275" lvl="0" marL="482600" marR="25400" rtl="0" algn="just">
              <a:lnSpc>
                <a:spcPct val="115000"/>
              </a:lnSpc>
              <a:spcBef>
                <a:spcPts val="0"/>
              </a:spcBef>
              <a:spcAft>
                <a:spcPts val="0"/>
              </a:spcAft>
              <a:buClr>
                <a:schemeClr val="dk2"/>
              </a:buClr>
              <a:buSzPts val="1050"/>
              <a:buChar char="●"/>
            </a:pPr>
            <a:r>
              <a:rPr lang="en-GB" sz="1050">
                <a:solidFill>
                  <a:schemeClr val="dk2"/>
                </a:solidFill>
              </a:rPr>
              <a:t>The store notifies the view by executing their callback functions.</a:t>
            </a:r>
            <a:endParaRPr sz="1050">
              <a:solidFill>
                <a:schemeClr val="dk2"/>
              </a:solidFill>
            </a:endParaRPr>
          </a:p>
          <a:p>
            <a:pPr indent="-295275" lvl="0" marL="482600" marR="25400" rtl="0" algn="just">
              <a:lnSpc>
                <a:spcPct val="115000"/>
              </a:lnSpc>
              <a:spcBef>
                <a:spcPts val="0"/>
              </a:spcBef>
              <a:spcAft>
                <a:spcPts val="0"/>
              </a:spcAft>
              <a:buClr>
                <a:schemeClr val="dk2"/>
              </a:buClr>
              <a:buSzPts val="1050"/>
              <a:buChar char="●"/>
            </a:pPr>
            <a:r>
              <a:rPr lang="en-GB" sz="1050">
                <a:solidFill>
                  <a:schemeClr val="dk2"/>
                </a:solidFill>
              </a:rPr>
              <a:t>The view can retrieve updated state and re-render again.</a:t>
            </a:r>
            <a:endParaRPr sz="1050">
              <a:solidFill>
                <a:schemeClr val="dk2"/>
              </a:solidFill>
            </a:endParaRPr>
          </a:p>
          <a:p>
            <a:pPr indent="0" lvl="0" marL="0" rtl="0" algn="l">
              <a:spcBef>
                <a:spcPts val="180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48497bb1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48497bb1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548497bb1b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48497bb1b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50babc4d8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50babc4d8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5059a16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5059a16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a:t>You are probably wondering what is a a state container anyways.  Well state is everywhere in any web application,  from complex changes of UI elements to the simplest user interaction of pressing a button.</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chemeClr val="dk2"/>
              </a:buClr>
              <a:buSzPts val="1100"/>
              <a:buFont typeface="Arial"/>
              <a:buNone/>
            </a:pPr>
            <a:r>
              <a:rPr lang="en-GB"/>
              <a:t>In an application, state is the interface between your data from any kind of backend or local change and the representation of this data with UI-elements in the frontend. </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lang="en-GB"/>
              <a:t>For example , let’s suppose pressing a button opens up a modal window, if you look at the right right of the screen , in this trivial interaction there is a state we must deal with.</a:t>
            </a:r>
            <a:endParaRPr/>
          </a:p>
          <a:p>
            <a:pPr indent="0" lvl="0" marL="0" rtl="0" algn="l">
              <a:spcBef>
                <a:spcPts val="0"/>
              </a:spcBef>
              <a:spcAft>
                <a:spcPts val="0"/>
              </a:spcAft>
              <a:buNone/>
            </a:pPr>
            <a:r>
              <a:rPr lang="en-GB"/>
              <a:t>We could describe the initial state as a plain JavaScript object</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2"/>
              </a:buClr>
              <a:buSzPts val="1100"/>
              <a:buFont typeface="Arial"/>
              <a:buNone/>
            </a:pPr>
            <a:r>
              <a:rPr lang="en-GB">
                <a:solidFill>
                  <a:schemeClr val="dk2"/>
                </a:solidFill>
              </a:rPr>
              <a:t>How do you </a:t>
            </a:r>
            <a:r>
              <a:rPr b="1" lang="en-GB">
                <a:solidFill>
                  <a:schemeClr val="dk2"/>
                </a:solidFill>
              </a:rPr>
              <a:t>keep track of those things in JavaScript </a:t>
            </a:r>
            <a:r>
              <a:rPr lang="en-GB">
                <a:solidFill>
                  <a:schemeClr val="dk2"/>
                </a:solidFill>
              </a:rPr>
              <a:t>besides storing the state in an object? Is there </a:t>
            </a:r>
            <a:r>
              <a:rPr b="1" lang="en-GB">
                <a:solidFill>
                  <a:schemeClr val="dk2"/>
                </a:solidFill>
              </a:rPr>
              <a:t>a library that can help us tracking the state in a reliable way</a:t>
            </a:r>
            <a:r>
              <a:rPr lang="en-GB">
                <a:solidFill>
                  <a:schemeClr val="dk2"/>
                </a:solidFill>
              </a:rPr>
              <a:t>?</a:t>
            </a:r>
            <a:endParaRPr>
              <a:solidFill>
                <a:schemeClr val="dk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Examples of state : </a:t>
            </a:r>
            <a:endParaRPr/>
          </a:p>
          <a:p>
            <a:pPr indent="-298450" lvl="0" marL="457200" rtl="0" algn="l">
              <a:lnSpc>
                <a:spcPct val="115000"/>
              </a:lnSpc>
              <a:spcBef>
                <a:spcPts val="1200"/>
              </a:spcBef>
              <a:spcAft>
                <a:spcPts val="0"/>
              </a:spcAft>
              <a:buSzPts val="1100"/>
              <a:buChar char="●"/>
            </a:pPr>
            <a:r>
              <a:rPr lang="en-GB"/>
              <a:t>what the user sees (data)</a:t>
            </a:r>
            <a:endParaRPr/>
          </a:p>
          <a:p>
            <a:pPr indent="-298450" lvl="0" marL="457200" rtl="0" algn="l">
              <a:lnSpc>
                <a:spcPct val="115000"/>
              </a:lnSpc>
              <a:spcBef>
                <a:spcPts val="0"/>
              </a:spcBef>
              <a:spcAft>
                <a:spcPts val="0"/>
              </a:spcAft>
              <a:buSzPts val="1100"/>
              <a:buChar char="●"/>
            </a:pPr>
            <a:r>
              <a:rPr lang="en-GB"/>
              <a:t>what data are we fetching</a:t>
            </a:r>
            <a:endParaRPr/>
          </a:p>
          <a:p>
            <a:pPr indent="-298450" lvl="0" marL="457200" rtl="0" algn="l">
              <a:lnSpc>
                <a:spcPct val="115000"/>
              </a:lnSpc>
              <a:spcBef>
                <a:spcPts val="0"/>
              </a:spcBef>
              <a:spcAft>
                <a:spcPts val="0"/>
              </a:spcAft>
              <a:buSzPts val="1100"/>
              <a:buChar char="●"/>
            </a:pPr>
            <a:r>
              <a:rPr lang="en-GB"/>
              <a:t>what URL are we showing to the user</a:t>
            </a:r>
            <a:endParaRPr/>
          </a:p>
          <a:p>
            <a:pPr indent="-298450" lvl="0" marL="457200" rtl="0" algn="l">
              <a:lnSpc>
                <a:spcPct val="115000"/>
              </a:lnSpc>
              <a:spcBef>
                <a:spcPts val="0"/>
              </a:spcBef>
              <a:spcAft>
                <a:spcPts val="0"/>
              </a:spcAft>
              <a:buSzPts val="1100"/>
              <a:buChar char="●"/>
            </a:pPr>
            <a:r>
              <a:rPr lang="en-GB"/>
              <a:t>what items are selected inside the page</a:t>
            </a:r>
            <a:endParaRPr/>
          </a:p>
          <a:p>
            <a:pPr indent="-298450" lvl="0" marL="457200" rtl="0" algn="l">
              <a:lnSpc>
                <a:spcPct val="115000"/>
              </a:lnSpc>
              <a:spcBef>
                <a:spcPts val="0"/>
              </a:spcBef>
              <a:spcAft>
                <a:spcPts val="0"/>
              </a:spcAft>
              <a:buSzPts val="1100"/>
              <a:buChar char="●"/>
            </a:pPr>
            <a:r>
              <a:rPr lang="en-GB"/>
              <a:t>are there errors in the applications? That’s state too</a:t>
            </a:r>
            <a:endParaRPr/>
          </a:p>
          <a:p>
            <a:pPr indent="0" lvl="0" marL="0" rtl="0" algn="l">
              <a:lnSpc>
                <a:spcPct val="115000"/>
              </a:lnSpc>
              <a:spcBef>
                <a:spcPts val="1200"/>
              </a:spcBef>
              <a:spcAft>
                <a:spcPts val="0"/>
              </a:spcAft>
              <a:buNone/>
            </a:pPr>
            <a:r>
              <a:t/>
            </a:r>
            <a:endParaRPr/>
          </a:p>
          <a:p>
            <a:pPr indent="0" lvl="0" marL="0" rtl="0" algn="l">
              <a:lnSpc>
                <a:spcPct val="115000"/>
              </a:lnSpc>
              <a:spcBef>
                <a:spcPts val="0"/>
              </a:spcBef>
              <a:spcAft>
                <a:spcPts val="0"/>
              </a:spcAft>
              <a:buClr>
                <a:srgbClr val="000000"/>
              </a:buClr>
              <a:buSzPts val="1100"/>
              <a:buFont typeface="Arial"/>
              <a:buNone/>
            </a:pPr>
            <a:r>
              <a:rPr lang="en-GB"/>
              <a:t>How do you </a:t>
            </a:r>
            <a:r>
              <a:rPr b="1" lang="en-GB"/>
              <a:t>keep track of those things in JavaScript </a:t>
            </a:r>
            <a:r>
              <a:rPr lang="en-GB"/>
              <a:t>besides storing the state in an object? Is there </a:t>
            </a:r>
            <a:r>
              <a:rPr b="1" lang="en-GB"/>
              <a:t>a library that can help us tracking the state in a reliable way</a:t>
            </a:r>
            <a:r>
              <a:rPr lang="en-GB"/>
              <a:t>?</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0babc4d8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0babc4d8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Redux was created by Dan Abramov in 2015 in collaboration with Andrew Clark who is the author of Flux implementation flummox.</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Redux is a derivation/ implementation of Flux design pattern.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won’t go into details of flux, but we will show you Redux design pattern later 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won’t use this</a:t>
            </a:r>
            <a:endParaRPr/>
          </a:p>
          <a:p>
            <a:pPr indent="0" lvl="0" marL="0" rtl="0" algn="l">
              <a:spcBef>
                <a:spcPts val="0"/>
              </a:spcBef>
              <a:spcAft>
                <a:spcPts val="0"/>
              </a:spcAft>
              <a:buNone/>
            </a:pPr>
            <a:r>
              <a:rPr lang="en-GB"/>
              <a:t> If you are already familiar with FLUX pattern, then it you will understand Redux easily if not, we are going to explain Redux in more details later in the presentation. You can think of flux as  a design specification of state containers , and  Redux is a flux implementation/ derivation.   The main differences between the two are single store vs multiple stores  and mutable state vs immutable state. </a:t>
            </a:r>
            <a:endParaRPr/>
          </a:p>
          <a:p>
            <a:pPr indent="0" lvl="0" marL="0" rtl="0" algn="l">
              <a:spcBef>
                <a:spcPts val="0"/>
              </a:spcBef>
              <a:spcAft>
                <a:spcPts val="0"/>
              </a:spcAft>
              <a:buNone/>
            </a:pPr>
            <a:r>
              <a:rPr lang="en-GB"/>
              <a:t>*/</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0babc4d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0babc4d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Now that we know a bit of what Redux is, lets look at what is that it actually solves.</a:t>
            </a:r>
            <a:r>
              <a:rPr lang="en-GB"/>
              <a:t> </a:t>
            </a:r>
            <a:r>
              <a:rPr lang="en-GB"/>
              <a:t>The main concept behind Redux is that the entire state of an application is stored in one central location. </a:t>
            </a:r>
            <a:endParaRPr/>
          </a:p>
          <a:p>
            <a:pPr indent="0" lvl="0" marL="0" rtl="0" algn="l">
              <a:spcBef>
                <a:spcPts val="0"/>
              </a:spcBef>
              <a:spcAft>
                <a:spcPts val="0"/>
              </a:spcAft>
              <a:buNone/>
            </a:pPr>
            <a:r>
              <a:rPr lang="en-GB"/>
              <a:t>Since you already know about  REACT from last week’s presentation, I will try to explain this using React concept of component. If you remember components are</a:t>
            </a:r>
            <a:r>
              <a:rPr lang="en-GB" sz="1200">
                <a:solidFill>
                  <a:srgbClr val="222222"/>
                </a:solidFill>
                <a:highlight>
                  <a:srgbClr val="FFFFFF"/>
                </a:highlight>
              </a:rPr>
              <a:t> JavaScript class or function that optionally accepts inputs i.e. properties(props) and returns a </a:t>
            </a:r>
            <a:r>
              <a:rPr b="1" lang="en-GB" sz="1200">
                <a:solidFill>
                  <a:srgbClr val="222222"/>
                </a:solidFill>
                <a:highlight>
                  <a:srgbClr val="FFFFFF"/>
                </a:highlight>
              </a:rPr>
              <a:t>React</a:t>
            </a:r>
            <a:r>
              <a:rPr lang="en-GB" sz="1200">
                <a:solidFill>
                  <a:srgbClr val="222222"/>
                </a:solidFill>
                <a:highlight>
                  <a:srgbClr val="FFFFFF"/>
                </a:highlight>
              </a:rPr>
              <a:t> element that describes how a section of the UI (User Interface) should appear.</a:t>
            </a:r>
            <a:endParaRPr/>
          </a:p>
          <a:p>
            <a:pPr indent="0" lvl="0" marL="0" rtl="0" algn="l">
              <a:spcBef>
                <a:spcPts val="0"/>
              </a:spcBef>
              <a:spcAft>
                <a:spcPts val="0"/>
              </a:spcAft>
              <a:buNone/>
            </a:pPr>
            <a:r>
              <a:rPr lang="en-GB"/>
              <a:t>So </a:t>
            </a:r>
            <a:r>
              <a:rPr lang="en-GB"/>
              <a:t>components carry their own state.</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rPr lang="en-GB"/>
              <a:t>The state could change in response to actions and events. </a:t>
            </a:r>
            <a:r>
              <a:rPr lang="en-GB">
                <a:solidFill>
                  <a:schemeClr val="dk2"/>
                </a:solidFill>
              </a:rPr>
              <a:t> A component's state is meant to be self-contained, </a:t>
            </a:r>
            <a:endParaRPr>
              <a:solidFill>
                <a:schemeClr val="dk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So if you look at the diagram on the left, there are four components with its own state and if level four needs the changes in the state from level two, then it has to be passed on to level three component and then to level four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will become a problem As your application becomes more complex, the management of state can become tedious.</a:t>
            </a:r>
            <a:endParaRPr/>
          </a:p>
          <a:p>
            <a:pPr indent="0" lvl="0" marL="0" rtl="0" algn="l">
              <a:spcBef>
                <a:spcPts val="0"/>
              </a:spcBef>
              <a:spcAft>
                <a:spcPts val="0"/>
              </a:spcAft>
              <a:buClr>
                <a:schemeClr val="dk2"/>
              </a:buClr>
              <a:buSzPts val="1100"/>
              <a:buFont typeface="Arial"/>
              <a:buNone/>
            </a:pPr>
            <a:r>
              <a:rPr lang="en-GB">
                <a:solidFill>
                  <a:schemeClr val="dk2"/>
                </a:solidFill>
              </a:rPr>
              <a:t>By using Redux we’re solving this problems by introducing a central data store in our application. The store contains the state of the application and is the source of truth for components. By using the store concept we do not need to synchronize state between components manually. Instead you can fully rely on the Redux store at any time.</a:t>
            </a:r>
            <a:endParaRPr>
              <a:solidFill>
                <a:schemeClr val="dk2"/>
              </a:solidFill>
            </a:endParaRPr>
          </a:p>
          <a:p>
            <a:pPr indent="0" lvl="0" marL="0" rtl="0" algn="l">
              <a:spcBef>
                <a:spcPts val="0"/>
              </a:spcBef>
              <a:spcAft>
                <a:spcPts val="0"/>
              </a:spcAft>
              <a:buClr>
                <a:schemeClr val="dk2"/>
              </a:buClr>
              <a:buSzPts val="1100"/>
              <a:buFont typeface="Arial"/>
              <a:buNone/>
            </a:pPr>
            <a:r>
              <a:t/>
            </a:r>
            <a:endParaRPr>
              <a:solidFill>
                <a:schemeClr val="dk2"/>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5059a1681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5059a1681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sz="1400"/>
              <a:t>Just an brief overview of our project, 513Pictionary. In the game, one player was given the hint and is going to draw based on the key word, and other participants are going to guess the right answer. </a:t>
            </a:r>
            <a:endParaRPr sz="1400"/>
          </a:p>
          <a:p>
            <a:pPr indent="0" lvl="0" marL="0" rtl="0" algn="l">
              <a:spcBef>
                <a:spcPts val="0"/>
              </a:spcBef>
              <a:spcAft>
                <a:spcPts val="0"/>
              </a:spcAft>
              <a:buNone/>
            </a:pPr>
            <a:r>
              <a:rPr lang="en-GB" sz="1400"/>
              <a:t>We are going to use React for building the user interface and use Redux for state management. As you can see, for this in-game page, we have four child components under the root: the navigation bar, the user list, the sketch board, and the chat box. And each second level component may have its own component tree.</a:t>
            </a:r>
            <a:endParaRPr sz="1400"/>
          </a:p>
          <a:p>
            <a:pPr indent="0" lvl="0" marL="0" rtl="0" algn="l">
              <a:spcBef>
                <a:spcPts val="0"/>
              </a:spcBef>
              <a:spcAft>
                <a:spcPts val="0"/>
              </a:spcAft>
              <a:buNone/>
            </a:pPr>
            <a:r>
              <a:rPr lang="en-GB" sz="1400"/>
              <a:t>As the game is progressing, React will render the page by component.</a:t>
            </a:r>
            <a:endParaRPr sz="1400"/>
          </a:p>
          <a:p>
            <a:pPr indent="0" lvl="0" marL="0" rtl="0" algn="l">
              <a:spcBef>
                <a:spcPts val="0"/>
              </a:spcBef>
              <a:spcAft>
                <a:spcPts val="0"/>
              </a:spcAft>
              <a:buClr>
                <a:srgbClr val="000000"/>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4fefb20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4fefb20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solidFill>
                  <a:srgbClr val="222222"/>
                </a:solidFill>
                <a:highlight>
                  <a:srgbClr val="FFFFFF"/>
                </a:highlight>
              </a:rPr>
              <a:t>So, why is using Redux a good idea for our project?</a:t>
            </a:r>
            <a:endParaRPr b="1" sz="1400">
              <a:solidFill>
                <a:srgbClr val="222222"/>
              </a:solidFill>
              <a:highlight>
                <a:srgbClr val="FFFFFF"/>
              </a:highlight>
            </a:endParaRPr>
          </a:p>
          <a:p>
            <a:pPr indent="0" lvl="0" marL="0" rtl="0" algn="l">
              <a:spcBef>
                <a:spcPts val="0"/>
              </a:spcBef>
              <a:spcAft>
                <a:spcPts val="0"/>
              </a:spcAft>
              <a:buNone/>
            </a:pPr>
            <a:r>
              <a:t/>
            </a:r>
            <a:endParaRPr b="1" sz="1400">
              <a:solidFill>
                <a:srgbClr val="222222"/>
              </a:solidFill>
              <a:highlight>
                <a:srgbClr val="FFFFFF"/>
              </a:highlight>
            </a:endParaRPr>
          </a:p>
          <a:p>
            <a:pPr indent="0" lvl="0" marL="0" rtl="0" algn="l">
              <a:spcBef>
                <a:spcPts val="0"/>
              </a:spcBef>
              <a:spcAft>
                <a:spcPts val="0"/>
              </a:spcAft>
              <a:buNone/>
            </a:pPr>
            <a:r>
              <a:rPr b="1" lang="en-GB" sz="1400">
                <a:solidFill>
                  <a:srgbClr val="222222"/>
                </a:solidFill>
                <a:highlight>
                  <a:srgbClr val="FFFFFF"/>
                </a:highlight>
              </a:rPr>
              <a:t>First</a:t>
            </a:r>
            <a:r>
              <a:rPr lang="en-GB" sz="1400">
                <a:solidFill>
                  <a:srgbClr val="222222"/>
                </a:solidFill>
                <a:highlight>
                  <a:srgbClr val="FFFFFF"/>
                </a:highlight>
              </a:rPr>
              <a:t> of all, Redux provides a way to manage the app state. In an app where data is shared among components, it might be confusing to actually know where a state should live. Ideally, the data in a component should live in just one component. So sharing data among sibling components becomes difficult.</a:t>
            </a:r>
            <a:endParaRPr sz="1400">
              <a:solidFill>
                <a:srgbClr val="222222"/>
              </a:solidFill>
              <a:highlight>
                <a:srgbClr val="FFFFFF"/>
              </a:highlight>
            </a:endParaRPr>
          </a:p>
          <a:p>
            <a:pPr indent="0" lvl="0" marL="0" rtl="0" algn="l">
              <a:spcBef>
                <a:spcPts val="0"/>
              </a:spcBef>
              <a:spcAft>
                <a:spcPts val="0"/>
              </a:spcAft>
              <a:buNone/>
            </a:pPr>
            <a:r>
              <a:t/>
            </a:r>
            <a:endParaRPr sz="1400">
              <a:solidFill>
                <a:srgbClr val="222222"/>
              </a:solidFill>
              <a:highlight>
                <a:srgbClr val="FFFFFF"/>
              </a:highlight>
            </a:endParaRPr>
          </a:p>
          <a:p>
            <a:pPr indent="0" lvl="0" marL="0" rtl="0" algn="l">
              <a:spcBef>
                <a:spcPts val="0"/>
              </a:spcBef>
              <a:spcAft>
                <a:spcPts val="0"/>
              </a:spcAft>
              <a:buClr>
                <a:srgbClr val="000000"/>
              </a:buClr>
              <a:buSzPts val="1100"/>
              <a:buFont typeface="Arial"/>
              <a:buNone/>
            </a:pPr>
            <a:r>
              <a:rPr lang="en-GB" sz="1400">
                <a:solidFill>
                  <a:srgbClr val="222222"/>
                </a:solidFill>
                <a:highlight>
                  <a:srgbClr val="FFFFFF"/>
                </a:highlight>
              </a:rPr>
              <a:t>For instance, in our app, we need to keep track of the user status, including the scores, the connection state, and which user is currently drawing. As indicated by the red rectangles, if a player enters the right answer in the chat box, the corresponding score which he earned will be reflected in the user list. </a:t>
            </a:r>
            <a:endParaRPr sz="1400">
              <a:solidFill>
                <a:srgbClr val="222222"/>
              </a:solidFill>
              <a:highlight>
                <a:srgbClr val="FFFFFF"/>
              </a:highlight>
            </a:endParaRPr>
          </a:p>
          <a:p>
            <a:pPr indent="0" lvl="0" marL="0" rtl="0" algn="l">
              <a:spcBef>
                <a:spcPts val="0"/>
              </a:spcBef>
              <a:spcAft>
                <a:spcPts val="0"/>
              </a:spcAft>
              <a:buClr>
                <a:srgbClr val="000000"/>
              </a:buClr>
              <a:buSzPts val="1100"/>
              <a:buFont typeface="Arial"/>
              <a:buNone/>
            </a:pPr>
            <a:r>
              <a:t/>
            </a:r>
            <a:endParaRPr sz="1400">
              <a:solidFill>
                <a:srgbClr val="222222"/>
              </a:solidFill>
              <a:highlight>
                <a:srgbClr val="FFFFFF"/>
              </a:highlight>
            </a:endParaRPr>
          </a:p>
          <a:p>
            <a:pPr indent="0" lvl="0" marL="0" rtl="0" algn="l">
              <a:spcBef>
                <a:spcPts val="0"/>
              </a:spcBef>
              <a:spcAft>
                <a:spcPts val="0"/>
              </a:spcAft>
              <a:buClr>
                <a:srgbClr val="000000"/>
              </a:buClr>
              <a:buSzPts val="1100"/>
              <a:buFont typeface="Arial"/>
              <a:buNone/>
            </a:pPr>
            <a:r>
              <a:rPr lang="en-GB" sz="1400">
                <a:solidFill>
                  <a:srgbClr val="222222"/>
                </a:solidFill>
                <a:highlight>
                  <a:srgbClr val="FFFFFF"/>
                </a:highlight>
              </a:rPr>
              <a:t>In plain React, to share data among siblings, a state has to live in the parent component, and a method for updating this state has to be provided by this parent component and passed as props to the sibling components. Which means, in our case, we need to first pass the score change to the main page component, and then call a function from the main page to update the state in the sibling components. </a:t>
            </a:r>
            <a:endParaRPr sz="1400">
              <a:solidFill>
                <a:srgbClr val="222222"/>
              </a:solidFill>
              <a:highlight>
                <a:srgbClr val="FFFFFF"/>
              </a:highlight>
            </a:endParaRPr>
          </a:p>
          <a:p>
            <a:pPr indent="0" lvl="0" marL="0" rtl="0" algn="l">
              <a:spcBef>
                <a:spcPts val="0"/>
              </a:spcBef>
              <a:spcAft>
                <a:spcPts val="0"/>
              </a:spcAft>
              <a:buClr>
                <a:srgbClr val="000000"/>
              </a:buClr>
              <a:buSzPts val="1100"/>
              <a:buFont typeface="Arial"/>
              <a:buNone/>
            </a:pPr>
            <a:r>
              <a:t/>
            </a:r>
            <a:endParaRPr sz="1400">
              <a:solidFill>
                <a:srgbClr val="222222"/>
              </a:solidFill>
              <a:highlight>
                <a:srgbClr val="FFFFFF"/>
              </a:highlight>
            </a:endParaRPr>
          </a:p>
          <a:p>
            <a:pPr indent="0" lvl="0" marL="0" rtl="0" algn="l">
              <a:spcBef>
                <a:spcPts val="0"/>
              </a:spcBef>
              <a:spcAft>
                <a:spcPts val="0"/>
              </a:spcAft>
              <a:buClr>
                <a:srgbClr val="000000"/>
              </a:buClr>
              <a:buSzPts val="1100"/>
              <a:buFont typeface="Arial"/>
              <a:buNone/>
            </a:pPr>
            <a:r>
              <a:rPr lang="en-GB" sz="1400">
                <a:solidFill>
                  <a:srgbClr val="222222"/>
                </a:solidFill>
                <a:highlight>
                  <a:srgbClr val="FFFFFF"/>
                </a:highlight>
              </a:rPr>
              <a:t>However, in Redux, we can simply dispatch an action, and the store will do everything for you. </a:t>
            </a:r>
            <a:endParaRPr sz="1400">
              <a:solidFill>
                <a:srgbClr val="222222"/>
              </a:solidFill>
              <a:highlight>
                <a:srgbClr val="FFFFFF"/>
              </a:highlight>
            </a:endParaRPr>
          </a:p>
          <a:p>
            <a:pPr indent="0" lvl="0" marL="0" rtl="0" algn="l">
              <a:spcBef>
                <a:spcPts val="0"/>
              </a:spcBef>
              <a:spcAft>
                <a:spcPts val="0"/>
              </a:spcAft>
              <a:buNone/>
            </a:pPr>
            <a:r>
              <a:t/>
            </a:r>
            <a:endParaRPr b="1" sz="1400">
              <a:solidFill>
                <a:srgbClr val="222222"/>
              </a:solidFill>
              <a:highlight>
                <a:srgbClr val="FFFFFF"/>
              </a:highlight>
            </a:endParaRPr>
          </a:p>
          <a:p>
            <a:pPr indent="0" lvl="0" marL="0" rtl="0" algn="l">
              <a:spcBef>
                <a:spcPts val="0"/>
              </a:spcBef>
              <a:spcAft>
                <a:spcPts val="0"/>
              </a:spcAft>
              <a:buNone/>
            </a:pPr>
            <a:r>
              <a:rPr lang="en-GB" sz="1400">
                <a:solidFill>
                  <a:srgbClr val="222222"/>
                </a:solidFill>
                <a:highlight>
                  <a:srgbClr val="FFFFFF"/>
                </a:highlight>
              </a:rPr>
              <a:t>The second reason of using Redux is that </a:t>
            </a:r>
            <a:r>
              <a:rPr b="1" lang="en-GB" sz="1400">
                <a:solidFill>
                  <a:srgbClr val="222222"/>
                </a:solidFill>
                <a:highlight>
                  <a:srgbClr val="FFFFFF"/>
                </a:highlight>
              </a:rPr>
              <a:t>Redux</a:t>
            </a:r>
            <a:r>
              <a:rPr lang="en-GB" sz="1400">
                <a:solidFill>
                  <a:srgbClr val="222222"/>
                </a:solidFill>
                <a:highlight>
                  <a:srgbClr val="FFFFFF"/>
                </a:highlight>
              </a:rPr>
              <a:t> makes </a:t>
            </a:r>
            <a:r>
              <a:rPr b="1" lang="en-GB" sz="1400">
                <a:solidFill>
                  <a:srgbClr val="222222"/>
                </a:solidFill>
                <a:highlight>
                  <a:srgbClr val="FFFFFF"/>
                </a:highlight>
              </a:rPr>
              <a:t>debugging</a:t>
            </a:r>
            <a:r>
              <a:rPr lang="en-GB" sz="1400">
                <a:solidFill>
                  <a:srgbClr val="222222"/>
                </a:solidFill>
                <a:highlight>
                  <a:srgbClr val="FFFFFF"/>
                </a:highlight>
              </a:rPr>
              <a:t> much easier. By logging actions and state, it is easy to understand coding errors, network errors and other bugs that might come up during the production. L</a:t>
            </a:r>
            <a:r>
              <a:rPr lang="en-GB" sz="1400">
                <a:solidFill>
                  <a:srgbClr val="222222"/>
                </a:solidFill>
                <a:highlight>
                  <a:srgbClr val="FFFFFF"/>
                </a:highlight>
              </a:rPr>
              <a:t>ater in the demo, w</a:t>
            </a:r>
            <a:r>
              <a:rPr lang="en-GB" sz="1400">
                <a:solidFill>
                  <a:srgbClr val="222222"/>
                </a:solidFill>
                <a:highlight>
                  <a:srgbClr val="FFFFFF"/>
                </a:highlight>
              </a:rPr>
              <a:t>e will show how to debug by monitoring the state using Redux DevTool.</a:t>
            </a:r>
            <a:endParaRPr sz="1400">
              <a:solidFill>
                <a:srgbClr val="222222"/>
              </a:solidFill>
              <a:highlight>
                <a:srgbClr val="FFFFFF"/>
              </a:highlight>
            </a:endParaRPr>
          </a:p>
          <a:p>
            <a:pPr indent="0" lvl="0" marL="0" rtl="0" algn="l">
              <a:spcBef>
                <a:spcPts val="0"/>
              </a:spcBef>
              <a:spcAft>
                <a:spcPts val="0"/>
              </a:spcAft>
              <a:buNone/>
            </a:pPr>
            <a:r>
              <a:t/>
            </a:r>
            <a:endParaRPr sz="1400">
              <a:solidFill>
                <a:srgbClr val="222222"/>
              </a:solidFill>
              <a:highlight>
                <a:srgbClr val="FFFFFF"/>
              </a:highlight>
            </a:endParaRPr>
          </a:p>
          <a:p>
            <a:pPr indent="0" lvl="0" marL="0" rtl="0" algn="l">
              <a:spcBef>
                <a:spcPts val="0"/>
              </a:spcBef>
              <a:spcAft>
                <a:spcPts val="0"/>
              </a:spcAft>
              <a:buNone/>
            </a:pPr>
            <a:r>
              <a:rPr lang="en-GB" sz="1400">
                <a:solidFill>
                  <a:srgbClr val="222222"/>
                </a:solidFill>
                <a:highlight>
                  <a:srgbClr val="FFFFFF"/>
                </a:highlight>
              </a:rPr>
              <a:t>Next, we are going to show you the technical details of Redux.</a:t>
            </a:r>
            <a:endParaRPr sz="1400">
              <a:solidFill>
                <a:srgbClr val="222222"/>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454dd514a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454dd514a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rgbClr val="000000"/>
              </a:buClr>
              <a:buSzPts val="1100"/>
              <a:buFont typeface="Arial"/>
              <a:buNone/>
            </a:pPr>
            <a:r>
              <a:rPr b="1" lang="en-GB" sz="1300">
                <a:solidFill>
                  <a:schemeClr val="dk2"/>
                </a:solidFill>
                <a:latin typeface="Nunito"/>
                <a:ea typeface="Nunito"/>
                <a:cs typeface="Nunito"/>
                <a:sym typeface="Nunito"/>
              </a:rPr>
              <a:t>Now we'll be going through the core concepts of Redux</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4fefb20c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4fefb20c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GB" sz="1300">
                <a:solidFill>
                  <a:schemeClr val="dk2"/>
                </a:solidFill>
                <a:latin typeface="Nunito"/>
                <a:ea typeface="Nunito"/>
                <a:cs typeface="Nunito"/>
                <a:sym typeface="Nunito"/>
              </a:rPr>
              <a:t>So this is a general overview of a pure Redux data lifecycle. We’ll be going over these aspects in the next few slides.</a:t>
            </a:r>
            <a:endParaRPr sz="1300">
              <a:solidFill>
                <a:schemeClr val="dk2"/>
              </a:solidFill>
              <a:latin typeface="Nunito"/>
              <a:ea typeface="Nunito"/>
              <a:cs typeface="Nunito"/>
              <a:sym typeface="Nunito"/>
            </a:endParaRPr>
          </a:p>
          <a:p>
            <a:pPr indent="0" lvl="0" marL="0" rtl="0" algn="l">
              <a:spcBef>
                <a:spcPts val="16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Clr>
                <a:srgbClr val="000000"/>
              </a:buClr>
              <a:buSzPts val="1800"/>
              <a:buChar char="●"/>
              <a:defRPr>
                <a:solidFill>
                  <a:srgbClr val="000000"/>
                </a:solidFill>
              </a:defRPr>
            </a:lvl1pPr>
            <a:lvl2pPr indent="-317500" lvl="1" marL="914400">
              <a:spcBef>
                <a:spcPts val="1600"/>
              </a:spcBef>
              <a:spcAft>
                <a:spcPts val="0"/>
              </a:spcAft>
              <a:buClr>
                <a:srgbClr val="434343"/>
              </a:buClr>
              <a:buSzPts val="1400"/>
              <a:buChar char="○"/>
              <a:defRPr>
                <a:solidFill>
                  <a:srgbClr val="434343"/>
                </a:solidFill>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med" p14:dur="600">
        <p:fade thruBlk="1"/>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fullstackreact.com/articles/redux-with-mark-erikson/" TargetMode="External"/><Relationship Id="rId4" Type="http://schemas.openxmlformats.org/officeDocument/2006/relationships/hyperlink" Target="https://en.wikipedia.org/wiki/Redux_(JavaScript_library)" TargetMode="External"/><Relationship Id="rId9" Type="http://schemas.openxmlformats.org/officeDocument/2006/relationships/hyperlink" Target="https://codeburst.io/mobx-vs-redux-with-react-a-noobs-comparison-and-questions-382ba340be09" TargetMode="External"/><Relationship Id="rId5" Type="http://schemas.openxmlformats.org/officeDocument/2006/relationships/hyperlink" Target="https://redux.js.org/introduction/getting-started" TargetMode="External"/><Relationship Id="rId6" Type="http://schemas.openxmlformats.org/officeDocument/2006/relationships/hyperlink" Target="https://medium.com/@dakota.lillie/flux-vs-redux-a-comparison-bbd5000d5111" TargetMode="External"/><Relationship Id="rId7" Type="http://schemas.openxmlformats.org/officeDocument/2006/relationships/hyperlink" Target="https://www.valentinog.com/blog/redux/" TargetMode="External"/><Relationship Id="rId8" Type="http://schemas.openxmlformats.org/officeDocument/2006/relationships/hyperlink" Target="https://hackernoon.com/why-redux-cbfc6fc5f78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idx="1" type="subTitle"/>
          </p:nvPr>
        </p:nvSpPr>
        <p:spPr>
          <a:xfrm>
            <a:off x="991950" y="3058400"/>
            <a:ext cx="7730400" cy="13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500">
                <a:solidFill>
                  <a:srgbClr val="D9D9D9"/>
                </a:solidFill>
              </a:rPr>
              <a:t>Group 18</a:t>
            </a:r>
            <a:endParaRPr sz="3500">
              <a:solidFill>
                <a:srgbClr val="D9D9D9"/>
              </a:solidFill>
            </a:endParaRPr>
          </a:p>
          <a:p>
            <a:pPr indent="0" lvl="0" marL="0" rtl="0" algn="l">
              <a:lnSpc>
                <a:spcPct val="115000"/>
              </a:lnSpc>
              <a:spcBef>
                <a:spcPts val="0"/>
              </a:spcBef>
              <a:spcAft>
                <a:spcPts val="0"/>
              </a:spcAft>
              <a:buClr>
                <a:srgbClr val="000000"/>
              </a:buClr>
              <a:buSzPts val="1100"/>
              <a:buFont typeface="Arial"/>
              <a:buNone/>
            </a:pPr>
            <a:r>
              <a:rPr lang="en-GB" sz="2000">
                <a:solidFill>
                  <a:srgbClr val="FFFFFF"/>
                </a:solidFill>
                <a:latin typeface="Arial"/>
                <a:ea typeface="Arial"/>
                <a:cs typeface="Arial"/>
                <a:sym typeface="Arial"/>
              </a:rPr>
              <a:t> </a:t>
            </a:r>
            <a:r>
              <a:rPr lang="en-GB" sz="1800">
                <a:solidFill>
                  <a:srgbClr val="FFFFFF"/>
                </a:solidFill>
                <a:latin typeface="Arial"/>
                <a:ea typeface="Arial"/>
                <a:cs typeface="Arial"/>
                <a:sym typeface="Arial"/>
              </a:rPr>
              <a:t>BenKun Chen, Kevin Teodocio Naval, Matthew Pusch, Mehnaz  Tarannum , Xi Wang</a:t>
            </a:r>
            <a:endParaRPr sz="1800">
              <a:solidFill>
                <a:srgbClr val="FFFFFF"/>
              </a:solidFill>
              <a:latin typeface="Arial"/>
              <a:ea typeface="Arial"/>
              <a:cs typeface="Arial"/>
              <a:sym typeface="Arial"/>
            </a:endParaRPr>
          </a:p>
          <a:p>
            <a:pPr indent="0" lvl="0" marL="0" rtl="0" algn="l">
              <a:spcBef>
                <a:spcPts val="1600"/>
              </a:spcBef>
              <a:spcAft>
                <a:spcPts val="0"/>
              </a:spcAft>
              <a:buNone/>
            </a:pPr>
            <a:r>
              <a:t/>
            </a:r>
            <a:endParaRPr/>
          </a:p>
        </p:txBody>
      </p:sp>
      <p:pic>
        <p:nvPicPr>
          <p:cNvPr id="59" name="Google Shape;59;p13"/>
          <p:cNvPicPr preferRelativeResize="0"/>
          <p:nvPr/>
        </p:nvPicPr>
        <p:blipFill>
          <a:blip r:embed="rId3">
            <a:alphaModFix/>
          </a:blip>
          <a:stretch>
            <a:fillRect/>
          </a:stretch>
        </p:blipFill>
        <p:spPr>
          <a:xfrm>
            <a:off x="354625" y="430150"/>
            <a:ext cx="7045952" cy="2906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Google Shape;135;p22"/>
          <p:cNvPicPr preferRelativeResize="0"/>
          <p:nvPr/>
        </p:nvPicPr>
        <p:blipFill>
          <a:blip r:embed="rId3">
            <a:alphaModFix/>
          </a:blip>
          <a:stretch>
            <a:fillRect/>
          </a:stretch>
        </p:blipFill>
        <p:spPr>
          <a:xfrm>
            <a:off x="2788163" y="-708775"/>
            <a:ext cx="3567675" cy="8035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Action</a:t>
            </a:r>
            <a:endParaRPr/>
          </a:p>
        </p:txBody>
      </p:sp>
      <p:sp>
        <p:nvSpPr>
          <p:cNvPr id="141" name="Google Shape;14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a:solidFill>
                  <a:schemeClr val="dk2"/>
                </a:solidFill>
                <a:latin typeface="Raleway"/>
                <a:ea typeface="Raleway"/>
                <a:cs typeface="Raleway"/>
                <a:sym typeface="Raleway"/>
              </a:rPr>
              <a:t>O</a:t>
            </a:r>
            <a:r>
              <a:rPr b="1" lang="en-GB">
                <a:solidFill>
                  <a:schemeClr val="dk2"/>
                </a:solidFill>
                <a:latin typeface="Raleway"/>
                <a:ea typeface="Raleway"/>
                <a:cs typeface="Raleway"/>
                <a:sym typeface="Raleway"/>
              </a:rPr>
              <a:t>bject that describes the application state change</a:t>
            </a:r>
            <a:endParaRPr b="1">
              <a:solidFill>
                <a:schemeClr val="dk2"/>
              </a:solidFill>
              <a:latin typeface="Raleway"/>
              <a:ea typeface="Raleway"/>
              <a:cs typeface="Raleway"/>
              <a:sym typeface="Raleway"/>
            </a:endParaRPr>
          </a:p>
          <a:p>
            <a:pPr indent="0" lvl="0" marL="0" rtl="0" algn="l">
              <a:spcBef>
                <a:spcPts val="0"/>
              </a:spcBef>
              <a:spcAft>
                <a:spcPts val="0"/>
              </a:spcAft>
              <a:buNone/>
            </a:pPr>
            <a:r>
              <a:t/>
            </a:r>
            <a:endParaRPr sz="1400"/>
          </a:p>
          <a:p>
            <a:pPr indent="-317500" lvl="0" marL="457200" rtl="0" algn="l">
              <a:spcBef>
                <a:spcPts val="1600"/>
              </a:spcBef>
              <a:spcAft>
                <a:spcPts val="0"/>
              </a:spcAft>
              <a:buSzPts val="1400"/>
              <a:buChar char="●"/>
            </a:pPr>
            <a:r>
              <a:rPr lang="en-GB" sz="1400"/>
              <a:t>It doesn’t change the state, but describes what changed.</a:t>
            </a:r>
            <a:endParaRPr sz="1400"/>
          </a:p>
          <a:p>
            <a:pPr indent="-317500" lvl="0" marL="457200" rtl="0" algn="l">
              <a:spcBef>
                <a:spcPts val="0"/>
              </a:spcBef>
              <a:spcAft>
                <a:spcPts val="0"/>
              </a:spcAft>
              <a:buSzPts val="1400"/>
              <a:buChar char="●"/>
            </a:pPr>
            <a:r>
              <a:rPr lang="en-GB" sz="1400">
                <a:solidFill>
                  <a:schemeClr val="dk2"/>
                </a:solidFill>
              </a:rPr>
              <a:t>Triggered by user input.</a:t>
            </a:r>
            <a:endParaRPr sz="1400"/>
          </a:p>
          <a:p>
            <a:pPr indent="-317500" lvl="0" marL="457200" rtl="0" algn="l">
              <a:spcBef>
                <a:spcPts val="0"/>
              </a:spcBef>
              <a:spcAft>
                <a:spcPts val="0"/>
              </a:spcAft>
              <a:buSzPts val="1400"/>
              <a:buChar char="●"/>
            </a:pPr>
            <a:r>
              <a:rPr lang="en-GB" sz="1400"/>
              <a:t>Sent from application to the store using </a:t>
            </a:r>
            <a:r>
              <a:rPr lang="en-GB" sz="1400">
                <a:latin typeface="Courier New"/>
                <a:ea typeface="Courier New"/>
                <a:cs typeface="Courier New"/>
                <a:sym typeface="Courier New"/>
              </a:rPr>
              <a:t>store.dispatch(action)</a:t>
            </a:r>
            <a:r>
              <a:rPr lang="en-GB" sz="1400"/>
              <a:t>.</a:t>
            </a:r>
            <a:endParaRPr sz="1400"/>
          </a:p>
          <a:p>
            <a:pPr indent="-317500" lvl="0" marL="457200" rtl="0" algn="l">
              <a:spcBef>
                <a:spcPts val="0"/>
              </a:spcBef>
              <a:spcAft>
                <a:spcPts val="0"/>
              </a:spcAft>
              <a:buSzPts val="1400"/>
              <a:buChar char="●"/>
            </a:pPr>
            <a:r>
              <a:rPr lang="en-GB" sz="1400"/>
              <a:t>Contains the following structure:</a:t>
            </a:r>
            <a:endParaRPr sz="1400"/>
          </a:p>
          <a:p>
            <a:pPr indent="-317500" lvl="1" marL="914400" rtl="0" algn="l">
              <a:spcBef>
                <a:spcPts val="0"/>
              </a:spcBef>
              <a:spcAft>
                <a:spcPts val="0"/>
              </a:spcAft>
              <a:buSzPts val="1400"/>
              <a:buChar char="○"/>
            </a:pPr>
            <a:r>
              <a:rPr lang="en-GB"/>
              <a:t>type - required property that indicates the type of action being performed </a:t>
            </a:r>
            <a:r>
              <a:rPr lang="en-GB"/>
              <a:t>.</a:t>
            </a:r>
            <a:endParaRPr/>
          </a:p>
          <a:p>
            <a:pPr indent="-317500" lvl="1" marL="914400" rtl="0" algn="l">
              <a:spcBef>
                <a:spcPts val="0"/>
              </a:spcBef>
              <a:spcAft>
                <a:spcPts val="0"/>
              </a:spcAft>
              <a:buSzPts val="1400"/>
              <a:buChar char="○"/>
            </a:pPr>
            <a:r>
              <a:rPr lang="en-GB"/>
              <a:t>payload - </a:t>
            </a:r>
            <a:r>
              <a:rPr i="1" lang="en-GB"/>
              <a:t>optional</a:t>
            </a:r>
            <a:r>
              <a:rPr lang="en-GB"/>
              <a:t> properties that can contain bits of data or a state.</a:t>
            </a:r>
            <a:endParaRPr/>
          </a:p>
          <a:p>
            <a:pPr indent="-317500" lvl="0" marL="457200" rtl="0" algn="l">
              <a:spcBef>
                <a:spcPts val="0"/>
              </a:spcBef>
              <a:spcAft>
                <a:spcPts val="0"/>
              </a:spcAft>
              <a:buSzPts val="1400"/>
              <a:buChar char="●"/>
            </a:pPr>
            <a:r>
              <a:rPr lang="en-GB" sz="1400">
                <a:solidFill>
                  <a:schemeClr val="dk2"/>
                </a:solidFill>
              </a:rPr>
              <a:t>Any actions occurred are sent to all reducers.</a:t>
            </a:r>
            <a:endParaRPr sz="1400"/>
          </a:p>
        </p:txBody>
      </p:sp>
      <p:pic>
        <p:nvPicPr>
          <p:cNvPr id="142" name="Google Shape;142;p23"/>
          <p:cNvPicPr preferRelativeResize="0"/>
          <p:nvPr/>
        </p:nvPicPr>
        <p:blipFill>
          <a:blip r:embed="rId3">
            <a:alphaModFix/>
          </a:blip>
          <a:stretch>
            <a:fillRect/>
          </a:stretch>
        </p:blipFill>
        <p:spPr>
          <a:xfrm>
            <a:off x="5469075" y="255000"/>
            <a:ext cx="3255440" cy="1342876"/>
          </a:xfrm>
          <a:prstGeom prst="rect">
            <a:avLst/>
          </a:prstGeom>
          <a:noFill/>
          <a:ln>
            <a:noFill/>
          </a:ln>
        </p:spPr>
      </p:pic>
      <p:pic>
        <p:nvPicPr>
          <p:cNvPr id="143" name="Google Shape;143;p23"/>
          <p:cNvPicPr preferRelativeResize="0"/>
          <p:nvPr/>
        </p:nvPicPr>
        <p:blipFill>
          <a:blip r:embed="rId4">
            <a:alphaModFix/>
          </a:blip>
          <a:stretch>
            <a:fillRect/>
          </a:stretch>
        </p:blipFill>
        <p:spPr>
          <a:xfrm>
            <a:off x="2053100" y="3786150"/>
            <a:ext cx="3771900" cy="1047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Reduce</a:t>
            </a:r>
            <a:r>
              <a:rPr lang="en-GB"/>
              <a:t>r</a:t>
            </a:r>
            <a:endParaRPr/>
          </a:p>
          <a:p>
            <a:pPr indent="0" lvl="0" marL="0" rtl="0" algn="l">
              <a:spcBef>
                <a:spcPts val="0"/>
              </a:spcBef>
              <a:spcAft>
                <a:spcPts val="0"/>
              </a:spcAft>
              <a:buClr>
                <a:srgbClr val="000000"/>
              </a:buClr>
              <a:buSzPts val="1100"/>
              <a:buFont typeface="Arial"/>
              <a:buNone/>
            </a:pPr>
            <a:r>
              <a:t/>
            </a:r>
            <a:endParaRPr/>
          </a:p>
        </p:txBody>
      </p:sp>
      <p:sp>
        <p:nvSpPr>
          <p:cNvPr id="149" name="Google Shape;14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a:solidFill>
                  <a:schemeClr val="dk2"/>
                </a:solidFill>
                <a:latin typeface="Raleway"/>
                <a:ea typeface="Raleway"/>
                <a:cs typeface="Raleway"/>
                <a:sym typeface="Raleway"/>
              </a:rPr>
              <a:t>Function</a:t>
            </a:r>
            <a:r>
              <a:rPr b="1" lang="en-GB">
                <a:solidFill>
                  <a:schemeClr val="dk2"/>
                </a:solidFill>
                <a:latin typeface="Raleway"/>
                <a:ea typeface="Raleway"/>
                <a:cs typeface="Raleway"/>
                <a:sym typeface="Raleway"/>
              </a:rPr>
              <a:t> that specify how the application’s state changes</a:t>
            </a:r>
            <a:endParaRPr b="1">
              <a:solidFill>
                <a:schemeClr val="dk2"/>
              </a:solidFill>
              <a:latin typeface="Raleway"/>
              <a:ea typeface="Raleway"/>
              <a:cs typeface="Raleway"/>
              <a:sym typeface="Raleway"/>
            </a:endParaRPr>
          </a:p>
          <a:p>
            <a:pPr indent="0" lvl="0" marL="0" rtl="0" algn="l">
              <a:lnSpc>
                <a:spcPct val="100000"/>
              </a:lnSpc>
              <a:spcBef>
                <a:spcPts val="0"/>
              </a:spcBef>
              <a:spcAft>
                <a:spcPts val="0"/>
              </a:spcAft>
              <a:buClr>
                <a:schemeClr val="dk2"/>
              </a:buClr>
              <a:buSzPts val="1100"/>
              <a:buFont typeface="Arial"/>
              <a:buNone/>
            </a:pPr>
            <a:r>
              <a:t/>
            </a:r>
            <a:endParaRPr b="1">
              <a:solidFill>
                <a:schemeClr val="dk2"/>
              </a:solidFill>
              <a:latin typeface="Raleway"/>
              <a:ea typeface="Raleway"/>
              <a:cs typeface="Raleway"/>
              <a:sym typeface="Raleway"/>
            </a:endParaRPr>
          </a:p>
          <a:p>
            <a:pPr indent="-317500" lvl="0" marL="457200" rtl="0" algn="l">
              <a:spcBef>
                <a:spcPts val="0"/>
              </a:spcBef>
              <a:spcAft>
                <a:spcPts val="0"/>
              </a:spcAft>
              <a:buClr>
                <a:srgbClr val="24292E"/>
              </a:buClr>
              <a:buSzPts val="1400"/>
              <a:buChar char="●"/>
            </a:pPr>
            <a:r>
              <a:rPr lang="en-GB" sz="1400">
                <a:solidFill>
                  <a:srgbClr val="24292E"/>
                </a:solidFill>
              </a:rPr>
              <a:t>Changes to state are applied based on the action it was given, a new state is returned.</a:t>
            </a:r>
            <a:endParaRPr sz="1400">
              <a:solidFill>
                <a:srgbClr val="24292E"/>
              </a:solidFill>
            </a:endParaRPr>
          </a:p>
          <a:p>
            <a:pPr indent="-317500" lvl="0" marL="457200" rtl="0" algn="l">
              <a:spcBef>
                <a:spcPts val="0"/>
              </a:spcBef>
              <a:spcAft>
                <a:spcPts val="0"/>
              </a:spcAft>
              <a:buClr>
                <a:srgbClr val="24292E"/>
              </a:buClr>
              <a:buSzPts val="1400"/>
              <a:buChar char="●"/>
            </a:pPr>
            <a:r>
              <a:rPr lang="en-GB" sz="1400">
                <a:solidFill>
                  <a:srgbClr val="24292E"/>
                </a:solidFill>
              </a:rPr>
              <a:t>An application can have a multitude of actions, which is usually handled by a switch statement</a:t>
            </a:r>
            <a:endParaRPr sz="1400">
              <a:solidFill>
                <a:srgbClr val="24292E"/>
              </a:solidFill>
            </a:endParaRPr>
          </a:p>
          <a:p>
            <a:pPr indent="-317500" lvl="0" marL="457200" rtl="0" algn="l">
              <a:spcBef>
                <a:spcPts val="0"/>
              </a:spcBef>
              <a:spcAft>
                <a:spcPts val="0"/>
              </a:spcAft>
              <a:buClr>
                <a:srgbClr val="24292E"/>
              </a:buClr>
              <a:buSzPts val="1400"/>
              <a:buFont typeface="Arial"/>
              <a:buChar char="●"/>
            </a:pPr>
            <a:r>
              <a:rPr lang="en-GB" sz="1400">
                <a:solidFill>
                  <a:srgbClr val="24292E"/>
                </a:solidFill>
              </a:rPr>
              <a:t>Reducer can be split into separate functions where “smaller” reducers are given just a slice of the global state to manage.</a:t>
            </a:r>
            <a:endParaRPr sz="1400">
              <a:solidFill>
                <a:srgbClr val="24292E"/>
              </a:solidFill>
            </a:endParaRPr>
          </a:p>
          <a:p>
            <a:pPr indent="-317500" lvl="1" marL="914400" rtl="0" algn="l">
              <a:spcBef>
                <a:spcPts val="0"/>
              </a:spcBef>
              <a:spcAft>
                <a:spcPts val="0"/>
              </a:spcAft>
              <a:buClr>
                <a:srgbClr val="24292E"/>
              </a:buClr>
              <a:buSzPts val="1400"/>
              <a:buChar char="○"/>
            </a:pPr>
            <a:r>
              <a:rPr lang="en-GB">
                <a:solidFill>
                  <a:srgbClr val="24292E"/>
                </a:solidFill>
              </a:rPr>
              <a:t>This is called Reducer Composition - it is the fundamental pattern of building Redux apps.</a:t>
            </a:r>
            <a:endParaRPr sz="1400">
              <a:solidFill>
                <a:srgbClr val="24292E"/>
              </a:solidFill>
            </a:endParaRPr>
          </a:p>
          <a:p>
            <a:pPr indent="-317500" lvl="0" marL="457200" rtl="0" algn="l">
              <a:spcBef>
                <a:spcPts val="0"/>
              </a:spcBef>
              <a:spcAft>
                <a:spcPts val="0"/>
              </a:spcAft>
              <a:buClr>
                <a:srgbClr val="24292E"/>
              </a:buClr>
              <a:buSzPts val="1400"/>
              <a:buChar char="●"/>
            </a:pPr>
            <a:r>
              <a:rPr lang="en-GB" sz="1400">
                <a:solidFill>
                  <a:srgbClr val="24292E"/>
                </a:solidFill>
              </a:rPr>
              <a:t>Store can only accept one root reducer, use combineReducers() to combine all reducers results.</a:t>
            </a:r>
            <a:endParaRPr sz="1400">
              <a:solidFill>
                <a:srgbClr val="24292E"/>
              </a:solidFill>
            </a:endParaRPr>
          </a:p>
          <a:p>
            <a:pPr indent="0" lvl="0" marL="0" rtl="0" algn="l">
              <a:spcBef>
                <a:spcPts val="1600"/>
              </a:spcBef>
              <a:spcAft>
                <a:spcPts val="1600"/>
              </a:spcAft>
              <a:buNone/>
            </a:pPr>
            <a:r>
              <a:t/>
            </a:r>
            <a:endParaRPr sz="1200">
              <a:solidFill>
                <a:srgbClr val="24292E"/>
              </a:solidFill>
              <a:latin typeface="Arial"/>
              <a:ea typeface="Arial"/>
              <a:cs typeface="Arial"/>
              <a:sym typeface="Arial"/>
            </a:endParaRPr>
          </a:p>
        </p:txBody>
      </p:sp>
      <p:pic>
        <p:nvPicPr>
          <p:cNvPr id="150" name="Google Shape;150;p24"/>
          <p:cNvPicPr preferRelativeResize="0"/>
          <p:nvPr/>
        </p:nvPicPr>
        <p:blipFill>
          <a:blip r:embed="rId3">
            <a:alphaModFix/>
          </a:blip>
          <a:stretch>
            <a:fillRect/>
          </a:stretch>
        </p:blipFill>
        <p:spPr>
          <a:xfrm>
            <a:off x="5469075" y="255000"/>
            <a:ext cx="3255440" cy="13428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Reducer</a:t>
            </a:r>
            <a:endParaRPr/>
          </a:p>
          <a:p>
            <a:pPr indent="0" lvl="0" marL="0" rtl="0" algn="l">
              <a:spcBef>
                <a:spcPts val="0"/>
              </a:spcBef>
              <a:spcAft>
                <a:spcPts val="0"/>
              </a:spcAft>
              <a:buClr>
                <a:srgbClr val="000000"/>
              </a:buClr>
              <a:buSzPts val="1100"/>
              <a:buFont typeface="Arial"/>
              <a:buNone/>
            </a:pPr>
            <a:r>
              <a:t/>
            </a:r>
            <a:endParaRPr/>
          </a:p>
        </p:txBody>
      </p:sp>
      <p:sp>
        <p:nvSpPr>
          <p:cNvPr id="156" name="Google Shape;15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a:solidFill>
                  <a:schemeClr val="dk2"/>
                </a:solidFill>
                <a:latin typeface="Raleway"/>
                <a:ea typeface="Raleway"/>
                <a:cs typeface="Raleway"/>
                <a:sym typeface="Raleway"/>
              </a:rPr>
              <a:t>Function that specify how the application’s state changes</a:t>
            </a:r>
            <a:endParaRPr b="1">
              <a:solidFill>
                <a:schemeClr val="dk2"/>
              </a:solidFill>
              <a:latin typeface="Raleway"/>
              <a:ea typeface="Raleway"/>
              <a:cs typeface="Raleway"/>
              <a:sym typeface="Raleway"/>
            </a:endParaRPr>
          </a:p>
          <a:p>
            <a:pPr indent="0" lvl="0" marL="0" rtl="0" algn="l">
              <a:spcBef>
                <a:spcPts val="0"/>
              </a:spcBef>
              <a:spcAft>
                <a:spcPts val="0"/>
              </a:spcAft>
              <a:buNone/>
            </a:pPr>
            <a:r>
              <a:t/>
            </a:r>
            <a:endParaRPr sz="1400">
              <a:solidFill>
                <a:srgbClr val="24292E"/>
              </a:solidFill>
            </a:endParaRPr>
          </a:p>
          <a:p>
            <a:pPr indent="0" lvl="0" marL="0" rtl="0" algn="l">
              <a:spcBef>
                <a:spcPts val="1200"/>
              </a:spcBef>
              <a:spcAft>
                <a:spcPts val="1600"/>
              </a:spcAft>
              <a:buNone/>
            </a:pPr>
            <a:r>
              <a:t/>
            </a:r>
            <a:endParaRPr sz="1200">
              <a:solidFill>
                <a:srgbClr val="24292E"/>
              </a:solidFill>
              <a:latin typeface="Arial"/>
              <a:ea typeface="Arial"/>
              <a:cs typeface="Arial"/>
              <a:sym typeface="Arial"/>
            </a:endParaRPr>
          </a:p>
        </p:txBody>
      </p:sp>
      <p:pic>
        <p:nvPicPr>
          <p:cNvPr id="157" name="Google Shape;157;p25"/>
          <p:cNvPicPr preferRelativeResize="0"/>
          <p:nvPr/>
        </p:nvPicPr>
        <p:blipFill>
          <a:blip r:embed="rId3">
            <a:alphaModFix/>
          </a:blip>
          <a:stretch>
            <a:fillRect/>
          </a:stretch>
        </p:blipFill>
        <p:spPr>
          <a:xfrm>
            <a:off x="5469075" y="255000"/>
            <a:ext cx="3255440" cy="1342876"/>
          </a:xfrm>
          <a:prstGeom prst="rect">
            <a:avLst/>
          </a:prstGeom>
          <a:noFill/>
          <a:ln>
            <a:noFill/>
          </a:ln>
        </p:spPr>
      </p:pic>
      <p:pic>
        <p:nvPicPr>
          <p:cNvPr id="158" name="Google Shape;158;p25"/>
          <p:cNvPicPr preferRelativeResize="0"/>
          <p:nvPr/>
        </p:nvPicPr>
        <p:blipFill>
          <a:blip r:embed="rId4">
            <a:alphaModFix/>
          </a:blip>
          <a:stretch>
            <a:fillRect/>
          </a:stretch>
        </p:blipFill>
        <p:spPr>
          <a:xfrm>
            <a:off x="1357685" y="1904075"/>
            <a:ext cx="5765800" cy="2265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Store</a:t>
            </a:r>
            <a:endParaRPr/>
          </a:p>
        </p:txBody>
      </p:sp>
      <p:sp>
        <p:nvSpPr>
          <p:cNvPr id="164" name="Google Shape;16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400"/>
              <a:t>Holds all application’s states - one REALLY big javascript object.</a:t>
            </a:r>
            <a:endParaRPr sz="1400"/>
          </a:p>
          <a:p>
            <a:pPr indent="-317500" lvl="0" marL="457200" rtl="0" algn="l">
              <a:spcBef>
                <a:spcPts val="0"/>
              </a:spcBef>
              <a:spcAft>
                <a:spcPts val="0"/>
              </a:spcAft>
              <a:buSzPts val="1400"/>
              <a:buChar char="●"/>
            </a:pPr>
            <a:r>
              <a:rPr lang="en-GB" sz="1400"/>
              <a:t>Just an object with a few methods on it. </a:t>
            </a:r>
            <a:endParaRPr sz="1400"/>
          </a:p>
          <a:p>
            <a:pPr indent="-317500" lvl="1" marL="914400" rtl="0" algn="l">
              <a:spcBef>
                <a:spcPts val="0"/>
              </a:spcBef>
              <a:spcAft>
                <a:spcPts val="0"/>
              </a:spcAft>
              <a:buSzPts val="1400"/>
              <a:buFont typeface="Courier New"/>
              <a:buChar char="○"/>
            </a:pPr>
            <a:r>
              <a:rPr lang="en-GB">
                <a:latin typeface="Courier New"/>
                <a:ea typeface="Courier New"/>
                <a:cs typeface="Courier New"/>
                <a:sym typeface="Courier New"/>
              </a:rPr>
              <a:t>store.getState() - </a:t>
            </a:r>
            <a:r>
              <a:rPr lang="en-GB"/>
              <a:t>allows state access</a:t>
            </a:r>
            <a:endParaRPr/>
          </a:p>
          <a:p>
            <a:pPr indent="-317500" lvl="1" marL="914400" rtl="0" algn="l">
              <a:spcBef>
                <a:spcPts val="0"/>
              </a:spcBef>
              <a:spcAft>
                <a:spcPts val="0"/>
              </a:spcAft>
              <a:buClr>
                <a:srgbClr val="000000"/>
              </a:buClr>
              <a:buSzPts val="1400"/>
              <a:buFont typeface="Courier New"/>
              <a:buChar char="○"/>
            </a:pPr>
            <a:r>
              <a:rPr lang="en-GB">
                <a:solidFill>
                  <a:srgbClr val="000000"/>
                </a:solidFill>
                <a:latin typeface="Courier New"/>
                <a:ea typeface="Courier New"/>
                <a:cs typeface="Courier New"/>
                <a:sym typeface="Courier New"/>
              </a:rPr>
              <a:t>store.dispatch(action) - </a:t>
            </a:r>
            <a:r>
              <a:rPr lang="en-GB">
                <a:solidFill>
                  <a:srgbClr val="000000"/>
                </a:solidFill>
              </a:rPr>
              <a:t>dispatches an action to the reducer; only way to change the state</a:t>
            </a:r>
            <a:endParaRPr>
              <a:solidFill>
                <a:srgbClr val="000000"/>
              </a:solidFill>
            </a:endParaRPr>
          </a:p>
          <a:p>
            <a:pPr indent="-317500" lvl="1" marL="914400" rtl="0" algn="l">
              <a:spcBef>
                <a:spcPts val="0"/>
              </a:spcBef>
              <a:spcAft>
                <a:spcPts val="0"/>
              </a:spcAft>
              <a:buClr>
                <a:srgbClr val="000000"/>
              </a:buClr>
              <a:buSzPts val="1400"/>
              <a:buFont typeface="Courier New"/>
              <a:buChar char="○"/>
            </a:pPr>
            <a:r>
              <a:rPr lang="en-GB">
                <a:solidFill>
                  <a:srgbClr val="000000"/>
                </a:solidFill>
                <a:latin typeface="Courier New"/>
                <a:ea typeface="Courier New"/>
                <a:cs typeface="Courier New"/>
                <a:sym typeface="Courier New"/>
              </a:rPr>
              <a:t>store.subscribe(listener) - </a:t>
            </a:r>
            <a:r>
              <a:rPr lang="en-GB">
                <a:solidFill>
                  <a:srgbClr val="000000"/>
                </a:solidFill>
              </a:rPr>
              <a:t>listens to dispatched actions</a:t>
            </a:r>
            <a:endParaRPr>
              <a:solidFill>
                <a:srgbClr val="000000"/>
              </a:solidFill>
            </a:endParaRPr>
          </a:p>
          <a:p>
            <a:pPr indent="-317500" lvl="1" marL="914400" rtl="0" algn="l">
              <a:spcBef>
                <a:spcPts val="0"/>
              </a:spcBef>
              <a:spcAft>
                <a:spcPts val="0"/>
              </a:spcAft>
              <a:buClr>
                <a:srgbClr val="000000"/>
              </a:buClr>
              <a:buSzPts val="1400"/>
              <a:buFont typeface="Courier New"/>
              <a:buChar char="○"/>
            </a:pPr>
            <a:r>
              <a:rPr lang="en-GB">
                <a:solidFill>
                  <a:srgbClr val="000000"/>
                </a:solidFill>
                <a:latin typeface="Courier New"/>
                <a:ea typeface="Courier New"/>
                <a:cs typeface="Courier New"/>
                <a:sym typeface="Courier New"/>
              </a:rPr>
              <a:t>store.replaceReducer(nextReducer) - </a:t>
            </a:r>
            <a:r>
              <a:rPr lang="en-GB">
                <a:solidFill>
                  <a:srgbClr val="000000"/>
                </a:solidFill>
              </a:rPr>
              <a:t>replaces the current root reducer</a:t>
            </a:r>
            <a:endParaRPr>
              <a:solidFill>
                <a:srgbClr val="000000"/>
              </a:solidFill>
            </a:endParaRPr>
          </a:p>
          <a:p>
            <a:pPr indent="0" lvl="0" marL="914400" rtl="0" algn="l">
              <a:spcBef>
                <a:spcPts val="1200"/>
              </a:spcBef>
              <a:spcAft>
                <a:spcPts val="0"/>
              </a:spcAft>
              <a:buNone/>
            </a:pPr>
            <a:r>
              <a:t/>
            </a:r>
            <a:endParaRPr>
              <a:solidFill>
                <a:srgbClr val="000000"/>
              </a:solidFill>
            </a:endParaRPr>
          </a:p>
          <a:p>
            <a:pPr indent="0" lvl="0" marL="457200" rtl="0" algn="l">
              <a:spcBef>
                <a:spcPts val="1200"/>
              </a:spcBef>
              <a:spcAft>
                <a:spcPts val="0"/>
              </a:spcAft>
              <a:buNone/>
            </a:pPr>
            <a:r>
              <a:t/>
            </a:r>
            <a:endParaRPr sz="1400"/>
          </a:p>
          <a:p>
            <a:pPr indent="0" lvl="0" marL="0" rtl="0" algn="l">
              <a:spcBef>
                <a:spcPts val="1600"/>
              </a:spcBef>
              <a:spcAft>
                <a:spcPts val="1600"/>
              </a:spcAft>
              <a:buNone/>
            </a:pPr>
            <a:r>
              <a:t/>
            </a:r>
            <a:endParaRPr sz="1400"/>
          </a:p>
        </p:txBody>
      </p:sp>
      <p:pic>
        <p:nvPicPr>
          <p:cNvPr id="165" name="Google Shape;165;p26"/>
          <p:cNvPicPr preferRelativeResize="0"/>
          <p:nvPr/>
        </p:nvPicPr>
        <p:blipFill>
          <a:blip r:embed="rId3">
            <a:alphaModFix/>
          </a:blip>
          <a:stretch>
            <a:fillRect/>
          </a:stretch>
        </p:blipFill>
        <p:spPr>
          <a:xfrm>
            <a:off x="5469075" y="255000"/>
            <a:ext cx="3255440" cy="1342876"/>
          </a:xfrm>
          <a:prstGeom prst="rect">
            <a:avLst/>
          </a:prstGeom>
          <a:noFill/>
          <a:ln>
            <a:noFill/>
          </a:ln>
        </p:spPr>
      </p:pic>
      <p:pic>
        <p:nvPicPr>
          <p:cNvPr id="166" name="Google Shape;166;p26"/>
          <p:cNvPicPr preferRelativeResize="0"/>
          <p:nvPr/>
        </p:nvPicPr>
        <p:blipFill>
          <a:blip r:embed="rId4">
            <a:alphaModFix/>
          </a:blip>
          <a:stretch>
            <a:fillRect/>
          </a:stretch>
        </p:blipFill>
        <p:spPr>
          <a:xfrm>
            <a:off x="2321163" y="3167800"/>
            <a:ext cx="4501673" cy="1342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flow</a:t>
            </a:r>
            <a:endParaRPr/>
          </a:p>
        </p:txBody>
      </p:sp>
      <p:sp>
        <p:nvSpPr>
          <p:cNvPr id="172" name="Google Shape;17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Strict unidirectional data flow</a:t>
            </a:r>
            <a:endParaRPr/>
          </a:p>
          <a:p>
            <a:pPr indent="0" lvl="0" marL="0" rtl="0" algn="l">
              <a:spcBef>
                <a:spcPts val="1600"/>
              </a:spcBef>
              <a:spcAft>
                <a:spcPts val="0"/>
              </a:spcAft>
              <a:buNone/>
            </a:pPr>
            <a:r>
              <a:rPr lang="en-GB"/>
              <a:t>Data lifecycle steps:</a:t>
            </a:r>
            <a:endParaRPr/>
          </a:p>
          <a:p>
            <a:pPr indent="-317500" lvl="1" marL="914400" rtl="0" algn="l">
              <a:spcBef>
                <a:spcPts val="1600"/>
              </a:spcBef>
              <a:spcAft>
                <a:spcPts val="0"/>
              </a:spcAft>
              <a:buSzPts val="1400"/>
              <a:buAutoNum type="arabicPeriod"/>
            </a:pPr>
            <a:r>
              <a:rPr lang="en-GB"/>
              <a:t>Call store.dispatch(action) inside the application.</a:t>
            </a:r>
            <a:endParaRPr/>
          </a:p>
          <a:p>
            <a:pPr indent="-317500" lvl="1" marL="914400" rtl="0" algn="l">
              <a:spcBef>
                <a:spcPts val="0"/>
              </a:spcBef>
              <a:spcAft>
                <a:spcPts val="0"/>
              </a:spcAft>
              <a:buSzPts val="1400"/>
              <a:buAutoNum type="arabicPeriod"/>
            </a:pPr>
            <a:r>
              <a:rPr lang="en-GB"/>
              <a:t>Redux store passes the state and action to the root reducer.</a:t>
            </a:r>
            <a:endParaRPr/>
          </a:p>
          <a:p>
            <a:pPr indent="-317500" lvl="1" marL="914400" rtl="0" algn="l">
              <a:spcBef>
                <a:spcPts val="0"/>
              </a:spcBef>
              <a:spcAft>
                <a:spcPts val="0"/>
              </a:spcAft>
              <a:buSzPts val="1400"/>
              <a:buAutoNum type="arabicPeriod"/>
            </a:pPr>
            <a:r>
              <a:rPr lang="en-GB"/>
              <a:t>Root reducer updates the state tree (or combine output of multiple reducers to a single state tree).</a:t>
            </a:r>
            <a:endParaRPr/>
          </a:p>
          <a:p>
            <a:pPr indent="-317500" lvl="1" marL="914400" rtl="0" algn="l">
              <a:spcBef>
                <a:spcPts val="0"/>
              </a:spcBef>
              <a:spcAft>
                <a:spcPts val="0"/>
              </a:spcAft>
              <a:buSzPts val="1400"/>
              <a:buAutoNum type="arabicPeriod"/>
            </a:pPr>
            <a:r>
              <a:rPr lang="en-GB"/>
              <a:t>Redux store saves the complete state tree returned by the root reducer.</a:t>
            </a:r>
            <a:endParaRPr/>
          </a:p>
        </p:txBody>
      </p:sp>
      <p:pic>
        <p:nvPicPr>
          <p:cNvPr id="173" name="Google Shape;173;p27"/>
          <p:cNvPicPr preferRelativeResize="0"/>
          <p:nvPr/>
        </p:nvPicPr>
        <p:blipFill>
          <a:blip r:embed="rId3">
            <a:alphaModFix/>
          </a:blip>
          <a:stretch>
            <a:fillRect/>
          </a:stretch>
        </p:blipFill>
        <p:spPr>
          <a:xfrm>
            <a:off x="5469075" y="255000"/>
            <a:ext cx="3255440" cy="1342876"/>
          </a:xfrm>
          <a:prstGeom prst="rect">
            <a:avLst/>
          </a:prstGeom>
          <a:noFill/>
          <a:ln>
            <a:noFill/>
          </a:ln>
        </p:spPr>
      </p:pic>
      <p:pic>
        <p:nvPicPr>
          <p:cNvPr id="174" name="Google Shape;174;p27"/>
          <p:cNvPicPr preferRelativeResize="0"/>
          <p:nvPr/>
        </p:nvPicPr>
        <p:blipFill>
          <a:blip r:embed="rId4">
            <a:alphaModFix/>
          </a:blip>
          <a:stretch>
            <a:fillRect/>
          </a:stretch>
        </p:blipFill>
        <p:spPr>
          <a:xfrm>
            <a:off x="2021702" y="3223227"/>
            <a:ext cx="4265126" cy="1842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743001"/>
            <a:ext cx="8520600" cy="200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Demo</a:t>
            </a:r>
            <a:endParaRPr/>
          </a:p>
        </p:txBody>
      </p:sp>
      <p:sp>
        <p:nvSpPr>
          <p:cNvPr id="180" name="Google Shape;180;p28"/>
          <p:cNvSpPr txBox="1"/>
          <p:nvPr>
            <p:ph idx="1" type="body"/>
          </p:nvPr>
        </p:nvSpPr>
        <p:spPr>
          <a:xfrm>
            <a:off x="311700" y="2845182"/>
            <a:ext cx="85206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sz="2400"/>
              <a:t>Set up a Redux Project and debug with Redux Dev Tool</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Competing Technologies</a:t>
            </a:r>
            <a:endParaRPr/>
          </a:p>
        </p:txBody>
      </p:sp>
      <p:pic>
        <p:nvPicPr>
          <p:cNvPr id="186" name="Google Shape;186;p29"/>
          <p:cNvPicPr preferRelativeResize="0"/>
          <p:nvPr/>
        </p:nvPicPr>
        <p:blipFill>
          <a:blip r:embed="rId3">
            <a:alphaModFix/>
          </a:blip>
          <a:stretch>
            <a:fillRect/>
          </a:stretch>
        </p:blipFill>
        <p:spPr>
          <a:xfrm>
            <a:off x="311700" y="2127625"/>
            <a:ext cx="3550776" cy="2617950"/>
          </a:xfrm>
          <a:prstGeom prst="rect">
            <a:avLst/>
          </a:prstGeom>
          <a:noFill/>
          <a:ln>
            <a:noFill/>
          </a:ln>
        </p:spPr>
      </p:pic>
      <p:pic>
        <p:nvPicPr>
          <p:cNvPr id="187" name="Google Shape;187;p29"/>
          <p:cNvPicPr preferRelativeResize="0"/>
          <p:nvPr/>
        </p:nvPicPr>
        <p:blipFill>
          <a:blip r:embed="rId4">
            <a:alphaModFix/>
          </a:blip>
          <a:stretch>
            <a:fillRect/>
          </a:stretch>
        </p:blipFill>
        <p:spPr>
          <a:xfrm>
            <a:off x="918262" y="1152475"/>
            <a:ext cx="2337647" cy="999300"/>
          </a:xfrm>
          <a:prstGeom prst="rect">
            <a:avLst/>
          </a:prstGeom>
          <a:noFill/>
          <a:ln>
            <a:noFill/>
          </a:ln>
        </p:spPr>
      </p:pic>
      <p:pic>
        <p:nvPicPr>
          <p:cNvPr id="188" name="Google Shape;188;p29"/>
          <p:cNvPicPr preferRelativeResize="0"/>
          <p:nvPr/>
        </p:nvPicPr>
        <p:blipFill>
          <a:blip r:embed="rId5">
            <a:alphaModFix/>
          </a:blip>
          <a:stretch>
            <a:fillRect/>
          </a:stretch>
        </p:blipFill>
        <p:spPr>
          <a:xfrm>
            <a:off x="4478475" y="1604500"/>
            <a:ext cx="3735000" cy="193449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0"/>
          <p:cNvSpPr txBox="1"/>
          <p:nvPr>
            <p:ph idx="1" type="body"/>
          </p:nvPr>
        </p:nvSpPr>
        <p:spPr>
          <a:xfrm>
            <a:off x="325925" y="1152475"/>
            <a:ext cx="4036200" cy="3650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t>Single store in which all the states are stored. </a:t>
            </a:r>
            <a:endParaRPr sz="1600"/>
          </a:p>
          <a:p>
            <a:pPr indent="-330200" lvl="0" marL="457200" rtl="0" algn="l">
              <a:spcBef>
                <a:spcPts val="1000"/>
              </a:spcBef>
              <a:spcAft>
                <a:spcPts val="0"/>
              </a:spcAft>
              <a:buSzPts val="1600"/>
              <a:buChar char="●"/>
            </a:pPr>
            <a:r>
              <a:rPr lang="en-GB" sz="1600"/>
              <a:t>Uses a normal Javascript object to store the data. </a:t>
            </a:r>
            <a:endParaRPr sz="1600"/>
          </a:p>
          <a:p>
            <a:pPr indent="-330200" lvl="0" marL="457200" rtl="0" algn="l">
              <a:spcBef>
                <a:spcPts val="1000"/>
              </a:spcBef>
              <a:spcAft>
                <a:spcPts val="0"/>
              </a:spcAft>
              <a:buSzPts val="1600"/>
              <a:buChar char="●"/>
            </a:pPr>
            <a:r>
              <a:rPr lang="en-GB" sz="1600"/>
              <a:t>Uses immutable states. That means the states are read-only, and cannot  be directly overwritten. </a:t>
            </a:r>
            <a:endParaRPr sz="1600"/>
          </a:p>
          <a:p>
            <a:pPr indent="-330200" lvl="0" marL="457200" rtl="0" algn="l">
              <a:spcBef>
                <a:spcPts val="1000"/>
              </a:spcBef>
              <a:spcAft>
                <a:spcPts val="0"/>
              </a:spcAft>
              <a:buSzPts val="1600"/>
              <a:buChar char="●"/>
            </a:pPr>
            <a:r>
              <a:rPr lang="en-GB" sz="1600"/>
              <a:t>Follows functional programming paradigm.</a:t>
            </a:r>
            <a:endParaRPr sz="1600"/>
          </a:p>
          <a:p>
            <a:pPr indent="-330200" lvl="0" marL="457200" rtl="0" algn="l">
              <a:spcBef>
                <a:spcPts val="1000"/>
              </a:spcBef>
              <a:spcAft>
                <a:spcPts val="0"/>
              </a:spcAft>
              <a:buSzPts val="1600"/>
              <a:buChar char="●"/>
            </a:pPr>
            <a:r>
              <a:rPr lang="en-GB" sz="1600"/>
              <a:t>Higher learning curve.</a:t>
            </a:r>
            <a:endParaRPr sz="1600"/>
          </a:p>
          <a:p>
            <a:pPr indent="0" lvl="0" marL="457200" rtl="0" algn="l">
              <a:spcBef>
                <a:spcPts val="1000"/>
              </a:spcBef>
              <a:spcAft>
                <a:spcPts val="0"/>
              </a:spcAft>
              <a:buNone/>
            </a:pPr>
            <a:r>
              <a:t/>
            </a:r>
            <a:endParaRPr sz="1600"/>
          </a:p>
          <a:p>
            <a:pPr indent="0" lvl="0" marL="457200" rtl="0" algn="l">
              <a:spcBef>
                <a:spcPts val="1000"/>
              </a:spcBef>
              <a:spcAft>
                <a:spcPts val="1000"/>
              </a:spcAft>
              <a:buNone/>
            </a:pPr>
            <a:r>
              <a:t/>
            </a:r>
            <a:endParaRPr sz="1600">
              <a:solidFill>
                <a:schemeClr val="dk2"/>
              </a:solidFill>
              <a:highlight>
                <a:srgbClr val="FFFFFF"/>
              </a:highlight>
              <a:latin typeface="Georgia"/>
              <a:ea typeface="Georgia"/>
              <a:cs typeface="Georgia"/>
              <a:sym typeface="Georgia"/>
            </a:endParaRPr>
          </a:p>
        </p:txBody>
      </p:sp>
      <p:sp>
        <p:nvSpPr>
          <p:cNvPr id="194" name="Google Shape;194;p30"/>
          <p:cNvSpPr txBox="1"/>
          <p:nvPr/>
        </p:nvSpPr>
        <p:spPr>
          <a:xfrm>
            <a:off x="4572000" y="1152475"/>
            <a:ext cx="4447200" cy="3452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Source Sans Pro"/>
              <a:buChar char="●"/>
            </a:pPr>
            <a:r>
              <a:rPr lang="en-GB" sz="1600">
                <a:latin typeface="Source Sans Pro"/>
                <a:ea typeface="Source Sans Pro"/>
                <a:cs typeface="Source Sans Pro"/>
                <a:sym typeface="Source Sans Pro"/>
              </a:rPr>
              <a:t>T</a:t>
            </a:r>
            <a:r>
              <a:rPr lang="en-GB" sz="1600">
                <a:latin typeface="Source Sans Pro"/>
                <a:ea typeface="Source Sans Pro"/>
                <a:cs typeface="Source Sans Pro"/>
                <a:sym typeface="Source Sans Pro"/>
              </a:rPr>
              <a:t>ypically has more than one store.</a:t>
            </a:r>
            <a:endParaRPr sz="1600">
              <a:latin typeface="Source Sans Pro"/>
              <a:ea typeface="Source Sans Pro"/>
              <a:cs typeface="Source Sans Pro"/>
              <a:sym typeface="Source Sans Pro"/>
            </a:endParaRPr>
          </a:p>
          <a:p>
            <a:pPr indent="-330200" lvl="0" marL="457200" rtl="0" algn="l">
              <a:spcBef>
                <a:spcPts val="1000"/>
              </a:spcBef>
              <a:spcAft>
                <a:spcPts val="0"/>
              </a:spcAft>
              <a:buSzPts val="1600"/>
              <a:buFont typeface="Source Sans Pro"/>
              <a:buChar char="●"/>
            </a:pPr>
            <a:r>
              <a:rPr lang="en-GB" sz="1600">
                <a:solidFill>
                  <a:schemeClr val="dk2"/>
                </a:solidFill>
                <a:latin typeface="Source Sans Pro"/>
                <a:ea typeface="Source Sans Pro"/>
                <a:cs typeface="Source Sans Pro"/>
                <a:sym typeface="Source Sans Pro"/>
              </a:rPr>
              <a:t>Uses an observable to store the data.</a:t>
            </a:r>
            <a:endParaRPr sz="1600">
              <a:solidFill>
                <a:schemeClr val="dk2"/>
              </a:solidFill>
              <a:latin typeface="Source Sans Pro"/>
              <a:ea typeface="Source Sans Pro"/>
              <a:cs typeface="Source Sans Pro"/>
              <a:sym typeface="Source Sans Pro"/>
            </a:endParaRPr>
          </a:p>
          <a:p>
            <a:pPr indent="-330200" lvl="0" marL="457200" rtl="0" algn="l">
              <a:lnSpc>
                <a:spcPct val="115000"/>
              </a:lnSpc>
              <a:spcBef>
                <a:spcPts val="1000"/>
              </a:spcBef>
              <a:spcAft>
                <a:spcPts val="0"/>
              </a:spcAft>
              <a:buClr>
                <a:schemeClr val="dk2"/>
              </a:buClr>
              <a:buSzPts val="1600"/>
              <a:buFont typeface="Source Sans Pro"/>
              <a:buChar char="●"/>
            </a:pPr>
            <a:r>
              <a:rPr lang="en-GB" sz="1600">
                <a:solidFill>
                  <a:schemeClr val="dk2"/>
                </a:solidFill>
                <a:highlight>
                  <a:srgbClr val="FFFFFF"/>
                </a:highlight>
                <a:latin typeface="Source Sans Pro"/>
                <a:ea typeface="Source Sans Pro"/>
                <a:cs typeface="Source Sans Pro"/>
                <a:sym typeface="Source Sans Pro"/>
              </a:rPr>
              <a:t>States are mutable and can be overwritten. </a:t>
            </a:r>
            <a:endParaRPr sz="1600">
              <a:solidFill>
                <a:schemeClr val="dk2"/>
              </a:solidFill>
              <a:highlight>
                <a:srgbClr val="FFFFFF"/>
              </a:highlight>
              <a:latin typeface="Source Sans Pro"/>
              <a:ea typeface="Source Sans Pro"/>
              <a:cs typeface="Source Sans Pro"/>
              <a:sym typeface="Source Sans Pro"/>
            </a:endParaRPr>
          </a:p>
          <a:p>
            <a:pPr indent="-330200" lvl="0" marL="457200" rtl="0" algn="l">
              <a:spcBef>
                <a:spcPts val="1000"/>
              </a:spcBef>
              <a:spcAft>
                <a:spcPts val="0"/>
              </a:spcAft>
              <a:buSzPts val="1600"/>
              <a:buFont typeface="Source Sans Pro"/>
              <a:buChar char="●"/>
            </a:pPr>
            <a:r>
              <a:rPr lang="en-GB" sz="1600">
                <a:latin typeface="Source Sans Pro"/>
                <a:ea typeface="Source Sans Pro"/>
                <a:cs typeface="Source Sans Pro"/>
                <a:sym typeface="Source Sans Pro"/>
              </a:rPr>
              <a:t>Follows Object Oriented programming paradigm</a:t>
            </a:r>
            <a:endParaRPr sz="1600">
              <a:latin typeface="Source Sans Pro"/>
              <a:ea typeface="Source Sans Pro"/>
              <a:cs typeface="Source Sans Pro"/>
              <a:sym typeface="Source Sans Pro"/>
            </a:endParaRPr>
          </a:p>
          <a:p>
            <a:pPr indent="-330200" lvl="0" marL="457200" rtl="0" algn="l">
              <a:spcBef>
                <a:spcPts val="1000"/>
              </a:spcBef>
              <a:spcAft>
                <a:spcPts val="0"/>
              </a:spcAft>
              <a:buSzPts val="1600"/>
              <a:buFont typeface="Source Sans Pro"/>
              <a:buChar char="●"/>
            </a:pPr>
            <a:r>
              <a:rPr lang="en-GB" sz="1600">
                <a:latin typeface="Source Sans Pro"/>
                <a:ea typeface="Source Sans Pro"/>
                <a:cs typeface="Source Sans Pro"/>
                <a:sym typeface="Source Sans Pro"/>
              </a:rPr>
              <a:t>Lower learning curve</a:t>
            </a:r>
            <a:endParaRPr sz="1600">
              <a:latin typeface="Source Sans Pro"/>
              <a:ea typeface="Source Sans Pro"/>
              <a:cs typeface="Source Sans Pro"/>
              <a:sym typeface="Source Sans Pro"/>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sz="1600"/>
          </a:p>
        </p:txBody>
      </p:sp>
      <p:pic>
        <p:nvPicPr>
          <p:cNvPr id="195" name="Google Shape;195;p30"/>
          <p:cNvPicPr preferRelativeResize="0"/>
          <p:nvPr/>
        </p:nvPicPr>
        <p:blipFill>
          <a:blip r:embed="rId3">
            <a:alphaModFix/>
          </a:blip>
          <a:stretch>
            <a:fillRect/>
          </a:stretch>
        </p:blipFill>
        <p:spPr>
          <a:xfrm>
            <a:off x="792325" y="-12"/>
            <a:ext cx="3255440" cy="1342876"/>
          </a:xfrm>
          <a:prstGeom prst="rect">
            <a:avLst/>
          </a:prstGeom>
          <a:noFill/>
          <a:ln>
            <a:noFill/>
          </a:ln>
        </p:spPr>
      </p:pic>
      <p:pic>
        <p:nvPicPr>
          <p:cNvPr id="196" name="Google Shape;196;p30"/>
          <p:cNvPicPr preferRelativeResize="0"/>
          <p:nvPr/>
        </p:nvPicPr>
        <p:blipFill>
          <a:blip r:embed="rId4">
            <a:alphaModFix/>
          </a:blip>
          <a:stretch>
            <a:fillRect/>
          </a:stretch>
        </p:blipFill>
        <p:spPr>
          <a:xfrm>
            <a:off x="5521838" y="171787"/>
            <a:ext cx="2337647" cy="999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1"/>
          <p:cNvSpPr txBox="1"/>
          <p:nvPr>
            <p:ph idx="1" type="body"/>
          </p:nvPr>
        </p:nvSpPr>
        <p:spPr>
          <a:xfrm>
            <a:off x="311700" y="1152475"/>
            <a:ext cx="4036200" cy="3650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Char char="●"/>
            </a:pPr>
            <a:r>
              <a:rPr lang="en-GB" sz="1600">
                <a:solidFill>
                  <a:schemeClr val="dk2"/>
                </a:solidFill>
                <a:highlight>
                  <a:srgbClr val="FFFFFF"/>
                </a:highlight>
              </a:rPr>
              <a:t>Heavier in package size </a:t>
            </a:r>
            <a:endParaRPr sz="1600">
              <a:solidFill>
                <a:schemeClr val="dk2"/>
              </a:solidFill>
              <a:highlight>
                <a:srgbClr val="FFFFFF"/>
              </a:highlight>
            </a:endParaRPr>
          </a:p>
          <a:p>
            <a:pPr indent="-330200" lvl="0" marL="457200" rtl="0" algn="l">
              <a:spcBef>
                <a:spcPts val="1600"/>
              </a:spcBef>
              <a:spcAft>
                <a:spcPts val="0"/>
              </a:spcAft>
              <a:buClr>
                <a:schemeClr val="dk2"/>
              </a:buClr>
              <a:buSzPts val="1600"/>
              <a:buChar char="●"/>
            </a:pPr>
            <a:r>
              <a:rPr lang="en-GB" sz="1600">
                <a:solidFill>
                  <a:schemeClr val="dk2"/>
                </a:solidFill>
                <a:highlight>
                  <a:srgbClr val="FFFFFF"/>
                </a:highlight>
              </a:rPr>
              <a:t>More verbose</a:t>
            </a:r>
            <a:endParaRPr sz="1600">
              <a:solidFill>
                <a:schemeClr val="dk2"/>
              </a:solidFill>
              <a:highlight>
                <a:srgbClr val="FFFFFF"/>
              </a:highlight>
            </a:endParaRPr>
          </a:p>
          <a:p>
            <a:pPr indent="-330200" lvl="0" marL="457200" rtl="0" algn="l">
              <a:spcBef>
                <a:spcPts val="1600"/>
              </a:spcBef>
              <a:spcAft>
                <a:spcPts val="1600"/>
              </a:spcAft>
              <a:buClr>
                <a:schemeClr val="dk2"/>
              </a:buClr>
              <a:buSzPts val="1600"/>
              <a:buChar char="●"/>
            </a:pPr>
            <a:r>
              <a:rPr lang="en-GB" sz="1600">
                <a:solidFill>
                  <a:schemeClr val="dk2"/>
                </a:solidFill>
                <a:highlight>
                  <a:srgbClr val="FFFFFF"/>
                </a:highlight>
              </a:rPr>
              <a:t>Suitable for complex scalable applications</a:t>
            </a:r>
            <a:endParaRPr sz="1600">
              <a:solidFill>
                <a:schemeClr val="dk2"/>
              </a:solidFill>
              <a:highlight>
                <a:srgbClr val="FFFFFF"/>
              </a:highlight>
            </a:endParaRPr>
          </a:p>
        </p:txBody>
      </p:sp>
      <p:sp>
        <p:nvSpPr>
          <p:cNvPr id="202" name="Google Shape;202;p31"/>
          <p:cNvSpPr txBox="1"/>
          <p:nvPr/>
        </p:nvSpPr>
        <p:spPr>
          <a:xfrm>
            <a:off x="4572000" y="1145475"/>
            <a:ext cx="4447200" cy="3650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Source Sans Pro"/>
              <a:buChar char="●"/>
            </a:pPr>
            <a:r>
              <a:rPr lang="en-GB" sz="1600">
                <a:latin typeface="Source Sans Pro"/>
                <a:ea typeface="Source Sans Pro"/>
                <a:cs typeface="Source Sans Pro"/>
                <a:sym typeface="Source Sans Pro"/>
              </a:rPr>
              <a:t>Small lightweight state management library </a:t>
            </a:r>
            <a:endParaRPr sz="1600">
              <a:latin typeface="Source Sans Pro"/>
              <a:ea typeface="Source Sans Pro"/>
              <a:cs typeface="Source Sans Pro"/>
              <a:sym typeface="Source Sans Pro"/>
            </a:endParaRPr>
          </a:p>
          <a:p>
            <a:pPr indent="0" lvl="0" marL="457200" rtl="0" algn="l">
              <a:spcBef>
                <a:spcPts val="0"/>
              </a:spcBef>
              <a:spcAft>
                <a:spcPts val="0"/>
              </a:spcAft>
              <a:buNone/>
            </a:pPr>
            <a:r>
              <a:rPr lang="en-GB" sz="1600">
                <a:latin typeface="Source Sans Pro"/>
                <a:ea typeface="Source Sans Pro"/>
                <a:cs typeface="Source Sans Pro"/>
                <a:sym typeface="Source Sans Pro"/>
              </a:rPr>
              <a:t>77 % smaller in package size </a:t>
            </a:r>
            <a:endParaRPr sz="1600">
              <a:latin typeface="Source Sans Pro"/>
              <a:ea typeface="Source Sans Pro"/>
              <a:cs typeface="Source Sans Pro"/>
              <a:sym typeface="Source Sans Pro"/>
            </a:endParaRPr>
          </a:p>
          <a:p>
            <a:pPr indent="0" lvl="0" marL="457200" rtl="0" algn="l">
              <a:spcBef>
                <a:spcPts val="0"/>
              </a:spcBef>
              <a:spcAft>
                <a:spcPts val="0"/>
              </a:spcAft>
              <a:buNone/>
            </a:pPr>
            <a:r>
              <a:t/>
            </a:r>
            <a:endParaRPr sz="1600">
              <a:latin typeface="Source Sans Pro"/>
              <a:ea typeface="Source Sans Pro"/>
              <a:cs typeface="Source Sans Pro"/>
              <a:sym typeface="Source Sans Pro"/>
            </a:endParaRPr>
          </a:p>
          <a:p>
            <a:pPr indent="-330200" lvl="0" marL="457200" rtl="0" algn="l">
              <a:spcBef>
                <a:spcPts val="0"/>
              </a:spcBef>
              <a:spcAft>
                <a:spcPts val="0"/>
              </a:spcAft>
              <a:buSzPts val="1600"/>
              <a:buFont typeface="Source Sans Pro"/>
              <a:buChar char="●"/>
            </a:pPr>
            <a:r>
              <a:rPr lang="en-GB" sz="1600">
                <a:latin typeface="Source Sans Pro"/>
                <a:ea typeface="Source Sans Pro"/>
                <a:cs typeface="Source Sans Pro"/>
                <a:sym typeface="Source Sans Pro"/>
              </a:rPr>
              <a:t>Simpler to use verbose wise. </a:t>
            </a:r>
            <a:r>
              <a:rPr lang="en-GB" sz="1600">
                <a:latin typeface="Source Sans Pro"/>
                <a:ea typeface="Source Sans Pro"/>
                <a:cs typeface="Source Sans Pro"/>
                <a:sym typeface="Source Sans Pro"/>
              </a:rPr>
              <a:t>With unstated you just have to deal with a container and a component which subscribe to it.</a:t>
            </a:r>
            <a:endParaRPr sz="1600">
              <a:latin typeface="Source Sans Pro"/>
              <a:ea typeface="Source Sans Pro"/>
              <a:cs typeface="Source Sans Pro"/>
              <a:sym typeface="Source Sans Pro"/>
            </a:endParaRPr>
          </a:p>
          <a:p>
            <a:pPr indent="0" lvl="0" marL="0" rtl="0" algn="l">
              <a:spcBef>
                <a:spcPts val="0"/>
              </a:spcBef>
              <a:spcAft>
                <a:spcPts val="0"/>
              </a:spcAft>
              <a:buNone/>
            </a:pPr>
            <a:r>
              <a:t/>
            </a:r>
            <a:endParaRPr sz="1600">
              <a:latin typeface="Source Sans Pro"/>
              <a:ea typeface="Source Sans Pro"/>
              <a:cs typeface="Source Sans Pro"/>
              <a:sym typeface="Source Sans Pro"/>
            </a:endParaRPr>
          </a:p>
          <a:p>
            <a:pPr indent="-330200" lvl="0" marL="457200" rtl="0" algn="l">
              <a:spcBef>
                <a:spcPts val="0"/>
              </a:spcBef>
              <a:spcAft>
                <a:spcPts val="0"/>
              </a:spcAft>
              <a:buSzPts val="1600"/>
              <a:buFont typeface="Source Sans Pro"/>
              <a:buChar char="●"/>
            </a:pPr>
            <a:r>
              <a:rPr lang="en-GB" sz="1600">
                <a:latin typeface="Source Sans Pro"/>
                <a:ea typeface="Source Sans Pro"/>
                <a:cs typeface="Source Sans Pro"/>
                <a:sym typeface="Source Sans Pro"/>
              </a:rPr>
              <a:t>Suitable for smaller apps</a:t>
            </a:r>
            <a:endParaRPr sz="1600">
              <a:latin typeface="Source Sans Pro"/>
              <a:ea typeface="Source Sans Pro"/>
              <a:cs typeface="Source Sans Pro"/>
              <a:sym typeface="Source Sans Pro"/>
            </a:endParaRPr>
          </a:p>
        </p:txBody>
      </p:sp>
      <p:pic>
        <p:nvPicPr>
          <p:cNvPr id="203" name="Google Shape;203;p31"/>
          <p:cNvPicPr preferRelativeResize="0"/>
          <p:nvPr/>
        </p:nvPicPr>
        <p:blipFill>
          <a:blip r:embed="rId3">
            <a:alphaModFix/>
          </a:blip>
          <a:stretch>
            <a:fillRect/>
          </a:stretch>
        </p:blipFill>
        <p:spPr>
          <a:xfrm>
            <a:off x="792325" y="-12"/>
            <a:ext cx="3255440" cy="1342876"/>
          </a:xfrm>
          <a:prstGeom prst="rect">
            <a:avLst/>
          </a:prstGeom>
          <a:noFill/>
          <a:ln>
            <a:noFill/>
          </a:ln>
        </p:spPr>
      </p:pic>
      <p:pic>
        <p:nvPicPr>
          <p:cNvPr id="204" name="Google Shape;204;p31"/>
          <p:cNvPicPr preferRelativeResize="0"/>
          <p:nvPr/>
        </p:nvPicPr>
        <p:blipFill>
          <a:blip r:embed="rId4">
            <a:alphaModFix/>
          </a:blip>
          <a:stretch>
            <a:fillRect/>
          </a:stretch>
        </p:blipFill>
        <p:spPr>
          <a:xfrm>
            <a:off x="5499223" y="-113675"/>
            <a:ext cx="2592754" cy="1342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643900" cy="8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a:t>                </a:t>
            </a:r>
            <a:r>
              <a:rPr lang="en-GB"/>
              <a:t>Introduction to </a:t>
            </a:r>
            <a:endParaRPr/>
          </a:p>
          <a:p>
            <a:pPr indent="0" lvl="0" marL="0" rtl="0" algn="ctr">
              <a:spcBef>
                <a:spcPts val="0"/>
              </a:spcBef>
              <a:spcAft>
                <a:spcPts val="0"/>
              </a:spcAft>
              <a:buClr>
                <a:srgbClr val="000000"/>
              </a:buClr>
              <a:buSzPts val="1100"/>
              <a:buFont typeface="Arial"/>
              <a:buNone/>
            </a:pPr>
            <a:r>
              <a:rPr lang="en-GB" sz="1800"/>
              <a:t>A predictable state container for JavaScript Apps</a:t>
            </a:r>
            <a:endParaRPr sz="1800"/>
          </a:p>
        </p:txBody>
      </p:sp>
      <p:sp>
        <p:nvSpPr>
          <p:cNvPr id="65" name="Google Shape;65;p14"/>
          <p:cNvSpPr txBox="1"/>
          <p:nvPr>
            <p:ph idx="1" type="body"/>
          </p:nvPr>
        </p:nvSpPr>
        <p:spPr>
          <a:xfrm>
            <a:off x="311700" y="1379675"/>
            <a:ext cx="8832300" cy="398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400"/>
              <a:t>Predictable</a:t>
            </a:r>
            <a:endParaRPr sz="1400"/>
          </a:p>
          <a:p>
            <a:pPr indent="-311150" lvl="1" marL="914400" rtl="0" algn="l">
              <a:spcBef>
                <a:spcPts val="1000"/>
              </a:spcBef>
              <a:spcAft>
                <a:spcPts val="0"/>
              </a:spcAft>
              <a:buSzPts val="1300"/>
              <a:buChar char="○"/>
            </a:pPr>
            <a:r>
              <a:rPr lang="en-GB" sz="1300"/>
              <a:t>Helps you write Apps that behave consistently.</a:t>
            </a:r>
            <a:endParaRPr sz="1300"/>
          </a:p>
          <a:p>
            <a:pPr indent="-311150" lvl="1" marL="914400" rtl="0" algn="l">
              <a:spcBef>
                <a:spcPts val="1000"/>
              </a:spcBef>
              <a:spcAft>
                <a:spcPts val="0"/>
              </a:spcAft>
              <a:buSzPts val="1300"/>
              <a:buChar char="○"/>
            </a:pPr>
            <a:r>
              <a:rPr lang="en-GB" sz="1300"/>
              <a:t>It can run in different environments.</a:t>
            </a:r>
            <a:endParaRPr sz="1300"/>
          </a:p>
          <a:p>
            <a:pPr indent="-317500" lvl="0" marL="457200" rtl="0" algn="l">
              <a:spcBef>
                <a:spcPts val="1000"/>
              </a:spcBef>
              <a:spcAft>
                <a:spcPts val="0"/>
              </a:spcAft>
              <a:buSzPts val="1400"/>
              <a:buChar char="●"/>
            </a:pPr>
            <a:r>
              <a:rPr lang="en-GB" sz="1400"/>
              <a:t>Centralized</a:t>
            </a:r>
            <a:endParaRPr sz="1400"/>
          </a:p>
          <a:p>
            <a:pPr indent="-311150" lvl="1" marL="914400" rtl="0" algn="l">
              <a:spcBef>
                <a:spcPts val="1000"/>
              </a:spcBef>
              <a:spcAft>
                <a:spcPts val="0"/>
              </a:spcAft>
              <a:buSzPts val="1300"/>
              <a:buChar char="○"/>
            </a:pPr>
            <a:r>
              <a:rPr lang="en-GB" sz="1300"/>
              <a:t>Centralizing the app state makes it easier to implement data persistence.</a:t>
            </a:r>
            <a:endParaRPr sz="1300"/>
          </a:p>
          <a:p>
            <a:pPr indent="-317500" lvl="0" marL="457200" rtl="0" algn="l">
              <a:spcBef>
                <a:spcPts val="1000"/>
              </a:spcBef>
              <a:spcAft>
                <a:spcPts val="0"/>
              </a:spcAft>
              <a:buSzPts val="1400"/>
              <a:buChar char="●"/>
            </a:pPr>
            <a:r>
              <a:rPr lang="en-GB" sz="1400"/>
              <a:t>Debuggable</a:t>
            </a:r>
            <a:endParaRPr sz="1400"/>
          </a:p>
          <a:p>
            <a:pPr indent="-311150" lvl="1" marL="914400" rtl="0" algn="l">
              <a:spcBef>
                <a:spcPts val="0"/>
              </a:spcBef>
              <a:spcAft>
                <a:spcPts val="0"/>
              </a:spcAft>
              <a:buSzPts val="1300"/>
              <a:buChar char="○"/>
            </a:pPr>
            <a:r>
              <a:rPr lang="en-GB" sz="1300"/>
              <a:t>The Redux DevTools make it easy to trace any state changes using “time-travel debugging”.</a:t>
            </a:r>
            <a:endParaRPr sz="1300"/>
          </a:p>
          <a:p>
            <a:pPr indent="-317500" lvl="0" marL="457200" rtl="0" algn="l">
              <a:spcBef>
                <a:spcPts val="1000"/>
              </a:spcBef>
              <a:spcAft>
                <a:spcPts val="0"/>
              </a:spcAft>
              <a:buSzPts val="1400"/>
              <a:buChar char="●"/>
            </a:pPr>
            <a:r>
              <a:rPr lang="en-GB" sz="1400"/>
              <a:t>Flexible</a:t>
            </a:r>
            <a:endParaRPr sz="1400"/>
          </a:p>
          <a:p>
            <a:pPr indent="-311150" lvl="1" marL="914400" rtl="0" algn="l">
              <a:spcBef>
                <a:spcPts val="1000"/>
              </a:spcBef>
              <a:spcAft>
                <a:spcPts val="0"/>
              </a:spcAft>
              <a:buSzPts val="1300"/>
              <a:buChar char="○"/>
            </a:pPr>
            <a:r>
              <a:rPr lang="en-GB" sz="1300"/>
              <a:t>Redux works with any UI layer</a:t>
            </a:r>
            <a:endParaRPr sz="1300"/>
          </a:p>
          <a:p>
            <a:pPr indent="-311150" lvl="1" marL="914400" rtl="0" algn="l">
              <a:spcBef>
                <a:spcPts val="1000"/>
              </a:spcBef>
              <a:spcAft>
                <a:spcPts val="0"/>
              </a:spcAft>
              <a:buSzPts val="1300"/>
              <a:buChar char="○"/>
            </a:pPr>
            <a:r>
              <a:rPr lang="en-GB" sz="1300"/>
              <a:t>Commonly used with React, but also compatible with other libraries and frameworks such as Preact, Inferno, Angular, Javascript</a:t>
            </a:r>
            <a:endParaRPr sz="1400"/>
          </a:p>
          <a:p>
            <a:pPr indent="0" lvl="0" marL="0" rtl="0" algn="l">
              <a:spcBef>
                <a:spcPts val="1000"/>
              </a:spcBef>
              <a:spcAft>
                <a:spcPts val="1600"/>
              </a:spcAft>
              <a:buNone/>
            </a:pPr>
            <a:r>
              <a:t/>
            </a:r>
            <a:endParaRPr sz="1400"/>
          </a:p>
        </p:txBody>
      </p:sp>
      <p:pic>
        <p:nvPicPr>
          <p:cNvPr id="66" name="Google Shape;66;p14"/>
          <p:cNvPicPr preferRelativeResize="0"/>
          <p:nvPr/>
        </p:nvPicPr>
        <p:blipFill>
          <a:blip r:embed="rId3">
            <a:alphaModFix/>
          </a:blip>
          <a:stretch>
            <a:fillRect/>
          </a:stretch>
        </p:blipFill>
        <p:spPr>
          <a:xfrm>
            <a:off x="4415500" y="-12"/>
            <a:ext cx="3255440" cy="13428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1388550" y="83775"/>
            <a:ext cx="6366900" cy="186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000"/>
              <a:t>Redux Alternatives</a:t>
            </a:r>
            <a:endParaRPr sz="3000"/>
          </a:p>
          <a:p>
            <a:pPr indent="0" lvl="0" marL="0" rtl="0" algn="ctr">
              <a:lnSpc>
                <a:spcPct val="115000"/>
              </a:lnSpc>
              <a:spcBef>
                <a:spcPts val="0"/>
              </a:spcBef>
              <a:spcAft>
                <a:spcPts val="1600"/>
              </a:spcAft>
              <a:buNone/>
            </a:pPr>
            <a:r>
              <a:rPr b="0" lang="en-GB" sz="1300">
                <a:latin typeface="Nunito"/>
                <a:ea typeface="Nunito"/>
                <a:cs typeface="Nunito"/>
                <a:sym typeface="Nunito"/>
              </a:rPr>
              <a:t>MobX and Unstated</a:t>
            </a:r>
            <a:endParaRPr sz="3000"/>
          </a:p>
        </p:txBody>
      </p:sp>
      <p:pic>
        <p:nvPicPr>
          <p:cNvPr id="210" name="Google Shape;210;p32"/>
          <p:cNvPicPr preferRelativeResize="0"/>
          <p:nvPr/>
        </p:nvPicPr>
        <p:blipFill>
          <a:blip r:embed="rId3">
            <a:alphaModFix/>
          </a:blip>
          <a:stretch>
            <a:fillRect/>
          </a:stretch>
        </p:blipFill>
        <p:spPr>
          <a:xfrm>
            <a:off x="1315775" y="1440500"/>
            <a:ext cx="6512450" cy="34342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pic>
        <p:nvPicPr>
          <p:cNvPr id="215" name="Google Shape;215;p33"/>
          <p:cNvPicPr preferRelativeResize="0"/>
          <p:nvPr/>
        </p:nvPicPr>
        <p:blipFill>
          <a:blip r:embed="rId3">
            <a:alphaModFix/>
          </a:blip>
          <a:stretch>
            <a:fillRect/>
          </a:stretch>
        </p:blipFill>
        <p:spPr>
          <a:xfrm>
            <a:off x="1471888" y="999087"/>
            <a:ext cx="6200225" cy="3145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Multiple Choice Question 1</a:t>
            </a:r>
            <a:endParaRPr/>
          </a:p>
        </p:txBody>
      </p:sp>
      <p:sp>
        <p:nvSpPr>
          <p:cNvPr id="221" name="Google Shape;221;p34"/>
          <p:cNvSpPr txBox="1"/>
          <p:nvPr>
            <p:ph idx="1" type="body"/>
          </p:nvPr>
        </p:nvSpPr>
        <p:spPr>
          <a:xfrm>
            <a:off x="311700" y="11666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GB" sz="2000"/>
              <a:t>How can you send the action </a:t>
            </a:r>
            <a:r>
              <a:rPr b="1" lang="en-GB" sz="2000"/>
              <a:t>FOO </a:t>
            </a:r>
            <a:r>
              <a:rPr lang="en-GB" sz="2000"/>
              <a:t>to the Redux store?</a:t>
            </a:r>
            <a:endParaRPr sz="2000"/>
          </a:p>
          <a:p>
            <a:pPr indent="-355600" lvl="1" marL="914400" rtl="0" algn="l">
              <a:spcBef>
                <a:spcPts val="0"/>
              </a:spcBef>
              <a:spcAft>
                <a:spcPts val="0"/>
              </a:spcAft>
              <a:buSzPts val="2000"/>
              <a:buAutoNum type="alphaLcPeriod"/>
            </a:pPr>
            <a:r>
              <a:rPr lang="en-GB" sz="2000"/>
              <a:t>dispatch(store, FOO)</a:t>
            </a:r>
            <a:endParaRPr sz="2000"/>
          </a:p>
          <a:p>
            <a:pPr indent="-355600" lvl="1" marL="914400" rtl="0" algn="l">
              <a:spcBef>
                <a:spcPts val="0"/>
              </a:spcBef>
              <a:spcAft>
                <a:spcPts val="0"/>
              </a:spcAft>
              <a:buSzPts val="2000"/>
              <a:buAutoNum type="alphaLcPeriod"/>
            </a:pPr>
            <a:r>
              <a:rPr lang="en-GB" sz="2000"/>
              <a:t>store.dispatch(FOO)</a:t>
            </a:r>
            <a:endParaRPr sz="2000"/>
          </a:p>
          <a:p>
            <a:pPr indent="-355600" lvl="1" marL="914400" rtl="0" algn="l">
              <a:spcBef>
                <a:spcPts val="0"/>
              </a:spcBef>
              <a:spcAft>
                <a:spcPts val="0"/>
              </a:spcAft>
              <a:buSzPts val="2000"/>
              <a:buAutoNum type="alphaLcPeriod"/>
            </a:pPr>
            <a:r>
              <a:rPr lang="en-GB" sz="2000"/>
              <a:t>store.send(FOO)</a:t>
            </a:r>
            <a:endParaRPr sz="2000"/>
          </a:p>
          <a:p>
            <a:pPr indent="-355600" lvl="1" marL="914400" rtl="0" algn="l">
              <a:spcBef>
                <a:spcPts val="0"/>
              </a:spcBef>
              <a:spcAft>
                <a:spcPts val="0"/>
              </a:spcAft>
              <a:buSzPts val="2000"/>
              <a:buAutoNum type="alphaLcPeriod"/>
            </a:pPr>
            <a:r>
              <a:rPr lang="en-GB" sz="2000"/>
              <a:t>send(store, FOO)</a:t>
            </a:r>
            <a:endParaRPr sz="2000"/>
          </a:p>
        </p:txBody>
      </p:sp>
      <p:sp>
        <p:nvSpPr>
          <p:cNvPr id="222" name="Google Shape;222;p34"/>
          <p:cNvSpPr/>
          <p:nvPr/>
        </p:nvSpPr>
        <p:spPr>
          <a:xfrm>
            <a:off x="3613475" y="1996650"/>
            <a:ext cx="1248000" cy="260400"/>
          </a:xfrm>
          <a:prstGeom prst="leftArrow">
            <a:avLst>
              <a:gd fmla="val 50000" name="adj1"/>
              <a:gd fmla="val 50000" name="adj2"/>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22"/>
                                        </p:tgtEl>
                                        <p:attrNameLst>
                                          <p:attrName>style.visibility</p:attrName>
                                        </p:attrNameLst>
                                      </p:cBhvr>
                                      <p:to>
                                        <p:strVal val="visible"/>
                                      </p:to>
                                    </p:set>
                                    <p:anim calcmode="lin" valueType="num">
                                      <p:cBhvr additive="base">
                                        <p:cTn dur="1400"/>
                                        <p:tgtEl>
                                          <p:spTgt spid="22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311700" y="89800"/>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Multiple Choice Question 2</a:t>
            </a:r>
            <a:endParaRPr/>
          </a:p>
        </p:txBody>
      </p:sp>
      <p:sp>
        <p:nvSpPr>
          <p:cNvPr id="228" name="Google Shape;228;p35"/>
          <p:cNvSpPr txBox="1"/>
          <p:nvPr>
            <p:ph idx="1" type="body"/>
          </p:nvPr>
        </p:nvSpPr>
        <p:spPr>
          <a:xfrm>
            <a:off x="311825" y="966175"/>
            <a:ext cx="8520600" cy="36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2.  What are the main concepts in Redux ?</a:t>
            </a:r>
            <a:endParaRPr/>
          </a:p>
          <a:p>
            <a:pPr indent="-342900" lvl="0" marL="914400" rtl="0" algn="l">
              <a:spcBef>
                <a:spcPts val="1600"/>
              </a:spcBef>
              <a:spcAft>
                <a:spcPts val="0"/>
              </a:spcAft>
              <a:buSzPts val="1800"/>
              <a:buAutoNum type="alphaLcPeriod"/>
            </a:pPr>
            <a:r>
              <a:rPr lang="en-GB"/>
              <a:t>Action, Provider, HTTP request</a:t>
            </a:r>
            <a:endParaRPr/>
          </a:p>
          <a:p>
            <a:pPr indent="-342900" lvl="0" marL="914400" rtl="0" algn="l">
              <a:spcBef>
                <a:spcPts val="0"/>
              </a:spcBef>
              <a:spcAft>
                <a:spcPts val="0"/>
              </a:spcAft>
              <a:buSzPts val="1800"/>
              <a:buAutoNum type="alphaLcPeriod"/>
            </a:pPr>
            <a:r>
              <a:rPr lang="en-GB"/>
              <a:t>Action, Reducer, Store, State</a:t>
            </a:r>
            <a:endParaRPr/>
          </a:p>
          <a:p>
            <a:pPr indent="-342900" lvl="0" marL="914400" rtl="0" algn="l">
              <a:spcBef>
                <a:spcPts val="0"/>
              </a:spcBef>
              <a:spcAft>
                <a:spcPts val="0"/>
              </a:spcAft>
              <a:buSzPts val="1800"/>
              <a:buAutoNum type="alphaLcPeriod"/>
            </a:pPr>
            <a:r>
              <a:rPr lang="en-GB"/>
              <a:t>Action, State, Producer</a:t>
            </a:r>
            <a:endParaRPr/>
          </a:p>
          <a:p>
            <a:pPr indent="-342900" lvl="0" marL="914400" rtl="0" algn="l">
              <a:spcBef>
                <a:spcPts val="0"/>
              </a:spcBef>
              <a:spcAft>
                <a:spcPts val="0"/>
              </a:spcAft>
              <a:buSzPts val="1800"/>
              <a:buAutoNum type="alphaLcPeriod"/>
            </a:pPr>
            <a:r>
              <a:rPr lang="en-GB">
                <a:solidFill>
                  <a:schemeClr val="dk2"/>
                </a:solidFill>
              </a:rPr>
              <a:t>Action, Reducer, Component, Store, State</a:t>
            </a:r>
            <a:endParaRPr/>
          </a:p>
        </p:txBody>
      </p:sp>
      <p:sp>
        <p:nvSpPr>
          <p:cNvPr id="229" name="Google Shape;229;p35"/>
          <p:cNvSpPr/>
          <p:nvPr/>
        </p:nvSpPr>
        <p:spPr>
          <a:xfrm>
            <a:off x="4189200" y="1900025"/>
            <a:ext cx="1248000" cy="260400"/>
          </a:xfrm>
          <a:prstGeom prst="leftArrow">
            <a:avLst>
              <a:gd fmla="val 50000" name="adj1"/>
              <a:gd fmla="val 50000" name="adj2"/>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29"/>
                                        </p:tgtEl>
                                        <p:attrNameLst>
                                          <p:attrName>style.visibility</p:attrName>
                                        </p:attrNameLst>
                                      </p:cBhvr>
                                      <p:to>
                                        <p:strVal val="visible"/>
                                      </p:to>
                                    </p:set>
                                    <p:anim calcmode="lin" valueType="num">
                                      <p:cBhvr additive="base">
                                        <p:cTn dur="1200"/>
                                        <p:tgtEl>
                                          <p:spTgt spid="22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Multiple Choice Question 3</a:t>
            </a:r>
            <a:endParaRPr/>
          </a:p>
        </p:txBody>
      </p:sp>
      <p:sp>
        <p:nvSpPr>
          <p:cNvPr id="235" name="Google Shape;235;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t>2.  Redux is  a </a:t>
            </a:r>
            <a:r>
              <a:rPr lang="en-GB" sz="2000"/>
              <a:t>derivation </a:t>
            </a:r>
            <a:r>
              <a:rPr lang="en-GB" sz="2000"/>
              <a:t> from which design pattern</a:t>
            </a:r>
            <a:r>
              <a:rPr lang="en-GB" sz="2000"/>
              <a:t>?</a:t>
            </a:r>
            <a:endParaRPr sz="2000"/>
          </a:p>
          <a:p>
            <a:pPr indent="-355600" lvl="1" marL="914400" rtl="0" algn="l">
              <a:spcBef>
                <a:spcPts val="1600"/>
              </a:spcBef>
              <a:spcAft>
                <a:spcPts val="0"/>
              </a:spcAft>
              <a:buSzPts val="2000"/>
              <a:buAutoNum type="alphaLcPeriod"/>
            </a:pPr>
            <a:r>
              <a:rPr lang="en-GB" sz="2000"/>
              <a:t>MVC </a:t>
            </a:r>
            <a:endParaRPr sz="2000"/>
          </a:p>
          <a:p>
            <a:pPr indent="-355600" lvl="1" marL="914400" rtl="0" algn="l">
              <a:spcBef>
                <a:spcPts val="0"/>
              </a:spcBef>
              <a:spcAft>
                <a:spcPts val="0"/>
              </a:spcAft>
              <a:buSzPts val="2000"/>
              <a:buAutoNum type="alphaLcPeriod"/>
            </a:pPr>
            <a:r>
              <a:rPr lang="en-GB" sz="2000"/>
              <a:t>Adapter </a:t>
            </a:r>
            <a:endParaRPr sz="2000"/>
          </a:p>
          <a:p>
            <a:pPr indent="-355600" lvl="1" marL="914400" rtl="0" algn="l">
              <a:spcBef>
                <a:spcPts val="0"/>
              </a:spcBef>
              <a:spcAft>
                <a:spcPts val="0"/>
              </a:spcAft>
              <a:buSzPts val="2000"/>
              <a:buAutoNum type="alphaLcPeriod"/>
            </a:pPr>
            <a:r>
              <a:rPr lang="en-GB" sz="2000"/>
              <a:t>Flux </a:t>
            </a:r>
            <a:endParaRPr sz="2000"/>
          </a:p>
          <a:p>
            <a:pPr indent="-355600" lvl="1" marL="914400" rtl="0" algn="l">
              <a:spcBef>
                <a:spcPts val="0"/>
              </a:spcBef>
              <a:spcAft>
                <a:spcPts val="0"/>
              </a:spcAft>
              <a:buSzPts val="2000"/>
              <a:buAutoNum type="alphaLcPeriod"/>
            </a:pPr>
            <a:r>
              <a:rPr lang="en-GB" sz="2000"/>
              <a:t>Observer</a:t>
            </a:r>
            <a:endParaRPr sz="2000"/>
          </a:p>
        </p:txBody>
      </p:sp>
      <p:sp>
        <p:nvSpPr>
          <p:cNvPr id="236" name="Google Shape;236;p36"/>
          <p:cNvSpPr/>
          <p:nvPr/>
        </p:nvSpPr>
        <p:spPr>
          <a:xfrm>
            <a:off x="1999825" y="2571750"/>
            <a:ext cx="1248000" cy="260400"/>
          </a:xfrm>
          <a:prstGeom prst="leftArrow">
            <a:avLst>
              <a:gd fmla="val 50000" name="adj1"/>
              <a:gd fmla="val 50000" name="adj2"/>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36"/>
                                        </p:tgtEl>
                                        <p:attrNameLst>
                                          <p:attrName>style.visibility</p:attrName>
                                        </p:attrNameLst>
                                      </p:cBhvr>
                                      <p:to>
                                        <p:strVal val="visible"/>
                                      </p:to>
                                    </p:set>
                                    <p:anim calcmode="lin" valueType="num">
                                      <p:cBhvr additive="base">
                                        <p:cTn dur="1400"/>
                                        <p:tgtEl>
                                          <p:spTgt spid="23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QUESTIONS/COMMENTS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References</a:t>
            </a:r>
            <a:endParaRPr/>
          </a:p>
        </p:txBody>
      </p:sp>
      <p:sp>
        <p:nvSpPr>
          <p:cNvPr id="247" name="Google Shape;247;p38"/>
          <p:cNvSpPr txBox="1"/>
          <p:nvPr>
            <p:ph idx="1" type="body"/>
          </p:nvPr>
        </p:nvSpPr>
        <p:spPr>
          <a:xfrm>
            <a:off x="311700" y="1152475"/>
            <a:ext cx="8583000" cy="37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u="sng">
                <a:solidFill>
                  <a:schemeClr val="hlink"/>
                </a:solidFill>
                <a:hlinkClick r:id="rId3"/>
              </a:rPr>
              <a:t>https://www.fullstackreact.com/articles/redux-with-mark-erikson/</a:t>
            </a:r>
            <a:endParaRPr sz="1400"/>
          </a:p>
          <a:p>
            <a:pPr indent="0" lvl="0" marL="0" rtl="0" algn="l">
              <a:spcBef>
                <a:spcPts val="1600"/>
              </a:spcBef>
              <a:spcAft>
                <a:spcPts val="0"/>
              </a:spcAft>
              <a:buNone/>
            </a:pPr>
            <a:r>
              <a:rPr lang="en-GB" sz="1400" u="sng">
                <a:solidFill>
                  <a:schemeClr val="hlink"/>
                </a:solidFill>
                <a:hlinkClick r:id="rId4"/>
              </a:rPr>
              <a:t>https://en.wikipedia.org/wiki/Redux_(JavaScript_library)</a:t>
            </a:r>
            <a:endParaRPr sz="1400"/>
          </a:p>
          <a:p>
            <a:pPr indent="0" lvl="0" marL="0" rtl="0" algn="l">
              <a:spcBef>
                <a:spcPts val="1600"/>
              </a:spcBef>
              <a:spcAft>
                <a:spcPts val="0"/>
              </a:spcAft>
              <a:buNone/>
            </a:pPr>
            <a:r>
              <a:rPr lang="en-GB" sz="1400" u="sng">
                <a:solidFill>
                  <a:schemeClr val="hlink"/>
                </a:solidFill>
                <a:hlinkClick r:id="rId5"/>
              </a:rPr>
              <a:t>https://redux.js.org/introduction/getting-started</a:t>
            </a:r>
            <a:r>
              <a:rPr lang="en-GB" sz="1400"/>
              <a:t> </a:t>
            </a:r>
            <a:endParaRPr sz="1400"/>
          </a:p>
          <a:p>
            <a:pPr indent="0" lvl="0" marL="0" rtl="0" algn="l">
              <a:spcBef>
                <a:spcPts val="1600"/>
              </a:spcBef>
              <a:spcAft>
                <a:spcPts val="0"/>
              </a:spcAft>
              <a:buNone/>
            </a:pPr>
            <a:r>
              <a:rPr lang="en-GB" sz="1400" u="sng">
                <a:solidFill>
                  <a:schemeClr val="hlink"/>
                </a:solidFill>
                <a:hlinkClick r:id="rId6"/>
              </a:rPr>
              <a:t>https://medium.com/@dakota.lillie/flux-vs-redux-a-comparison-bbd5000d5111</a:t>
            </a:r>
            <a:endParaRPr sz="1400"/>
          </a:p>
          <a:p>
            <a:pPr indent="0" lvl="0" marL="0" rtl="0" algn="l">
              <a:spcBef>
                <a:spcPts val="1600"/>
              </a:spcBef>
              <a:spcAft>
                <a:spcPts val="0"/>
              </a:spcAft>
              <a:buNone/>
            </a:pPr>
            <a:r>
              <a:rPr lang="en-GB" sz="1400" u="sng">
                <a:solidFill>
                  <a:schemeClr val="hlink"/>
                </a:solidFill>
                <a:hlinkClick r:id="rId7"/>
              </a:rPr>
              <a:t>https://www.valentinog.com/blog/redux/</a:t>
            </a:r>
            <a:endParaRPr sz="1400"/>
          </a:p>
          <a:p>
            <a:pPr indent="0" lvl="0" marL="0" rtl="0" algn="l">
              <a:spcBef>
                <a:spcPts val="1600"/>
              </a:spcBef>
              <a:spcAft>
                <a:spcPts val="0"/>
              </a:spcAft>
              <a:buNone/>
            </a:pPr>
            <a:r>
              <a:rPr lang="en-GB" sz="1400" u="sng">
                <a:solidFill>
                  <a:schemeClr val="hlink"/>
                </a:solidFill>
                <a:hlinkClick r:id="rId8"/>
              </a:rPr>
              <a:t>https://hackernoon.com/why-redux-cbfc6fc5f788</a:t>
            </a:r>
            <a:endParaRPr sz="1400"/>
          </a:p>
          <a:p>
            <a:pPr indent="0" lvl="0" marL="0" rtl="0" algn="l">
              <a:spcBef>
                <a:spcPts val="1600"/>
              </a:spcBef>
              <a:spcAft>
                <a:spcPts val="0"/>
              </a:spcAft>
              <a:buNone/>
            </a:pPr>
            <a:r>
              <a:rPr lang="en-GB" sz="1400" u="sng">
                <a:solidFill>
                  <a:schemeClr val="hlink"/>
                </a:solidFill>
                <a:hlinkClick r:id="rId9"/>
              </a:rPr>
              <a:t>https://codeburst.io/mobx-vs-redux-with-react-a-noobs-comparison-and-questions-382ba340be09</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p:nvPr/>
        </p:nvSpPr>
        <p:spPr>
          <a:xfrm>
            <a:off x="5530775" y="1205125"/>
            <a:ext cx="3430200" cy="355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nvSpPr>
        <p:spPr>
          <a:xfrm>
            <a:off x="5590475" y="1205125"/>
            <a:ext cx="3310800" cy="32589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l">
              <a:spcBef>
                <a:spcPts val="0"/>
              </a:spcBef>
              <a:spcAft>
                <a:spcPts val="0"/>
              </a:spcAft>
              <a:buNone/>
            </a:pPr>
            <a:r>
              <a:rPr lang="en-GB" sz="1300">
                <a:latin typeface="Nunito"/>
                <a:ea typeface="Nunito"/>
                <a:cs typeface="Nunito"/>
                <a:sym typeface="Nunito"/>
              </a:rPr>
              <a:t>After a user clicks a button, modal opens</a:t>
            </a:r>
            <a:endParaRPr sz="1300">
              <a:latin typeface="Nunito"/>
              <a:ea typeface="Nunito"/>
              <a:cs typeface="Nunito"/>
              <a:sym typeface="Nunito"/>
            </a:endParaRPr>
          </a:p>
          <a:p>
            <a:pPr indent="0" lvl="0" marL="0" rtl="0" algn="l">
              <a:spcBef>
                <a:spcPts val="0"/>
              </a:spcBef>
              <a:spcAft>
                <a:spcPts val="0"/>
              </a:spcAft>
              <a:buNone/>
            </a:pPr>
            <a:r>
              <a:rPr lang="en-GB" sz="1300">
                <a:latin typeface="Nunito"/>
                <a:ea typeface="Nunito"/>
                <a:cs typeface="Nunito"/>
                <a:sym typeface="Nunito"/>
              </a:rPr>
              <a:t>Initial State </a:t>
            </a:r>
            <a:endParaRPr sz="13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GB" sz="1300">
                <a:latin typeface="Nunito"/>
                <a:ea typeface="Nunito"/>
                <a:cs typeface="Nunito"/>
                <a:sym typeface="Nunito"/>
              </a:rPr>
              <a:t>After the user clicks the button, state changes</a:t>
            </a:r>
            <a:endParaRPr sz="1300">
              <a:latin typeface="Nunito"/>
              <a:ea typeface="Nunito"/>
              <a:cs typeface="Nunito"/>
              <a:sym typeface="Nunito"/>
            </a:endParaRPr>
          </a:p>
        </p:txBody>
      </p:sp>
      <p:sp>
        <p:nvSpPr>
          <p:cNvPr id="73" name="Google Shape;73;p1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But what is a “state container”?</a:t>
            </a:r>
            <a:endParaRPr/>
          </a:p>
        </p:txBody>
      </p:sp>
      <p:sp>
        <p:nvSpPr>
          <p:cNvPr id="74" name="Google Shape;74;p15"/>
          <p:cNvSpPr txBox="1"/>
          <p:nvPr>
            <p:ph idx="1" type="body"/>
          </p:nvPr>
        </p:nvSpPr>
        <p:spPr>
          <a:xfrm>
            <a:off x="311700" y="1152475"/>
            <a:ext cx="4988100" cy="355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State is everywhere in a web application</a:t>
            </a:r>
            <a:endParaRPr/>
          </a:p>
          <a:p>
            <a:pPr indent="-342900" lvl="0" marL="457200" rtl="0" algn="l">
              <a:spcBef>
                <a:spcPts val="1000"/>
              </a:spcBef>
              <a:spcAft>
                <a:spcPts val="0"/>
              </a:spcAft>
              <a:buSzPts val="1800"/>
              <a:buChar char="●"/>
            </a:pPr>
            <a:r>
              <a:rPr lang="en-GB"/>
              <a:t>It is an interface between data from either the backend or local change and the representation of this data in the frontend.</a:t>
            </a:r>
            <a:endParaRPr/>
          </a:p>
          <a:p>
            <a:pPr indent="-342900" lvl="0" marL="457200" rtl="0" algn="l">
              <a:spcBef>
                <a:spcPts val="1000"/>
              </a:spcBef>
              <a:spcAft>
                <a:spcPts val="0"/>
              </a:spcAft>
              <a:buSzPts val="1800"/>
              <a:buChar char="●"/>
            </a:pPr>
            <a:r>
              <a:rPr lang="en-GB"/>
              <a:t>How do we keep track of those states in JS besides storing state in an object?</a:t>
            </a:r>
            <a:endParaRPr/>
          </a:p>
          <a:p>
            <a:pPr indent="-342900" lvl="0" marL="457200" rtl="0" algn="l">
              <a:spcBef>
                <a:spcPts val="1000"/>
              </a:spcBef>
              <a:spcAft>
                <a:spcPts val="0"/>
              </a:spcAft>
              <a:buSzPts val="1800"/>
              <a:buChar char="●"/>
            </a:pPr>
            <a:r>
              <a:rPr lang="en-GB"/>
              <a:t>Redux is such a library that provides a single location for storing the entire application state.</a:t>
            </a:r>
            <a:endParaRPr/>
          </a:p>
          <a:p>
            <a:pPr indent="0" lvl="0" marL="457200" rtl="0" algn="l">
              <a:spcBef>
                <a:spcPts val="1000"/>
              </a:spcBef>
              <a:spcAft>
                <a:spcPts val="0"/>
              </a:spcAft>
              <a:buNone/>
            </a:pPr>
            <a:r>
              <a:t/>
            </a:r>
            <a:endParaRPr/>
          </a:p>
          <a:p>
            <a:pPr indent="0" lvl="0" marL="457200" rtl="0" algn="l">
              <a:spcBef>
                <a:spcPts val="1000"/>
              </a:spcBef>
              <a:spcAft>
                <a:spcPts val="1000"/>
              </a:spcAft>
              <a:buNone/>
            </a:pPr>
            <a:r>
              <a:t/>
            </a:r>
            <a:endParaRPr/>
          </a:p>
        </p:txBody>
      </p:sp>
      <p:pic>
        <p:nvPicPr>
          <p:cNvPr id="75" name="Google Shape;75;p15"/>
          <p:cNvPicPr preferRelativeResize="0"/>
          <p:nvPr/>
        </p:nvPicPr>
        <p:blipFill>
          <a:blip r:embed="rId3">
            <a:alphaModFix/>
          </a:blip>
          <a:stretch>
            <a:fillRect/>
          </a:stretch>
        </p:blipFill>
        <p:spPr>
          <a:xfrm>
            <a:off x="6072188" y="1987800"/>
            <a:ext cx="1628138" cy="735881"/>
          </a:xfrm>
          <a:prstGeom prst="rect">
            <a:avLst/>
          </a:prstGeom>
          <a:noFill/>
          <a:ln>
            <a:noFill/>
          </a:ln>
        </p:spPr>
      </p:pic>
      <p:pic>
        <p:nvPicPr>
          <p:cNvPr id="76" name="Google Shape;76;p15"/>
          <p:cNvPicPr preferRelativeResize="0"/>
          <p:nvPr/>
        </p:nvPicPr>
        <p:blipFill>
          <a:blip r:embed="rId4">
            <a:alphaModFix/>
          </a:blip>
          <a:stretch>
            <a:fillRect/>
          </a:stretch>
        </p:blipFill>
        <p:spPr>
          <a:xfrm>
            <a:off x="6015450" y="3538006"/>
            <a:ext cx="1885950" cy="819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par>
                                <p:cTn fill="hold" nodeType="with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par>
                                <p:cTn fill="hold" nodeType="with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par>
                                <p:cTn fill="hold" nodeType="with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Brief History</a:t>
            </a:r>
            <a:endParaRPr/>
          </a:p>
        </p:txBody>
      </p:sp>
      <p:sp>
        <p:nvSpPr>
          <p:cNvPr id="82" name="Google Shape;82;p16"/>
          <p:cNvSpPr txBox="1"/>
          <p:nvPr>
            <p:ph idx="1" type="body"/>
          </p:nvPr>
        </p:nvSpPr>
        <p:spPr>
          <a:xfrm>
            <a:off x="311700" y="1152475"/>
            <a:ext cx="4334400" cy="37779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GB" sz="1400">
                <a:solidFill>
                  <a:srgbClr val="222222"/>
                </a:solidFill>
              </a:rPr>
              <a:t>Redux was created by Dan Abramov and Andrew Clark in 2015. </a:t>
            </a:r>
            <a:endParaRPr sz="1400">
              <a:solidFill>
                <a:srgbClr val="222222"/>
              </a:solidFill>
            </a:endParaRPr>
          </a:p>
          <a:p>
            <a:pPr indent="0" lvl="0" marL="457200" rtl="0" algn="l">
              <a:spcBef>
                <a:spcPts val="600"/>
              </a:spcBef>
              <a:spcAft>
                <a:spcPts val="0"/>
              </a:spcAft>
              <a:buNone/>
            </a:pPr>
            <a:r>
              <a:t/>
            </a:r>
            <a:endParaRPr sz="1400">
              <a:solidFill>
                <a:srgbClr val="222222"/>
              </a:solidFill>
            </a:endParaRPr>
          </a:p>
          <a:p>
            <a:pPr indent="-317500" lvl="0" marL="457200" rtl="0" algn="l">
              <a:spcBef>
                <a:spcPts val="600"/>
              </a:spcBef>
              <a:spcAft>
                <a:spcPts val="0"/>
              </a:spcAft>
              <a:buSzPts val="1400"/>
              <a:buChar char="●"/>
            </a:pPr>
            <a:r>
              <a:rPr lang="en-GB" sz="1400">
                <a:solidFill>
                  <a:srgbClr val="222222"/>
                </a:solidFill>
              </a:rPr>
              <a:t>Abramov wanted to add functionality to Facebook’s Flux pattern.</a:t>
            </a:r>
            <a:endParaRPr sz="1400">
              <a:solidFill>
                <a:srgbClr val="222222"/>
              </a:solidFill>
            </a:endParaRPr>
          </a:p>
        </p:txBody>
      </p:sp>
      <p:pic>
        <p:nvPicPr>
          <p:cNvPr id="83" name="Google Shape;83;p16"/>
          <p:cNvPicPr preferRelativeResize="0"/>
          <p:nvPr/>
        </p:nvPicPr>
        <p:blipFill>
          <a:blip r:embed="rId3">
            <a:alphaModFix/>
          </a:blip>
          <a:stretch>
            <a:fillRect/>
          </a:stretch>
        </p:blipFill>
        <p:spPr>
          <a:xfrm>
            <a:off x="4494250" y="694475"/>
            <a:ext cx="4644299" cy="4004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260300"/>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problem does Redux solve ? </a:t>
            </a:r>
            <a:endParaRPr/>
          </a:p>
        </p:txBody>
      </p:sp>
      <p:sp>
        <p:nvSpPr>
          <p:cNvPr id="89" name="Google Shape;89;p17"/>
          <p:cNvSpPr txBox="1"/>
          <p:nvPr>
            <p:ph idx="1" type="body"/>
          </p:nvPr>
        </p:nvSpPr>
        <p:spPr>
          <a:xfrm>
            <a:off x="311700" y="1051425"/>
            <a:ext cx="8520600" cy="3517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400"/>
              <a:t>The entire state of an application is stored in one central location. </a:t>
            </a:r>
            <a:endParaRPr sz="1400"/>
          </a:p>
          <a:p>
            <a:pPr indent="-317500" lvl="0" marL="457200" rtl="0" algn="l">
              <a:spcBef>
                <a:spcPts val="1000"/>
              </a:spcBef>
              <a:spcAft>
                <a:spcPts val="0"/>
              </a:spcAft>
              <a:buSzPts val="1400"/>
              <a:buChar char="●"/>
            </a:pPr>
            <a:r>
              <a:rPr lang="en-GB" sz="1400"/>
              <a:t>In libraries like React, stateful components carry their own state.</a:t>
            </a:r>
            <a:endParaRPr sz="1400"/>
          </a:p>
          <a:p>
            <a:pPr indent="-317500" lvl="0" marL="457200" rtl="0" algn="l">
              <a:spcBef>
                <a:spcPts val="1000"/>
              </a:spcBef>
              <a:spcAft>
                <a:spcPts val="0"/>
              </a:spcAft>
              <a:buSzPts val="1400"/>
              <a:buChar char="●"/>
            </a:pPr>
            <a:r>
              <a:rPr lang="en-GB" sz="1400"/>
              <a:t>Each component of an application can have direct access to the state of the application without having to send props down to child components or using callback functions to send data back  to a parent.</a:t>
            </a:r>
            <a:endParaRPr sz="1400"/>
          </a:p>
          <a:p>
            <a:pPr indent="0" lvl="0" marL="0" rtl="0" algn="l">
              <a:spcBef>
                <a:spcPts val="1000"/>
              </a:spcBef>
              <a:spcAft>
                <a:spcPts val="1600"/>
              </a:spcAft>
              <a:buNone/>
            </a:pPr>
            <a:r>
              <a:t/>
            </a:r>
            <a:endParaRPr sz="1400"/>
          </a:p>
        </p:txBody>
      </p:sp>
      <p:pic>
        <p:nvPicPr>
          <p:cNvPr id="90" name="Google Shape;90;p17"/>
          <p:cNvPicPr preferRelativeResize="0"/>
          <p:nvPr/>
        </p:nvPicPr>
        <p:blipFill>
          <a:blip r:embed="rId3">
            <a:alphaModFix/>
          </a:blip>
          <a:stretch>
            <a:fillRect/>
          </a:stretch>
        </p:blipFill>
        <p:spPr>
          <a:xfrm>
            <a:off x="311700" y="2486638"/>
            <a:ext cx="3841926" cy="2419175"/>
          </a:xfrm>
          <a:prstGeom prst="rect">
            <a:avLst/>
          </a:prstGeom>
          <a:noFill/>
          <a:ln>
            <a:noFill/>
          </a:ln>
        </p:spPr>
      </p:pic>
      <p:pic>
        <p:nvPicPr>
          <p:cNvPr id="91" name="Google Shape;91;p17"/>
          <p:cNvPicPr preferRelativeResize="0"/>
          <p:nvPr/>
        </p:nvPicPr>
        <p:blipFill>
          <a:blip r:embed="rId4">
            <a:alphaModFix/>
          </a:blip>
          <a:stretch>
            <a:fillRect/>
          </a:stretch>
        </p:blipFill>
        <p:spPr>
          <a:xfrm>
            <a:off x="4572000" y="2367225"/>
            <a:ext cx="4534851" cy="27762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268875" y="160850"/>
            <a:ext cx="8563500" cy="8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a:t>Our Project: 513Pictionary</a:t>
            </a:r>
            <a:endParaRPr/>
          </a:p>
          <a:p>
            <a:pPr indent="0" lvl="0" marL="0" rtl="0" algn="l">
              <a:spcBef>
                <a:spcPts val="0"/>
              </a:spcBef>
              <a:spcAft>
                <a:spcPts val="0"/>
              </a:spcAft>
              <a:buClr>
                <a:srgbClr val="000000"/>
              </a:buClr>
              <a:buSzPts val="1100"/>
              <a:buFont typeface="Arial"/>
              <a:buNone/>
            </a:pPr>
            <a:r>
              <a:rPr lang="en-GB" sz="1800"/>
              <a:t>A multi-user real time pictionary game </a:t>
            </a:r>
            <a:endParaRPr/>
          </a:p>
        </p:txBody>
      </p:sp>
      <p:pic>
        <p:nvPicPr>
          <p:cNvPr id="97" name="Google Shape;97;p18"/>
          <p:cNvPicPr preferRelativeResize="0"/>
          <p:nvPr/>
        </p:nvPicPr>
        <p:blipFill rotWithShape="1">
          <a:blip r:embed="rId3">
            <a:alphaModFix/>
          </a:blip>
          <a:srcRect b="0" l="29" r="29" t="0"/>
          <a:stretch/>
        </p:blipFill>
        <p:spPr>
          <a:xfrm>
            <a:off x="271775" y="1107874"/>
            <a:ext cx="4524475" cy="3878100"/>
          </a:xfrm>
          <a:prstGeom prst="rect">
            <a:avLst/>
          </a:prstGeom>
          <a:noFill/>
          <a:ln>
            <a:noFill/>
          </a:ln>
        </p:spPr>
      </p:pic>
      <p:sp>
        <p:nvSpPr>
          <p:cNvPr id="98" name="Google Shape;98;p18"/>
          <p:cNvSpPr txBox="1"/>
          <p:nvPr/>
        </p:nvSpPr>
        <p:spPr>
          <a:xfrm>
            <a:off x="5034975" y="1117675"/>
            <a:ext cx="3797400" cy="3642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Nunito"/>
              <a:buChar char="●"/>
            </a:pPr>
            <a:r>
              <a:rPr lang="en-GB">
                <a:latin typeface="Nunito"/>
                <a:ea typeface="Nunito"/>
                <a:cs typeface="Nunito"/>
                <a:sym typeface="Nunito"/>
              </a:rPr>
              <a:t>MainPage</a:t>
            </a:r>
            <a:endParaRPr>
              <a:latin typeface="Nunito"/>
              <a:ea typeface="Nunito"/>
              <a:cs typeface="Nunito"/>
              <a:sym typeface="Nunito"/>
            </a:endParaRPr>
          </a:p>
          <a:p>
            <a:pPr indent="-317500" lvl="1" marL="914400" rtl="0" algn="l">
              <a:lnSpc>
                <a:spcPct val="115000"/>
              </a:lnSpc>
              <a:spcBef>
                <a:spcPts val="0"/>
              </a:spcBef>
              <a:spcAft>
                <a:spcPts val="0"/>
              </a:spcAft>
              <a:buSzPts val="1400"/>
              <a:buFont typeface="Nunito"/>
              <a:buChar char="○"/>
            </a:pPr>
            <a:r>
              <a:rPr lang="en-GB">
                <a:latin typeface="Nunito"/>
                <a:ea typeface="Nunito"/>
                <a:cs typeface="Nunito"/>
                <a:sym typeface="Nunito"/>
              </a:rPr>
              <a:t>NavBar</a:t>
            </a:r>
            <a:endParaRPr>
              <a:latin typeface="Nunito"/>
              <a:ea typeface="Nunito"/>
              <a:cs typeface="Nunito"/>
              <a:sym typeface="Nunito"/>
            </a:endParaRPr>
          </a:p>
          <a:p>
            <a:pPr indent="-317500" lvl="2" marL="1371600" rtl="0" algn="l">
              <a:lnSpc>
                <a:spcPct val="115000"/>
              </a:lnSpc>
              <a:spcBef>
                <a:spcPts val="0"/>
              </a:spcBef>
              <a:spcAft>
                <a:spcPts val="0"/>
              </a:spcAft>
              <a:buSzPts val="1400"/>
              <a:buFont typeface="Nunito"/>
              <a:buChar char="■"/>
            </a:pPr>
            <a:r>
              <a:rPr lang="en-GB">
                <a:latin typeface="Nunito"/>
                <a:ea typeface="Nunito"/>
                <a:cs typeface="Nunito"/>
                <a:sym typeface="Nunito"/>
              </a:rPr>
              <a:t>Home Button</a:t>
            </a:r>
            <a:endParaRPr>
              <a:latin typeface="Nunito"/>
              <a:ea typeface="Nunito"/>
              <a:cs typeface="Nunito"/>
              <a:sym typeface="Nunito"/>
            </a:endParaRPr>
          </a:p>
          <a:p>
            <a:pPr indent="-317500" lvl="2" marL="1371600" rtl="0" algn="l">
              <a:lnSpc>
                <a:spcPct val="115000"/>
              </a:lnSpc>
              <a:spcBef>
                <a:spcPts val="0"/>
              </a:spcBef>
              <a:spcAft>
                <a:spcPts val="0"/>
              </a:spcAft>
              <a:buSzPts val="1400"/>
              <a:buFont typeface="Nunito"/>
              <a:buChar char="■"/>
            </a:pPr>
            <a:r>
              <a:rPr lang="en-GB">
                <a:latin typeface="Nunito"/>
                <a:ea typeface="Nunito"/>
                <a:cs typeface="Nunito"/>
                <a:sym typeface="Nunito"/>
              </a:rPr>
              <a:t>Home Title</a:t>
            </a:r>
            <a:endParaRPr>
              <a:latin typeface="Nunito"/>
              <a:ea typeface="Nunito"/>
              <a:cs typeface="Nunito"/>
              <a:sym typeface="Nunito"/>
            </a:endParaRPr>
          </a:p>
          <a:p>
            <a:pPr indent="-317500" lvl="2" marL="1371600" rtl="0" algn="l">
              <a:lnSpc>
                <a:spcPct val="115000"/>
              </a:lnSpc>
              <a:spcBef>
                <a:spcPts val="0"/>
              </a:spcBef>
              <a:spcAft>
                <a:spcPts val="0"/>
              </a:spcAft>
              <a:buSzPts val="1400"/>
              <a:buFont typeface="Nunito"/>
              <a:buChar char="■"/>
            </a:pPr>
            <a:r>
              <a:rPr lang="en-GB">
                <a:latin typeface="Nunito"/>
                <a:ea typeface="Nunito"/>
                <a:cs typeface="Nunito"/>
                <a:sym typeface="Nunito"/>
              </a:rPr>
              <a:t>Logout Button</a:t>
            </a:r>
            <a:endParaRPr>
              <a:latin typeface="Nunito"/>
              <a:ea typeface="Nunito"/>
              <a:cs typeface="Nunito"/>
              <a:sym typeface="Nunito"/>
            </a:endParaRPr>
          </a:p>
          <a:p>
            <a:pPr indent="-317500" lvl="2" marL="1371600" rtl="0" algn="l">
              <a:lnSpc>
                <a:spcPct val="115000"/>
              </a:lnSpc>
              <a:spcBef>
                <a:spcPts val="0"/>
              </a:spcBef>
              <a:spcAft>
                <a:spcPts val="0"/>
              </a:spcAft>
              <a:buSzPts val="1400"/>
              <a:buFont typeface="Nunito"/>
              <a:buChar char="■"/>
            </a:pPr>
            <a:r>
              <a:rPr lang="en-GB">
                <a:latin typeface="Nunito"/>
                <a:ea typeface="Nunito"/>
                <a:cs typeface="Nunito"/>
                <a:sym typeface="Nunito"/>
              </a:rPr>
              <a:t>Help</a:t>
            </a:r>
            <a:endParaRPr>
              <a:latin typeface="Nunito"/>
              <a:ea typeface="Nunito"/>
              <a:cs typeface="Nunito"/>
              <a:sym typeface="Nunito"/>
            </a:endParaRPr>
          </a:p>
          <a:p>
            <a:pPr indent="-317500" lvl="1" marL="914400" rtl="0" algn="l">
              <a:lnSpc>
                <a:spcPct val="115000"/>
              </a:lnSpc>
              <a:spcBef>
                <a:spcPts val="0"/>
              </a:spcBef>
              <a:spcAft>
                <a:spcPts val="0"/>
              </a:spcAft>
              <a:buSzPts val="1400"/>
              <a:buFont typeface="Nunito"/>
              <a:buChar char="○"/>
            </a:pPr>
            <a:r>
              <a:rPr lang="en-GB">
                <a:latin typeface="Nunito"/>
                <a:ea typeface="Nunito"/>
                <a:cs typeface="Nunito"/>
                <a:sym typeface="Nunito"/>
              </a:rPr>
              <a:t>UserList</a:t>
            </a:r>
            <a:endParaRPr>
              <a:latin typeface="Nunito"/>
              <a:ea typeface="Nunito"/>
              <a:cs typeface="Nunito"/>
              <a:sym typeface="Nunito"/>
            </a:endParaRPr>
          </a:p>
          <a:p>
            <a:pPr indent="-317500" lvl="2" marL="1371600" rtl="0" algn="l">
              <a:lnSpc>
                <a:spcPct val="115000"/>
              </a:lnSpc>
              <a:spcBef>
                <a:spcPts val="0"/>
              </a:spcBef>
              <a:spcAft>
                <a:spcPts val="0"/>
              </a:spcAft>
              <a:buSzPts val="1400"/>
              <a:buFont typeface="Nunito"/>
              <a:buChar char="■"/>
            </a:pPr>
            <a:r>
              <a:rPr lang="en-GB">
                <a:latin typeface="Nunito"/>
                <a:ea typeface="Nunito"/>
                <a:cs typeface="Nunito"/>
                <a:sym typeface="Nunito"/>
              </a:rPr>
              <a:t>...</a:t>
            </a:r>
            <a:endParaRPr>
              <a:latin typeface="Nunito"/>
              <a:ea typeface="Nunito"/>
              <a:cs typeface="Nunito"/>
              <a:sym typeface="Nunito"/>
            </a:endParaRPr>
          </a:p>
          <a:p>
            <a:pPr indent="-317500" lvl="1" marL="914400" rtl="0" algn="l">
              <a:lnSpc>
                <a:spcPct val="115000"/>
              </a:lnSpc>
              <a:spcBef>
                <a:spcPts val="0"/>
              </a:spcBef>
              <a:spcAft>
                <a:spcPts val="0"/>
              </a:spcAft>
              <a:buSzPts val="1400"/>
              <a:buFont typeface="Nunito"/>
              <a:buChar char="○"/>
            </a:pPr>
            <a:r>
              <a:rPr lang="en-GB">
                <a:latin typeface="Nunito"/>
                <a:ea typeface="Nunito"/>
                <a:cs typeface="Nunito"/>
                <a:sym typeface="Nunito"/>
              </a:rPr>
              <a:t>SketchBoard</a:t>
            </a:r>
            <a:endParaRPr>
              <a:latin typeface="Nunito"/>
              <a:ea typeface="Nunito"/>
              <a:cs typeface="Nunito"/>
              <a:sym typeface="Nunito"/>
            </a:endParaRPr>
          </a:p>
          <a:p>
            <a:pPr indent="-317500" lvl="2" marL="1371600" rtl="0" algn="l">
              <a:lnSpc>
                <a:spcPct val="115000"/>
              </a:lnSpc>
              <a:spcBef>
                <a:spcPts val="0"/>
              </a:spcBef>
              <a:spcAft>
                <a:spcPts val="0"/>
              </a:spcAft>
              <a:buSzPts val="1400"/>
              <a:buFont typeface="Nunito"/>
              <a:buChar char="■"/>
            </a:pPr>
            <a:r>
              <a:rPr lang="en-GB">
                <a:latin typeface="Nunito"/>
                <a:ea typeface="Nunito"/>
                <a:cs typeface="Nunito"/>
                <a:sym typeface="Nunito"/>
              </a:rPr>
              <a:t>...</a:t>
            </a:r>
            <a:endParaRPr>
              <a:latin typeface="Nunito"/>
              <a:ea typeface="Nunito"/>
              <a:cs typeface="Nunito"/>
              <a:sym typeface="Nunito"/>
            </a:endParaRPr>
          </a:p>
          <a:p>
            <a:pPr indent="-317500" lvl="1" marL="914400" rtl="0" algn="l">
              <a:lnSpc>
                <a:spcPct val="115000"/>
              </a:lnSpc>
              <a:spcBef>
                <a:spcPts val="0"/>
              </a:spcBef>
              <a:spcAft>
                <a:spcPts val="0"/>
              </a:spcAft>
              <a:buSzPts val="1400"/>
              <a:buFont typeface="Nunito"/>
              <a:buChar char="○"/>
            </a:pPr>
            <a:r>
              <a:rPr lang="en-GB">
                <a:latin typeface="Nunito"/>
                <a:ea typeface="Nunito"/>
                <a:cs typeface="Nunito"/>
                <a:sym typeface="Nunito"/>
              </a:rPr>
              <a:t>ChatBox</a:t>
            </a:r>
            <a:endParaRPr>
              <a:latin typeface="Nunito"/>
              <a:ea typeface="Nunito"/>
              <a:cs typeface="Nunito"/>
              <a:sym typeface="Nunito"/>
            </a:endParaRPr>
          </a:p>
          <a:p>
            <a:pPr indent="-317500" lvl="2" marL="1371600" rtl="0" algn="l">
              <a:lnSpc>
                <a:spcPct val="115000"/>
              </a:lnSpc>
              <a:spcBef>
                <a:spcPts val="0"/>
              </a:spcBef>
              <a:spcAft>
                <a:spcPts val="0"/>
              </a:spcAft>
              <a:buSzPts val="1400"/>
              <a:buFont typeface="Nunito"/>
              <a:buChar char="■"/>
            </a:pPr>
            <a:r>
              <a:rPr lang="en-GB">
                <a:latin typeface="Nunito"/>
                <a:ea typeface="Nunito"/>
                <a:cs typeface="Nunito"/>
                <a:sym typeface="Nunito"/>
              </a:rPr>
              <a:t>...</a:t>
            </a:r>
            <a:endParaRPr>
              <a:latin typeface="Nunito"/>
              <a:ea typeface="Nunito"/>
              <a:cs typeface="Nunito"/>
              <a:sym typeface="Nunito"/>
            </a:endParaRPr>
          </a:p>
          <a:p>
            <a:pPr indent="0" lvl="0" marL="457200" rtl="0" algn="l">
              <a:spcBef>
                <a:spcPts val="1600"/>
              </a:spcBef>
              <a:spcAft>
                <a:spcPts val="0"/>
              </a:spcAft>
              <a:buNone/>
            </a:pPr>
            <a:r>
              <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271775" y="132425"/>
            <a:ext cx="8753400" cy="7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Why is using Redux a good idea for our project?</a:t>
            </a:r>
            <a:endParaRPr/>
          </a:p>
        </p:txBody>
      </p:sp>
      <p:pic>
        <p:nvPicPr>
          <p:cNvPr id="104" name="Google Shape;104;p19"/>
          <p:cNvPicPr preferRelativeResize="0"/>
          <p:nvPr/>
        </p:nvPicPr>
        <p:blipFill rotWithShape="1">
          <a:blip r:embed="rId3">
            <a:alphaModFix/>
          </a:blip>
          <a:srcRect b="0" l="29" r="29" t="0"/>
          <a:stretch/>
        </p:blipFill>
        <p:spPr>
          <a:xfrm>
            <a:off x="271775" y="1107874"/>
            <a:ext cx="4524475" cy="3878100"/>
          </a:xfrm>
          <a:prstGeom prst="rect">
            <a:avLst/>
          </a:prstGeom>
          <a:noFill/>
          <a:ln>
            <a:noFill/>
          </a:ln>
        </p:spPr>
      </p:pic>
      <p:sp>
        <p:nvSpPr>
          <p:cNvPr id="105" name="Google Shape;105;p19"/>
          <p:cNvSpPr txBox="1"/>
          <p:nvPr/>
        </p:nvSpPr>
        <p:spPr>
          <a:xfrm>
            <a:off x="5034975" y="1117675"/>
            <a:ext cx="3754500" cy="3201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Nunito"/>
              <a:buChar char="●"/>
            </a:pPr>
            <a:r>
              <a:rPr lang="en-GB">
                <a:latin typeface="Nunito"/>
                <a:ea typeface="Nunito"/>
                <a:cs typeface="Nunito"/>
                <a:sym typeface="Nunito"/>
              </a:rPr>
              <a:t>Manage the game state</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GB">
                <a:latin typeface="Nunito"/>
                <a:ea typeface="Nunito"/>
                <a:cs typeface="Nunito"/>
                <a:sym typeface="Nunito"/>
              </a:rPr>
              <a:t>Where the state should live?</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GB">
                <a:latin typeface="Nunito"/>
                <a:ea typeface="Nunito"/>
                <a:cs typeface="Nunito"/>
                <a:sym typeface="Nunito"/>
              </a:rPr>
              <a:t>How to share data with sibling components?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GB">
                <a:latin typeface="Nunito"/>
                <a:ea typeface="Nunito"/>
                <a:cs typeface="Nunito"/>
                <a:sym typeface="Nunito"/>
              </a:rPr>
              <a:t>Easy for debugging</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GB">
                <a:latin typeface="Nunito"/>
                <a:ea typeface="Nunito"/>
                <a:cs typeface="Nunito"/>
                <a:sym typeface="Nunito"/>
              </a:rPr>
              <a:t>Redux DevTool</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p:txBody>
      </p:sp>
      <p:grpSp>
        <p:nvGrpSpPr>
          <p:cNvPr id="106" name="Google Shape;106;p19"/>
          <p:cNvGrpSpPr/>
          <p:nvPr/>
        </p:nvGrpSpPr>
        <p:grpSpPr>
          <a:xfrm>
            <a:off x="5739525" y="2306675"/>
            <a:ext cx="2641650" cy="1195175"/>
            <a:chOff x="5739525" y="2306675"/>
            <a:chExt cx="2641650" cy="1195175"/>
          </a:xfrm>
        </p:grpSpPr>
        <p:sp>
          <p:nvSpPr>
            <p:cNvPr id="107" name="Google Shape;107;p19"/>
            <p:cNvSpPr/>
            <p:nvPr/>
          </p:nvSpPr>
          <p:spPr>
            <a:xfrm>
              <a:off x="7134250" y="2664263"/>
              <a:ext cx="730800" cy="4800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Store</a:t>
              </a:r>
              <a:endParaRPr/>
            </a:p>
          </p:txBody>
        </p:sp>
        <p:sp>
          <p:nvSpPr>
            <p:cNvPr id="108" name="Google Shape;108;p19"/>
            <p:cNvSpPr/>
            <p:nvPr/>
          </p:nvSpPr>
          <p:spPr>
            <a:xfrm>
              <a:off x="8058675" y="2306675"/>
              <a:ext cx="322500" cy="4800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B</a:t>
              </a:r>
              <a:endParaRPr/>
            </a:p>
          </p:txBody>
        </p:sp>
        <p:sp>
          <p:nvSpPr>
            <p:cNvPr id="109" name="Google Shape;109;p19"/>
            <p:cNvSpPr/>
            <p:nvPr/>
          </p:nvSpPr>
          <p:spPr>
            <a:xfrm>
              <a:off x="8058675" y="3021850"/>
              <a:ext cx="322500" cy="4800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C</a:t>
              </a:r>
              <a:endParaRPr/>
            </a:p>
          </p:txBody>
        </p:sp>
        <p:cxnSp>
          <p:nvCxnSpPr>
            <p:cNvPr id="110" name="Google Shape;110;p19"/>
            <p:cNvCxnSpPr>
              <a:stCxn id="107" idx="3"/>
              <a:endCxn id="108" idx="1"/>
            </p:cNvCxnSpPr>
            <p:nvPr/>
          </p:nvCxnSpPr>
          <p:spPr>
            <a:xfrm flipH="1" rot="10800000">
              <a:off x="7865050" y="2546663"/>
              <a:ext cx="193500" cy="357600"/>
            </a:xfrm>
            <a:prstGeom prst="straightConnector1">
              <a:avLst/>
            </a:prstGeom>
            <a:noFill/>
            <a:ln cap="flat" cmpd="sng" w="9525">
              <a:solidFill>
                <a:schemeClr val="dk2"/>
              </a:solidFill>
              <a:prstDash val="solid"/>
              <a:round/>
              <a:headEnd len="med" w="med" type="none"/>
              <a:tailEnd len="med" w="med" type="triangle"/>
            </a:ln>
          </p:spPr>
        </p:cxnSp>
        <p:cxnSp>
          <p:nvCxnSpPr>
            <p:cNvPr id="111" name="Google Shape;111;p19"/>
            <p:cNvCxnSpPr>
              <a:stCxn id="107" idx="3"/>
              <a:endCxn id="109" idx="1"/>
            </p:cNvCxnSpPr>
            <p:nvPr/>
          </p:nvCxnSpPr>
          <p:spPr>
            <a:xfrm>
              <a:off x="7865050" y="2904263"/>
              <a:ext cx="193500" cy="357600"/>
            </a:xfrm>
            <a:prstGeom prst="straightConnector1">
              <a:avLst/>
            </a:prstGeom>
            <a:noFill/>
            <a:ln cap="flat" cmpd="sng" w="9525">
              <a:solidFill>
                <a:schemeClr val="dk2"/>
              </a:solidFill>
              <a:prstDash val="solid"/>
              <a:round/>
              <a:headEnd len="med" w="med" type="none"/>
              <a:tailEnd len="med" w="med" type="triangle"/>
            </a:ln>
          </p:spPr>
        </p:cxnSp>
        <p:sp>
          <p:nvSpPr>
            <p:cNvPr id="112" name="Google Shape;112;p19"/>
            <p:cNvSpPr/>
            <p:nvPr/>
          </p:nvSpPr>
          <p:spPr>
            <a:xfrm>
              <a:off x="5900775" y="2306675"/>
              <a:ext cx="681600" cy="3864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Main Page</a:t>
              </a:r>
              <a:endParaRPr/>
            </a:p>
          </p:txBody>
        </p:sp>
        <p:sp>
          <p:nvSpPr>
            <p:cNvPr id="113" name="Google Shape;113;p19"/>
            <p:cNvSpPr/>
            <p:nvPr/>
          </p:nvSpPr>
          <p:spPr>
            <a:xfrm>
              <a:off x="5739525" y="2933100"/>
              <a:ext cx="322500" cy="3288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B</a:t>
              </a:r>
              <a:endParaRPr/>
            </a:p>
          </p:txBody>
        </p:sp>
        <p:sp>
          <p:nvSpPr>
            <p:cNvPr id="114" name="Google Shape;114;p19"/>
            <p:cNvSpPr/>
            <p:nvPr/>
          </p:nvSpPr>
          <p:spPr>
            <a:xfrm>
              <a:off x="6372413" y="2933100"/>
              <a:ext cx="322500" cy="3288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C</a:t>
              </a:r>
              <a:endParaRPr/>
            </a:p>
          </p:txBody>
        </p:sp>
        <p:cxnSp>
          <p:nvCxnSpPr>
            <p:cNvPr id="115" name="Google Shape;115;p19"/>
            <p:cNvCxnSpPr>
              <a:endCxn id="113" idx="0"/>
            </p:cNvCxnSpPr>
            <p:nvPr/>
          </p:nvCxnSpPr>
          <p:spPr>
            <a:xfrm flipH="1">
              <a:off x="5900775" y="2666700"/>
              <a:ext cx="300900" cy="266400"/>
            </a:xfrm>
            <a:prstGeom prst="straightConnector1">
              <a:avLst/>
            </a:prstGeom>
            <a:noFill/>
            <a:ln cap="flat" cmpd="sng" w="9525">
              <a:solidFill>
                <a:schemeClr val="dk2"/>
              </a:solidFill>
              <a:prstDash val="solid"/>
              <a:round/>
              <a:headEnd len="med" w="med" type="none"/>
              <a:tailEnd len="med" w="med" type="triangle"/>
            </a:ln>
          </p:spPr>
        </p:cxnSp>
        <p:cxnSp>
          <p:nvCxnSpPr>
            <p:cNvPr id="116" name="Google Shape;116;p19"/>
            <p:cNvCxnSpPr>
              <a:stCxn id="112" idx="2"/>
              <a:endCxn id="114" idx="0"/>
            </p:cNvCxnSpPr>
            <p:nvPr/>
          </p:nvCxnSpPr>
          <p:spPr>
            <a:xfrm>
              <a:off x="6241575" y="2693075"/>
              <a:ext cx="292200" cy="240000"/>
            </a:xfrm>
            <a:prstGeom prst="straightConnector1">
              <a:avLst/>
            </a:prstGeom>
            <a:noFill/>
            <a:ln cap="flat" cmpd="sng" w="9525">
              <a:solidFill>
                <a:schemeClr val="dk2"/>
              </a:solidFill>
              <a:prstDash val="solid"/>
              <a:round/>
              <a:headEnd len="med" w="med" type="none"/>
              <a:tailEnd len="med" w="med" type="triangle"/>
            </a:ln>
          </p:spPr>
        </p:cxnSp>
      </p:grpSp>
      <p:sp>
        <p:nvSpPr>
          <p:cNvPr id="117" name="Google Shape;117;p19"/>
          <p:cNvSpPr/>
          <p:nvPr/>
        </p:nvSpPr>
        <p:spPr>
          <a:xfrm>
            <a:off x="1423525" y="3827400"/>
            <a:ext cx="1490700" cy="2418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349225" y="2636825"/>
            <a:ext cx="1074300" cy="3579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926100" y="772725"/>
            <a:ext cx="7291800" cy="186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6000"/>
              <a:t>Basic Walkthrough</a:t>
            </a:r>
            <a:endParaRPr sz="6000"/>
          </a:p>
        </p:txBody>
      </p:sp>
      <p:sp>
        <p:nvSpPr>
          <p:cNvPr id="124" name="Google Shape;124;p20"/>
          <p:cNvSpPr txBox="1"/>
          <p:nvPr>
            <p:ph idx="1" type="body"/>
          </p:nvPr>
        </p:nvSpPr>
        <p:spPr>
          <a:xfrm>
            <a:off x="311700" y="2845182"/>
            <a:ext cx="85206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sz="2400"/>
              <a:t>An introduction to some key concepts of Redux</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Redux Architecture Overview</a:t>
            </a:r>
            <a:endParaRPr/>
          </a:p>
        </p:txBody>
      </p:sp>
      <p:pic>
        <p:nvPicPr>
          <p:cNvPr id="130" name="Google Shape;130;p21"/>
          <p:cNvPicPr preferRelativeResize="0"/>
          <p:nvPr/>
        </p:nvPicPr>
        <p:blipFill>
          <a:blip r:embed="rId3">
            <a:alphaModFix/>
          </a:blip>
          <a:stretch>
            <a:fillRect/>
          </a:stretch>
        </p:blipFill>
        <p:spPr>
          <a:xfrm>
            <a:off x="1025638" y="1390188"/>
            <a:ext cx="6943725" cy="3000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