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05" r:id="rId2"/>
  </p:sldMasterIdLst>
  <p:notesMasterIdLst>
    <p:notesMasterId r:id="rId16"/>
  </p:notesMasterIdLst>
  <p:handoutMasterIdLst>
    <p:handoutMasterId r:id="rId17"/>
  </p:handoutMasterIdLst>
  <p:sldIdLst>
    <p:sldId id="270" r:id="rId3"/>
    <p:sldId id="271" r:id="rId4"/>
    <p:sldId id="274" r:id="rId5"/>
    <p:sldId id="277" r:id="rId6"/>
    <p:sldId id="287" r:id="rId7"/>
    <p:sldId id="278" r:id="rId8"/>
    <p:sldId id="279" r:id="rId9"/>
    <p:sldId id="284" r:id="rId10"/>
    <p:sldId id="285" r:id="rId11"/>
    <p:sldId id="282" r:id="rId12"/>
    <p:sldId id="283" r:id="rId13"/>
    <p:sldId id="286" r:id="rId14"/>
    <p:sldId id="276"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8AB188-10C1-EF62-A2ED-10FFD19D28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6F5A8918-F3EC-DA32-41A1-77E56A2D05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C2EF9-47A6-45EF-AB82-8D9BB0F90DF7}" type="datetimeFigureOut">
              <a:rPr lang="it-IT" smtClean="0"/>
              <a:t>30/06/2024</a:t>
            </a:fld>
            <a:endParaRPr lang="it-IT"/>
          </a:p>
        </p:txBody>
      </p:sp>
      <p:sp>
        <p:nvSpPr>
          <p:cNvPr id="4" name="Footer Placeholder 3">
            <a:extLst>
              <a:ext uri="{FF2B5EF4-FFF2-40B4-BE49-F238E27FC236}">
                <a16:creationId xmlns:a16="http://schemas.microsoft.com/office/drawing/2014/main" id="{0C9CD768-F483-2600-8228-E48C1E9F34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C9E09C43-D2B1-B9A7-FD1C-6BF1C952A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D231BB-668D-4334-8F4E-FA228EBA025E}" type="slidenum">
              <a:rPr lang="it-IT" smtClean="0"/>
              <a:t>‹#›</a:t>
            </a:fld>
            <a:endParaRPr lang="it-IT"/>
          </a:p>
        </p:txBody>
      </p:sp>
    </p:spTree>
    <p:extLst>
      <p:ext uri="{BB962C8B-B14F-4D97-AF65-F5344CB8AC3E}">
        <p14:creationId xmlns:p14="http://schemas.microsoft.com/office/powerpoint/2010/main" val="3984959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FD063-11B0-4D3B-AFA4-3F68CAF4D189}" type="datetimeFigureOut">
              <a:rPr lang="it-IT" smtClean="0"/>
              <a:t>30/06/2024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D70F5-1366-4B4A-88D2-13AC336B0E6D}" type="slidenum">
              <a:rPr lang="it-IT" smtClean="0"/>
              <a:t>‹#›</a:t>
            </a:fld>
            <a:endParaRPr lang="it-IT"/>
          </a:p>
        </p:txBody>
      </p:sp>
    </p:spTree>
    <p:extLst>
      <p:ext uri="{BB962C8B-B14F-4D97-AF65-F5344CB8AC3E}">
        <p14:creationId xmlns:p14="http://schemas.microsoft.com/office/powerpoint/2010/main" val="2572618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9508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1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837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510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195615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8282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67345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80683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it-IT"/>
          </a:p>
        </p:txBody>
      </p:sp>
      <p:sp>
        <p:nvSpPr>
          <p:cNvPr id="8" name="Footer Placeholder 7"/>
          <p:cNvSpPr>
            <a:spLocks noGrp="1"/>
          </p:cNvSpPr>
          <p:nvPr>
            <p:ph type="ftr" sz="quarter" idx="11"/>
          </p:nvPr>
        </p:nvSpPr>
        <p:spPr/>
        <p:txBody>
          <a:bodyPr/>
          <a:lstStyle/>
          <a:p>
            <a:r>
              <a:rPr lang="it-IT"/>
              <a:t>https://docs.scipy.org/doc/scipy/reference/sparse.html</a:t>
            </a:r>
          </a:p>
        </p:txBody>
      </p:sp>
      <p:sp>
        <p:nvSpPr>
          <p:cNvPr id="9" name="Slide Number Placeholder 8"/>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477867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it-IT"/>
          </a:p>
        </p:txBody>
      </p:sp>
      <p:sp>
        <p:nvSpPr>
          <p:cNvPr id="4" name="Footer Placeholder 3"/>
          <p:cNvSpPr>
            <a:spLocks noGrp="1"/>
          </p:cNvSpPr>
          <p:nvPr>
            <p:ph type="ftr" sz="quarter" idx="11"/>
          </p:nvPr>
        </p:nvSpPr>
        <p:spPr/>
        <p:txBody>
          <a:bodyPr/>
          <a:lstStyle/>
          <a:p>
            <a:r>
              <a:rPr lang="it-IT"/>
              <a:t>https://docs.scipy.org/doc/scipy/reference/sparse.html</a:t>
            </a:r>
          </a:p>
        </p:txBody>
      </p:sp>
      <p:sp>
        <p:nvSpPr>
          <p:cNvPr id="5" name="Slide Number Placeholder 4"/>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450734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t-IT"/>
          </a:p>
        </p:txBody>
      </p:sp>
      <p:sp>
        <p:nvSpPr>
          <p:cNvPr id="3" name="Footer Placeholder 2"/>
          <p:cNvSpPr>
            <a:spLocks noGrp="1"/>
          </p:cNvSpPr>
          <p:nvPr>
            <p:ph type="ftr" sz="quarter" idx="11"/>
          </p:nvPr>
        </p:nvSpPr>
        <p:spPr/>
        <p:txBody>
          <a:bodyPr/>
          <a:lstStyle/>
          <a:p>
            <a:r>
              <a:rPr lang="it-IT"/>
              <a:t>https://docs.scipy.org/doc/scipy/reference/sparse.html</a:t>
            </a:r>
          </a:p>
        </p:txBody>
      </p:sp>
      <p:sp>
        <p:nvSpPr>
          <p:cNvPr id="4" name="Slide Number Placeholder 3"/>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15383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557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429074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r>
              <a:rPr lang="it-IT"/>
              <a:t>https://docs.scipy.org/doc/scipy/reference/sparse.html</a:t>
            </a:r>
          </a:p>
        </p:txBody>
      </p:sp>
      <p:sp>
        <p:nvSpPr>
          <p:cNvPr id="7" name="Slide Number Placeholder 6"/>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3724490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1390274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r>
              <a:rPr lang="it-IT"/>
              <a:t>https://docs.scipy.org/doc/scipy/reference/sparse.html</a:t>
            </a:r>
          </a:p>
        </p:txBody>
      </p:sp>
      <p:sp>
        <p:nvSpPr>
          <p:cNvPr id="6" name="Slide Number Placeholder 5"/>
          <p:cNvSpPr>
            <a:spLocks noGrp="1"/>
          </p:cNvSpPr>
          <p:nvPr>
            <p:ph type="sldNum" sz="quarter" idx="12"/>
          </p:nvPr>
        </p:nvSpPr>
        <p:spPr/>
        <p:txBody>
          <a:bodyPr/>
          <a:lstStyle/>
          <a:p>
            <a:fld id="{97E232B7-434B-4F5A-AE00-BF991EA48439}" type="slidenum">
              <a:rPr lang="it-IT" smtClean="0"/>
              <a:t>‹#›</a:t>
            </a:fld>
            <a:endParaRPr lang="it-IT"/>
          </a:p>
        </p:txBody>
      </p:sp>
    </p:spTree>
    <p:extLst>
      <p:ext uri="{BB962C8B-B14F-4D97-AF65-F5344CB8AC3E}">
        <p14:creationId xmlns:p14="http://schemas.microsoft.com/office/powerpoint/2010/main" val="2243540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50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https://docs.scipy.org/doc/scipy/reference/sparse.html</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343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795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https://docs.scipy.org/doc/scipy/reference/sparse.html</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3870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https://docs.scipy.org/doc/scipy/reference/sparse.html</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16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https://docs.scipy.org/doc/scipy/reference/sparse.html</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593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193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https://docs.scipy.org/doc/scipy/reference/sparse.html</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576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https://docs.scipy.org/doc/scipy/reference/sparse.html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232B7-434B-4F5A-AE00-BF991EA48439}" type="slidenum">
              <a:rPr lang="it-IT" smtClean="0"/>
              <a:t>‹#›</a:t>
            </a:fld>
            <a:endParaRPr lang="it-IT"/>
          </a:p>
        </p:txBody>
      </p:sp>
    </p:spTree>
    <p:extLst>
      <p:ext uri="{BB962C8B-B14F-4D97-AF65-F5344CB8AC3E}">
        <p14:creationId xmlns:p14="http://schemas.microsoft.com/office/powerpoint/2010/main" val="37188092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https://docs.scipy.org/doc/scipy/reference/sparse.html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E232B7-434B-4F5A-AE00-BF991EA48439}" type="slidenum">
              <a:rPr lang="it-IT" smtClean="0"/>
              <a:t>‹#›</a:t>
            </a:fld>
            <a:endParaRPr lang="it-IT"/>
          </a:p>
        </p:txBody>
      </p:sp>
    </p:spTree>
    <p:extLst>
      <p:ext uri="{BB962C8B-B14F-4D97-AF65-F5344CB8AC3E}">
        <p14:creationId xmlns:p14="http://schemas.microsoft.com/office/powerpoint/2010/main" val="319956164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220.png"/><Relationship Id="rId5"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konect.cc/networks/moreno_seventh" TargetMode="External"/><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hyperlink" Target="https://netset.telecom-paris.fr/pages/wikivital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4.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hyperlink" Target="https://docs.scipy.org/doc/scipy/reference/sparse.html" TargetMode="External"/><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4.xml"/><Relationship Id="rId5" Type="http://schemas.openxmlformats.org/officeDocument/2006/relationships/hyperlink" Target="https://docs.scipy.org/doc/scipy/reference/generated/scipy.sparse.csr_matrix.html" TargetMode="External"/><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txBody>
          <a:bodyPr/>
          <a:lstStyle/>
          <a:p>
            <a:endParaRPr lang="it-IT" sz="1500"/>
          </a:p>
        </p:txBody>
      </p:sp>
      <p:pic>
        <p:nvPicPr>
          <p:cNvPr id="4" name="Image 0" descr="preencoded.png"/>
          <p:cNvPicPr>
            <a:picLocks noChangeAspect="1"/>
          </p:cNvPicPr>
          <p:nvPr/>
        </p:nvPicPr>
        <p:blipFill>
          <a:blip r:embed="rId3"/>
          <a:stretch>
            <a:fillRect/>
          </a:stretch>
        </p:blipFill>
        <p:spPr>
          <a:xfrm>
            <a:off x="7626350" y="0"/>
            <a:ext cx="4572000" cy="6858000"/>
          </a:xfrm>
          <a:prstGeom prst="rect">
            <a:avLst/>
          </a:prstGeom>
        </p:spPr>
      </p:pic>
      <p:sp>
        <p:nvSpPr>
          <p:cNvPr id="5" name="Text 2"/>
          <p:cNvSpPr/>
          <p:nvPr/>
        </p:nvSpPr>
        <p:spPr>
          <a:xfrm>
            <a:off x="824707" y="1483916"/>
            <a:ext cx="5970588" cy="948532"/>
          </a:xfrm>
          <a:prstGeom prst="rect">
            <a:avLst/>
          </a:prstGeom>
          <a:noFill/>
          <a:ln/>
        </p:spPr>
        <p:txBody>
          <a:bodyPr wrap="none" rtlCol="0" anchor="t"/>
          <a:lstStyle/>
          <a:p>
            <a:pPr>
              <a:lnSpc>
                <a:spcPts val="7468"/>
              </a:lnSpc>
            </a:pPr>
            <a:r>
              <a:rPr lang="en-US" sz="5980" b="1" dirty="0">
                <a:solidFill>
                  <a:srgbClr val="60A9FF"/>
                </a:solidFill>
                <a:latin typeface="Aptos Display" panose="020B0004020202020204" pitchFamily="34" charset="0"/>
                <a:ea typeface="Verdana" panose="020B0604030504040204" pitchFamily="34" charset="0"/>
                <a:cs typeface="Roboto Slab" pitchFamily="34" charset="-120"/>
              </a:rPr>
              <a:t>PageRank </a:t>
            </a:r>
          </a:p>
          <a:p>
            <a:pPr>
              <a:lnSpc>
                <a:spcPts val="7468"/>
              </a:lnSpc>
            </a:pPr>
            <a:r>
              <a:rPr lang="en-US" sz="5980" b="1" dirty="0">
                <a:solidFill>
                  <a:srgbClr val="60A9FF"/>
                </a:solidFill>
                <a:latin typeface="Aptos Display" panose="020B0004020202020204" pitchFamily="34" charset="0"/>
                <a:ea typeface="Verdana" panose="020B0604030504040204" pitchFamily="34" charset="0"/>
                <a:cs typeface="Roboto Slab" pitchFamily="34" charset="-120"/>
              </a:rPr>
              <a:t>Implementation</a:t>
            </a:r>
            <a:endParaRPr lang="en-US" sz="5980" b="1" dirty="0">
              <a:latin typeface="Aptos Display" panose="020B0004020202020204" pitchFamily="34" charset="0"/>
              <a:ea typeface="Verdana" panose="020B0604030504040204" pitchFamily="34" charset="0"/>
            </a:endParaRPr>
          </a:p>
        </p:txBody>
      </p:sp>
      <p:sp>
        <p:nvSpPr>
          <p:cNvPr id="6" name="Text 3"/>
          <p:cNvSpPr/>
          <p:nvPr/>
        </p:nvSpPr>
        <p:spPr>
          <a:xfrm>
            <a:off x="568171" y="4425553"/>
            <a:ext cx="6227124" cy="1979414"/>
          </a:xfrm>
          <a:prstGeom prst="rect">
            <a:avLst/>
          </a:prstGeom>
          <a:noFill/>
          <a:ln/>
        </p:spPr>
        <p:txBody>
          <a:bodyPr wrap="square" rtlCol="0" anchor="t"/>
          <a:lstStyle/>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Data Science and Scientific Computing - University of Trieste</a:t>
            </a: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Information Retrieval Final Project</a:t>
            </a: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A.Y. 2023-2024</a:t>
            </a:r>
          </a:p>
          <a:p>
            <a:pPr algn="ctr">
              <a:lnSpc>
                <a:spcPts val="2597"/>
              </a:lnSpc>
            </a:pPr>
            <a:endParaRPr lang="en-US" sz="1732" dirty="0">
              <a:solidFill>
                <a:srgbClr val="D6E5EF"/>
              </a:solidFill>
              <a:latin typeface="Aptos" panose="020B0004020202020204" pitchFamily="34" charset="0"/>
              <a:ea typeface="Roboto" panose="02000000000000000000" pitchFamily="2" charset="0"/>
              <a:cs typeface="Roboto" panose="02000000000000000000" pitchFamily="2" charset="0"/>
            </a:endParaRPr>
          </a:p>
          <a:p>
            <a:pPr algn="ctr">
              <a:lnSpc>
                <a:spcPts val="2597"/>
              </a:lnSpc>
            </a:pPr>
            <a:r>
              <a:rPr lang="en-US" sz="1732" dirty="0">
                <a:solidFill>
                  <a:srgbClr val="D6E5EF"/>
                </a:solidFill>
                <a:latin typeface="Aptos" panose="020B0004020202020204" pitchFamily="34" charset="0"/>
                <a:ea typeface="Roboto" panose="02000000000000000000" pitchFamily="2" charset="0"/>
                <a:cs typeface="Roboto" panose="02000000000000000000" pitchFamily="2" charset="0"/>
              </a:rPr>
              <a:t>Student: Mattia </a:t>
            </a:r>
            <a:r>
              <a:rPr lang="en-US" sz="1732" dirty="0" err="1">
                <a:solidFill>
                  <a:srgbClr val="D6E5EF"/>
                </a:solidFill>
                <a:latin typeface="Aptos" panose="020B0004020202020204" pitchFamily="34" charset="0"/>
                <a:ea typeface="Roboto" panose="02000000000000000000" pitchFamily="2" charset="0"/>
                <a:cs typeface="Roboto" panose="02000000000000000000" pitchFamily="2" charset="0"/>
              </a:rPr>
              <a:t>Pividori</a:t>
            </a:r>
            <a:endParaRPr lang="en-US" sz="1732" dirty="0">
              <a:latin typeface="Aptos" panose="020B0004020202020204" pitchFamily="34"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CB3919-95DB-3234-13AD-95391737844C}"/>
              </a:ext>
            </a:extLst>
          </p:cNvPr>
          <p:cNvPicPr>
            <a:picLocks noChangeAspect="1"/>
          </p:cNvPicPr>
          <p:nvPr/>
        </p:nvPicPr>
        <p:blipFill>
          <a:blip r:embed="rId2"/>
          <a:stretch>
            <a:fillRect/>
          </a:stretch>
        </p:blipFill>
        <p:spPr>
          <a:xfrm>
            <a:off x="6384784" y="4322097"/>
            <a:ext cx="3185343" cy="2283683"/>
          </a:xfrm>
          <a:prstGeom prst="rect">
            <a:avLst/>
          </a:prstGeom>
        </p:spPr>
      </p:pic>
      <p:pic>
        <p:nvPicPr>
          <p:cNvPr id="33" name="Picture 32">
            <a:extLst>
              <a:ext uri="{FF2B5EF4-FFF2-40B4-BE49-F238E27FC236}">
                <a16:creationId xmlns:a16="http://schemas.microsoft.com/office/drawing/2014/main" id="{AB6D090C-B8EA-5578-A0A0-C976546DAC22}"/>
              </a:ext>
            </a:extLst>
          </p:cNvPr>
          <p:cNvPicPr>
            <a:picLocks noChangeAspect="1"/>
          </p:cNvPicPr>
          <p:nvPr/>
        </p:nvPicPr>
        <p:blipFill>
          <a:blip r:embed="rId3"/>
          <a:stretch>
            <a:fillRect/>
          </a:stretch>
        </p:blipFill>
        <p:spPr>
          <a:xfrm>
            <a:off x="2442722" y="4322097"/>
            <a:ext cx="3302351" cy="2283683"/>
          </a:xfrm>
          <a:prstGeom prst="rect">
            <a:avLst/>
          </a:prstGeom>
        </p:spPr>
      </p:pic>
      <p:pic>
        <p:nvPicPr>
          <p:cNvPr id="37" name="Picture 36"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4">
            <a:alphaModFix amt="20000"/>
          </a:blip>
          <a:srcRect r="9091" b="31818"/>
          <a:stretch/>
        </p:blipFill>
        <p:spPr>
          <a:xfrm>
            <a:off x="-1481"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Solution Checks (I)</a:t>
            </a:r>
          </a:p>
        </p:txBody>
      </p:sp>
      <p:sp>
        <p:nvSpPr>
          <p:cNvPr id="11" name="Shape 3">
            <a:extLst>
              <a:ext uri="{FF2B5EF4-FFF2-40B4-BE49-F238E27FC236}">
                <a16:creationId xmlns:a16="http://schemas.microsoft.com/office/drawing/2014/main" id="{4FC86C92-12C0-5099-8642-528E74F5573C}"/>
              </a:ext>
            </a:extLst>
          </p:cNvPr>
          <p:cNvSpPr/>
          <p:nvPr/>
        </p:nvSpPr>
        <p:spPr>
          <a:xfrm>
            <a:off x="550455" y="1761179"/>
            <a:ext cx="2108478" cy="470337"/>
          </a:xfrm>
          <a:prstGeom prst="roundRect">
            <a:avLst>
              <a:gd name="adj" fmla="val 16847"/>
            </a:avLst>
          </a:prstGeom>
          <a:solidFill>
            <a:schemeClr val="bg2">
              <a:lumMod val="25000"/>
            </a:schemeClr>
          </a:solidFill>
          <a:ln/>
        </p:spPr>
        <p:txBody>
          <a:bodyPr/>
          <a:lstStyle/>
          <a:p>
            <a:endParaRPr lang="it-IT"/>
          </a:p>
        </p:txBody>
      </p:sp>
      <p:sp>
        <p:nvSpPr>
          <p:cNvPr id="13" name="Text 5">
            <a:extLst>
              <a:ext uri="{FF2B5EF4-FFF2-40B4-BE49-F238E27FC236}">
                <a16:creationId xmlns:a16="http://schemas.microsoft.com/office/drawing/2014/main" id="{89F4C5A1-1AD9-6C78-85BB-AA6D3A93C2F5}"/>
              </a:ext>
            </a:extLst>
          </p:cNvPr>
          <p:cNvSpPr/>
          <p:nvPr/>
        </p:nvSpPr>
        <p:spPr>
          <a:xfrm>
            <a:off x="2650226" y="1735075"/>
            <a:ext cx="2760226"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Monitor residuals magnitude</a:t>
            </a:r>
            <a:endParaRPr lang="en-US" sz="2598" dirty="0">
              <a:solidFill>
                <a:schemeClr val="tx2">
                  <a:lumMod val="90000"/>
                  <a:lumOff val="10000"/>
                </a:schemeClr>
              </a:solidFill>
            </a:endParaRPr>
          </a:p>
        </p:txBody>
      </p:sp>
      <p:sp>
        <p:nvSpPr>
          <p:cNvPr id="25" name="Shape 7">
            <a:extLst>
              <a:ext uri="{FF2B5EF4-FFF2-40B4-BE49-F238E27FC236}">
                <a16:creationId xmlns:a16="http://schemas.microsoft.com/office/drawing/2014/main" id="{D956D4B1-E506-FD55-2F9E-649C64BF1A54}"/>
              </a:ext>
            </a:extLst>
          </p:cNvPr>
          <p:cNvSpPr/>
          <p:nvPr/>
        </p:nvSpPr>
        <p:spPr>
          <a:xfrm>
            <a:off x="550454" y="2991962"/>
            <a:ext cx="4216956" cy="479980"/>
          </a:xfrm>
          <a:prstGeom prst="roundRect">
            <a:avLst>
              <a:gd name="adj" fmla="val 16847"/>
            </a:avLst>
          </a:prstGeom>
          <a:solidFill>
            <a:schemeClr val="bg2">
              <a:lumMod val="25000"/>
            </a:schemeClr>
          </a:solidFill>
          <a:ln/>
        </p:spPr>
        <p:txBody>
          <a:bodyPr/>
          <a:lstStyle/>
          <a:p>
            <a:endParaRPr lang="it-IT"/>
          </a:p>
        </p:txBody>
      </p:sp>
      <p:sp>
        <p:nvSpPr>
          <p:cNvPr id="27" name="Text 9">
            <a:extLst>
              <a:ext uri="{FF2B5EF4-FFF2-40B4-BE49-F238E27FC236}">
                <a16:creationId xmlns:a16="http://schemas.microsoft.com/office/drawing/2014/main" id="{52A8F573-3A27-A445-8E7B-1180037DCCBD}"/>
              </a:ext>
            </a:extLst>
          </p:cNvPr>
          <p:cNvSpPr/>
          <p:nvPr/>
        </p:nvSpPr>
        <p:spPr>
          <a:xfrm>
            <a:off x="4767410" y="2985882"/>
            <a:ext cx="4451271"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Observe monotonic decrease</a:t>
            </a:r>
            <a:endParaRPr lang="en-US" sz="2598" dirty="0">
              <a:solidFill>
                <a:schemeClr val="tx2">
                  <a:lumMod val="90000"/>
                  <a:lumOff val="10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491727" y="3516967"/>
                <a:ext cx="11208544" cy="815608"/>
              </a:xfrm>
              <a:prstGeom prst="rect">
                <a:avLst/>
              </a:prstGeom>
              <a:noFill/>
            </p:spPr>
            <p:txBody>
              <a:bodyPr wrap="square">
                <a:spAutoFit/>
              </a:bodyPr>
              <a:lstStyle/>
              <a:p>
                <a:pPr marL="800100" lvl="1" indent="-342900">
                  <a:buFont typeface="Arial" panose="020B0604020202020204" pitchFamily="34" charset="0"/>
                  <a:buChar char="•"/>
                </a:pPr>
                <a:r>
                  <a:rPr lang="en-US" sz="1400" dirty="0"/>
                  <a:t>Residuals plot to show a trend of residuals decreasing monotonically as iterations increase, implying convergence of PageRank score vector (where theoretically for </a:t>
                </a:r>
                <a14:m>
                  <m:oMath xmlns:m="http://schemas.openxmlformats.org/officeDocument/2006/math">
                    <m:r>
                      <a:rPr lang="it-IT" sz="1400" b="0" i="1" smtClean="0">
                        <a:latin typeface="Cambria Math" panose="02040503050406030204" pitchFamily="18" charset="0"/>
                      </a:rPr>
                      <m:t>𝑛</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𝛿</m:t>
                    </m:r>
                    <m:r>
                      <a:rPr lang="it-IT" sz="1400" b="0" i="1" smtClean="0">
                        <a:latin typeface="Cambria Math" panose="02040503050406030204" pitchFamily="18" charset="0"/>
                        <a:ea typeface="Cambria Math" panose="02040503050406030204" pitchFamily="18" charset="0"/>
                      </a:rPr>
                      <m:t>→0</m:t>
                    </m:r>
                  </m:oMath>
                </a14:m>
                <a:r>
                  <a:rPr lang="en-US" sz="1400" dirty="0"/>
                  <a:t>):</a:t>
                </a:r>
              </a:p>
              <a:p>
                <a:r>
                  <a:rPr lang="en-US" sz="1400" dirty="0"/>
                  <a:t>	</a:t>
                </a:r>
                <a:r>
                  <a:rPr lang="en-US" sz="1300" dirty="0"/>
                  <a:t>→ below on the left residuals plot in original </a:t>
                </a:r>
                <a:r>
                  <a:rPr lang="en-US" sz="1300" dirty="0" err="1"/>
                  <a:t>Pagerank</a:t>
                </a:r>
                <a:r>
                  <a:rPr lang="en-US" sz="1300" dirty="0"/>
                  <a:t> </a:t>
                </a:r>
                <a:r>
                  <a:rPr lang="en-US" sz="1400" dirty="0"/>
                  <a:t>[5], </a:t>
                </a:r>
                <a:r>
                  <a:rPr lang="en-US" sz="1300" dirty="0"/>
                  <a:t>on the right plot for our implementations, both show monotonicity;</a:t>
                </a:r>
              </a:p>
              <a:p>
                <a:pPr marL="342900" indent="-342900">
                  <a:buFont typeface="+mj-lt"/>
                  <a:buAutoNum type="arabicParenR"/>
                </a:pPr>
                <a:endParaRPr lang="en-US" sz="500" dirty="0"/>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491727" y="3516967"/>
                <a:ext cx="11208544" cy="815608"/>
              </a:xfrm>
              <a:prstGeom prst="rect">
                <a:avLst/>
              </a:prstGeom>
              <a:blipFill>
                <a:blip r:embed="rId5"/>
                <a:stretch>
                  <a:fillRect t="-1493"/>
                </a:stretch>
              </a:blipFill>
            </p:spPr>
            <p:txBody>
              <a:bodyPr/>
              <a:lstStyle/>
              <a:p>
                <a:r>
                  <a:rPr lang="it-IT">
                    <a:noFill/>
                  </a:rPr>
                  <a:t> </a:t>
                </a:r>
              </a:p>
            </p:txBody>
          </p:sp>
        </mc:Fallback>
      </mc:AlternateContent>
      <p:sp>
        <p:nvSpPr>
          <p:cNvPr id="14" name="Text 4">
            <a:extLst>
              <a:ext uri="{FF2B5EF4-FFF2-40B4-BE49-F238E27FC236}">
                <a16:creationId xmlns:a16="http://schemas.microsoft.com/office/drawing/2014/main" id="{F2B04556-ADD6-4123-0033-2D501DE5F48D}"/>
              </a:ext>
            </a:extLst>
          </p:cNvPr>
          <p:cNvSpPr/>
          <p:nvPr/>
        </p:nvSpPr>
        <p:spPr>
          <a:xfrm>
            <a:off x="816038" y="1685219"/>
            <a:ext cx="135969"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1</a:t>
            </a:r>
            <a:endParaRPr lang="en-US" sz="2598" dirty="0">
              <a:solidFill>
                <a:schemeClr val="tx2">
                  <a:lumMod val="50000"/>
                  <a:lumOff val="50000"/>
                </a:schemeClr>
              </a:solidFill>
            </a:endParaRPr>
          </a:p>
        </p:txBody>
      </p:sp>
      <p:sp>
        <p:nvSpPr>
          <p:cNvPr id="15" name="Text 8">
            <a:extLst>
              <a:ext uri="{FF2B5EF4-FFF2-40B4-BE49-F238E27FC236}">
                <a16:creationId xmlns:a16="http://schemas.microsoft.com/office/drawing/2014/main" id="{418C272C-5A9E-E204-D0EE-1862DA539F67}"/>
              </a:ext>
            </a:extLst>
          </p:cNvPr>
          <p:cNvSpPr/>
          <p:nvPr/>
        </p:nvSpPr>
        <p:spPr>
          <a:xfrm>
            <a:off x="864785" y="2946937"/>
            <a:ext cx="182166"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2</a:t>
            </a:r>
            <a:endParaRPr lang="en-US" sz="2598" dirty="0">
              <a:solidFill>
                <a:schemeClr val="tx2">
                  <a:lumMod val="50000"/>
                  <a:lumOff val="50000"/>
                </a:schemeClr>
              </a:solidFill>
            </a:endParaRPr>
          </a:p>
        </p:txBody>
      </p:sp>
      <p:sp>
        <p:nvSpPr>
          <p:cNvPr id="20" name="Shape 6">
            <a:extLst>
              <a:ext uri="{FF2B5EF4-FFF2-40B4-BE49-F238E27FC236}">
                <a16:creationId xmlns:a16="http://schemas.microsoft.com/office/drawing/2014/main" id="{9927DA20-1C9A-AB7F-5102-1A36D8C2CDBB}"/>
              </a:ext>
            </a:extLst>
          </p:cNvPr>
          <p:cNvSpPr/>
          <p:nvPr/>
        </p:nvSpPr>
        <p:spPr>
          <a:xfrm>
            <a:off x="2658933" y="2173451"/>
            <a:ext cx="9041338" cy="45719"/>
          </a:xfrm>
          <a:prstGeom prst="rect">
            <a:avLst/>
          </a:prstGeom>
          <a:solidFill>
            <a:schemeClr val="bg2">
              <a:lumMod val="25000"/>
            </a:schemeClr>
          </a:solidFill>
          <a:ln/>
        </p:spPr>
        <p:txBody>
          <a:bodyPr/>
          <a:lstStyle/>
          <a:p>
            <a:endParaRPr lang="it-IT"/>
          </a:p>
        </p:txBody>
      </p:sp>
      <p:sp>
        <p:nvSpPr>
          <p:cNvPr id="21" name="Shape 6">
            <a:extLst>
              <a:ext uri="{FF2B5EF4-FFF2-40B4-BE49-F238E27FC236}">
                <a16:creationId xmlns:a16="http://schemas.microsoft.com/office/drawing/2014/main" id="{5EFEDE25-CDAF-04D2-2D7C-FAB2D83918B1}"/>
              </a:ext>
            </a:extLst>
          </p:cNvPr>
          <p:cNvSpPr/>
          <p:nvPr/>
        </p:nvSpPr>
        <p:spPr>
          <a:xfrm>
            <a:off x="4767411" y="3426223"/>
            <a:ext cx="6932860" cy="45719"/>
          </a:xfrm>
          <a:prstGeom prst="rect">
            <a:avLst/>
          </a:prstGeom>
          <a:solidFill>
            <a:schemeClr val="bg2">
              <a:lumMod val="25000"/>
            </a:schemeClr>
          </a:solidFill>
          <a:ln/>
        </p:spPr>
        <p:txBody>
          <a:bodyPr/>
          <a:lstStyle/>
          <a:p>
            <a:endParaRPr lang="it-IT"/>
          </a:p>
        </p:txBody>
      </p:sp>
      <p:sp>
        <p:nvSpPr>
          <p:cNvPr id="39" name="TextBox 38">
            <a:extLst>
              <a:ext uri="{FF2B5EF4-FFF2-40B4-BE49-F238E27FC236}">
                <a16:creationId xmlns:a16="http://schemas.microsoft.com/office/drawing/2014/main" id="{C7A91756-FC6B-A8A4-E43A-CBC657B8B035}"/>
              </a:ext>
            </a:extLst>
          </p:cNvPr>
          <p:cNvSpPr txBox="1"/>
          <p:nvPr/>
        </p:nvSpPr>
        <p:spPr>
          <a:xfrm>
            <a:off x="550455" y="1198002"/>
            <a:ext cx="11149816" cy="400110"/>
          </a:xfrm>
          <a:prstGeom prst="rect">
            <a:avLst/>
          </a:prstGeom>
          <a:noFill/>
        </p:spPr>
        <p:txBody>
          <a:bodyPr wrap="square">
            <a:spAutoFit/>
          </a:bodyPr>
          <a:lstStyle/>
          <a:p>
            <a:r>
              <a:rPr lang="en-US" sz="2000" dirty="0"/>
              <a:t>Once the iteration stops, we verify the effectiveness of our implementation along three dimensions:</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7E81060-423B-5098-B844-6504A38F1843}"/>
                  </a:ext>
                </a:extLst>
              </p:cNvPr>
              <p:cNvSpPr txBox="1"/>
              <p:nvPr/>
            </p:nvSpPr>
            <p:spPr>
              <a:xfrm>
                <a:off x="550454" y="2327428"/>
                <a:ext cx="11149817" cy="507831"/>
              </a:xfrm>
              <a:prstGeom prst="rect">
                <a:avLst/>
              </a:prstGeom>
              <a:noFill/>
            </p:spPr>
            <p:txBody>
              <a:bodyPr wrap="square">
                <a:spAutoFit/>
              </a:bodyPr>
              <a:lstStyle/>
              <a:p>
                <a:pPr marL="742950" lvl="1" indent="-285750">
                  <a:buFont typeface="Arial" panose="020B0604020202020204" pitchFamily="34" charset="0"/>
                  <a:buChar char="•"/>
                </a:pPr>
                <a:r>
                  <a:rPr lang="en-US" sz="1400" dirty="0"/>
                  <a:t>Residual size (</a:t>
                </a:r>
                <a14:m>
                  <m:oMath xmlns:m="http://schemas.openxmlformats.org/officeDocument/2006/math">
                    <m:r>
                      <m:rPr>
                        <m:sty m:val="p"/>
                      </m:rPr>
                      <a:rPr lang="el-GR" sz="1400" i="1" dirty="0">
                        <a:latin typeface="Cambria Math" panose="02040503050406030204" pitchFamily="18" charset="0"/>
                        <a:ea typeface="Cambria Math" panose="02040503050406030204" pitchFamily="18" charset="0"/>
                      </a:rPr>
                      <m:t>δ</m:t>
                    </m:r>
                  </m:oMath>
                </a14:m>
                <a:r>
                  <a:rPr lang="en-US" sz="1400" dirty="0"/>
                  <a:t> between current/previous PageRank score vectors) after final iteration to fall below </a:t>
                </a:r>
                <a14:m>
                  <m:oMath xmlns:m="http://schemas.openxmlformats.org/officeDocument/2006/math">
                    <m:r>
                      <a:rPr lang="en-US" sz="1400" i="1">
                        <a:latin typeface="Cambria Math" panose="02040503050406030204" pitchFamily="18" charset="0"/>
                        <a:ea typeface="Cambria Math" panose="02040503050406030204" pitchFamily="18" charset="0"/>
                      </a:rPr>
                      <m:t>𝜀</m:t>
                    </m:r>
                  </m:oMath>
                </a14:m>
                <a:r>
                  <a:rPr lang="en-US" sz="1400" dirty="0"/>
                  <a:t>, the tolerance set in input:</a:t>
                </a:r>
              </a:p>
              <a:p>
                <a:pPr lvl="1"/>
                <a:r>
                  <a:rPr lang="en-US" sz="1300" dirty="0"/>
                  <a:t>	→ in our case </a:t>
                </a:r>
                <a14:m>
                  <m:oMath xmlns:m="http://schemas.openxmlformats.org/officeDocument/2006/math">
                    <m:r>
                      <a:rPr lang="en-US" sz="1300" i="1" smtClean="0">
                        <a:latin typeface="Cambria Math" panose="02040503050406030204" pitchFamily="18" charset="0"/>
                        <a:ea typeface="Cambria Math" panose="02040503050406030204" pitchFamily="18" charset="0"/>
                      </a:rPr>
                      <m:t>𝜀</m:t>
                    </m:r>
                    <m:r>
                      <a:rPr lang="en-US" sz="1300" i="1" smtClean="0">
                        <a:latin typeface="Cambria Math" panose="02040503050406030204" pitchFamily="18" charset="0"/>
                      </a:rPr>
                      <m:t>=</m:t>
                    </m:r>
                    <m:sSup>
                      <m:sSupPr>
                        <m:ctrlPr>
                          <a:rPr lang="en-US" sz="1300" i="1" smtClean="0">
                            <a:latin typeface="Cambria Math" panose="02040503050406030204" pitchFamily="18" charset="0"/>
                          </a:rPr>
                        </m:ctrlPr>
                      </m:sSupPr>
                      <m:e>
                        <m:r>
                          <a:rPr lang="it-IT" sz="1300" b="0" i="1" smtClean="0">
                            <a:latin typeface="Cambria Math" panose="02040503050406030204" pitchFamily="18" charset="0"/>
                          </a:rPr>
                          <m:t>10</m:t>
                        </m:r>
                      </m:e>
                      <m:sup>
                        <m:r>
                          <a:rPr lang="it-IT" sz="1300" b="0" i="1" smtClean="0">
                            <a:latin typeface="Cambria Math" panose="02040503050406030204" pitchFamily="18" charset="0"/>
                          </a:rPr>
                          <m:t>−9</m:t>
                        </m:r>
                      </m:sup>
                    </m:sSup>
                  </m:oMath>
                </a14:m>
                <a:r>
                  <a:rPr lang="en-US" sz="1300" dirty="0"/>
                  <a:t> is respected in both implementations (</a:t>
                </a:r>
                <a14:m>
                  <m:oMath xmlns:m="http://schemas.openxmlformats.org/officeDocument/2006/math">
                    <m:r>
                      <m:rPr>
                        <m:sty m:val="p"/>
                      </m:rPr>
                      <a:rPr lang="el-GR" sz="1300" i="1" dirty="0">
                        <a:latin typeface="Cambria Math" panose="02040503050406030204" pitchFamily="18" charset="0"/>
                        <a:ea typeface="Cambria Math" panose="02040503050406030204" pitchFamily="18" charset="0"/>
                      </a:rPr>
                      <m:t>δ</m:t>
                    </m:r>
                  </m:oMath>
                </a14:m>
                <a:r>
                  <a:rPr lang="en-US" sz="1300" dirty="0"/>
                  <a:t> is </a:t>
                </a:r>
                <a14:m>
                  <m:oMath xmlns:m="http://schemas.openxmlformats.org/officeDocument/2006/math">
                    <m:sSup>
                      <m:sSupPr>
                        <m:ctrlPr>
                          <a:rPr lang="en-US" sz="1300" i="1">
                            <a:latin typeface="Cambria Math" panose="02040503050406030204" pitchFamily="18" charset="0"/>
                          </a:rPr>
                        </m:ctrlPr>
                      </m:sSupPr>
                      <m:e>
                        <m:r>
                          <m:rPr>
                            <m:nor/>
                          </m:rPr>
                          <a:rPr lang="it-IT" sz="1200" dirty="0"/>
                          <m:t>~</m:t>
                        </m:r>
                        <m:r>
                          <a:rPr lang="it-IT" sz="1300" b="0" i="1" smtClean="0">
                            <a:latin typeface="Cambria Math" panose="02040503050406030204" pitchFamily="18" charset="0"/>
                          </a:rPr>
                          <m:t>5</m:t>
                        </m:r>
                        <m:r>
                          <a:rPr lang="it-IT" sz="1300" i="1">
                            <a:latin typeface="Cambria Math" panose="02040503050406030204" pitchFamily="18" charset="0"/>
                          </a:rPr>
                          <m:t>.</m:t>
                        </m:r>
                        <m:r>
                          <a:rPr lang="it-IT" sz="1300" b="0" i="1" smtClean="0">
                            <a:latin typeface="Cambria Math" panose="02040503050406030204" pitchFamily="18" charset="0"/>
                          </a:rPr>
                          <m:t>39</m:t>
                        </m:r>
                        <m:r>
                          <a:rPr lang="it-IT" sz="1300" i="1">
                            <a:latin typeface="Cambria Math" panose="02040503050406030204" pitchFamily="18" charset="0"/>
                            <a:ea typeface="Cambria Math" panose="02040503050406030204" pitchFamily="18" charset="0"/>
                          </a:rPr>
                          <m:t>×</m:t>
                        </m:r>
                        <m:r>
                          <a:rPr lang="it-IT" sz="1300" i="1">
                            <a:latin typeface="Cambria Math" panose="02040503050406030204" pitchFamily="18" charset="0"/>
                          </a:rPr>
                          <m:t>10</m:t>
                        </m:r>
                      </m:e>
                      <m:sup>
                        <m:r>
                          <a:rPr lang="it-IT" sz="1300" i="1">
                            <a:latin typeface="Cambria Math" panose="02040503050406030204" pitchFamily="18" charset="0"/>
                          </a:rPr>
                          <m:t>−</m:t>
                        </m:r>
                        <m:r>
                          <a:rPr lang="it-IT" sz="1300" b="0" i="1" smtClean="0">
                            <a:latin typeface="Cambria Math" panose="02040503050406030204" pitchFamily="18" charset="0"/>
                          </a:rPr>
                          <m:t>10</m:t>
                        </m:r>
                      </m:sup>
                    </m:sSup>
                  </m:oMath>
                </a14:m>
                <a:r>
                  <a:rPr lang="en-US" sz="1300" dirty="0"/>
                  <a:t> and </a:t>
                </a:r>
                <a14:m>
                  <m:oMath xmlns:m="http://schemas.openxmlformats.org/officeDocument/2006/math">
                    <m:sSup>
                      <m:sSupPr>
                        <m:ctrlPr>
                          <a:rPr lang="en-US" sz="1300" i="1">
                            <a:latin typeface="Cambria Math" panose="02040503050406030204" pitchFamily="18" charset="0"/>
                          </a:rPr>
                        </m:ctrlPr>
                      </m:sSupPr>
                      <m:e>
                        <m:r>
                          <m:rPr>
                            <m:nor/>
                          </m:rPr>
                          <a:rPr lang="it-IT" sz="1200" dirty="0"/>
                          <m:t>~</m:t>
                        </m:r>
                        <m:r>
                          <a:rPr lang="it-IT" sz="1300" b="0" i="1" smtClean="0">
                            <a:latin typeface="Cambria Math" panose="02040503050406030204" pitchFamily="18" charset="0"/>
                          </a:rPr>
                          <m:t>7.87</m:t>
                        </m:r>
                        <m:r>
                          <a:rPr lang="it-IT" sz="1300" b="0" i="1" smtClean="0">
                            <a:latin typeface="Cambria Math" panose="02040503050406030204" pitchFamily="18" charset="0"/>
                            <a:ea typeface="Cambria Math" panose="02040503050406030204" pitchFamily="18" charset="0"/>
                          </a:rPr>
                          <m:t>×</m:t>
                        </m:r>
                        <m:r>
                          <a:rPr lang="it-IT" sz="1300" i="1">
                            <a:latin typeface="Cambria Math" panose="02040503050406030204" pitchFamily="18" charset="0"/>
                          </a:rPr>
                          <m:t>10</m:t>
                        </m:r>
                      </m:e>
                      <m:sup>
                        <m:r>
                          <a:rPr lang="it-IT" sz="1300" i="1">
                            <a:latin typeface="Cambria Math" panose="02040503050406030204" pitchFamily="18" charset="0"/>
                          </a:rPr>
                          <m:t>−</m:t>
                        </m:r>
                        <m:r>
                          <a:rPr lang="it-IT" sz="1300" b="0" i="1" smtClean="0">
                            <a:latin typeface="Cambria Math" panose="02040503050406030204" pitchFamily="18" charset="0"/>
                          </a:rPr>
                          <m:t>10</m:t>
                        </m:r>
                      </m:sup>
                    </m:sSup>
                  </m:oMath>
                </a14:m>
                <a:r>
                  <a:rPr lang="en-US" sz="1300" dirty="0"/>
                  <a:t>, respectively);</a:t>
                </a:r>
              </a:p>
            </p:txBody>
          </p:sp>
        </mc:Choice>
        <mc:Fallback>
          <p:sp>
            <p:nvSpPr>
              <p:cNvPr id="41" name="TextBox 40">
                <a:extLst>
                  <a:ext uri="{FF2B5EF4-FFF2-40B4-BE49-F238E27FC236}">
                    <a16:creationId xmlns:a16="http://schemas.microsoft.com/office/drawing/2014/main" id="{97E81060-423B-5098-B844-6504A38F1843}"/>
                  </a:ext>
                </a:extLst>
              </p:cNvPr>
              <p:cNvSpPr txBox="1">
                <a:spLocks noRot="1" noChangeAspect="1" noMove="1" noResize="1" noEditPoints="1" noAdjustHandles="1" noChangeArrowheads="1" noChangeShapeType="1" noTextEdit="1"/>
              </p:cNvSpPr>
              <p:nvPr/>
            </p:nvSpPr>
            <p:spPr>
              <a:xfrm>
                <a:off x="550454" y="2327428"/>
                <a:ext cx="11149817" cy="507831"/>
              </a:xfrm>
              <a:prstGeom prst="rect">
                <a:avLst/>
              </a:prstGeom>
              <a:blipFill>
                <a:blip r:embed="rId6"/>
                <a:stretch>
                  <a:fillRect t="-2410" b="-10843"/>
                </a:stretch>
              </a:blipFill>
            </p:spPr>
            <p:txBody>
              <a:bodyPr/>
              <a:lstStyle/>
              <a:p>
                <a:r>
                  <a:rPr lang="it-IT">
                    <a:noFill/>
                  </a:rPr>
                  <a:t> </a:t>
                </a:r>
              </a:p>
            </p:txBody>
          </p:sp>
        </mc:Fallback>
      </mc:AlternateContent>
    </p:spTree>
    <p:extLst>
      <p:ext uri="{BB962C8B-B14F-4D97-AF65-F5344CB8AC3E}">
        <p14:creationId xmlns:p14="http://schemas.microsoft.com/office/powerpoint/2010/main" val="133499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Solution Checks (II)</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44E3A5D-6D56-C981-E9F4-596CB3906ADE}"/>
                  </a:ext>
                </a:extLst>
              </p:cNvPr>
              <p:cNvSpPr txBox="1"/>
              <p:nvPr/>
            </p:nvSpPr>
            <p:spPr>
              <a:xfrm>
                <a:off x="570125" y="1743402"/>
                <a:ext cx="11149817" cy="4609467"/>
              </a:xfrm>
              <a:prstGeom prst="rect">
                <a:avLst/>
              </a:prstGeom>
              <a:noFill/>
            </p:spPr>
            <p:txBody>
              <a:bodyPr wrap="square">
                <a:spAutoFit/>
              </a:bodyPr>
              <a:lstStyle/>
              <a:p>
                <a:pPr marL="171450" indent="-17145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A last check we implemented on the solution obtained for </a:t>
                </a:r>
                <a14:m>
                  <m:oMath xmlns:m="http://schemas.openxmlformats.org/officeDocument/2006/math">
                    <m:r>
                      <a:rPr lang="en-US" sz="1400" b="1" smtClean="0">
                        <a:latin typeface="Cambria Math" panose="02040503050406030204" pitchFamily="18" charset="0"/>
                      </a:rPr>
                      <m:t>𝐩</m:t>
                    </m:r>
                  </m:oMath>
                </a14:m>
                <a:r>
                  <a:rPr lang="en-US" sz="1400" dirty="0"/>
                  <a:t>, is to verify if the PageRank score vector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iter</m:t>
                        </m:r>
                      </m:sub>
                    </m:sSub>
                    <m:r>
                      <a:rPr lang="it-IT" sz="1400" i="1">
                        <a:latin typeface="Cambria Math" panose="02040503050406030204" pitchFamily="18" charset="0"/>
                        <a:ea typeface="Cambria Math" panose="02040503050406030204" pitchFamily="18" charset="0"/>
                      </a:rPr>
                      <m:t> </m:t>
                    </m:r>
                  </m:oMath>
                </a14:m>
                <a:r>
                  <a:rPr lang="en-US" sz="1400" dirty="0"/>
                  <a:t>resulting from the iteration method converged to the </a:t>
                </a:r>
                <a:r>
                  <a:rPr lang="en-US" sz="1400" i="1" dirty="0"/>
                  <a:t>true</a:t>
                </a:r>
                <a:r>
                  <a:rPr lang="en-US" sz="1400" dirty="0"/>
                  <a:t> </a:t>
                </a:r>
                <a:r>
                  <a:rPr lang="en-US" sz="1400" i="1" dirty="0"/>
                  <a:t>PageRank</a:t>
                </a:r>
                <a:r>
                  <a:rPr lang="en-US" sz="1400" dirty="0"/>
                  <a:t> value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endParaRPr lang="en-US" sz="14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Being this already theoretically proven [3], we will focus on validating the result empirically, with focus on our two datasets;</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The first step is the derivation of the closed form for the original PageRank equation:</a:t>
                </a:r>
              </a:p>
              <a:p>
                <a:pPr marL="342900" indent="-342900">
                  <a:buFont typeface="Arial" panose="020B0604020202020204" pitchFamily="34" charset="0"/>
                  <a:buChar char="•"/>
                </a:pPr>
                <a:endParaRPr lang="en-US" sz="100" dirty="0"/>
              </a:p>
              <a:p>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0" i="1" smtClean="0">
                          <a:latin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en-US" sz="1400"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1" i="0" smtClean="0">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en-US" sz="1400" b="1" i="1">
                          <a:latin typeface="Cambria Math" panose="02040503050406030204" pitchFamily="18" charset="0"/>
                          <a:ea typeface="Cambria Math" panose="02040503050406030204" pitchFamily="18" charset="0"/>
                        </a:rPr>
                        <m:t>⟺</m:t>
                      </m:r>
                      <m:d>
                        <m:dPr>
                          <m:ctrlPr>
                            <a:rPr lang="en-US" sz="1400" b="1" i="1" smtClean="0">
                              <a:latin typeface="Cambria Math" panose="02040503050406030204" pitchFamily="18" charset="0"/>
                              <a:ea typeface="Cambria Math" panose="02040503050406030204" pitchFamily="18" charset="0"/>
                            </a:rPr>
                          </m:ctrlPr>
                        </m:dPr>
                        <m:e>
                          <m:r>
                            <a:rPr lang="it-IT" sz="1400" b="1" i="0" smtClean="0">
                              <a:latin typeface="Cambria Math" panose="02040503050406030204" pitchFamily="18" charset="0"/>
                              <a:ea typeface="Cambria Math" panose="02040503050406030204" pitchFamily="18" charset="0"/>
                            </a:rPr>
                            <m:t>𝐈</m:t>
                          </m:r>
                          <m:r>
                            <a:rPr lang="it-IT" sz="1400" b="1" i="1" smtClean="0">
                              <a:latin typeface="Cambria Math" panose="02040503050406030204" pitchFamily="18" charset="0"/>
                              <a:ea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e>
                      </m:d>
                      <m:r>
                        <a:rPr lang="en-US" sz="1400"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it-IT" sz="1400" b="1" i="0" smtClean="0">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en-US" sz="1400" b="1"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d>
                            <m:dPr>
                              <m:ctrlPr>
                                <a:rPr lang="en-US" sz="1400" b="1" i="1">
                                  <a:latin typeface="Cambria Math" panose="02040503050406030204" pitchFamily="18" charset="0"/>
                                  <a:ea typeface="Cambria Math" panose="02040503050406030204" pitchFamily="18" charset="0"/>
                                </a:rPr>
                              </m:ctrlPr>
                            </m:dPr>
                            <m:e>
                              <m:r>
                                <a:rPr lang="it-IT" sz="1400" b="1">
                                  <a:latin typeface="Cambria Math" panose="02040503050406030204" pitchFamily="18" charset="0"/>
                                  <a:ea typeface="Cambria Math" panose="02040503050406030204" pitchFamily="18" charset="0"/>
                                </a:rPr>
                                <m:t>𝐈</m:t>
                              </m:r>
                              <m:r>
                                <a:rPr lang="it-IT" sz="1400" b="1" i="1">
                                  <a:latin typeface="Cambria Math" panose="02040503050406030204" pitchFamily="18" charset="0"/>
                                  <a:ea typeface="Cambria Math" panose="02040503050406030204" pitchFamily="18" charset="0"/>
                                </a:rPr>
                                <m:t>−</m:t>
                              </m:r>
                              <m:d>
                                <m:dPr>
                                  <m:ctrlPr>
                                    <a:rPr lang="en-US" sz="1400" b="1" i="1">
                                      <a:latin typeface="Cambria Math" panose="02040503050406030204" pitchFamily="18" charset="0"/>
                                    </a:rPr>
                                  </m:ctrlPr>
                                </m:dPr>
                                <m:e>
                                  <m:r>
                                    <a:rPr lang="en-US" sz="140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e>
                          </m:d>
                        </m:e>
                        <m:sup>
                          <m:r>
                            <a:rPr lang="it-IT" sz="1400" b="0" i="1" smtClean="0">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oMath>
                  </m:oMathPara>
                </a14:m>
                <a:endParaRPr lang="en-US" sz="1400" dirty="0"/>
              </a:p>
              <a:p>
                <a:endParaRPr lang="en-US" sz="700" dirty="0"/>
              </a:p>
              <a:p>
                <a:r>
                  <a:rPr lang="en-US" sz="1400" dirty="0"/>
                  <a:t>	in which </a:t>
                </a:r>
                <a14:m>
                  <m:oMath xmlns:m="http://schemas.openxmlformats.org/officeDocument/2006/math">
                    <m:r>
                      <a:rPr lang="it-IT" sz="1400" b="1" i="0" smtClean="0">
                        <a:latin typeface="Cambria Math" panose="02040503050406030204" pitchFamily="18" charset="0"/>
                        <a:ea typeface="Cambria Math" panose="02040503050406030204" pitchFamily="18" charset="0"/>
                      </a:rPr>
                      <m:t>𝐈</m:t>
                    </m:r>
                  </m:oMath>
                </a14:m>
                <a:r>
                  <a:rPr lang="en-US" sz="1400" dirty="0"/>
                  <a:t> is the </a:t>
                </a:r>
                <a:r>
                  <a:rPr lang="en-US" sz="1400" i="1" dirty="0"/>
                  <a:t>n</a:t>
                </a:r>
                <a:r>
                  <a:rPr lang="en-US" sz="1400" dirty="0"/>
                  <a:t>-dimensional identity matrix. </a:t>
                </a:r>
              </a:p>
              <a:p>
                <a:endParaRPr lang="en-US" sz="1400" dirty="0"/>
              </a:p>
              <a:p>
                <a:pPr marL="285750" indent="-285750">
                  <a:buFont typeface="Arial" panose="020B0604020202020204" pitchFamily="34" charset="0"/>
                  <a:buChar char="•"/>
                </a:pPr>
                <a:r>
                  <a:rPr lang="en-US" sz="1400" dirty="0"/>
                  <a:t>We can thus proceed to compute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r>
                  <a:rPr lang="en-US" sz="1400" dirty="0"/>
                  <a:t> or the exact solution for PageRank: this usually is done just for small graphs, due to the intractability of matrix inversion in large graphs, which is the main reason why iterative computation of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oMath>
                </a14:m>
                <a:r>
                  <a:rPr lang="en-US" sz="1400" dirty="0"/>
                  <a:t> is the common implementation.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our implementation, the sizes of our two datasets are sufficiently small to allow us first to compute the exact solutions, and then measure their difference (</a:t>
                </a:r>
                <a14:m>
                  <m:oMath xmlns:m="http://schemas.openxmlformats.org/officeDocument/2006/math">
                    <m:r>
                      <a:rPr lang="it-IT" sz="1400" i="1">
                        <a:latin typeface="Cambria Math" panose="02040503050406030204" pitchFamily="18" charset="0"/>
                      </a:rPr>
                      <m:t>𝑒𝑟𝑟𝑜𝑟</m:t>
                    </m:r>
                  </m:oMath>
                </a14:m>
                <a:r>
                  <a:rPr lang="en-US" sz="1400" dirty="0"/>
                  <a:t>) with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iter</m:t>
                        </m:r>
                      </m:sub>
                    </m:sSub>
                  </m:oMath>
                </a14:m>
                <a:r>
                  <a:rPr lang="en-US" sz="1400" dirty="0"/>
                  <a:t> by means of  L1 norm:</a:t>
                </a:r>
              </a:p>
              <a:p>
                <a:pPr marL="342900" indent="-342900">
                  <a:buFont typeface="Arial" panose="020B0604020202020204" pitchFamily="34" charset="0"/>
                  <a:buChar char="•"/>
                </a:pPr>
                <a:endParaRPr lang="en-US" sz="100" dirty="0"/>
              </a:p>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𝑒𝑟𝑟𝑜𝑟</m:t>
                      </m:r>
                      <m:r>
                        <a:rPr lang="en-US" sz="1400" b="1" i="1">
                          <a:latin typeface="Cambria Math" panose="02040503050406030204" pitchFamily="18" charset="0"/>
                        </a:rPr>
                        <m:t>=</m:t>
                      </m:r>
                      <m:sSub>
                        <m:sSubPr>
                          <m:ctrlPr>
                            <a:rPr lang="en-US" sz="1400" b="1" i="1" smtClean="0">
                              <a:latin typeface="Cambria Math" panose="02040503050406030204" pitchFamily="18" charset="0"/>
                            </a:rPr>
                          </m:ctrlPr>
                        </m:sSubPr>
                        <m:e>
                          <m:d>
                            <m:dPr>
                              <m:begChr m:val="‖"/>
                              <m:endChr m:val="‖"/>
                              <m:ctrlPr>
                                <a:rPr lang="en-US" sz="1400" b="1" i="1">
                                  <a:latin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a:latin typeface="Cambria Math" panose="02040503050406030204" pitchFamily="18" charset="0"/>
                                      <a:ea typeface="Cambria Math" panose="02040503050406030204" pitchFamily="18" charset="0"/>
                                    </a:rPr>
                                    <m:t>true</m:t>
                                  </m:r>
                                </m:sub>
                              </m:sSub>
                              <m:r>
                                <a:rPr lang="it-IT" sz="1400" b="1"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it-IT" sz="1400" b="1">
                                      <a:latin typeface="Cambria Math" panose="02040503050406030204" pitchFamily="18" charset="0"/>
                                      <a:ea typeface="Cambria Math" panose="02040503050406030204" pitchFamily="18" charset="0"/>
                                    </a:rPr>
                                    <m:t>𝐩</m:t>
                                  </m:r>
                                </m:e>
                                <m:sub>
                                  <m:r>
                                    <m:rPr>
                                      <m:sty m:val="p"/>
                                    </m:rPr>
                                    <a:rPr lang="it-IT" sz="1400" b="0" i="0" smtClean="0">
                                      <a:latin typeface="Cambria Math" panose="02040503050406030204" pitchFamily="18" charset="0"/>
                                      <a:ea typeface="Cambria Math" panose="02040503050406030204" pitchFamily="18" charset="0"/>
                                    </a:rPr>
                                    <m:t>iter</m:t>
                                  </m:r>
                                </m:sub>
                              </m:sSub>
                            </m:e>
                          </m:d>
                        </m:e>
                        <m:sub>
                          <m:r>
                            <a:rPr lang="it-IT" sz="1400" b="1" i="1" smtClean="0">
                              <a:latin typeface="Cambria Math" panose="02040503050406030204" pitchFamily="18" charset="0"/>
                            </a:rPr>
                            <m:t>𝟏</m:t>
                          </m:r>
                        </m:sub>
                      </m:sSub>
                    </m:oMath>
                  </m:oMathPara>
                </a14:m>
                <a:endParaRPr lang="en-US" sz="1400" dirty="0"/>
              </a:p>
              <a:p>
                <a:endParaRPr lang="en-US" sz="1400" dirty="0"/>
              </a:p>
              <a:p>
                <a:pPr marL="342900" indent="-342900">
                  <a:buFont typeface="Arial" panose="020B0604020202020204" pitchFamily="34" charset="0"/>
                  <a:buChar char="•"/>
                </a:pPr>
                <a:r>
                  <a:rPr lang="en-US" sz="1400" dirty="0"/>
                  <a:t>The </a:t>
                </a:r>
                <a14:m>
                  <m:oMath xmlns:m="http://schemas.openxmlformats.org/officeDocument/2006/math">
                    <m:r>
                      <a:rPr lang="it-IT" sz="1400" i="1" smtClean="0">
                        <a:latin typeface="Cambria Math" panose="02040503050406030204" pitchFamily="18" charset="0"/>
                      </a:rPr>
                      <m:t>𝑒𝑟𝑟𝑜𝑟</m:t>
                    </m:r>
                  </m:oMath>
                </a14:m>
                <a:r>
                  <a:rPr lang="en-US" sz="1400" dirty="0"/>
                  <a:t> we </a:t>
                </a:r>
                <a:r>
                  <a:rPr lang="it-IT" sz="1400" dirty="0"/>
                  <a:t>estimated </a:t>
                </a:r>
                <a:r>
                  <a:rPr lang="en-US" sz="1400" dirty="0"/>
                  <a:t>is </a:t>
                </a:r>
                <a:r>
                  <a:rPr lang="it-IT" sz="1400" dirty="0"/>
                  <a:t>~</a:t>
                </a:r>
                <a14:m>
                  <m:oMath xmlns:m="http://schemas.openxmlformats.org/officeDocument/2006/math">
                    <m:r>
                      <a:rPr lang="it-IT" sz="1400" i="1" dirty="0" smtClean="0">
                        <a:latin typeface="Cambria Math" panose="02040503050406030204" pitchFamily="18" charset="0"/>
                      </a:rPr>
                      <m:t>5</m:t>
                    </m:r>
                    <m:r>
                      <a:rPr lang="it-IT" sz="1400" i="1">
                        <a:latin typeface="Cambria Math" panose="02040503050406030204" pitchFamily="18" charset="0"/>
                      </a:rPr>
                      <m:t>.</m:t>
                    </m:r>
                    <m:r>
                      <a:rPr lang="it-IT" sz="1400" b="0" i="1" smtClean="0">
                        <a:latin typeface="Cambria Math" panose="02040503050406030204" pitchFamily="18" charset="0"/>
                      </a:rPr>
                      <m:t>96</m:t>
                    </m:r>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rPr>
                        </m:ctrlPr>
                      </m:sSupPr>
                      <m:e>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10</m:t>
                        </m:r>
                      </m:sup>
                    </m:sSup>
                  </m:oMath>
                </a14:m>
                <a:r>
                  <a:rPr lang="en-US" sz="1400" dirty="0"/>
                  <a:t> and  </a:t>
                </a:r>
                <a:r>
                  <a:rPr lang="it-IT" sz="1400" dirty="0"/>
                  <a:t>~</a:t>
                </a:r>
                <a14:m>
                  <m:oMath xmlns:m="http://schemas.openxmlformats.org/officeDocument/2006/math">
                    <m:sSup>
                      <m:sSupPr>
                        <m:ctrlPr>
                          <a:rPr lang="en-US" sz="1400" i="1" smtClean="0">
                            <a:latin typeface="Cambria Math" panose="02040503050406030204" pitchFamily="18" charset="0"/>
                          </a:rPr>
                        </m:ctrlPr>
                      </m:sSupPr>
                      <m:e>
                        <m:r>
                          <a:rPr lang="it-IT" sz="1400" b="0" i="1" smtClean="0">
                            <a:latin typeface="Cambria Math" panose="02040503050406030204" pitchFamily="18" charset="0"/>
                          </a:rPr>
                          <m:t>1.23</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11</m:t>
                        </m:r>
                      </m:sup>
                    </m:sSup>
                  </m:oMath>
                </a14:m>
                <a:r>
                  <a:rPr lang="en-US" sz="1400" dirty="0"/>
                  <a:t> respectively, for SG and for the WV dataset.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Finally, notice that this inspection is different from previous ones, as residuals were just the difference between consecutive score vectors.</a:t>
                </a:r>
              </a:p>
            </p:txBody>
          </p:sp>
        </mc:Choice>
        <mc:Fallback>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70125" y="1743402"/>
                <a:ext cx="11149817" cy="4609467"/>
              </a:xfrm>
              <a:prstGeom prst="rect">
                <a:avLst/>
              </a:prstGeom>
              <a:blipFill>
                <a:blip r:embed="rId3"/>
                <a:stretch>
                  <a:fillRect l="-109" r="-437" b="-397"/>
                </a:stretch>
              </a:blipFill>
            </p:spPr>
            <p:txBody>
              <a:bodyPr/>
              <a:lstStyle/>
              <a:p>
                <a:r>
                  <a:rPr lang="it-IT">
                    <a:noFill/>
                  </a:rPr>
                  <a:t> </a:t>
                </a:r>
              </a:p>
            </p:txBody>
          </p:sp>
        </mc:Fallback>
      </mc:AlternateContent>
      <p:sp>
        <p:nvSpPr>
          <p:cNvPr id="4" name="Shape 11">
            <a:extLst>
              <a:ext uri="{FF2B5EF4-FFF2-40B4-BE49-F238E27FC236}">
                <a16:creationId xmlns:a16="http://schemas.microsoft.com/office/drawing/2014/main" id="{7FF7BB06-0630-783E-4EB9-10ED6622030D}"/>
              </a:ext>
            </a:extLst>
          </p:cNvPr>
          <p:cNvSpPr/>
          <p:nvPr/>
        </p:nvSpPr>
        <p:spPr>
          <a:xfrm>
            <a:off x="570126" y="1228325"/>
            <a:ext cx="6325553" cy="489623"/>
          </a:xfrm>
          <a:prstGeom prst="roundRect">
            <a:avLst>
              <a:gd name="adj" fmla="val 16847"/>
            </a:avLst>
          </a:prstGeom>
          <a:solidFill>
            <a:schemeClr val="bg2">
              <a:lumMod val="25000"/>
            </a:schemeClr>
          </a:solidFill>
          <a:ln/>
        </p:spPr>
        <p:txBody>
          <a:bodyPr/>
          <a:lstStyle/>
          <a:p>
            <a:endParaRPr lang="it-IT"/>
          </a:p>
        </p:txBody>
      </p:sp>
      <p:sp>
        <p:nvSpPr>
          <p:cNvPr id="5" name="Text 13">
            <a:extLst>
              <a:ext uri="{FF2B5EF4-FFF2-40B4-BE49-F238E27FC236}">
                <a16:creationId xmlns:a16="http://schemas.microsoft.com/office/drawing/2014/main" id="{EE0768D6-FD70-5BD0-EF1E-DD0D8440BCE2}"/>
              </a:ext>
            </a:extLst>
          </p:cNvPr>
          <p:cNvSpPr/>
          <p:nvPr/>
        </p:nvSpPr>
        <p:spPr>
          <a:xfrm>
            <a:off x="6895679" y="1241418"/>
            <a:ext cx="3123843" cy="153241"/>
          </a:xfrm>
          <a:prstGeom prst="rect">
            <a:avLst/>
          </a:prstGeom>
          <a:noFill/>
          <a:ln/>
        </p:spPr>
        <p:txBody>
          <a:bodyPr wrap="none" rtlCol="0" anchor="t"/>
          <a:lstStyle/>
          <a:p>
            <a:pPr marL="0" indent="0" algn="l">
              <a:lnSpc>
                <a:spcPts val="3247"/>
              </a:lnSpc>
              <a:buNone/>
            </a:pPr>
            <a:r>
              <a:rPr lang="en-US" sz="2598" dirty="0">
                <a:solidFill>
                  <a:schemeClr val="tx2">
                    <a:lumMod val="90000"/>
                    <a:lumOff val="10000"/>
                  </a:schemeClr>
                </a:solidFill>
                <a:latin typeface="Roboto Slab" pitchFamily="34" charset="0"/>
                <a:ea typeface="Roboto Slab" pitchFamily="34" charset="-122"/>
                <a:cs typeface="Roboto Slab" pitchFamily="34" charset="-120"/>
              </a:rPr>
              <a:t>Assess solution convergence</a:t>
            </a:r>
            <a:endParaRPr lang="en-US" sz="2598" dirty="0">
              <a:solidFill>
                <a:schemeClr val="tx2">
                  <a:lumMod val="90000"/>
                  <a:lumOff val="10000"/>
                </a:schemeClr>
              </a:solidFill>
            </a:endParaRPr>
          </a:p>
        </p:txBody>
      </p:sp>
      <p:sp>
        <p:nvSpPr>
          <p:cNvPr id="6" name="Text 12">
            <a:extLst>
              <a:ext uri="{FF2B5EF4-FFF2-40B4-BE49-F238E27FC236}">
                <a16:creationId xmlns:a16="http://schemas.microsoft.com/office/drawing/2014/main" id="{C4EA4B47-FAAF-F419-24BD-D174B2601642}"/>
              </a:ext>
            </a:extLst>
          </p:cNvPr>
          <p:cNvSpPr/>
          <p:nvPr/>
        </p:nvSpPr>
        <p:spPr>
          <a:xfrm>
            <a:off x="786118" y="1138236"/>
            <a:ext cx="178118" cy="494824"/>
          </a:xfrm>
          <a:prstGeom prst="rect">
            <a:avLst/>
          </a:prstGeom>
          <a:noFill/>
          <a:ln/>
        </p:spPr>
        <p:txBody>
          <a:bodyPr wrap="none" rtlCol="0" anchor="t"/>
          <a:lstStyle/>
          <a:p>
            <a:pPr marL="0" indent="0" algn="ctr">
              <a:lnSpc>
                <a:spcPts val="3897"/>
              </a:lnSpc>
              <a:buNone/>
            </a:pPr>
            <a:r>
              <a:rPr lang="en-US" sz="2598" dirty="0">
                <a:solidFill>
                  <a:schemeClr val="tx2">
                    <a:lumMod val="50000"/>
                    <a:lumOff val="50000"/>
                  </a:schemeClr>
                </a:solidFill>
                <a:latin typeface="Roboto Slab" pitchFamily="34" charset="0"/>
                <a:ea typeface="Roboto Slab" pitchFamily="34" charset="-122"/>
                <a:cs typeface="Roboto Slab" pitchFamily="34" charset="-120"/>
              </a:rPr>
              <a:t>3</a:t>
            </a:r>
            <a:endParaRPr lang="en-US" sz="2598" dirty="0">
              <a:solidFill>
                <a:schemeClr val="tx2">
                  <a:lumMod val="50000"/>
                  <a:lumOff val="50000"/>
                </a:schemeClr>
              </a:solidFill>
            </a:endParaRPr>
          </a:p>
        </p:txBody>
      </p:sp>
      <p:sp>
        <p:nvSpPr>
          <p:cNvPr id="7" name="Shape 6">
            <a:extLst>
              <a:ext uri="{FF2B5EF4-FFF2-40B4-BE49-F238E27FC236}">
                <a16:creationId xmlns:a16="http://schemas.microsoft.com/office/drawing/2014/main" id="{9B4A2030-16DC-6125-9DF8-9F29035C61C1}"/>
              </a:ext>
            </a:extLst>
          </p:cNvPr>
          <p:cNvSpPr/>
          <p:nvPr/>
        </p:nvSpPr>
        <p:spPr>
          <a:xfrm>
            <a:off x="6895679" y="1677772"/>
            <a:ext cx="4824263" cy="45719"/>
          </a:xfrm>
          <a:prstGeom prst="rect">
            <a:avLst/>
          </a:prstGeom>
          <a:solidFill>
            <a:schemeClr val="bg2">
              <a:lumMod val="25000"/>
            </a:schemeClr>
          </a:solidFill>
          <a:ln/>
        </p:spPr>
        <p:txBody>
          <a:bodyPr/>
          <a:lstStyle/>
          <a:p>
            <a:endParaRPr lang="it-IT"/>
          </a:p>
        </p:txBody>
      </p:sp>
    </p:spTree>
    <p:extLst>
      <p:ext uri="{BB962C8B-B14F-4D97-AF65-F5344CB8AC3E}">
        <p14:creationId xmlns:p14="http://schemas.microsoft.com/office/powerpoint/2010/main" val="358493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Topic-specific PageRank</a:t>
            </a:r>
          </a:p>
        </p:txBody>
      </p:sp>
      <p:sp>
        <p:nvSpPr>
          <p:cNvPr id="12" name="TextBox 11">
            <a:extLst>
              <a:ext uri="{FF2B5EF4-FFF2-40B4-BE49-F238E27FC236}">
                <a16:creationId xmlns:a16="http://schemas.microsoft.com/office/drawing/2014/main" id="{C44E3A5D-6D56-C981-E9F4-596CB3906ADE}"/>
              </a:ext>
            </a:extLst>
          </p:cNvPr>
          <p:cNvSpPr txBox="1"/>
          <p:nvPr/>
        </p:nvSpPr>
        <p:spPr>
          <a:xfrm>
            <a:off x="632269" y="1085866"/>
            <a:ext cx="11149817" cy="523220"/>
          </a:xfrm>
          <a:prstGeom prst="rect">
            <a:avLst/>
          </a:prstGeom>
          <a:noFill/>
        </p:spPr>
        <p:txBody>
          <a:bodyPr wrap="square">
            <a:spAutoFit/>
          </a:bodyPr>
          <a:lstStyle/>
          <a:p>
            <a:pPr marL="285750" indent="-285750">
              <a:buFont typeface="Arial" panose="020B0604020202020204" pitchFamily="34" charset="0"/>
              <a:buChar char="•"/>
            </a:pPr>
            <a:r>
              <a:rPr lang="en-US" sz="1400" dirty="0"/>
              <a:t>Finally, we also implement a </a:t>
            </a:r>
            <a:r>
              <a:rPr lang="en-US" sz="1400" b="1" dirty="0"/>
              <a:t>Topic-specific</a:t>
            </a:r>
            <a:r>
              <a:rPr lang="en-US" sz="1400" dirty="0"/>
              <a:t> version of PageRank, which may also be used as a </a:t>
            </a:r>
            <a:r>
              <a:rPr lang="en-US" sz="1400" b="1" dirty="0"/>
              <a:t>Personalized PageRank</a:t>
            </a:r>
            <a:r>
              <a:rPr lang="en-US" sz="1400" dirty="0"/>
              <a:t> where the aim is to rank nodes with respect to given topics (or seed nodes), resulting in a biased ranking as seed nodes should score higher than others: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977909-258A-F38D-7617-CA4B58BB3196}"/>
                  </a:ext>
                </a:extLst>
              </p:cNvPr>
              <p:cNvSpPr txBox="1"/>
              <p:nvPr/>
            </p:nvSpPr>
            <p:spPr>
              <a:xfrm>
                <a:off x="5541885" y="1636540"/>
                <a:ext cx="6156664" cy="1861279"/>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Output</a:t>
                </a:r>
                <a:r>
                  <a:rPr lang="en-US" sz="1800" dirty="0"/>
                  <a:t>: </a:t>
                </a:r>
              </a:p>
              <a:p>
                <a:pPr lvl="1">
                  <a:lnSpc>
                    <a:spcPct val="100000"/>
                  </a:lnSpc>
                  <a:spcBef>
                    <a:spcPts val="0"/>
                  </a:spcBef>
                  <a:spcAft>
                    <a:spcPts val="500"/>
                  </a:spcAft>
                </a:pPr>
                <a:r>
                  <a:rPr lang="en-US" sz="1400" dirty="0"/>
                  <a:t>is the Topic-specific PageRank score vector </a:t>
                </a:r>
                <a14:m>
                  <m:oMath xmlns:m="http://schemas.openxmlformats.org/officeDocument/2006/math">
                    <m:sSub>
                      <m:sSubPr>
                        <m:ctrlPr>
                          <a:rPr lang="en-US" sz="1400" b="1" i="1" smtClean="0">
                            <a:latin typeface="Cambria Math" panose="02040503050406030204" pitchFamily="18" charset="0"/>
                          </a:rPr>
                        </m:ctrlPr>
                      </m:sSubPr>
                      <m:e>
                        <m:r>
                          <a:rPr lang="en-US" sz="1400" b="1">
                            <a:latin typeface="Cambria Math" panose="02040503050406030204" pitchFamily="18" charset="0"/>
                          </a:rPr>
                          <m:t>𝐩</m:t>
                        </m:r>
                      </m:e>
                      <m:sub>
                        <m:r>
                          <a:rPr lang="it-IT" sz="1400" b="0" i="1" smtClean="0">
                            <a:latin typeface="Cambria Math" panose="02040503050406030204" pitchFamily="18" charset="0"/>
                          </a:rPr>
                          <m:t>𝑆</m:t>
                        </m:r>
                      </m:sub>
                    </m:sSub>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ℝ</m:t>
                        </m:r>
                      </m:e>
                      <m:sup>
                        <m:r>
                          <a:rPr lang="it-IT" sz="1400" i="1">
                            <a:latin typeface="Cambria Math" panose="02040503050406030204" pitchFamily="18" charset="0"/>
                            <a:ea typeface="Cambria Math" panose="02040503050406030204" pitchFamily="18" charset="0"/>
                          </a:rPr>
                          <m:t>𝑛</m:t>
                        </m:r>
                      </m:sup>
                    </m:sSup>
                  </m:oMath>
                </a14:m>
                <a:r>
                  <a:rPr lang="en-US" sz="1400" dirty="0"/>
                  <a:t> which comes from the PageRank equation, defined s.t:</a:t>
                </a:r>
              </a:p>
              <a:p>
                <a:pPr>
                  <a:lnSpc>
                    <a:spcPct val="100000"/>
                  </a:lnSpc>
                  <a:spcBef>
                    <a:spcPts val="0"/>
                  </a:spcBef>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r>
                            <a:rPr lang="en-US" sz="1400" b="1">
                              <a:latin typeface="Cambria Math" panose="02040503050406030204" pitchFamily="18" charset="0"/>
                            </a:rPr>
                            <m:t>𝐩</m:t>
                          </m:r>
                        </m:e>
                        <m:sub>
                          <m:r>
                            <a:rPr lang="it-IT" sz="1400" i="1">
                              <a:latin typeface="Cambria Math" panose="02040503050406030204" pitchFamily="18" charset="0"/>
                            </a:rPr>
                            <m:t>𝑆</m:t>
                          </m:r>
                        </m:sub>
                      </m:sSub>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b>
                        <m:sSubPr>
                          <m:ctrlPr>
                            <a:rPr lang="en-US" sz="1400" i="1" smtClean="0">
                              <a:solidFill>
                                <a:srgbClr val="FF0000"/>
                              </a:solidFill>
                              <a:latin typeface="Cambria Math" panose="02040503050406030204" pitchFamily="18" charset="0"/>
                              <a:ea typeface="Cambria Math" panose="02040503050406030204" pitchFamily="18" charset="0"/>
                            </a:rPr>
                          </m:ctrlPr>
                        </m:sSubPr>
                        <m:e>
                          <m:r>
                            <a:rPr lang="it-IT" sz="1400" b="1">
                              <a:solidFill>
                                <a:srgbClr val="FF0000"/>
                              </a:solidFill>
                              <a:latin typeface="Cambria Math" panose="02040503050406030204" pitchFamily="18" charset="0"/>
                            </a:rPr>
                            <m:t>𝐞</m:t>
                          </m:r>
                        </m:e>
                        <m:sub>
                          <m:r>
                            <a:rPr lang="it-IT" sz="1400" b="0" i="1" smtClean="0">
                              <a:solidFill>
                                <a:srgbClr val="FF0000"/>
                              </a:solidFill>
                              <a:latin typeface="Cambria Math" panose="02040503050406030204" pitchFamily="18" charset="0"/>
                              <a:ea typeface="Cambria Math" panose="02040503050406030204" pitchFamily="18" charset="0"/>
                            </a:rPr>
                            <m:t>𝑆</m:t>
                          </m:r>
                        </m:sub>
                      </m:sSub>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a:latin typeface="Cambria Math" panose="02040503050406030204" pitchFamily="18" charset="0"/>
                            </a:rPr>
                            <m:t>𝐩</m:t>
                          </m:r>
                        </m:e>
                        <m:sub>
                          <m:r>
                            <a:rPr lang="it-IT" sz="1400" i="1">
                              <a:latin typeface="Cambria Math" panose="02040503050406030204" pitchFamily="18" charset="0"/>
                            </a:rPr>
                            <m:t>𝑆</m:t>
                          </m:r>
                        </m:sub>
                      </m:sSub>
                    </m:oMath>
                  </m:oMathPara>
                </a14:m>
                <a:endParaRPr lang="en-US" sz="1400" dirty="0"/>
              </a:p>
              <a:p>
                <a:pPr lvl="1">
                  <a:lnSpc>
                    <a:spcPct val="100000"/>
                  </a:lnSpc>
                  <a:spcBef>
                    <a:spcPts val="0"/>
                  </a:spcBef>
                </a:pPr>
                <a:r>
                  <a:rPr lang="en-US" sz="1400" dirty="0"/>
                  <a:t>where:</a:t>
                </a:r>
              </a:p>
              <a:p>
                <a:pPr marL="742950" lvl="1" indent="-285750">
                  <a:lnSpc>
                    <a:spcPct val="100000"/>
                  </a:lnSpc>
                  <a:spcBef>
                    <a:spcPts val="0"/>
                  </a:spcBef>
                  <a:buFont typeface="Arial" panose="020B0604020202020204" pitchFamily="34" charset="0"/>
                  <a:buChar char="•"/>
                </a:pPr>
                <a14:m>
                  <m:oMath xmlns:m="http://schemas.openxmlformats.org/officeDocument/2006/math">
                    <m:sSub>
                      <m:sSubPr>
                        <m:ctrlPr>
                          <a:rPr lang="en-US" sz="1400" i="1" smtClean="0">
                            <a:solidFill>
                              <a:schemeClr val="tx1"/>
                            </a:solidFill>
                            <a:latin typeface="Cambria Math" panose="02040503050406030204" pitchFamily="18" charset="0"/>
                            <a:ea typeface="Cambria Math" panose="02040503050406030204" pitchFamily="18" charset="0"/>
                          </a:rPr>
                        </m:ctrlPr>
                      </m:sSubPr>
                      <m:e>
                        <m:r>
                          <a:rPr lang="it-IT" sz="1400" b="1">
                            <a:solidFill>
                              <a:schemeClr val="tx1"/>
                            </a:solidFill>
                            <a:latin typeface="Cambria Math" panose="02040503050406030204" pitchFamily="18" charset="0"/>
                          </a:rPr>
                          <m:t>𝐞</m:t>
                        </m:r>
                      </m:e>
                      <m:sub>
                        <m:r>
                          <a:rPr lang="it-IT" sz="1400" i="1">
                            <a:solidFill>
                              <a:schemeClr val="tx1"/>
                            </a:solidFill>
                            <a:latin typeface="Cambria Math" panose="02040503050406030204" pitchFamily="18" charset="0"/>
                            <a:ea typeface="Cambria Math" panose="02040503050406030204" pitchFamily="18" charset="0"/>
                          </a:rPr>
                          <m:t>𝑆</m:t>
                        </m:r>
                      </m:sub>
                    </m:sSub>
                  </m:oMath>
                </a14:m>
                <a:r>
                  <a:rPr lang="en-US" sz="1400" dirty="0">
                    <a:solidFill>
                      <a:schemeClr val="tx1"/>
                    </a:solidFill>
                  </a:rPr>
                  <a:t> is defined for node </a:t>
                </a:r>
                <a14:m>
                  <m:oMath xmlns:m="http://schemas.openxmlformats.org/officeDocument/2006/math">
                    <m:r>
                      <a:rPr lang="it-IT" sz="1400" i="1">
                        <a:latin typeface="Cambria Math" panose="02040503050406030204" pitchFamily="18" charset="0"/>
                        <a:ea typeface="Roboto Slab" pitchFamily="34" charset="-122"/>
                        <a:cs typeface="Roboto Slab" pitchFamily="34" charset="-120"/>
                      </a:rPr>
                      <m:t>𝑢</m:t>
                    </m:r>
                  </m:oMath>
                </a14:m>
                <a:r>
                  <a:rPr lang="en-US" sz="1400" dirty="0">
                    <a:solidFill>
                      <a:schemeClr val="tx1"/>
                    </a:solidFill>
                  </a:rPr>
                  <a:t> </a:t>
                </a:r>
                <a:r>
                  <a:rPr lang="en-US" sz="1400" dirty="0"/>
                  <a:t>as </a:t>
                </a:r>
                <a14:m>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smtClean="0">
                                <a:latin typeface="Cambria Math" panose="02040503050406030204" pitchFamily="18" charset="0"/>
                              </a:rPr>
                            </m:ctrlPr>
                          </m:eqArrPr>
                          <m:e>
                            <m:f>
                              <m:fPr>
                                <m:ctrlPr>
                                  <a:rPr lang="en-US" sz="1400" i="1" smtClean="0">
                                    <a:latin typeface="Cambria Math" panose="02040503050406030204" pitchFamily="18" charset="0"/>
                                  </a:rPr>
                                </m:ctrlPr>
                              </m:fPr>
                              <m:num>
                                <m:r>
                                  <a:rPr lang="it-IT" sz="1400" b="0" i="0" smtClean="0">
                                    <a:latin typeface="Cambria Math" panose="02040503050406030204" pitchFamily="18" charset="0"/>
                                  </a:rPr>
                                  <m:t>1</m:t>
                                </m:r>
                              </m:num>
                              <m:den>
                                <m:d>
                                  <m:dPr>
                                    <m:begChr m:val="|"/>
                                    <m:endChr m:val="|"/>
                                    <m:ctrlPr>
                                      <a:rPr lang="en-US" sz="1400" i="1" smtClean="0">
                                        <a:latin typeface="Cambria Math" panose="02040503050406030204" pitchFamily="18" charset="0"/>
                                      </a:rPr>
                                    </m:ctrlPr>
                                  </m:dPr>
                                  <m:e>
                                    <m:r>
                                      <m:rPr>
                                        <m:sty m:val="p"/>
                                      </m:rPr>
                                      <a:rPr lang="it-IT" sz="1400" b="0" i="0" smtClean="0">
                                        <a:latin typeface="Cambria Math" panose="02040503050406030204" pitchFamily="18" charset="0"/>
                                      </a:rPr>
                                      <m:t>S</m:t>
                                    </m:r>
                                  </m:e>
                                </m:d>
                              </m:den>
                            </m:f>
                            <m:r>
                              <a:rPr lang="it-IT" sz="1400" b="0" i="0" smtClean="0">
                                <a:latin typeface="Cambria Math" panose="02040503050406030204" pitchFamily="18" charset="0"/>
                              </a:rPr>
                              <m:t> </m:t>
                            </m:r>
                            <m:r>
                              <m:rPr>
                                <m:sty m:val="p"/>
                              </m:rPr>
                              <a:rPr lang="it-IT" sz="1400" b="0" i="0" smtClean="0">
                                <a:latin typeface="Cambria Math" panose="02040503050406030204" pitchFamily="18" charset="0"/>
                              </a:rPr>
                              <m:t>if</m:t>
                            </m:r>
                            <m:r>
                              <a:rPr lang="it-IT" sz="1400" b="0" i="0" smtClean="0">
                                <a:latin typeface="Cambria Math" panose="02040503050406030204" pitchFamily="18" charset="0"/>
                              </a:rPr>
                              <m:t> </m:t>
                            </m:r>
                            <m:r>
                              <a:rPr lang="it-IT" sz="1400" i="1">
                                <a:latin typeface="Cambria Math" panose="02040503050406030204" pitchFamily="18" charset="0"/>
                                <a:ea typeface="Roboto Slab" pitchFamily="34" charset="-122"/>
                                <a:cs typeface="Roboto Slab" pitchFamily="34" charset="-120"/>
                              </a:rPr>
                              <m:t>𝑢</m:t>
                            </m:r>
                            <m:r>
                              <a:rPr lang="it-IT" sz="1400" b="0" i="0" smtClean="0">
                                <a:latin typeface="Cambria Math" panose="02040503050406030204" pitchFamily="18" charset="0"/>
                                <a:ea typeface="Roboto Slab" pitchFamily="34" charset="-122"/>
                                <a:cs typeface="Roboto Slab" pitchFamily="34" charset="-120"/>
                              </a:rPr>
                              <m:t> </m:t>
                            </m:r>
                            <m:r>
                              <m:rPr>
                                <m:sty m:val="p"/>
                              </m:rPr>
                              <a:rPr lang="it-IT" sz="1400" i="0">
                                <a:latin typeface="Cambria Math" panose="02040503050406030204" pitchFamily="18" charset="0"/>
                                <a:ea typeface="Cambria Math" panose="02040503050406030204" pitchFamily="18" charset="0"/>
                              </a:rPr>
                              <m:t>ϵ</m:t>
                            </m:r>
                            <m:r>
                              <a:rPr lang="it-IT" sz="1400" b="0" i="0"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𝑆</m:t>
                            </m:r>
                          </m:e>
                          <m:e>
                            <m:r>
                              <a:rPr lang="it-IT" sz="1400" b="0" i="0" smtClean="0">
                                <a:latin typeface="Cambria Math" panose="02040503050406030204" pitchFamily="18" charset="0"/>
                              </a:rPr>
                              <m:t>0 </m:t>
                            </m:r>
                            <m:r>
                              <m:rPr>
                                <m:sty m:val="p"/>
                              </m:rPr>
                              <a:rPr lang="it-IT" sz="1400" b="0" i="0" smtClean="0">
                                <a:latin typeface="Cambria Math" panose="02040503050406030204" pitchFamily="18" charset="0"/>
                              </a:rPr>
                              <m:t>otherwise</m:t>
                            </m:r>
                          </m:e>
                        </m:eqArr>
                      </m:e>
                    </m:d>
                  </m:oMath>
                </a14:m>
                <a:r>
                  <a:rPr lang="en-US" sz="1400" dirty="0"/>
                  <a:t>, all the rest unchanged</a:t>
                </a:r>
              </a:p>
            </p:txBody>
          </p:sp>
        </mc:Choice>
        <mc:Fallback xmlns="">
          <p:sp>
            <p:nvSpPr>
              <p:cNvPr id="10" name="TextBox 9">
                <a:extLst>
                  <a:ext uri="{FF2B5EF4-FFF2-40B4-BE49-F238E27FC236}">
                    <a16:creationId xmlns:a16="http://schemas.microsoft.com/office/drawing/2014/main" id="{3F977909-258A-F38D-7617-CA4B58BB3196}"/>
                  </a:ext>
                </a:extLst>
              </p:cNvPr>
              <p:cNvSpPr txBox="1">
                <a:spLocks noRot="1" noChangeAspect="1" noMove="1" noResize="1" noEditPoints="1" noAdjustHandles="1" noChangeArrowheads="1" noChangeShapeType="1" noTextEdit="1"/>
              </p:cNvSpPr>
              <p:nvPr/>
            </p:nvSpPr>
            <p:spPr>
              <a:xfrm>
                <a:off x="5541885" y="1636540"/>
                <a:ext cx="6156664" cy="1861279"/>
              </a:xfrm>
              <a:prstGeom prst="rect">
                <a:avLst/>
              </a:prstGeom>
              <a:blipFill>
                <a:blip r:embed="rId4"/>
                <a:stretch>
                  <a:fillRect l="-594" t="-130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3888618-376A-08D5-7B66-884F28EC1783}"/>
                  </a:ext>
                </a:extLst>
              </p:cNvPr>
              <p:cNvSpPr txBox="1"/>
              <p:nvPr/>
            </p:nvSpPr>
            <p:spPr>
              <a:xfrm>
                <a:off x="632269" y="1609180"/>
                <a:ext cx="5364333" cy="1446550"/>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Input</a:t>
                </a:r>
                <a:r>
                  <a:rPr lang="en-US" sz="1800" dirty="0"/>
                  <a:t>: </a:t>
                </a:r>
              </a:p>
              <a:p>
                <a:pPr marL="742950" lvl="1" indent="-285750">
                  <a:lnSpc>
                    <a:spcPct val="100000"/>
                  </a:lnSpc>
                  <a:spcBef>
                    <a:spcPts val="0"/>
                  </a:spcBef>
                  <a:buFont typeface="Wingdings" panose="05000000000000000000" pitchFamily="2" charset="2"/>
                  <a:buChar char="§"/>
                </a:pPr>
                <a:r>
                  <a:rPr lang="en-US" sz="1400" dirty="0"/>
                  <a:t>adjacency matrix </a:t>
                </a:r>
                <a14:m>
                  <m:oMath xmlns:m="http://schemas.openxmlformats.org/officeDocument/2006/math">
                    <m:sSup>
                      <m:sSupPr>
                        <m:ctrlPr>
                          <a:rPr lang="en-US" sz="1400" i="1" smtClean="0">
                            <a:latin typeface="Cambria Math" panose="02040503050406030204" pitchFamily="18" charset="0"/>
                          </a:rPr>
                        </m:ctrlPr>
                      </m:sSupPr>
                      <m:e>
                        <m:r>
                          <a:rPr lang="it-IT" sz="1400">
                            <a:latin typeface="Cambria Math" panose="02040503050406030204" pitchFamily="18" charset="0"/>
                          </a:rPr>
                          <m:t>𝐀</m:t>
                        </m:r>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r>
                      <a:rPr lang="it-IT" sz="1400">
                        <a:latin typeface="Cambria Math" panose="02040503050406030204" pitchFamily="18" charset="0"/>
                      </a:rPr>
                      <m:t> </m:t>
                    </m:r>
                  </m:oMath>
                </a14:m>
                <a:r>
                  <a:rPr lang="en-US" sz="1400" dirty="0"/>
                  <a:t>of a graph </a:t>
                </a:r>
                <a14:m>
                  <m:oMath xmlns:m="http://schemas.openxmlformats.org/officeDocument/2006/math">
                    <m:r>
                      <m:rPr>
                        <m:sty m:val="p"/>
                      </m:rPr>
                      <a:rPr lang="it-IT" sz="1400">
                        <a:latin typeface="Cambria Math" panose="02040503050406030204" pitchFamily="18" charset="0"/>
                      </a:rPr>
                      <m:t>G</m:t>
                    </m:r>
                    <m:r>
                      <a:rPr lang="en-US" sz="1400" smtClean="0">
                        <a:latin typeface="Cambria Math" panose="02040503050406030204" pitchFamily="18" charset="0"/>
                      </a:rPr>
                      <m:t>=</m:t>
                    </m:r>
                    <m:r>
                      <a:rPr lang="it-IT" sz="1400">
                        <a:latin typeface="Cambria Math" panose="02040503050406030204" pitchFamily="18" charset="0"/>
                      </a:rPr>
                      <m:t>(</m:t>
                    </m:r>
                    <m:r>
                      <a:rPr lang="it-IT" sz="1400">
                        <a:latin typeface="Cambria Math" panose="02040503050406030204" pitchFamily="18" charset="0"/>
                      </a:rPr>
                      <m:t>𝑉</m:t>
                    </m:r>
                    <m:r>
                      <a:rPr lang="it-IT" sz="1400">
                        <a:latin typeface="Cambria Math" panose="02040503050406030204" pitchFamily="18" charset="0"/>
                      </a:rPr>
                      <m:t>,</m:t>
                    </m:r>
                    <m:r>
                      <a:rPr lang="it-IT" sz="1400">
                        <a:latin typeface="Cambria Math" panose="02040503050406030204" pitchFamily="18" charset="0"/>
                      </a:rPr>
                      <m:t>𝐸</m:t>
                    </m:r>
                    <m:r>
                      <a:rPr lang="it-IT" sz="1400">
                        <a:latin typeface="Cambria Math" panose="02040503050406030204" pitchFamily="18" charset="0"/>
                      </a:rPr>
                      <m:t>)</m:t>
                    </m:r>
                  </m:oMath>
                </a14:m>
                <a:r>
                  <a:rPr lang="en-US" sz="1400" dirty="0"/>
                  <a:t> </a:t>
                </a:r>
                <a:endParaRPr lang="it-IT" sz="1400" dirty="0"/>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𝑉</m:t>
                    </m:r>
                    <m:r>
                      <a:rPr lang="it-IT" sz="1400" b="0" i="0" smtClean="0">
                        <a:latin typeface="Cambria Math" panose="02040503050406030204" pitchFamily="18" charset="0"/>
                      </a:rPr>
                      <m:t>=</m:t>
                    </m:r>
                  </m:oMath>
                </a14:m>
                <a:r>
                  <a:rPr lang="en-US" sz="1400" dirty="0"/>
                  <a:t> set of nodes, where </a:t>
                </a:r>
                <a14:m>
                  <m:oMath xmlns:m="http://schemas.openxmlformats.org/officeDocument/2006/math">
                    <m:r>
                      <a:rPr lang="it-IT" sz="1400" b="0" i="1" smtClean="0">
                        <a:latin typeface="Cambria Math" panose="02040503050406030204" pitchFamily="18" charset="0"/>
                      </a:rPr>
                      <m:t>𝑛</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𝑉</m:t>
                        </m:r>
                      </m:e>
                    </m:d>
                  </m:oMath>
                </a14:m>
                <a:r>
                  <a:rPr lang="en-US" sz="1400" i="1" dirty="0"/>
                  <a:t> </a:t>
                </a:r>
                <a:r>
                  <a:rPr lang="en-US" sz="1400" dirty="0"/>
                  <a:t>the cardinality of vertices</a:t>
                </a:r>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𝐸</m:t>
                    </m:r>
                    <m:r>
                      <a:rPr lang="it-IT" sz="1400" b="0" i="1" smtClean="0">
                        <a:latin typeface="Cambria Math" panose="02040503050406030204" pitchFamily="18" charset="0"/>
                      </a:rPr>
                      <m:t>=</m:t>
                    </m:r>
                  </m:oMath>
                </a14:m>
                <a:r>
                  <a:rPr lang="en-US" sz="1400" dirty="0"/>
                  <a:t> set of edges, where </a:t>
                </a:r>
                <a14:m>
                  <m:oMath xmlns:m="http://schemas.openxmlformats.org/officeDocument/2006/math">
                    <m:r>
                      <a:rPr lang="it-IT" sz="1400" b="0" i="1" smtClean="0">
                        <a:latin typeface="Cambria Math" panose="02040503050406030204" pitchFamily="18" charset="0"/>
                      </a:rPr>
                      <m:t>𝑚</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𝐸</m:t>
                        </m:r>
                      </m:e>
                    </m:d>
                    <m:r>
                      <a:rPr lang="it-IT" sz="1400" i="1">
                        <a:latin typeface="Cambria Math" panose="02040503050406030204" pitchFamily="18" charset="0"/>
                      </a:rPr>
                      <m:t> </m:t>
                    </m:r>
                  </m:oMath>
                </a14:m>
                <a:r>
                  <a:rPr lang="en-US" sz="1400" dirty="0"/>
                  <a:t>the cardinality of edges</a:t>
                </a:r>
              </a:p>
              <a:p>
                <a:pPr marL="742950" lvl="1" indent="-285750">
                  <a:lnSpc>
                    <a:spcPct val="100000"/>
                  </a:lnSpc>
                  <a:spcBef>
                    <a:spcPts val="0"/>
                  </a:spcBef>
                  <a:buFont typeface="Wingdings" panose="05000000000000000000" pitchFamily="2" charset="2"/>
                  <a:buChar char="§"/>
                </a:pPr>
                <a:r>
                  <a:rPr lang="en-US" sz="1400" dirty="0"/>
                  <a:t>Damping factor (teleport probability) </a:t>
                </a:r>
                <a14:m>
                  <m:oMath xmlns:m="http://schemas.openxmlformats.org/officeDocument/2006/math">
                    <m:r>
                      <m:rPr>
                        <m:sty m:val="p"/>
                      </m:rPr>
                      <a:rPr lang="en-US" sz="1400" smtClean="0">
                        <a:latin typeface="Cambria Math" panose="02040503050406030204" pitchFamily="18" charset="0"/>
                      </a:rPr>
                      <m:t>α</m:t>
                    </m:r>
                  </m:oMath>
                </a14:m>
                <a:endParaRPr lang="en-US" sz="1400" dirty="0"/>
              </a:p>
              <a:p>
                <a:pPr marL="742950" lvl="1" indent="-285750">
                  <a:lnSpc>
                    <a:spcPct val="100000"/>
                  </a:lnSpc>
                  <a:spcBef>
                    <a:spcPts val="0"/>
                  </a:spcBef>
                  <a:buFont typeface="Wingdings" panose="05000000000000000000" pitchFamily="2" charset="2"/>
                  <a:buChar char="§"/>
                </a:pPr>
                <a14:m>
                  <m:oMath xmlns:m="http://schemas.openxmlformats.org/officeDocument/2006/math">
                    <m:r>
                      <a:rPr lang="it-IT" sz="1400" b="0" i="1" smtClean="0">
                        <a:solidFill>
                          <a:srgbClr val="FF0000"/>
                        </a:solidFill>
                        <a:latin typeface="Cambria Math" panose="02040503050406030204" pitchFamily="18" charset="0"/>
                      </a:rPr>
                      <m:t>𝑆</m:t>
                    </m:r>
                  </m:oMath>
                </a14:m>
                <a:r>
                  <a:rPr lang="en-US" sz="1400" dirty="0">
                    <a:solidFill>
                      <a:srgbClr val="FF0000"/>
                    </a:solidFill>
                  </a:rPr>
                  <a:t>, a set of seeds/weights</a:t>
                </a:r>
              </a:p>
            </p:txBody>
          </p:sp>
        </mc:Choice>
        <mc:Fallback>
          <p:sp>
            <p:nvSpPr>
              <p:cNvPr id="13" name="TextBox 12">
                <a:extLst>
                  <a:ext uri="{FF2B5EF4-FFF2-40B4-BE49-F238E27FC236}">
                    <a16:creationId xmlns:a16="http://schemas.microsoft.com/office/drawing/2014/main" id="{53888618-376A-08D5-7B66-884F28EC1783}"/>
                  </a:ext>
                </a:extLst>
              </p:cNvPr>
              <p:cNvSpPr txBox="1">
                <a:spLocks noRot="1" noChangeAspect="1" noMove="1" noResize="1" noEditPoints="1" noAdjustHandles="1" noChangeArrowheads="1" noChangeShapeType="1" noTextEdit="1"/>
              </p:cNvSpPr>
              <p:nvPr/>
            </p:nvSpPr>
            <p:spPr>
              <a:xfrm>
                <a:off x="632269" y="1609180"/>
                <a:ext cx="5364333" cy="1446550"/>
              </a:xfrm>
              <a:prstGeom prst="rect">
                <a:avLst/>
              </a:prstGeom>
              <a:blipFill>
                <a:blip r:embed="rId5"/>
                <a:stretch>
                  <a:fillRect l="-795" t="-2110" b="-3376"/>
                </a:stretch>
              </a:blipFill>
            </p:spPr>
            <p:txBody>
              <a:bodyPr/>
              <a:lstStyle/>
              <a:p>
                <a:r>
                  <a:rPr lang="it-IT">
                    <a:noFill/>
                  </a:rPr>
                  <a:t> </a:t>
                </a:r>
              </a:p>
            </p:txBody>
          </p:sp>
        </mc:Fallback>
      </mc:AlternateContent>
      <p:sp>
        <p:nvSpPr>
          <p:cNvPr id="15" name="TextBox 14">
            <a:extLst>
              <a:ext uri="{FF2B5EF4-FFF2-40B4-BE49-F238E27FC236}">
                <a16:creationId xmlns:a16="http://schemas.microsoft.com/office/drawing/2014/main" id="{A7A6F3DF-3799-71D7-42DE-CCC2F96160D7}"/>
              </a:ext>
            </a:extLst>
          </p:cNvPr>
          <p:cNvSpPr txBox="1"/>
          <p:nvPr/>
        </p:nvSpPr>
        <p:spPr>
          <a:xfrm>
            <a:off x="743504" y="3524861"/>
            <a:ext cx="6156664" cy="369332"/>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US" sz="1800" b="1" dirty="0"/>
              <a:t>Algorithm:</a:t>
            </a:r>
            <a:endParaRPr lang="en-US" sz="1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9478BB-F53B-41D2-63EA-C10B0D32C724}"/>
                  </a:ext>
                </a:extLst>
              </p:cNvPr>
              <p:cNvSpPr txBox="1"/>
              <p:nvPr/>
            </p:nvSpPr>
            <p:spPr>
              <a:xfrm>
                <a:off x="3549937" y="3709527"/>
                <a:ext cx="4324555" cy="2877583"/>
              </a:xfrm>
              <a:prstGeom prst="rect">
                <a:avLst/>
              </a:prstGeom>
              <a:noFill/>
              <a:ln w="28575">
                <a:solidFill>
                  <a:srgbClr val="FF0000"/>
                </a:solidFill>
              </a:ln>
            </p:spPr>
            <p:txBody>
              <a:bodyPr wrap="square" rtlCol="0">
                <a:spAutoFit/>
              </a:bodyPr>
              <a:lstStyle/>
              <a:p>
                <a:pPr>
                  <a:lnSpc>
                    <a:spcPct val="120000"/>
                  </a:lnSpc>
                </a:pPr>
                <a:r>
                  <a:rPr lang="en-US" sz="1300" b="1" dirty="0">
                    <a:latin typeface="Cambria Math" panose="02040503050406030204" pitchFamily="18" charset="0"/>
                    <a:ea typeface="Cambria Math" panose="02040503050406030204" pitchFamily="18" charset="0"/>
                  </a:rPr>
                  <a:t>Algorithm</a:t>
                </a:r>
                <a:r>
                  <a:rPr lang="en-US" sz="1300" dirty="0">
                    <a:latin typeface="Cambria Math" panose="02040503050406030204" pitchFamily="18" charset="0"/>
                    <a:ea typeface="Cambria Math" panose="02040503050406030204" pitchFamily="18" charset="0"/>
                  </a:rPr>
                  <a:t> ITERATIVE_PAGERANK_TS (</a:t>
                </a:r>
                <a14:m>
                  <m:oMath xmlns:m="http://schemas.openxmlformats.org/officeDocument/2006/math">
                    <m:acc>
                      <m:accPr>
                        <m:chr m:val="̂"/>
                        <m:ctrlPr>
                          <a:rPr lang="en-US" sz="1300" b="1" i="1">
                            <a:latin typeface="Cambria Math" panose="02040503050406030204" pitchFamily="18" charset="0"/>
                            <a:ea typeface="Roboto Slab" pitchFamily="34" charset="-122"/>
                            <a:cs typeface="Roboto Slab" pitchFamily="34" charset="-120"/>
                          </a:rPr>
                        </m:ctrlPr>
                      </m:accPr>
                      <m:e>
                        <m:r>
                          <a:rPr lang="it-IT" sz="1300" b="1">
                            <a:latin typeface="Cambria Math" panose="02040503050406030204" pitchFamily="18" charset="0"/>
                            <a:ea typeface="Roboto Slab" pitchFamily="34" charset="-122"/>
                            <a:cs typeface="Roboto Slab" pitchFamily="34" charset="-120"/>
                          </a:rPr>
                          <m:t>𝐀</m:t>
                        </m:r>
                      </m:e>
                    </m:acc>
                    <m:r>
                      <a:rPr lang="it-IT" sz="1300" b="1" i="1">
                        <a:latin typeface="Cambria Math" panose="02040503050406030204" pitchFamily="18" charset="0"/>
                        <a:ea typeface="Roboto Slab" pitchFamily="34" charset="-122"/>
                        <a:cs typeface="Roboto Slab" pitchFamily="34" charset="-120"/>
                      </a:rPr>
                      <m:t> </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r>
                      <a:rPr lang="it-IT" sz="1300" i="1">
                        <a:latin typeface="Cambria Math" panose="02040503050406030204" pitchFamily="18" charset="0"/>
                      </a:rPr>
                      <m:t>𝑆</m:t>
                    </m:r>
                    <m:r>
                      <a:rPr lang="it-IT" sz="1300" i="1">
                        <a:latin typeface="Cambria Math" panose="02040503050406030204" pitchFamily="18" charset="0"/>
                      </a:rPr>
                      <m:t>, </m:t>
                    </m:r>
                    <m:r>
                      <a:rPr lang="en-US" sz="1300" i="1">
                        <a:latin typeface="Cambria Math" panose="02040503050406030204" pitchFamily="18" charset="0"/>
                      </a:rPr>
                      <m:t>𝛼</m:t>
                    </m:r>
                  </m:oMath>
                </a14:m>
                <a:r>
                  <a:rPr lang="en-US" sz="1300" i="1" dirty="0">
                    <a:latin typeface="Cambria Math" panose="02040503050406030204" pitchFamily="18" charset="0"/>
                    <a:ea typeface="Cambria Math" panose="02040503050406030204" pitchFamily="18" charset="0"/>
                  </a:rPr>
                  <a:t>, </a:t>
                </a:r>
                <a14:m>
                  <m:oMath xmlns:m="http://schemas.openxmlformats.org/officeDocument/2006/math">
                    <m:r>
                      <a:rPr lang="el-GR" sz="1300" i="1">
                        <a:latin typeface="Cambria Math" panose="02040503050406030204" pitchFamily="18" charset="0"/>
                        <a:ea typeface="Cambria Math" panose="02040503050406030204" pitchFamily="18" charset="0"/>
                      </a:rPr>
                      <m:t>𝜀</m:t>
                    </m:r>
                  </m:oMath>
                </a14:m>
                <a:r>
                  <a:rPr lang="en-US" sz="1300" dirty="0">
                    <a:latin typeface="Cambria Math" panose="02040503050406030204" pitchFamily="18" charset="0"/>
                    <a:ea typeface="Cambria Math" panose="02040503050406030204" pitchFamily="18" charset="0"/>
                  </a:rPr>
                  <a:t>, max_iter)</a:t>
                </a:r>
              </a:p>
              <a:p>
                <a:pPr marL="360000" indent="-154800">
                  <a:lnSpc>
                    <a:spcPct val="120000"/>
                  </a:lnSpc>
                  <a:spcBef>
                    <a:spcPts val="0"/>
                  </a:spcBef>
                  <a:buFont typeface="+mj-lt"/>
                  <a:buAutoNum type="arabicPeriod"/>
                </a:pPr>
                <a14:m>
                  <m:oMath xmlns:m="http://schemas.openxmlformats.org/officeDocument/2006/math">
                    <m:r>
                      <a:rPr lang="it-IT" sz="1200" b="0" i="0"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𝑡</m:t>
                    </m:r>
                    <m:r>
                      <a:rPr lang="it-IT" sz="1200" i="1" smtClean="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it-IT" sz="1200" b="1">
                            <a:latin typeface="Cambria Math" panose="02040503050406030204" pitchFamily="18" charset="0"/>
                            <a:ea typeface="Cambria Math" panose="02040503050406030204" pitchFamily="18" charset="0"/>
                          </a:rPr>
                          <m:t> </m:t>
                        </m:r>
                        <m:r>
                          <a:rPr lang="it-IT" sz="1200" b="1">
                            <a:latin typeface="Cambria Math" panose="02040503050406030204" pitchFamily="18" charset="0"/>
                          </a:rPr>
                          <m:t>𝐞</m:t>
                        </m:r>
                      </m:e>
                      <m:sub>
                        <m:r>
                          <m:rPr>
                            <m:sty m:val="p"/>
                          </m:rPr>
                          <a:rPr lang="it-IT" sz="1200">
                            <a:latin typeface="Cambria Math" panose="02040503050406030204" pitchFamily="18" charset="0"/>
                            <a:ea typeface="Cambria Math" panose="02040503050406030204" pitchFamily="18" charset="0"/>
                          </a:rPr>
                          <m:t>S</m:t>
                        </m:r>
                      </m:sub>
                    </m:sSub>
                    <m:r>
                      <a:rPr lang="it-IT" sz="1200" i="1">
                        <a:latin typeface="Cambria Math" panose="02040503050406030204" pitchFamily="18" charset="0"/>
                        <a:ea typeface="Cambria Math" panose="02040503050406030204" pitchFamily="18" charset="0"/>
                      </a:rPr>
                      <m:t>←</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d>
                          <m:dPr>
                            <m:begChr m:val="|"/>
                            <m:endChr m:val="|"/>
                            <m:ctrlPr>
                              <a:rPr lang="en-US" sz="1200" i="1">
                                <a:latin typeface="Cambria Math" panose="02040503050406030204" pitchFamily="18" charset="0"/>
                              </a:rPr>
                            </m:ctrlPr>
                          </m:dPr>
                          <m:e>
                            <m:r>
                              <m:rPr>
                                <m:sty m:val="p"/>
                              </m:rPr>
                              <a:rPr lang="it-IT" sz="1200">
                                <a:latin typeface="Cambria Math" panose="02040503050406030204" pitchFamily="18" charset="0"/>
                              </a:rPr>
                              <m:t>S</m:t>
                            </m:r>
                          </m:e>
                        </m:d>
                      </m:den>
                    </m:f>
                    <m:r>
                      <a:rPr lang="it-IT" sz="1200">
                        <a:latin typeface="Cambria Math" panose="02040503050406030204" pitchFamily="18" charset="0"/>
                        <a:ea typeface="Cambria Math" panose="02040503050406030204" pitchFamily="18" charset="0"/>
                      </a:rPr>
                      <m:t>∀ </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m:rPr>
                            <m:sty m:val="p"/>
                          </m:rPr>
                          <a:rPr lang="it-IT" sz="1200">
                            <a:latin typeface="Cambria Math" panose="02040503050406030204" pitchFamily="18" charset="0"/>
                            <a:ea typeface="Cambria Math" panose="02040503050406030204" pitchFamily="18" charset="0"/>
                          </a:rPr>
                          <m:t>i</m:t>
                        </m:r>
                      </m:sub>
                    </m:sSub>
                    <m:r>
                      <a:rPr lang="it-IT" sz="1200">
                        <a:latin typeface="Cambria Math" panose="02040503050406030204" pitchFamily="18" charset="0"/>
                        <a:ea typeface="Cambria Math" panose="02040503050406030204" pitchFamily="18" charset="0"/>
                      </a:rPr>
                      <m:t> </m:t>
                    </m:r>
                    <m:r>
                      <m:rPr>
                        <m:sty m:val="p"/>
                      </m:rPr>
                      <a:rPr lang="it-IT" sz="1200">
                        <a:latin typeface="Cambria Math" panose="02040503050406030204" pitchFamily="18" charset="0"/>
                        <a:ea typeface="Cambria Math" panose="02040503050406030204" pitchFamily="18" charset="0"/>
                      </a:rPr>
                      <m:t>ϵ</m:t>
                    </m:r>
                    <m:r>
                      <a:rPr lang="it-IT" sz="1200">
                        <a:latin typeface="Cambria Math" panose="02040503050406030204" pitchFamily="18" charset="0"/>
                        <a:ea typeface="Cambria Math" panose="02040503050406030204" pitchFamily="18" charset="0"/>
                      </a:rPr>
                      <m:t> </m:t>
                    </m:r>
                    <m:r>
                      <a:rPr lang="it-IT" sz="1200" i="1">
                        <a:latin typeface="Cambria Math" panose="02040503050406030204" pitchFamily="18" charset="0"/>
                        <a:ea typeface="Cambria Math" panose="02040503050406030204" pitchFamily="18" charset="0"/>
                      </a:rPr>
                      <m:t>𝑆</m:t>
                    </m:r>
                  </m:oMath>
                </a14:m>
                <a:r>
                  <a:rPr lang="en-US" sz="1200" dirty="0">
                    <a:latin typeface="Cambria Math" panose="02040503050406030204" pitchFamily="18" charset="0"/>
                    <a:ea typeface="Cambria Math" panose="02040503050406030204" pitchFamily="18" charset="0"/>
                  </a:rPr>
                  <a:t> otherwise </a:t>
                </a:r>
                <a14:m>
                  <m:oMath xmlns:m="http://schemas.openxmlformats.org/officeDocument/2006/math">
                    <m:sSub>
                      <m:sSubPr>
                        <m:ctrlPr>
                          <a:rPr lang="it-IT" sz="1200" i="1" dirty="0">
                            <a:latin typeface="Cambria Math" panose="02040503050406030204" pitchFamily="18" charset="0"/>
                            <a:ea typeface="Cambria Math" panose="02040503050406030204" pitchFamily="18" charset="0"/>
                          </a:rPr>
                        </m:ctrlPr>
                      </m:sSubPr>
                      <m:e>
                        <m:r>
                          <a:rPr lang="it-IT" sz="1200" i="1" dirty="0">
                            <a:latin typeface="Cambria Math" panose="02040503050406030204" pitchFamily="18" charset="0"/>
                            <a:ea typeface="Cambria Math" panose="02040503050406030204" pitchFamily="18" charset="0"/>
                          </a:rPr>
                          <m:t>𝑒</m:t>
                        </m:r>
                      </m:e>
                      <m:sub>
                        <m:sSub>
                          <m:sSubPr>
                            <m:ctrlPr>
                              <a:rPr lang="it-IT" sz="1200" i="1" dirty="0">
                                <a:latin typeface="Cambria Math" panose="02040503050406030204" pitchFamily="18" charset="0"/>
                                <a:ea typeface="Cambria Math" panose="02040503050406030204" pitchFamily="18" charset="0"/>
                              </a:rPr>
                            </m:ctrlPr>
                          </m:sSubPr>
                          <m:e>
                            <m:r>
                              <a:rPr lang="it-IT" sz="1200" i="1" dirty="0">
                                <a:latin typeface="Cambria Math" panose="02040503050406030204" pitchFamily="18" charset="0"/>
                                <a:ea typeface="Cambria Math" panose="02040503050406030204" pitchFamily="18" charset="0"/>
                              </a:rPr>
                              <m:t>𝑢</m:t>
                            </m:r>
                          </m:e>
                          <m:sub>
                            <m:r>
                              <m:rPr>
                                <m:sty m:val="p"/>
                              </m:rPr>
                              <a:rPr lang="it-IT" sz="1200" dirty="0">
                                <a:latin typeface="Cambria Math" panose="02040503050406030204" pitchFamily="18" charset="0"/>
                                <a:ea typeface="Cambria Math" panose="02040503050406030204" pitchFamily="18" charset="0"/>
                              </a:rPr>
                              <m:t>i</m:t>
                            </m:r>
                          </m:sub>
                        </m:sSub>
                      </m:sub>
                    </m:sSub>
                    <m:r>
                      <a:rPr lang="it-IT" sz="1200" i="1" dirty="0">
                        <a:latin typeface="Cambria Math" panose="02040503050406030204" pitchFamily="18" charset="0"/>
                        <a:ea typeface="Cambria Math" panose="02040503050406030204" pitchFamily="18" charset="0"/>
                      </a:rPr>
                      <m:t>=0</m:t>
                    </m:r>
                  </m:oMath>
                </a14:m>
                <a:r>
                  <a:rPr lang="en-US" sz="1200" dirty="0">
                    <a:latin typeface="Cambria Math" panose="02040503050406030204" pitchFamily="18" charset="0"/>
                    <a:ea typeface="Cambria Math" panose="02040503050406030204" pitchFamily="18" charset="0"/>
                  </a:rPr>
                  <a:t>,</a:t>
                </a:r>
                <a14:m>
                  <m:oMath xmlns:m="http://schemas.openxmlformats.org/officeDocument/2006/math">
                    <m:sSub>
                      <m:sSubPr>
                        <m:ctrlPr>
                          <a:rPr lang="en-US" sz="1200" b="1" i="1">
                            <a:latin typeface="Cambria Math" panose="02040503050406030204" pitchFamily="18" charset="0"/>
                          </a:rPr>
                        </m:ctrlPr>
                      </m:sSubPr>
                      <m:e>
                        <m:r>
                          <a:rPr lang="it-IT" sz="1200" b="1">
                            <a:latin typeface="Cambria Math" panose="02040503050406030204" pitchFamily="18" charset="0"/>
                          </a:rPr>
                          <m:t> </m:t>
                        </m:r>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i="1">
                        <a:latin typeface="Cambria Math" panose="02040503050406030204" pitchFamily="18" charset="0"/>
                      </a:rPr>
                      <m:t> </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0 </m:t>
                    </m:r>
                    <m:r>
                      <m:rPr>
                        <m:sty m:val="p"/>
                      </m:rPr>
                      <a:rPr lang="it-IT" sz="1200" b="0" i="0" smtClean="0">
                        <a:latin typeface="Cambria Math" panose="02040503050406030204" pitchFamily="18" charset="0"/>
                        <a:ea typeface="Cambria Math" panose="02040503050406030204" pitchFamily="18" charset="0"/>
                      </a:rPr>
                      <m:t>or</m:t>
                    </m:r>
                    <m:r>
                      <a:rPr lang="it-IT" sz="1200" b="0" i="0" smtClean="0">
                        <a:latin typeface="Cambria Math" panose="02040503050406030204" pitchFamily="18" charset="0"/>
                        <a:ea typeface="Cambria Math" panose="02040503050406030204" pitchFamily="18" charset="0"/>
                      </a:rPr>
                      <m:t> </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r>
                          <m:rPr>
                            <m:sty m:val="p"/>
                          </m:rPr>
                          <a:rPr lang="it-IT" sz="1200">
                            <a:latin typeface="Cambria Math" panose="02040503050406030204" pitchFamily="18" charset="0"/>
                            <a:ea typeface="Cambria Math" panose="02040503050406030204" pitchFamily="18" charset="0"/>
                          </a:rPr>
                          <m:t>n</m:t>
                        </m:r>
                      </m:den>
                    </m:f>
                    <m:r>
                      <a:rPr lang="it-IT" sz="1200" b="1">
                        <a:latin typeface="Cambria Math" panose="02040503050406030204" pitchFamily="18" charset="0"/>
                        <a:ea typeface="Cambria Math" panose="02040503050406030204" pitchFamily="18" charset="0"/>
                      </a:rPr>
                      <m:t>𝟏</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for</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m:rPr>
                        <m:sty m:val="p"/>
                      </m:rPr>
                      <a:rPr lang="it-IT" sz="1200" b="0" i="0" smtClean="0">
                        <a:latin typeface="Cambria Math" panose="02040503050406030204" pitchFamily="18" charset="0"/>
                        <a:ea typeface="Cambria Math" panose="02040503050406030204" pitchFamily="18" charset="0"/>
                      </a:rPr>
                      <m:t>max</m:t>
                    </m:r>
                    <m:r>
                      <a:rPr lang="it-IT" sz="1200" b="0" i="0" smtClean="0">
                        <a:latin typeface="Cambria Math" panose="02040503050406030204" pitchFamily="18" charset="0"/>
                        <a:ea typeface="Cambria Math" panose="02040503050406030204" pitchFamily="18" charset="0"/>
                      </a:rPr>
                      <m:t>⁡_</m:t>
                    </m:r>
                    <m:r>
                      <m:rPr>
                        <m:sty m:val="p"/>
                      </m:rPr>
                      <a:rPr lang="it-IT" sz="1200" b="0" i="0" smtClean="0">
                        <a:latin typeface="Cambria Math" panose="02040503050406030204" pitchFamily="18" charset="0"/>
                        <a:ea typeface="Cambria Math" panose="02040503050406030204" pitchFamily="18" charset="0"/>
                      </a:rPr>
                      <m:t>iter</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do</a:t>
                </a:r>
                <a:r>
                  <a:rPr lang="en-US" sz="1200" dirty="0">
                    <a:latin typeface="Cambria Math" panose="02040503050406030204" pitchFamily="18" charset="0"/>
                    <a:ea typeface="Cambria Math" panose="02040503050406030204" pitchFamily="18" charset="0"/>
                  </a:rPr>
                  <a:t>:</a:t>
                </a:r>
                <a:endParaRPr lang="en-US" sz="1200" b="1"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rPr>
                        </m:ctrlPr>
                      </m:dPr>
                      <m:e>
                        <m:r>
                          <a:rPr lang="en-US" sz="1200">
                            <a:latin typeface="Cambria Math" panose="02040503050406030204" pitchFamily="18" charset="0"/>
                          </a:rPr>
                          <m:t>1</m:t>
                        </m:r>
                        <m:r>
                          <a:rPr lang="en-US" sz="1200" b="1" i="1">
                            <a:latin typeface="Cambria Math" panose="02040503050406030204" pitchFamily="18" charset="0"/>
                          </a:rPr>
                          <m:t>−</m:t>
                        </m:r>
                        <m:r>
                          <m:rPr>
                            <m:sty m:val="p"/>
                          </m:rPr>
                          <a:rPr lang="el-GR" sz="1200">
                            <a:latin typeface="Cambria Math" panose="02040503050406030204" pitchFamily="18" charset="0"/>
                          </a:rPr>
                          <m:t>α</m:t>
                        </m:r>
                      </m:e>
                    </m:d>
                    <m:sSup>
                      <m:sSupPr>
                        <m:ctrlPr>
                          <a:rPr lang="en-US" sz="1200" b="1" i="1">
                            <a:latin typeface="Cambria Math" panose="02040503050406030204" pitchFamily="18" charset="0"/>
                          </a:rPr>
                        </m:ctrlPr>
                      </m:sSupPr>
                      <m:e>
                        <m:r>
                          <a:rPr lang="en-US" sz="1200" b="1"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Roboto Slab" pitchFamily="34" charset="-122"/>
                                <a:cs typeface="Roboto Slab" pitchFamily="34" charset="-120"/>
                              </a:rPr>
                            </m:ctrlPr>
                          </m:accPr>
                          <m:e>
                            <m:r>
                              <a:rPr lang="it-IT" sz="1200" b="1">
                                <a:latin typeface="Cambria Math" panose="02040503050406030204" pitchFamily="18" charset="0"/>
                                <a:ea typeface="Roboto Slab" pitchFamily="34" charset="-122"/>
                                <a:cs typeface="Roboto Slab" pitchFamily="34" charset="-120"/>
                              </a:rPr>
                              <m:t>𝐀</m:t>
                            </m:r>
                          </m:e>
                        </m:acc>
                      </m:e>
                      <m:sup>
                        <m:r>
                          <m:rPr>
                            <m:sty m:val="p"/>
                          </m:rPr>
                          <a:rPr lang="it-IT" sz="1200">
                            <a:latin typeface="Cambria Math" panose="02040503050406030204" pitchFamily="18" charset="0"/>
                          </a:rPr>
                          <m:t>T</m:t>
                        </m:r>
                      </m:sup>
                    </m:sSup>
                    <m:r>
                      <a:rPr lang="en-US" sz="1200" b="1"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latin typeface="Cambria Math" panose="02040503050406030204" pitchFamily="18" charset="0"/>
                            <a:ea typeface="Cambria Math" panose="02040503050406030204" pitchFamily="18" charset="0"/>
                          </a:rPr>
                        </m:ctrlPr>
                      </m:sSubPr>
                      <m:e>
                        <m:r>
                          <a:rPr lang="it-IT" sz="1200" b="0" i="1" smtClean="0">
                            <a:latin typeface="Cambria Math" panose="02040503050406030204" pitchFamily="18" charset="0"/>
                            <a:ea typeface="Cambria Math" panose="02040503050406030204" pitchFamily="18" charset="0"/>
                          </a:rPr>
                          <m:t>𝑑</m:t>
                        </m:r>
                      </m:e>
                      <m:sub>
                        <m:r>
                          <m:rPr>
                            <m:sty m:val="p"/>
                          </m:rPr>
                          <a:rPr lang="it-IT" sz="1200" b="0" i="0" smtClean="0">
                            <a:latin typeface="Cambria Math" panose="02040503050406030204" pitchFamily="18" charset="0"/>
                            <a:ea typeface="Cambria Math" panose="02040503050406030204" pitchFamily="18" charset="0"/>
                          </a:rPr>
                          <m:t>s</m:t>
                        </m:r>
                      </m:sub>
                    </m:sSub>
                    <m:r>
                      <a:rPr lang="it-IT" sz="1200" i="1">
                        <a:latin typeface="Cambria Math" panose="02040503050406030204" pitchFamily="18" charset="0"/>
                        <a:ea typeface="Cambria Math" panose="02040503050406030204" pitchFamily="18" charset="0"/>
                      </a:rPr>
                      <m:t>←</m:t>
                    </m:r>
                  </m:oMath>
                </a14:m>
                <a:r>
                  <a:rPr lang="it-IT" sz="1200" dirty="0">
                    <a:ea typeface="Cambria Math" panose="02040503050406030204" pitchFamily="18" charset="0"/>
                  </a:rPr>
                  <a:t> </a:t>
                </a:r>
                <a14:m>
                  <m:oMath xmlns:m="http://schemas.openxmlformats.org/officeDocument/2006/math">
                    <m:sSub>
                      <m:sSubPr>
                        <m:ctrlPr>
                          <a:rPr lang="it-IT" sz="1200" i="1">
                            <a:latin typeface="Cambria Math" panose="02040503050406030204" pitchFamily="18" charset="0"/>
                            <a:ea typeface="Cambria Math" panose="02040503050406030204" pitchFamily="18" charset="0"/>
                          </a:rPr>
                        </m:ctrlPr>
                      </m:sSubPr>
                      <m:e>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d>
                          </m:e>
                          <m:sub>
                            <m:r>
                              <a:rPr lang="it-IT" sz="1200" i="1">
                                <a:latin typeface="Cambria Math" panose="02040503050406030204" pitchFamily="18" charset="0"/>
                                <a:ea typeface="Cambria Math" panose="02040503050406030204" pitchFamily="18" charset="0"/>
                              </a:rPr>
                              <m:t>1</m:t>
                            </m:r>
                          </m:sub>
                        </m:sSub>
                        <m:r>
                          <a:rPr lang="it-IT"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e>
                        </m:d>
                      </m:e>
                      <m:sub>
                        <m:r>
                          <a:rPr lang="it-IT" sz="1200" i="1">
                            <a:latin typeface="Cambria Math" panose="02040503050406030204" pitchFamily="18" charset="0"/>
                            <a:ea typeface="Cambria Math" panose="02040503050406030204" pitchFamily="18" charset="0"/>
                          </a:rPr>
                          <m:t>1</m:t>
                        </m:r>
                      </m:sub>
                    </m:sSub>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b="0" i="0" smtClean="0">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𝑑</m:t>
                        </m:r>
                      </m:e>
                      <m:sub>
                        <m:r>
                          <m:rPr>
                            <m:sty m:val="p"/>
                          </m:rPr>
                          <a:rPr lang="it-IT" sz="1200">
                            <a:latin typeface="Cambria Math" panose="02040503050406030204" pitchFamily="18" charset="0"/>
                            <a:ea typeface="Cambria Math" panose="02040503050406030204" pitchFamily="18" charset="0"/>
                          </a:rPr>
                          <m:t>s</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it-IT" sz="1200" b="1">
                            <a:latin typeface="Cambria Math" panose="02040503050406030204" pitchFamily="18" charset="0"/>
                          </a:rPr>
                          <m:t>𝐞</m:t>
                        </m:r>
                      </m:e>
                      <m:sub>
                        <m:r>
                          <a:rPr lang="it-IT" sz="1200" i="1">
                            <a:latin typeface="Cambria Math" panose="02040503050406030204" pitchFamily="18" charset="0"/>
                            <a:ea typeface="Cambria Math" panose="02040503050406030204" pitchFamily="18" charset="0"/>
                          </a:rPr>
                          <m:t>𝑆</m:t>
                        </m:r>
                      </m:sub>
                    </m:sSub>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p>
                              <m:sSupPr>
                                <m:ctrlPr>
                                  <a:rPr lang="it-IT" sz="1200" b="1" i="1" dirty="0">
                                    <a:latin typeface="Cambria Math" panose="02040503050406030204" pitchFamily="18" charset="0"/>
                                    <a:ea typeface="Cambria Math" panose="02040503050406030204" pitchFamily="18" charset="0"/>
                                  </a:rPr>
                                </m:ctrlPr>
                              </m:sSupPr>
                              <m:e>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sup>
                                <m:r>
                                  <a:rPr lang="it-IT" sz="1200" b="1" i="1" dirty="0">
                                    <a:latin typeface="Cambria Math" panose="02040503050406030204" pitchFamily="18" charset="0"/>
                                    <a:ea typeface="Cambria Math" panose="02040503050406030204" pitchFamily="18" charset="0"/>
                                  </a:rPr>
                                  <m:t>′</m:t>
                                </m:r>
                              </m:sup>
                            </m:sSup>
                            <m:r>
                              <a:rPr lang="it-IT" sz="1200" i="1" dirty="0">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e>
                        </m:d>
                      </m:e>
                      <m:sub>
                        <m:r>
                          <a:rPr lang="it-IT" sz="1200" i="1">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i="1">
                        <a:latin typeface="Cambria Math" panose="02040503050406030204" pitchFamily="18" charset="0"/>
                        <a:ea typeface="Cambria Math" panose="02040503050406030204" pitchFamily="18" charset="0"/>
                      </a:rPr>
                      <m:t>←</m:t>
                    </m:r>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r>
                      <a:rPr lang="it-IT" sz="1200" b="1" dirty="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𝑡</m:t>
                    </m:r>
                    <m:r>
                      <a:rPr lang="it-IT" sz="1200" b="0" i="1" smtClean="0">
                        <a:latin typeface="Cambria Math" panose="02040503050406030204" pitchFamily="18" charset="0"/>
                        <a:ea typeface="Cambria Math" panose="02040503050406030204" pitchFamily="18" charset="0"/>
                      </a:rPr>
                      <m:t>+1;</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if </a:t>
                </a: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δ</m:t>
                    </m:r>
                    <m:r>
                      <a:rPr lang="it-IT" sz="1200" b="0" i="1" smtClean="0">
                        <a:latin typeface="Cambria Math" panose="02040503050406030204" pitchFamily="18" charset="0"/>
                        <a:ea typeface="Cambria Math" panose="02040503050406030204" pitchFamily="18" charset="0"/>
                      </a:rPr>
                      <m:t>&lt;</m:t>
                    </m:r>
                    <m:r>
                      <a:rPr lang="el-GR" sz="1200" i="1" smtClean="0">
                        <a:latin typeface="Cambria Math" panose="02040503050406030204" pitchFamily="18" charset="0"/>
                        <a:ea typeface="Cambria Math" panose="02040503050406030204" pitchFamily="18" charset="0"/>
                      </a:rPr>
                      <m:t>𝜀</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stop;</a:t>
                </a:r>
                <a:r>
                  <a:rPr lang="en-US" sz="1200" dirty="0">
                    <a:latin typeface="Cambria Math" panose="02040503050406030204" pitchFamily="18" charset="0"/>
                    <a:ea typeface="Cambria Math" panose="02040503050406030204" pitchFamily="18" charset="0"/>
                  </a:rPr>
                  <a:t>	</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return </a:t>
                </a:r>
                <a14:m>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𝐩</m:t>
                        </m:r>
                      </m:e>
                      <m:sub>
                        <m:r>
                          <a:rPr lang="it-IT" sz="1200" i="1">
                            <a:latin typeface="Cambria Math" panose="02040503050406030204" pitchFamily="18" charset="0"/>
                          </a:rPr>
                          <m:t>𝑆</m:t>
                        </m:r>
                      </m:sub>
                    </m:sSub>
                  </m:oMath>
                </a14:m>
                <a:r>
                  <a:rPr lang="en-US" sz="1200" dirty="0">
                    <a:latin typeface="Cambria Math" panose="02040503050406030204" pitchFamily="18" charset="0"/>
                    <a:ea typeface="Cambria Math" panose="02040503050406030204" pitchFamily="18" charset="0"/>
                  </a:rPr>
                  <a:t>;</a:t>
                </a:r>
              </a:p>
            </p:txBody>
          </p:sp>
        </mc:Choice>
        <mc:Fallback xmlns="">
          <p:sp>
            <p:nvSpPr>
              <p:cNvPr id="4" name="TextBox 3">
                <a:extLst>
                  <a:ext uri="{FF2B5EF4-FFF2-40B4-BE49-F238E27FC236}">
                    <a16:creationId xmlns:a16="http://schemas.microsoft.com/office/drawing/2014/main" id="{879478BB-F53B-41D2-63EA-C10B0D32C724}"/>
                  </a:ext>
                </a:extLst>
              </p:cNvPr>
              <p:cNvSpPr txBox="1">
                <a:spLocks noRot="1" noChangeAspect="1" noMove="1" noResize="1" noEditPoints="1" noAdjustHandles="1" noChangeArrowheads="1" noChangeShapeType="1" noTextEdit="1"/>
              </p:cNvSpPr>
              <p:nvPr/>
            </p:nvSpPr>
            <p:spPr>
              <a:xfrm>
                <a:off x="3549937" y="3709527"/>
                <a:ext cx="4324555" cy="2877583"/>
              </a:xfrm>
              <a:prstGeom prst="rect">
                <a:avLst/>
              </a:prstGeom>
              <a:blipFill>
                <a:blip r:embed="rId6"/>
                <a:stretch>
                  <a:fillRect b="-210"/>
                </a:stretch>
              </a:blipFill>
              <a:ln w="28575">
                <a:solidFill>
                  <a:srgbClr val="FF0000"/>
                </a:solidFill>
              </a:ln>
            </p:spPr>
            <p:txBody>
              <a:bodyPr/>
              <a:lstStyle/>
              <a:p>
                <a:r>
                  <a:rPr lang="it-IT">
                    <a:noFill/>
                  </a:rPr>
                  <a:t> </a:t>
                </a:r>
              </a:p>
            </p:txBody>
          </p:sp>
        </mc:Fallback>
      </mc:AlternateContent>
    </p:spTree>
    <p:extLst>
      <p:ext uri="{BB962C8B-B14F-4D97-AF65-F5344CB8AC3E}">
        <p14:creationId xmlns:p14="http://schemas.microsoft.com/office/powerpoint/2010/main" val="350093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rgbClr val="FFFFFF"/>
                </a:solidFill>
              </a:rPr>
              <a:t>References</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603683" y="1825625"/>
            <a:ext cx="10839634" cy="4351338"/>
          </a:xfrm>
          <a:prstGeom prst="rect">
            <a:avLst/>
          </a:prstGeom>
        </p:spPr>
        <p:txBody>
          <a:bodyPr vert="horz" lIns="91440" tIns="45720" rIns="91440" bIns="45720" rtlCol="0">
            <a:normAutofit lnSpcReduction="10000"/>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00039" indent="-228600" defTabSz="914400">
              <a:lnSpc>
                <a:spcPct val="90000"/>
              </a:lnSpc>
              <a:spcAft>
                <a:spcPts val="600"/>
              </a:spcAft>
            </a:pPr>
            <a:r>
              <a:rPr lang="en-US" sz="2300" dirty="0">
                <a:solidFill>
                  <a:srgbClr val="FFFFFF"/>
                </a:solidFill>
              </a:rPr>
              <a:t>[1] https://towardsdatascience.com/pagerank-algorithm-fully-explained-dc794184b4af</a:t>
            </a:r>
          </a:p>
          <a:p>
            <a:pPr marL="400039" indent="-228600" defTabSz="914400">
              <a:spcAft>
                <a:spcPts val="600"/>
              </a:spcAft>
            </a:pPr>
            <a:r>
              <a:rPr lang="en-US" sz="2300" dirty="0">
                <a:solidFill>
                  <a:srgbClr val="FFFFFF"/>
                </a:solidFill>
              </a:rPr>
              <a:t>[2] https://medium.com/@TadashiHomer/understanding-and-implementing-the-pagerank-algorithm-in-python-2ce8683f17a3</a:t>
            </a:r>
          </a:p>
          <a:p>
            <a:pPr marL="400039" indent="-228600" defTabSz="914400">
              <a:lnSpc>
                <a:spcPct val="90000"/>
              </a:lnSpc>
              <a:spcAft>
                <a:spcPts val="600"/>
              </a:spcAft>
            </a:pPr>
            <a:r>
              <a:rPr lang="en-US" sz="2300" dirty="0">
                <a:solidFill>
                  <a:srgbClr val="FFFFFF"/>
                </a:solidFill>
              </a:rPr>
              <a:t>[3] https://malchiodi.di.unimi.it/archive/link-analysis/pagerank-convergence-proof.pdf</a:t>
            </a:r>
          </a:p>
          <a:p>
            <a:pPr marL="400039" indent="-228600" defTabSz="914400">
              <a:lnSpc>
                <a:spcPct val="90000"/>
              </a:lnSpc>
              <a:spcAft>
                <a:spcPts val="600"/>
              </a:spcAft>
            </a:pPr>
            <a:r>
              <a:rPr lang="en-US" sz="2300" dirty="0">
                <a:solidFill>
                  <a:srgbClr val="FFFFFF"/>
                </a:solidFill>
              </a:rPr>
              <a:t>[4] De Lara N. Algorithmic and Software Contributions to Graph Mining. Data Structures and Algorithms [cs.DS]. </a:t>
            </a:r>
            <a:r>
              <a:rPr lang="en-US" sz="2300" dirty="0" err="1">
                <a:solidFill>
                  <a:srgbClr val="FFFFFF"/>
                </a:solidFill>
              </a:rPr>
              <a:t>Institut</a:t>
            </a:r>
            <a:r>
              <a:rPr lang="en-US" sz="2300" dirty="0">
                <a:solidFill>
                  <a:srgbClr val="FFFFFF"/>
                </a:solidFill>
              </a:rPr>
              <a:t> Polytechnique de Paris, 2020.</a:t>
            </a:r>
          </a:p>
          <a:p>
            <a:pPr marL="400039" indent="-228600" defTabSz="914400">
              <a:lnSpc>
                <a:spcPct val="90000"/>
              </a:lnSpc>
              <a:spcAft>
                <a:spcPts val="600"/>
              </a:spcAft>
            </a:pPr>
            <a:r>
              <a:rPr lang="en-US" sz="2300" dirty="0">
                <a:solidFill>
                  <a:srgbClr val="FFFFFF"/>
                </a:solidFill>
              </a:rPr>
              <a:t>[5] Page L., Brin S., Motwani R., et al. The PageRank Citation Ranking: Bringing Order to the Web. In: Proc. of the 7th International World Wide Web Conf. 1998.</a:t>
            </a:r>
          </a:p>
          <a:p>
            <a:pPr marL="400039" indent="-228600" defTabSz="914400">
              <a:lnSpc>
                <a:spcPct val="90000"/>
              </a:lnSpc>
              <a:spcAft>
                <a:spcPts val="600"/>
              </a:spcAft>
            </a:pPr>
            <a:r>
              <a:rPr lang="en-US" sz="2300" dirty="0">
                <a:solidFill>
                  <a:srgbClr val="FFFFFF"/>
                </a:solidFill>
              </a:rPr>
              <a:t>[6] Brin S., Page L. The Anatomy of a Large-Scale Hypertextual Web Search Engine. Computer Networks and ISDN Systems, 1998, vol. 30, no. 1-7, pp. 107-117.</a:t>
            </a:r>
          </a:p>
        </p:txBody>
      </p:sp>
    </p:spTree>
    <p:extLst>
      <p:ext uri="{BB962C8B-B14F-4D97-AF65-F5344CB8AC3E}">
        <p14:creationId xmlns:p14="http://schemas.microsoft.com/office/powerpoint/2010/main" val="5887668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390617" y="267145"/>
            <a:ext cx="5850384" cy="1899912"/>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50000"/>
                  </a:schemeClr>
                </a:solidFill>
                <a:latin typeface="Aptos Display" panose="020B0004020202020204" pitchFamily="34" charset="0"/>
                <a:ea typeface="Verdana" panose="020B0604030504040204" pitchFamily="34" charset="0"/>
                <a:cs typeface="Roboto Slab" pitchFamily="34" charset="-120"/>
              </a:rPr>
              <a:t>The Datasets</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390616" y="2336801"/>
            <a:ext cx="7510509" cy="3805378"/>
          </a:xfrm>
          <a:prstGeom prst="rect">
            <a:avLst/>
          </a:prstGeom>
        </p:spPr>
        <p:txBody>
          <a:bodyPr vert="horz" lIns="91440" tIns="45720" rIns="91440" bIns="45720" rtlCol="0">
            <a:no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57139" indent="0" defTabSz="914400">
              <a:lnSpc>
                <a:spcPct val="90000"/>
              </a:lnSpc>
              <a:buNone/>
            </a:pPr>
            <a:r>
              <a:rPr lang="en-US" sz="1400" dirty="0">
                <a:latin typeface="Aptos" panose="020B0004020202020204" pitchFamily="34" charset="0"/>
                <a:ea typeface="Roboto" panose="02000000000000000000" pitchFamily="2" charset="0"/>
                <a:cs typeface="Roboto" panose="02000000000000000000" pitchFamily="2" charset="0"/>
              </a:rPr>
              <a:t>For this project, we will utilize two distinct datasets:</a:t>
            </a:r>
          </a:p>
          <a:p>
            <a:pPr marL="57139" indent="0" defTabSz="914400">
              <a:lnSpc>
                <a:spcPct val="90000"/>
              </a:lnSpc>
              <a:buNone/>
            </a:pPr>
            <a:endParaRPr lang="en-US" sz="2000" dirty="0">
              <a:latin typeface="Aptos" panose="020B0004020202020204" pitchFamily="34" charset="0"/>
              <a:ea typeface="Roboto" panose="02000000000000000000" pitchFamily="2" charset="0"/>
              <a:cs typeface="Roboto" panose="02000000000000000000" pitchFamily="2" charset="0"/>
            </a:endParaRPr>
          </a:p>
          <a:p>
            <a:pPr indent="-228600" algn="just" defTabSz="914400">
              <a:lnSpc>
                <a:spcPct val="90000"/>
              </a:lnSpc>
            </a:pPr>
            <a:r>
              <a:rPr lang="en-US" sz="1400" b="1" dirty="0">
                <a:latin typeface="Aptos" panose="020B0004020202020204" pitchFamily="34" charset="0"/>
                <a:ea typeface="Roboto" panose="02000000000000000000" pitchFamily="2" charset="0"/>
                <a:cs typeface="Roboto" panose="02000000000000000000" pitchFamily="2" charset="0"/>
              </a:rPr>
              <a:t>Dataset 1: Seventh Graders (SG) </a:t>
            </a:r>
            <a:r>
              <a:rPr lang="en-US" sz="1400" dirty="0">
                <a:latin typeface="Aptos" panose="020B0004020202020204" pitchFamily="34" charset="0"/>
                <a:ea typeface="Roboto" panose="02000000000000000000" pitchFamily="2" charset="0"/>
                <a:cs typeface="Roboto" panose="02000000000000000000" pitchFamily="2" charset="0"/>
              </a:rPr>
              <a:t>is a small dataset representing a directed network, capturing interactions among 29 seventh-grade students from a school in Victoria. Students were asked to nominate their preferred classmates. Each node signifies a student and an edge from one node to another indicates that the student chose the other as a preferred classmate. Summary measures: </a:t>
            </a:r>
            <a:r>
              <a:rPr lang="en-US" sz="1400" b="1" dirty="0">
                <a:latin typeface="Aptos" panose="020B0004020202020204" pitchFamily="34" charset="0"/>
                <a:ea typeface="Roboto" panose="02000000000000000000" pitchFamily="2" charset="0"/>
                <a:cs typeface="Roboto" panose="02000000000000000000" pitchFamily="2" charset="0"/>
              </a:rPr>
              <a:t>|V |=29, |E |=376</a:t>
            </a:r>
          </a:p>
          <a:p>
            <a:pPr marL="57139" indent="0" defTabSz="914400">
              <a:lnSpc>
                <a:spcPct val="90000"/>
              </a:lnSpc>
              <a:buNone/>
            </a:pPr>
            <a:r>
              <a:rPr lang="en-US" sz="1400" b="1" dirty="0">
                <a:latin typeface="Aptos" panose="020B0004020202020204" pitchFamily="34" charset="0"/>
                <a:ea typeface="Roboto" panose="02000000000000000000" pitchFamily="2" charset="0"/>
                <a:cs typeface="Roboto" panose="02000000000000000000" pitchFamily="2" charset="0"/>
              </a:rPr>
              <a:t>Source</a:t>
            </a:r>
            <a:r>
              <a:rPr lang="en-US" sz="1400" dirty="0">
                <a:latin typeface="Aptos" panose="020B0004020202020204" pitchFamily="34" charset="0"/>
                <a:ea typeface="Roboto" panose="02000000000000000000" pitchFamily="2" charset="0"/>
                <a:cs typeface="Roboto" panose="02000000000000000000" pitchFamily="2" charset="0"/>
              </a:rPr>
              <a:t>: </a:t>
            </a:r>
            <a:r>
              <a:rPr lang="en-US" sz="1400" dirty="0">
                <a:latin typeface="Aptos" panose="020B0004020202020204" pitchFamily="34" charset="0"/>
                <a:ea typeface="Roboto" panose="02000000000000000000" pitchFamily="2" charset="0"/>
                <a:cs typeface="Roboto" panose="02000000000000000000" pitchFamily="2" charset="0"/>
                <a:hlinkClick r:id="rId3"/>
              </a:rPr>
              <a:t>http://konect.cc/networks/moreno_seventh</a:t>
            </a:r>
            <a:endParaRPr lang="en-US" sz="1400" dirty="0">
              <a:latin typeface="Aptos" panose="020B0004020202020204" pitchFamily="34" charset="0"/>
              <a:ea typeface="Roboto" panose="02000000000000000000" pitchFamily="2" charset="0"/>
              <a:cs typeface="Roboto" panose="02000000000000000000" pitchFamily="2" charset="0"/>
            </a:endParaRPr>
          </a:p>
          <a:p>
            <a:pPr indent="-228600" defTabSz="914400">
              <a:lnSpc>
                <a:spcPct val="90000"/>
              </a:lnSpc>
            </a:pPr>
            <a:endParaRPr lang="en-US" sz="1400" dirty="0">
              <a:latin typeface="Aptos" panose="020B0004020202020204" pitchFamily="34" charset="0"/>
              <a:ea typeface="Roboto" panose="02000000000000000000" pitchFamily="2" charset="0"/>
              <a:cs typeface="Roboto" panose="02000000000000000000" pitchFamily="2" charset="0"/>
            </a:endParaRPr>
          </a:p>
          <a:p>
            <a:pPr indent="-228600" algn="just" defTabSz="914400">
              <a:lnSpc>
                <a:spcPct val="90000"/>
              </a:lnSpc>
            </a:pPr>
            <a:r>
              <a:rPr lang="en-US" sz="1400" b="1" dirty="0">
                <a:latin typeface="Aptos" panose="020B0004020202020204" pitchFamily="34" charset="0"/>
                <a:ea typeface="Roboto" panose="02000000000000000000" pitchFamily="2" charset="0"/>
                <a:cs typeface="Roboto" panose="02000000000000000000" pitchFamily="2" charset="0"/>
              </a:rPr>
              <a:t>Dataset 2: </a:t>
            </a:r>
            <a:r>
              <a:rPr lang="en-US" sz="1400" b="1" dirty="0" err="1">
                <a:latin typeface="Aptos" panose="020B0004020202020204" pitchFamily="34" charset="0"/>
                <a:ea typeface="Roboto" panose="02000000000000000000" pitchFamily="2" charset="0"/>
                <a:cs typeface="Roboto" panose="02000000000000000000" pitchFamily="2" charset="0"/>
              </a:rPr>
              <a:t>Wikivitals</a:t>
            </a:r>
            <a:r>
              <a:rPr lang="en-US" sz="1400" b="1" dirty="0">
                <a:latin typeface="Aptos" panose="020B0004020202020204" pitchFamily="34" charset="0"/>
                <a:ea typeface="Roboto" panose="02000000000000000000" pitchFamily="2" charset="0"/>
                <a:cs typeface="Roboto" panose="02000000000000000000" pitchFamily="2" charset="0"/>
              </a:rPr>
              <a:t> (WV) </a:t>
            </a:r>
            <a:r>
              <a:rPr lang="en-US" sz="1400" dirty="0">
                <a:latin typeface="Aptos" panose="020B0004020202020204" pitchFamily="34" charset="0"/>
                <a:ea typeface="Roboto" panose="02000000000000000000" pitchFamily="2" charset="0"/>
                <a:cs typeface="Roboto" panose="02000000000000000000" pitchFamily="2" charset="0"/>
              </a:rPr>
              <a:t>is a larger dataset comprising Level 4 Vital articles from the English Wikipedia, with directed links between them. The dataset includes 6,829,273 articles, organized into five levels of vitality. Level 1 contains the ten most vital articles, expanding in subsequent levels. The dataset consists of four subfiles: Adjacency (edges between articles as a sparse matrix |</a:t>
            </a:r>
            <a:r>
              <a:rPr lang="en-US" sz="1400" dirty="0" err="1">
                <a:latin typeface="Aptos" panose="020B0004020202020204" pitchFamily="34" charset="0"/>
                <a:ea typeface="Roboto" panose="02000000000000000000" pitchFamily="2" charset="0"/>
                <a:cs typeface="Roboto" panose="02000000000000000000" pitchFamily="2" charset="0"/>
              </a:rPr>
              <a:t>V|x|V</a:t>
            </a:r>
            <a:r>
              <a:rPr lang="en-US" sz="1400" dirty="0">
                <a:latin typeface="Aptos" panose="020B0004020202020204" pitchFamily="34" charset="0"/>
                <a:ea typeface="Roboto" panose="02000000000000000000" pitchFamily="2" charset="0"/>
                <a:cs typeface="Roboto" panose="02000000000000000000" pitchFamily="2" charset="0"/>
              </a:rPr>
              <a:t>|), Names (titles of Wikipedia articles |V|x1), Labels (category numbers for each page |V|x1) and Label names (names of the 11 categories |11x1). Summary measures: </a:t>
            </a:r>
            <a:r>
              <a:rPr lang="en-US" sz="1400" b="1" dirty="0">
                <a:latin typeface="Aptos" panose="020B0004020202020204" pitchFamily="34" charset="0"/>
                <a:ea typeface="Roboto" panose="02000000000000000000" pitchFamily="2" charset="0"/>
                <a:cs typeface="Roboto" panose="02000000000000000000" pitchFamily="2" charset="0"/>
              </a:rPr>
              <a:t>|V |=10,011, |E |=824,999</a:t>
            </a:r>
          </a:p>
          <a:p>
            <a:pPr marL="57139" indent="0" defTabSz="914400">
              <a:lnSpc>
                <a:spcPct val="90000"/>
              </a:lnSpc>
              <a:buNone/>
            </a:pPr>
            <a:r>
              <a:rPr lang="en-US" sz="1400" b="1" dirty="0">
                <a:latin typeface="Aptos" panose="020B0004020202020204" pitchFamily="34" charset="0"/>
                <a:ea typeface="Roboto" panose="02000000000000000000" pitchFamily="2" charset="0"/>
                <a:cs typeface="Roboto" panose="02000000000000000000" pitchFamily="2" charset="0"/>
              </a:rPr>
              <a:t>Source</a:t>
            </a:r>
            <a:r>
              <a:rPr lang="en-US" sz="1400" dirty="0">
                <a:latin typeface="Aptos" panose="020B0004020202020204" pitchFamily="34" charset="0"/>
                <a:ea typeface="Roboto" panose="02000000000000000000" pitchFamily="2" charset="0"/>
                <a:cs typeface="Roboto" panose="02000000000000000000" pitchFamily="2" charset="0"/>
              </a:rPr>
              <a:t>: </a:t>
            </a:r>
            <a:r>
              <a:rPr lang="en-US" sz="1400" dirty="0">
                <a:latin typeface="Aptos" panose="020B0004020202020204" pitchFamily="34" charset="0"/>
                <a:ea typeface="Roboto" panose="02000000000000000000" pitchFamily="2" charset="0"/>
                <a:cs typeface="Roboto" panose="02000000000000000000" pitchFamily="2" charset="0"/>
                <a:hlinkClick r:id="rId4"/>
              </a:rPr>
              <a:t>https://netset.telecom-paris.fr/pages/wikivitals.html</a:t>
            </a:r>
            <a:endParaRPr lang="en-US" sz="1400" dirty="0">
              <a:latin typeface="Aptos" panose="020B0004020202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244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r="9091" b="31818"/>
          <a:stretch/>
        </p:blipFill>
        <p:spPr>
          <a:xfrm>
            <a:off x="8898" y="10"/>
            <a:ext cx="12191980" cy="6857990"/>
          </a:xfrm>
          <a:prstGeom prst="rect">
            <a:avLst/>
          </a:prstGeom>
        </p:spPr>
      </p:pic>
      <p:sp>
        <p:nvSpPr>
          <p:cNvPr id="26" name="Rectangle 2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152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Basic Idea</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indent="-228600" defTabSz="914400">
              <a:lnSpc>
                <a:spcPct val="90000"/>
              </a:lnSpc>
              <a:spcAft>
                <a:spcPts val="600"/>
              </a:spcAft>
            </a:pPr>
            <a:endParaRPr lang="en-US" sz="23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089E7D-F26A-A3B6-A7D0-A68766FE4CE4}"/>
                  </a:ext>
                </a:extLst>
              </p:cNvPr>
              <p:cNvSpPr txBox="1"/>
              <p:nvPr/>
            </p:nvSpPr>
            <p:spPr>
              <a:xfrm>
                <a:off x="698321" y="3429000"/>
                <a:ext cx="10878161" cy="2446054"/>
              </a:xfrm>
              <a:prstGeom prst="rect">
                <a:avLst/>
              </a:prstGeom>
              <a:noFill/>
            </p:spPr>
            <p:txBody>
              <a:bodyPr wrap="square">
                <a:spAutoFit/>
              </a:bodyPr>
              <a:lstStyle/>
              <a:p>
                <a:pPr marL="285750" indent="-285750" algn="just">
                  <a:buFont typeface="Arial" panose="020B0604020202020204" pitchFamily="34" charset="0"/>
                  <a:buChar char="•"/>
                </a:pPr>
                <a:r>
                  <a:rPr lang="en-US" sz="1400" dirty="0"/>
                  <a:t>A random walker (</a:t>
                </a:r>
                <a:r>
                  <a:rPr lang="en-US" sz="1400" b="1" i="1" dirty="0"/>
                  <a:t>random surfer</a:t>
                </a:r>
                <a:r>
                  <a:rPr lang="en-US" sz="1400" b="1" dirty="0"/>
                  <a:t>[5][6]</a:t>
                </a:r>
                <a:r>
                  <a:rPr lang="en-US" sz="1400" dirty="0"/>
                  <a:t>) will pick a starting node at random (e.g. a uniform initial distribution </a:t>
                </a:r>
                <a14:m>
                  <m:oMath xmlns:m="http://schemas.openxmlformats.org/officeDocument/2006/math">
                    <m:r>
                      <a:rPr lang="it-IT" sz="1400" b="1" i="0" smtClean="0">
                        <a:latin typeface="Cambria Math" panose="02040503050406030204" pitchFamily="18" charset="0"/>
                        <a:ea typeface="Cambria Math" panose="02040503050406030204" pitchFamily="18" charset="0"/>
                      </a:rPr>
                      <m:t>𝐩</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f>
                          <m:fPr>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1</m:t>
                            </m:r>
                          </m:num>
                          <m:den>
                            <m:r>
                              <a:rPr lang="it-IT" sz="1400" b="0" i="1" smtClean="0">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𝑛</m:t>
                            </m:r>
                          </m:den>
                        </m:f>
                        <m:r>
                          <a:rPr lang="it-IT" sz="1400" b="0" i="1" smtClean="0">
                            <a:latin typeface="Cambria Math" panose="02040503050406030204" pitchFamily="18" charset="0"/>
                            <a:ea typeface="Cambria Math" panose="02040503050406030204" pitchFamily="18" charset="0"/>
                          </a:rPr>
                          <m:t>,..</m:t>
                        </m:r>
                      </m:e>
                    </m:d>
                  </m:oMath>
                </a14:m>
                <a:r>
                  <a:rPr lang="en-US" sz="1400" dirty="0"/>
                  <a:t> where </a:t>
                </a:r>
                <a:r>
                  <a:rPr lang="en-US" sz="1400" i="1" dirty="0">
                    <a:latin typeface="Cambria Math" panose="02040503050406030204" pitchFamily="18" charset="0"/>
                    <a:ea typeface="Cambria Math" panose="02040503050406030204" pitchFamily="18" charset="0"/>
                  </a:rPr>
                  <a:t>n</a:t>
                </a:r>
                <a:r>
                  <a:rPr lang="en-US" sz="1400" dirty="0"/>
                  <a:t> is the number of nodes) and then, at each step, pass to another node following the transition matrix.</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At any time, there is a small probability that our random surfer might jump directly to another page, ignoring existing links between pages.</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At each step, the probability distribution is re-computed, but after an infinitely long walk, it will converge to a </a:t>
                </a:r>
                <a:r>
                  <a:rPr lang="en-US" sz="1400" b="1" dirty="0"/>
                  <a:t>stationary (limit) distribution </a:t>
                </a:r>
                <a14:m>
                  <m:oMath xmlns:m="http://schemas.openxmlformats.org/officeDocument/2006/math">
                    <m:r>
                      <a:rPr lang="it-IT" sz="1400" b="1" i="0" smtClean="0">
                        <a:latin typeface="Cambria Math" panose="02040503050406030204" pitchFamily="18" charset="0"/>
                        <a:ea typeface="Cambria Math" panose="02040503050406030204" pitchFamily="18" charset="0"/>
                      </a:rPr>
                      <m:t>𝐩</m:t>
                    </m:r>
                  </m:oMath>
                </a14:m>
                <a:r>
                  <a:rPr lang="en-US" sz="1400" dirty="0"/>
                  <a:t> of the Markov chain, which is our PageRank.</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Thus, the interpretation of PageRank is the probability (frequency) of a random surfer visiting a given page, expressed mathematically via the </a:t>
                </a:r>
                <a:r>
                  <a:rPr lang="en-US" sz="1400" b="1" dirty="0"/>
                  <a:t>PageRank equation </a:t>
                </a:r>
                <a:r>
                  <a:rPr lang="en-US" sz="1400" dirty="0"/>
                  <a:t>(details in next slides).</a:t>
                </a:r>
              </a:p>
              <a:p>
                <a:pPr marL="285750" indent="-285750" algn="just">
                  <a:buFont typeface="Arial" panose="020B0604020202020204" pitchFamily="34" charset="0"/>
                  <a:buChar char="•"/>
                </a:pPr>
                <a:endParaRPr lang="en-US" sz="500" dirty="0"/>
              </a:p>
              <a:p>
                <a:pPr marL="285750" indent="-285750" algn="just">
                  <a:buFont typeface="Arial" panose="020B0604020202020204" pitchFamily="34" charset="0"/>
                  <a:buChar char="•"/>
                </a:pPr>
                <a:r>
                  <a:rPr lang="en-US" sz="1400" dirty="0"/>
                  <a:t>For a Markov chain to have a stationary distribution, the graph must be strongly connected (i.e. any node can be reached from any other node): fortunately, this is approximately the case in our problem.</a:t>
                </a:r>
              </a:p>
            </p:txBody>
          </p:sp>
        </mc:Choice>
        <mc:Fallback xmlns="">
          <p:sp>
            <p:nvSpPr>
              <p:cNvPr id="6" name="TextBox 5">
                <a:extLst>
                  <a:ext uri="{FF2B5EF4-FFF2-40B4-BE49-F238E27FC236}">
                    <a16:creationId xmlns:a16="http://schemas.microsoft.com/office/drawing/2014/main" id="{F3089E7D-F26A-A3B6-A7D0-A68766FE4CE4}"/>
                  </a:ext>
                </a:extLst>
              </p:cNvPr>
              <p:cNvSpPr txBox="1">
                <a:spLocks noRot="1" noChangeAspect="1" noMove="1" noResize="1" noEditPoints="1" noAdjustHandles="1" noChangeArrowheads="1" noChangeShapeType="1" noTextEdit="1"/>
              </p:cNvSpPr>
              <p:nvPr/>
            </p:nvSpPr>
            <p:spPr>
              <a:xfrm>
                <a:off x="698321" y="3429000"/>
                <a:ext cx="10878161" cy="2446054"/>
              </a:xfrm>
              <a:prstGeom prst="rect">
                <a:avLst/>
              </a:prstGeom>
              <a:blipFill>
                <a:blip r:embed="rId3"/>
                <a:stretch>
                  <a:fillRect l="-112" r="-168" b="-1496"/>
                </a:stretch>
              </a:blipFill>
            </p:spPr>
            <p:txBody>
              <a:bodyPr/>
              <a:lstStyle/>
              <a:p>
                <a:r>
                  <a:rPr lang="it-IT">
                    <a:noFill/>
                  </a:rPr>
                  <a:t> </a:t>
                </a:r>
              </a:p>
            </p:txBody>
          </p:sp>
        </mc:Fallback>
      </mc:AlternateContent>
      <p:pic>
        <p:nvPicPr>
          <p:cNvPr id="7" name="Picture 6" descr="A diagram of a network&#10;&#10;Description automatically generated">
            <a:extLst>
              <a:ext uri="{FF2B5EF4-FFF2-40B4-BE49-F238E27FC236}">
                <a16:creationId xmlns:a16="http://schemas.microsoft.com/office/drawing/2014/main" id="{FACECD94-A7FB-3D67-5C5F-7D22299ABABC}"/>
              </a:ext>
            </a:extLst>
          </p:cNvPr>
          <p:cNvPicPr>
            <a:picLocks noChangeAspect="1"/>
          </p:cNvPicPr>
          <p:nvPr/>
        </p:nvPicPr>
        <p:blipFill>
          <a:blip r:embed="rId4">
            <a:duotone>
              <a:prstClr val="black"/>
              <a:srgbClr val="000099">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181975" y="1431380"/>
            <a:ext cx="3171825" cy="1752600"/>
          </a:xfrm>
          <a:prstGeom prst="rect">
            <a:avLst/>
          </a:prstGeom>
        </p:spPr>
      </p:pic>
      <p:sp>
        <p:nvSpPr>
          <p:cNvPr id="13" name="TextBox 12">
            <a:extLst>
              <a:ext uri="{FF2B5EF4-FFF2-40B4-BE49-F238E27FC236}">
                <a16:creationId xmlns:a16="http://schemas.microsoft.com/office/drawing/2014/main" id="{CB57B81A-0BA1-0378-5F48-FD4D54592C62}"/>
              </a:ext>
            </a:extLst>
          </p:cNvPr>
          <p:cNvSpPr txBox="1"/>
          <p:nvPr/>
        </p:nvSpPr>
        <p:spPr>
          <a:xfrm>
            <a:off x="654226" y="1507461"/>
            <a:ext cx="7134650" cy="1600438"/>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a:t>
            </a:r>
            <a:r>
              <a:rPr lang="en-US" sz="1400" b="1" dirty="0"/>
              <a:t>web</a:t>
            </a:r>
            <a:r>
              <a:rPr lang="en-US" sz="1400" dirty="0"/>
              <a:t> can be represented as a </a:t>
            </a:r>
            <a:r>
              <a:rPr lang="en-US" sz="1400" b="1" dirty="0"/>
              <a:t>directed graph </a:t>
            </a:r>
            <a:r>
              <a:rPr lang="en-US" sz="1400" dirty="0"/>
              <a:t>with nodes as web pages and edges as links. PageRank’s goal is to determine the importance of each page by assigning a rank to each web page.</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The </a:t>
            </a:r>
            <a:r>
              <a:rPr lang="en-US" sz="1400" b="1" dirty="0"/>
              <a:t>PageRank problem </a:t>
            </a:r>
            <a:r>
              <a:rPr lang="en-US" sz="1400" dirty="0"/>
              <a:t>can be interpreted as a </a:t>
            </a:r>
            <a:r>
              <a:rPr lang="en-US" sz="1400" b="1" dirty="0"/>
              <a:t>Markov chain</a:t>
            </a:r>
            <a:r>
              <a:rPr lang="en-US" sz="1400" dirty="0"/>
              <a:t>, where transition probabilities between web pages are given by an initial distribution and a transition matrix that considers existing edges.</a:t>
            </a:r>
          </a:p>
        </p:txBody>
      </p:sp>
    </p:spTree>
    <p:extLst>
      <p:ext uri="{BB962C8B-B14F-4D97-AF65-F5344CB8AC3E}">
        <p14:creationId xmlns:p14="http://schemas.microsoft.com/office/powerpoint/2010/main" val="302598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r="9091" b="31818"/>
          <a:stretch/>
        </p:blipFill>
        <p:spPr>
          <a:xfrm rot="10800000">
            <a:off x="20" y="10"/>
            <a:ext cx="12191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238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it-IT" sz="6000" b="1" dirty="0">
                <a:solidFill>
                  <a:schemeClr val="tx2">
                    <a:lumMod val="90000"/>
                    <a:lumOff val="10000"/>
                  </a:schemeClr>
                </a:solidFill>
              </a:rPr>
              <a:t>Definitions &amp; Notation</a:t>
            </a:r>
            <a:endParaRPr lang="en-US" sz="6000" b="1" dirty="0">
              <a:solidFill>
                <a:schemeClr val="tx2">
                  <a:lumMod val="90000"/>
                  <a:lumOff val="10000"/>
                </a:schemeClr>
              </a:solidFill>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364362" y="1973993"/>
                <a:ext cx="6196235" cy="4280174"/>
              </a:xfrm>
              <a:prstGeom prst="rect">
                <a:avLst/>
              </a:prstGeom>
            </p:spPr>
            <p:txBody>
              <a:bodyPr vert="horz" lIns="91440" tIns="45720" rIns="91440" bIns="45720" rtlCol="0">
                <a:normAutofit fontScale="25000" lnSpcReduction="20000"/>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endParaRPr lang="en-US" sz="6500" dirty="0">
                  <a:solidFill>
                    <a:srgbClr val="60A9FF"/>
                  </a:solidFill>
                  <a:ea typeface="Roboto Slab" pitchFamily="34" charset="-122"/>
                  <a:cs typeface="Roboto Slab" pitchFamily="34" charset="-120"/>
                </a:endParaRPr>
              </a:p>
              <a:p>
                <a:pPr marL="0" indent="0" algn="ctr">
                  <a:buNone/>
                </a:pPr>
                <a:r>
                  <a:rPr lang="en-US" sz="9200" b="1" dirty="0"/>
                  <a:t>Basic definitions</a:t>
                </a:r>
              </a:p>
              <a:p>
                <a:endParaRPr lang="en-US" sz="4300" dirty="0">
                  <a:solidFill>
                    <a:srgbClr val="60A9FF"/>
                  </a:solidFill>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Adjacency Matrix A:</a:t>
                </a:r>
                <a:r>
                  <a:rPr lang="en-US" sz="5600" b="1" dirty="0">
                    <a:ea typeface="Roboto Slab" pitchFamily="34" charset="-122"/>
                    <a:cs typeface="Roboto Slab" pitchFamily="34" charset="-120"/>
                  </a:rPr>
                  <a:t> </a:t>
                </a:r>
                <a:r>
                  <a:rPr lang="en-US" sz="5600" dirty="0">
                    <a:solidFill>
                      <a:schemeClr val="tx1"/>
                    </a:solidFill>
                    <a:ea typeface="Roboto Slab" pitchFamily="34" charset="-122"/>
                    <a:cs typeface="Roboto Slab" pitchFamily="34" charset="-120"/>
                  </a:rPr>
                  <a:t>let </a:t>
                </a:r>
                <a14:m>
                  <m:oMath xmlns:m="http://schemas.openxmlformats.org/officeDocument/2006/math">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G</m:t>
                    </m:r>
                    <m:r>
                      <a:rPr lang="en-US" sz="560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𝑉</m:t>
                    </m:r>
                    <m:r>
                      <a:rPr lang="it-IT" sz="5600" b="0" i="1" smtClean="0">
                        <a:solidFill>
                          <a:schemeClr val="tx1"/>
                        </a:solidFill>
                        <a:latin typeface="Cambria Math" panose="02040503050406030204" pitchFamily="18" charset="0"/>
                        <a:ea typeface="Roboto Slab" pitchFamily="34" charset="-122"/>
                        <a:cs typeface="Roboto Slab" pitchFamily="34" charset="-120"/>
                      </a:rPr>
                      <m:t>,</m:t>
                    </m:r>
                    <m:r>
                      <a:rPr lang="it-IT" sz="5600" b="0" i="1" smtClean="0">
                        <a:solidFill>
                          <a:schemeClr val="tx1"/>
                        </a:solidFill>
                        <a:latin typeface="Cambria Math" panose="02040503050406030204" pitchFamily="18" charset="0"/>
                        <a:ea typeface="Roboto Slab" pitchFamily="34" charset="-122"/>
                        <a:cs typeface="Roboto Slab" pitchFamily="34" charset="-120"/>
                      </a:rPr>
                      <m:t>𝐸</m:t>
                    </m:r>
                    <m:r>
                      <a:rPr lang="it-IT" sz="5600" b="0" i="1" smtClean="0">
                        <a:solidFill>
                          <a:schemeClr val="tx1"/>
                        </a:solidFill>
                        <a:latin typeface="Cambria Math" panose="02040503050406030204" pitchFamily="18" charset="0"/>
                        <a:ea typeface="Roboto Slab" pitchFamily="34" charset="-122"/>
                        <a:cs typeface="Roboto Slab" pitchFamily="34" charset="-120"/>
                      </a:rPr>
                      <m:t>)</m:t>
                    </m:r>
                  </m:oMath>
                </a14:m>
                <a:r>
                  <a:rPr lang="en-US" sz="5600" dirty="0">
                    <a:solidFill>
                      <a:schemeClr val="tx1"/>
                    </a:solidFill>
                    <a:ea typeface="Roboto Slab" pitchFamily="34" charset="-122"/>
                    <a:cs typeface="Roboto Slab" pitchFamily="34" charset="-120"/>
                  </a:rPr>
                  <a:t> be a simple digraph, where </a:t>
                </a:r>
                <a14:m>
                  <m:oMath xmlns:m="http://schemas.openxmlformats.org/officeDocument/2006/math">
                    <m:r>
                      <m:rPr>
                        <m:sty m:val="p"/>
                      </m:rPr>
                      <a:rPr lang="it-IT" sz="5600" b="0" i="0" smtClean="0">
                        <a:latin typeface="Cambria Math" panose="02040503050406030204" pitchFamily="18" charset="0"/>
                        <a:ea typeface="Roboto Slab" pitchFamily="34" charset="-122"/>
                        <a:cs typeface="Roboto Slab" pitchFamily="34" charset="-120"/>
                      </a:rPr>
                      <m:t>V</m:t>
                    </m:r>
                    <m:r>
                      <a:rPr lang="en-US" sz="5600" i="1">
                        <a:latin typeface="Cambria Math" panose="02040503050406030204" pitchFamily="18" charset="0"/>
                        <a:ea typeface="Roboto Slab" pitchFamily="34" charset="-122"/>
                        <a:cs typeface="Roboto Slab" pitchFamily="34" charset="-120"/>
                      </a:rPr>
                      <m:t>=</m:t>
                    </m:r>
                    <m:d>
                      <m:dPr>
                        <m:begChr m:val="{"/>
                        <m:endChr m:val="}"/>
                        <m:ctrlPr>
                          <a:rPr lang="en-US" sz="5600" i="1" smtClean="0">
                            <a:latin typeface="Cambria Math" panose="02040503050406030204" pitchFamily="18" charset="0"/>
                            <a:ea typeface="Roboto Slab" pitchFamily="34" charset="-122"/>
                            <a:cs typeface="Roboto Slab" pitchFamily="34" charset="-120"/>
                          </a:rPr>
                        </m:ctrlPr>
                      </m:dPr>
                      <m:e>
                        <m:sSub>
                          <m:sSubPr>
                            <m:ctrlPr>
                              <a:rPr lang="en-US" sz="5600" i="1" smtClean="0">
                                <a:latin typeface="Cambria Math" panose="02040503050406030204" pitchFamily="18" charset="0"/>
                                <a:ea typeface="Roboto Slab" pitchFamily="34" charset="-122"/>
                                <a:cs typeface="Roboto Slab" pitchFamily="34" charset="-120"/>
                              </a:rPr>
                            </m:ctrlPr>
                          </m:sSubPr>
                          <m:e>
                            <m:r>
                              <a:rPr lang="it-IT" sz="5600" b="0" i="1" smtClean="0">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1</m:t>
                            </m:r>
                          </m:sub>
                        </m:sSub>
                        <m:r>
                          <a:rPr lang="it-IT" sz="5600" b="0" i="1" smtClean="0">
                            <a:latin typeface="Cambria Math" panose="02040503050406030204" pitchFamily="18" charset="0"/>
                            <a:ea typeface="Roboto Slab" pitchFamily="34" charset="-122"/>
                            <a:cs typeface="Roboto Slab" pitchFamily="34" charset="-120"/>
                          </a:rPr>
                          <m:t>, </m:t>
                        </m:r>
                        <m:sSub>
                          <m:sSubPr>
                            <m:ctrlPr>
                              <a:rPr lang="it-IT" sz="5600" b="0" i="1" smtClean="0">
                                <a:latin typeface="Cambria Math" panose="02040503050406030204" pitchFamily="18" charset="0"/>
                                <a:ea typeface="Roboto Slab" pitchFamily="34" charset="-122"/>
                                <a:cs typeface="Roboto Slab" pitchFamily="34" charset="-120"/>
                              </a:rPr>
                            </m:ctrlPr>
                          </m:sSubPr>
                          <m:e>
                            <m:r>
                              <a:rPr lang="it-IT" sz="5600" b="0" i="1" smtClean="0">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2</m:t>
                            </m:r>
                          </m:sub>
                        </m:sSub>
                        <m:r>
                          <a:rPr lang="it-IT" sz="5600" b="0" i="1" smtClean="0">
                            <a:latin typeface="Cambria Math" panose="02040503050406030204" pitchFamily="18" charset="0"/>
                            <a:ea typeface="Roboto Slab" pitchFamily="34" charset="-122"/>
                            <a:cs typeface="Roboto Slab" pitchFamily="34" charset="-120"/>
                          </a:rPr>
                          <m:t>, …</m:t>
                        </m:r>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b="0" i="1" smtClean="0">
                                <a:latin typeface="Cambria Math" panose="02040503050406030204" pitchFamily="18" charset="0"/>
                                <a:ea typeface="Roboto Slab" pitchFamily="34" charset="-122"/>
                                <a:cs typeface="Roboto Slab" pitchFamily="34" charset="-120"/>
                              </a:rPr>
                              <m:t>𝑛</m:t>
                            </m:r>
                          </m:sub>
                        </m:sSub>
                      </m:e>
                    </m:d>
                  </m:oMath>
                </a14:m>
                <a:r>
                  <a:rPr lang="en-US" sz="5600" dirty="0">
                    <a:ea typeface="Roboto Slab" pitchFamily="34" charset="-122"/>
                    <a:cs typeface="Roboto Slab" pitchFamily="34" charset="-120"/>
                  </a:rPr>
                  <a:t> are the vertices (nodes). Once nodes are ordered from </a:t>
                </a:r>
                <a14:m>
                  <m:oMath xmlns:m="http://schemas.openxmlformats.org/officeDocument/2006/math">
                    <m:sSub>
                      <m:sSubPr>
                        <m:ctrlPr>
                          <a:rPr lang="en-US"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i="1">
                            <a:latin typeface="Cambria Math" panose="02040503050406030204" pitchFamily="18" charset="0"/>
                            <a:ea typeface="Roboto Slab" pitchFamily="34" charset="-122"/>
                            <a:cs typeface="Roboto Slab" pitchFamily="34" charset="-120"/>
                          </a:rPr>
                          <m:t>1</m:t>
                        </m:r>
                      </m:sub>
                    </m:sSub>
                  </m:oMath>
                </a14:m>
                <a:r>
                  <a:rPr lang="en-US" sz="5600" dirty="0">
                    <a:solidFill>
                      <a:schemeClr val="tx1"/>
                    </a:solidFill>
                    <a:ea typeface="Roboto Slab" pitchFamily="34" charset="-122"/>
                    <a:cs typeface="Roboto Slab" pitchFamily="34" charset="-120"/>
                  </a:rPr>
                  <a:t> to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𝑣</m:t>
                        </m:r>
                      </m:e>
                      <m:sub>
                        <m:r>
                          <a:rPr lang="it-IT" sz="5600" i="1">
                            <a:latin typeface="Cambria Math" panose="02040503050406030204" pitchFamily="18" charset="0"/>
                            <a:ea typeface="Roboto Slab" pitchFamily="34" charset="-122"/>
                            <a:cs typeface="Roboto Slab" pitchFamily="34" charset="-120"/>
                          </a:rPr>
                          <m:t>𝑛</m:t>
                        </m:r>
                      </m:sub>
                    </m:sSub>
                  </m:oMath>
                </a14:m>
                <a:r>
                  <a:rPr lang="en-US" sz="5600" dirty="0">
                    <a:solidFill>
                      <a:schemeClr val="tx1"/>
                    </a:solidFill>
                    <a:ea typeface="Roboto Slab" pitchFamily="34" charset="-122"/>
                    <a:cs typeface="Roboto Slab" pitchFamily="34" charset="-120"/>
                  </a:rPr>
                  <a:t>, then the </a:t>
                </a:r>
                <a14:m>
                  <m:oMath xmlns:m="http://schemas.openxmlformats.org/officeDocument/2006/math">
                    <m:d>
                      <m:dPr>
                        <m:ctrlPr>
                          <a:rPr lang="en-US" sz="5600" i="1">
                            <a:latin typeface="Cambria Math" panose="02040503050406030204" pitchFamily="18" charset="0"/>
                            <a:ea typeface="Cambria Math" panose="02040503050406030204" pitchFamily="18" charset="0"/>
                          </a:rPr>
                        </m:ctrlPr>
                      </m:dPr>
                      <m:e>
                        <m:r>
                          <m:rPr>
                            <m:sty m:val="p"/>
                          </m:rPr>
                          <a:rPr lang="it-IT" sz="5600">
                            <a:latin typeface="Cambria Math" panose="02040503050406030204" pitchFamily="18" charset="0"/>
                            <a:ea typeface="Cambria Math" panose="02040503050406030204" pitchFamily="18" charset="0"/>
                          </a:rPr>
                          <m:t>n</m:t>
                        </m:r>
                        <m:r>
                          <a:rPr lang="it-IT" sz="560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𝑛</m:t>
                        </m:r>
                      </m:e>
                    </m:d>
                  </m:oMath>
                </a14:m>
                <a:r>
                  <a:rPr lang="en-US" sz="5600" dirty="0">
                    <a:solidFill>
                      <a:schemeClr val="tx1"/>
                    </a:solidFill>
                    <a:ea typeface="Roboto Slab" pitchFamily="34" charset="-122"/>
                    <a:cs typeface="Roboto Slab" pitchFamily="34" charset="-120"/>
                  </a:rPr>
                  <a:t> matrix </a:t>
                </a:r>
                <a14:m>
                  <m:oMath xmlns:m="http://schemas.openxmlformats.org/officeDocument/2006/math">
                    <m:r>
                      <a:rPr lang="it-IT" sz="6000" b="1">
                        <a:latin typeface="Cambria Math" panose="02040503050406030204" pitchFamily="18" charset="0"/>
                        <a:ea typeface="Cambria Math" panose="02040503050406030204" pitchFamily="18" charset="0"/>
                      </a:rPr>
                      <m:t>𝐀</m:t>
                    </m:r>
                  </m:oMath>
                </a14:m>
                <a:r>
                  <a:rPr lang="en-US" sz="5600" dirty="0">
                    <a:solidFill>
                      <a:schemeClr val="tx1"/>
                    </a:solidFill>
                    <a:ea typeface="Roboto Slab" pitchFamily="34" charset="-122"/>
                    <a:cs typeface="Roboto Slab" pitchFamily="34" charset="-120"/>
                  </a:rPr>
                  <a:t> whose elements are given by:</a:t>
                </a:r>
              </a:p>
              <a:p>
                <a:pPr marL="0" indent="0">
                  <a:buNone/>
                </a:pPr>
                <a14:m>
                  <m:oMathPara xmlns:m="http://schemas.openxmlformats.org/officeDocument/2006/math">
                    <m:oMathParaPr>
                      <m:jc m:val="centerGroup"/>
                    </m:oMathParaPr>
                    <m:oMath xmlns:m="http://schemas.openxmlformats.org/officeDocument/2006/math">
                      <m:sSub>
                        <m:sSubPr>
                          <m:ctrlPr>
                            <a:rPr lang="en-US" sz="5600" i="1">
                              <a:latin typeface="Cambria Math" panose="02040503050406030204" pitchFamily="18" charset="0"/>
                              <a:ea typeface="Cambria Math" panose="02040503050406030204" pitchFamily="18" charset="0"/>
                            </a:rPr>
                          </m:ctrlPr>
                        </m:sSubPr>
                        <m:e>
                          <m:r>
                            <a:rPr lang="it-IT" sz="5600" i="1">
                              <a:latin typeface="Cambria Math" panose="02040503050406030204" pitchFamily="18" charset="0"/>
                              <a:ea typeface="Cambria Math" panose="02040503050406030204" pitchFamily="18" charset="0"/>
                            </a:rPr>
                            <m:t>𝑎</m:t>
                          </m:r>
                        </m:e>
                        <m:sub>
                          <m:r>
                            <a:rPr lang="it-IT" sz="5600" i="1">
                              <a:latin typeface="Cambria Math" panose="02040503050406030204" pitchFamily="18" charset="0"/>
                              <a:ea typeface="Cambria Math" panose="02040503050406030204" pitchFamily="18" charset="0"/>
                            </a:rPr>
                            <m:t>𝑖𝑗</m:t>
                          </m:r>
                        </m:sub>
                      </m:sSub>
                      <m:r>
                        <a:rPr lang="en-US" sz="5600" i="1" smtClean="0">
                          <a:solidFill>
                            <a:schemeClr val="tx1"/>
                          </a:solidFill>
                          <a:latin typeface="Cambria Math" panose="02040503050406030204" pitchFamily="18" charset="0"/>
                          <a:ea typeface="Roboto Slab" pitchFamily="34" charset="-122"/>
                          <a:cs typeface="Roboto Slab" pitchFamily="34" charset="-120"/>
                        </a:rPr>
                        <m:t>=</m:t>
                      </m:r>
                      <m:d>
                        <m:dPr>
                          <m:begChr m:val="{"/>
                          <m:endChr m:val=""/>
                          <m:ctrlPr>
                            <a:rPr lang="en-US" sz="5600" i="1" smtClean="0">
                              <a:solidFill>
                                <a:schemeClr val="tx1"/>
                              </a:solidFill>
                              <a:latin typeface="Cambria Math" panose="02040503050406030204" pitchFamily="18" charset="0"/>
                              <a:ea typeface="Roboto Slab" pitchFamily="34" charset="-122"/>
                              <a:cs typeface="Roboto Slab" pitchFamily="34" charset="-120"/>
                            </a:rPr>
                          </m:ctrlPr>
                        </m:dPr>
                        <m:e>
                          <m:eqArr>
                            <m:eqArrPr>
                              <m:ctrlPr>
                                <a:rPr lang="en-US" sz="5600" i="1" smtClean="0">
                                  <a:solidFill>
                                    <a:schemeClr val="tx1"/>
                                  </a:solidFill>
                                  <a:latin typeface="Cambria Math" panose="02040503050406030204" pitchFamily="18" charset="0"/>
                                  <a:ea typeface="Roboto Slab" pitchFamily="34" charset="-122"/>
                                  <a:cs typeface="Roboto Slab" pitchFamily="34" charset="-120"/>
                                </a:rPr>
                              </m:ctrlPr>
                            </m:eqArrPr>
                            <m:e>
                              <m:r>
                                <a:rPr lang="it-IT" sz="5600" b="0" i="0" smtClean="0">
                                  <a:solidFill>
                                    <a:schemeClr val="tx1"/>
                                  </a:solidFill>
                                  <a:latin typeface="Cambria Math" panose="02040503050406030204" pitchFamily="18" charset="0"/>
                                  <a:ea typeface="Roboto Slab" pitchFamily="34" charset="-122"/>
                                  <a:cs typeface="Roboto Slab" pitchFamily="34" charset="-120"/>
                                </a:rPr>
                                <m:t> 1</m:t>
                              </m:r>
                              <m:r>
                                <a:rPr lang="en-US" sz="560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if</m:t>
                              </m:r>
                              <m:r>
                                <a:rPr lang="it-IT" sz="5600" b="0" i="0" smtClean="0">
                                  <a:solidFill>
                                    <a:schemeClr val="tx1"/>
                                  </a:solidFill>
                                  <a:latin typeface="Cambria Math" panose="02040503050406030204" pitchFamily="18" charset="0"/>
                                  <a:ea typeface="Roboto Slab" pitchFamily="34" charset="-122"/>
                                  <a:cs typeface="Roboto Slab" pitchFamily="34" charset="-120"/>
                                </a:rPr>
                                <m:t> </m:t>
                              </m:r>
                              <m:d>
                                <m:dPr>
                                  <m:ctrlPr>
                                    <a:rPr lang="it-IT" sz="5600" b="0" i="1" smtClean="0">
                                      <a:solidFill>
                                        <a:schemeClr val="tx1"/>
                                      </a:solidFill>
                                      <a:latin typeface="Cambria Math" panose="02040503050406030204" pitchFamily="18" charset="0"/>
                                      <a:ea typeface="Roboto Slab" pitchFamily="34" charset="-122"/>
                                      <a:cs typeface="Roboto Slab" pitchFamily="34" charset="-120"/>
                                    </a:rPr>
                                  </m:ctrlPr>
                                </m:dPr>
                                <m:e>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i="0">
                                          <a:latin typeface="Cambria Math" panose="02040503050406030204" pitchFamily="18" charset="0"/>
                                          <a:ea typeface="Roboto Slab" pitchFamily="34" charset="-122"/>
                                          <a:cs typeface="Roboto Slab" pitchFamily="34" charset="-120"/>
                                        </a:rPr>
                                        <m:t>v</m:t>
                                      </m:r>
                                    </m:e>
                                    <m:sub>
                                      <m:r>
                                        <m:rPr>
                                          <m:sty m:val="p"/>
                                        </m:rPr>
                                        <a:rPr lang="it-IT" sz="5600" b="0" i="0" smtClean="0">
                                          <a:latin typeface="Cambria Math" panose="02040503050406030204" pitchFamily="18" charset="0"/>
                                          <a:ea typeface="Roboto Slab" pitchFamily="34" charset="-122"/>
                                          <a:cs typeface="Roboto Slab" pitchFamily="34" charset="-120"/>
                                        </a:rPr>
                                        <m:t>i</m:t>
                                      </m:r>
                                    </m:sub>
                                  </m:sSub>
                                  <m:r>
                                    <a:rPr lang="it-IT" sz="5600" b="0" i="0" smtClean="0">
                                      <a:latin typeface="Cambria Math" panose="02040503050406030204" pitchFamily="18" charset="0"/>
                                      <a:ea typeface="Roboto Slab" pitchFamily="34" charset="-122"/>
                                      <a:cs typeface="Roboto Slab" pitchFamily="34" charset="-120"/>
                                    </a:rPr>
                                    <m:t>,</m:t>
                                  </m:r>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i="0">
                                          <a:latin typeface="Cambria Math" panose="02040503050406030204" pitchFamily="18" charset="0"/>
                                          <a:ea typeface="Roboto Slab" pitchFamily="34" charset="-122"/>
                                          <a:cs typeface="Roboto Slab" pitchFamily="34" charset="-120"/>
                                        </a:rPr>
                                        <m:t>v</m:t>
                                      </m:r>
                                    </m:e>
                                    <m:sub>
                                      <m:r>
                                        <m:rPr>
                                          <m:sty m:val="p"/>
                                        </m:rPr>
                                        <a:rPr lang="it-IT" sz="5600" b="0" i="0" smtClean="0">
                                          <a:latin typeface="Cambria Math" panose="02040503050406030204" pitchFamily="18" charset="0"/>
                                          <a:ea typeface="Roboto Slab" pitchFamily="34" charset="-122"/>
                                          <a:cs typeface="Roboto Slab" pitchFamily="34" charset="-120"/>
                                        </a:rPr>
                                        <m:t>j</m:t>
                                      </m:r>
                                    </m:sub>
                                  </m:sSub>
                                </m:e>
                              </m:d>
                              <m:r>
                                <a:rPr lang="it-IT" sz="5600" b="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ϵ</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 </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𝐸</m:t>
                              </m:r>
                            </m:e>
                            <m:e>
                              <m:r>
                                <a:rPr lang="it-IT" sz="5600" b="0" i="0" smtClean="0">
                                  <a:solidFill>
                                    <a:schemeClr val="tx1"/>
                                  </a:solidFill>
                                  <a:latin typeface="Cambria Math" panose="02040503050406030204" pitchFamily="18" charset="0"/>
                                  <a:ea typeface="Roboto Slab" pitchFamily="34" charset="-122"/>
                                  <a:cs typeface="Roboto Slab" pitchFamily="34" charset="-120"/>
                                </a:rPr>
                                <m:t>0</m:t>
                              </m:r>
                              <m:r>
                                <a:rPr lang="en-US" sz="5600" i="0" smtClean="0">
                                  <a:solidFill>
                                    <a:schemeClr val="tx1"/>
                                  </a:solidFill>
                                  <a:latin typeface="Cambria Math" panose="02040503050406030204" pitchFamily="18" charset="0"/>
                                  <a:ea typeface="Roboto Slab" pitchFamily="34" charset="-122"/>
                                  <a:cs typeface="Roboto Slab" pitchFamily="34" charset="-120"/>
                                </a:rPr>
                                <m:t>  </m:t>
                              </m:r>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otherwise</m:t>
                              </m:r>
                            </m:e>
                          </m:eqArr>
                        </m:e>
                      </m:d>
                    </m:oMath>
                  </m:oMathPara>
                </a14:m>
                <a:endParaRPr lang="en-US" sz="5600" dirty="0">
                  <a:solidFill>
                    <a:schemeClr val="tx1"/>
                  </a:solidFill>
                  <a:ea typeface="Roboto Slab" pitchFamily="34" charset="-122"/>
                  <a:cs typeface="Roboto Slab" pitchFamily="34" charset="-120"/>
                </a:endParaRPr>
              </a:p>
              <a:p>
                <a:pPr marL="0" indent="0">
                  <a:buNone/>
                </a:pPr>
                <a:r>
                  <a:rPr lang="en-US" sz="5600" dirty="0">
                    <a:ea typeface="Roboto Slab" pitchFamily="34" charset="-122"/>
                    <a:cs typeface="Roboto Slab" pitchFamily="34" charset="-120"/>
                  </a:rPr>
                  <a:t>         i</a:t>
                </a:r>
                <a:r>
                  <a:rPr lang="en-US" sz="5600" dirty="0">
                    <a:solidFill>
                      <a:schemeClr val="tx1"/>
                    </a:solidFill>
                    <a:ea typeface="Roboto Slab" pitchFamily="34" charset="-122"/>
                    <a:cs typeface="Roboto Slab" pitchFamily="34" charset="-120"/>
                  </a:rPr>
                  <a:t>s the </a:t>
                </a:r>
                <a:r>
                  <a:rPr lang="en-US" sz="5600" i="1" dirty="0">
                    <a:solidFill>
                      <a:schemeClr val="tx1"/>
                    </a:solidFill>
                    <a:ea typeface="Roboto Slab" pitchFamily="34" charset="-122"/>
                    <a:cs typeface="Roboto Slab" pitchFamily="34" charset="-120"/>
                  </a:rPr>
                  <a:t>adjacency matrix</a:t>
                </a:r>
                <a:r>
                  <a:rPr lang="en-US" sz="5600" dirty="0">
                    <a:ea typeface="Roboto Slab" pitchFamily="34" charset="-122"/>
                    <a:cs typeface="Roboto Slab" pitchFamily="34" charset="-120"/>
                  </a:rPr>
                  <a:t> of graph </a:t>
                </a:r>
                <a14:m>
                  <m:oMath xmlns:m="http://schemas.openxmlformats.org/officeDocument/2006/math">
                    <m:r>
                      <m:rPr>
                        <m:sty m:val="p"/>
                      </m:rPr>
                      <a:rPr lang="it-IT" sz="5600" b="0" i="0" smtClean="0">
                        <a:solidFill>
                          <a:schemeClr val="tx1"/>
                        </a:solidFill>
                        <a:latin typeface="Cambria Math" panose="02040503050406030204" pitchFamily="18" charset="0"/>
                        <a:ea typeface="Roboto Slab" pitchFamily="34" charset="-122"/>
                        <a:cs typeface="Roboto Slab" pitchFamily="34" charset="-120"/>
                      </a:rPr>
                      <m:t>G</m:t>
                    </m:r>
                  </m:oMath>
                </a14:m>
                <a:r>
                  <a:rPr lang="en-US" sz="5600" dirty="0">
                    <a:ea typeface="Roboto Slab" pitchFamily="34" charset="-122"/>
                    <a:cs typeface="Roboto Slab" pitchFamily="34" charset="-120"/>
                  </a:rPr>
                  <a:t> representing the connections between   </a:t>
                </a:r>
                <a:r>
                  <a:rPr lang="en-US" sz="5600" dirty="0">
                    <a:solidFill>
                      <a:schemeClr val="bg1"/>
                    </a:solidFill>
                    <a:ea typeface="Roboto Slab" pitchFamily="34" charset="-122"/>
                    <a:cs typeface="Roboto Slab" pitchFamily="34" charset="-120"/>
                  </a:rPr>
                  <a:t>n</a:t>
                </a:r>
                <a:r>
                  <a:rPr lang="en-US" sz="5600" dirty="0">
                    <a:ea typeface="Roboto Slab" pitchFamily="34" charset="-122"/>
                    <a:cs typeface="Roboto Slab" pitchFamily="34" charset="-120"/>
                  </a:rPr>
                  <a:t>      nodes in the graph.</a:t>
                </a:r>
              </a:p>
              <a:p>
                <a:pPr marL="0" indent="0">
                  <a:buNone/>
                </a:pPr>
                <a:endParaRPr lang="en-US" sz="2800" dirty="0">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Diagonal matrix D</a:t>
                </a:r>
                <a:r>
                  <a:rPr lang="en-US" sz="5600" b="1" dirty="0">
                    <a:ea typeface="Roboto Slab" pitchFamily="34" charset="-122"/>
                    <a:cs typeface="Roboto Slab" pitchFamily="34" charset="-120"/>
                  </a:rPr>
                  <a:t> </a:t>
                </a:r>
                <a:r>
                  <a:rPr lang="en-US" sz="5600" dirty="0">
                    <a:solidFill>
                      <a:schemeClr val="tx1"/>
                    </a:solidFill>
                    <a:ea typeface="Roboto Slab" pitchFamily="34" charset="-122"/>
                    <a:cs typeface="Roboto Slab" pitchFamily="34" charset="-120"/>
                  </a:rPr>
                  <a:t>is a matrix in which all off-diagonal entries are zero, i.e. </a:t>
                </a:r>
                <a14:m>
                  <m:oMath xmlns:m="http://schemas.openxmlformats.org/officeDocument/2006/math">
                    <m:r>
                      <a:rPr lang="en-US" sz="5600" i="0" smtClean="0">
                        <a:solidFill>
                          <a:schemeClr val="tx1"/>
                        </a:solidFill>
                        <a:latin typeface="Cambria Math" panose="02040503050406030204" pitchFamily="18" charset="0"/>
                        <a:ea typeface="Cambria Math" panose="02040503050406030204" pitchFamily="18" charset="0"/>
                        <a:cs typeface="Roboto Slab" pitchFamily="34" charset="-120"/>
                      </a:rPr>
                      <m:t>∀</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i</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m:t>
                    </m:r>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j</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 </m:t>
                    </m:r>
                    <m:r>
                      <a:rPr lang="en-US" sz="5600" i="1" smtClean="0">
                        <a:latin typeface="Cambria Math" panose="02040503050406030204" pitchFamily="18" charset="0"/>
                        <a:ea typeface="Cambria Math" panose="02040503050406030204" pitchFamily="18" charset="0"/>
                        <a:cs typeface="Roboto Slab" pitchFamily="34" charset="-120"/>
                      </a:rPr>
                      <m:t>𝜖</m:t>
                    </m:r>
                    <m:d>
                      <m:dPr>
                        <m:begChr m:val="{"/>
                        <m:endChr m:val="}"/>
                        <m:ctrlPr>
                          <a:rPr lang="en-US" sz="5600" i="1">
                            <a:latin typeface="Cambria Math" panose="02040503050406030204" pitchFamily="18" charset="0"/>
                            <a:ea typeface="Roboto Slab" pitchFamily="34" charset="-122"/>
                            <a:cs typeface="Roboto Slab" pitchFamily="34" charset="-120"/>
                          </a:rPr>
                        </m:ctrlPr>
                      </m:dPr>
                      <m:e>
                        <m:r>
                          <a:rPr lang="it-IT" sz="5600" b="0" i="1" smtClean="0">
                            <a:latin typeface="Cambria Math" panose="02040503050406030204" pitchFamily="18" charset="0"/>
                            <a:ea typeface="Roboto Slab" pitchFamily="34" charset="-122"/>
                            <a:cs typeface="Roboto Slab" pitchFamily="34" charset="-120"/>
                          </a:rPr>
                          <m:t>1</m:t>
                        </m:r>
                        <m:r>
                          <a:rPr lang="it-IT" sz="5600" i="1">
                            <a:latin typeface="Cambria Math" panose="02040503050406030204" pitchFamily="18" charset="0"/>
                            <a:ea typeface="Roboto Slab" pitchFamily="34" charset="-122"/>
                            <a:cs typeface="Roboto Slab" pitchFamily="34" charset="-120"/>
                          </a:rPr>
                          <m:t>, </m:t>
                        </m:r>
                        <m:r>
                          <a:rPr lang="it-IT" sz="5600" b="0" i="1" smtClean="0">
                            <a:latin typeface="Cambria Math" panose="02040503050406030204" pitchFamily="18" charset="0"/>
                            <a:ea typeface="Roboto Slab" pitchFamily="34" charset="-122"/>
                            <a:cs typeface="Roboto Slab" pitchFamily="34" charset="-120"/>
                          </a:rPr>
                          <m:t>2</m:t>
                        </m:r>
                        <m:r>
                          <a:rPr lang="it-IT" sz="5600" i="1">
                            <a:latin typeface="Cambria Math" panose="02040503050406030204" pitchFamily="18" charset="0"/>
                            <a:ea typeface="Roboto Slab" pitchFamily="34" charset="-122"/>
                            <a:cs typeface="Roboto Slab" pitchFamily="34" charset="-120"/>
                          </a:rPr>
                          <m:t>, …</m:t>
                        </m:r>
                        <m:r>
                          <a:rPr lang="it-IT" sz="5600" b="0" i="1" smtClean="0">
                            <a:latin typeface="Cambria Math" panose="02040503050406030204" pitchFamily="18" charset="0"/>
                            <a:ea typeface="Roboto Slab" pitchFamily="34" charset="-122"/>
                            <a:cs typeface="Roboto Slab" pitchFamily="34" charset="-120"/>
                          </a:rPr>
                          <m:t>𝑛</m:t>
                        </m:r>
                      </m:e>
                    </m:d>
                    <m:r>
                      <a:rPr lang="it-IT" sz="5600" b="0" i="1" smtClean="0">
                        <a:latin typeface="Cambria Math" panose="02040503050406030204" pitchFamily="18" charset="0"/>
                        <a:ea typeface="Roboto Slab" pitchFamily="34" charset="-122"/>
                        <a:cs typeface="Roboto Slab" pitchFamily="34" charset="-120"/>
                      </a:rPr>
                      <m:t>,</m:t>
                    </m:r>
                    <m:r>
                      <m:rPr>
                        <m:sty m:val="p"/>
                      </m:rPr>
                      <a:rPr lang="it-IT" sz="5600">
                        <a:latin typeface="Cambria Math" panose="02040503050406030204" pitchFamily="18" charset="0"/>
                        <a:ea typeface="Cambria Math" panose="02040503050406030204" pitchFamily="18" charset="0"/>
                        <a:cs typeface="Roboto Slab" pitchFamily="34" charset="-120"/>
                      </a:rPr>
                      <m:t>i</m:t>
                    </m:r>
                    <m:r>
                      <a:rPr lang="it-IT" sz="5600" i="1" smtClean="0">
                        <a:latin typeface="Cambria Math" panose="02040503050406030204" pitchFamily="18" charset="0"/>
                        <a:ea typeface="Cambria Math" panose="02040503050406030204" pitchFamily="18" charset="0"/>
                        <a:cs typeface="Roboto Slab" pitchFamily="34" charset="-120"/>
                      </a:rPr>
                      <m:t>≠</m:t>
                    </m:r>
                    <m:r>
                      <m:rPr>
                        <m:sty m:val="p"/>
                      </m:rPr>
                      <a:rPr lang="it-IT" sz="5600">
                        <a:latin typeface="Cambria Math" panose="02040503050406030204" pitchFamily="18" charset="0"/>
                        <a:ea typeface="Cambria Math" panose="02040503050406030204" pitchFamily="18" charset="0"/>
                        <a:cs typeface="Roboto Slab" pitchFamily="34" charset="-120"/>
                      </a:rPr>
                      <m:t>j</m:t>
                    </m:r>
                    <m:r>
                      <a:rPr lang="it-IT" sz="5600" i="1" smtClean="0">
                        <a:latin typeface="Cambria Math" panose="02040503050406030204" pitchFamily="18" charset="0"/>
                        <a:ea typeface="Cambria Math" panose="02040503050406030204" pitchFamily="18" charset="0"/>
                        <a:cs typeface="Roboto Slab" pitchFamily="34" charset="-120"/>
                      </a:rPr>
                      <m:t>⟹</m:t>
                    </m:r>
                    <m:sSub>
                      <m:sSubPr>
                        <m:ctrlPr>
                          <a:rPr lang="en-US" sz="5600" i="1">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𝑑</m:t>
                        </m:r>
                      </m:e>
                      <m:sub>
                        <m:r>
                          <a:rPr lang="it-IT" sz="5600" i="1">
                            <a:latin typeface="Cambria Math" panose="02040503050406030204" pitchFamily="18" charset="0"/>
                            <a:ea typeface="Cambria Math" panose="02040503050406030204" pitchFamily="18" charset="0"/>
                          </a:rPr>
                          <m:t>𝑖𝑗</m:t>
                        </m:r>
                      </m:sub>
                    </m:sSub>
                    <m:r>
                      <a:rPr lang="it-IT" sz="5600" b="0" i="1" smtClean="0">
                        <a:latin typeface="Cambria Math" panose="02040503050406030204" pitchFamily="18" charset="0"/>
                        <a:ea typeface="Cambria Math" panose="02040503050406030204" pitchFamily="18" charset="0"/>
                      </a:rPr>
                      <m:t>=0.</m:t>
                    </m:r>
                  </m:oMath>
                </a14:m>
                <a:r>
                  <a:rPr lang="en-US" sz="5600" dirty="0"/>
                  <a:t> A well-known property of diagonal matrices which will save us from explicit matrix inversion, is that: </a:t>
                </a:r>
                <a14:m>
                  <m:oMath xmlns:m="http://schemas.openxmlformats.org/officeDocument/2006/math">
                    <m:sSup>
                      <m:sSupPr>
                        <m:ctrlPr>
                          <a:rPr lang="it-IT" sz="5600" b="1" i="1" smtClean="0">
                            <a:latin typeface="Cambria Math" panose="02040503050406030204" pitchFamily="18" charset="0"/>
                          </a:rPr>
                        </m:ctrlPr>
                      </m:sSupPr>
                      <m:e>
                        <m:r>
                          <a:rPr lang="it-IT" sz="5600" b="1">
                            <a:latin typeface="Cambria Math" panose="02040503050406030204" pitchFamily="18" charset="0"/>
                          </a:rPr>
                          <m:t>𝐃</m:t>
                        </m:r>
                        <m:d>
                          <m:dPr>
                            <m:ctrlPr>
                              <a:rPr lang="it-IT" sz="5600" i="1">
                                <a:latin typeface="Cambria Math" panose="02040503050406030204" pitchFamily="18" charset="0"/>
                              </a:rPr>
                            </m:ctrlPr>
                          </m:dPr>
                          <m:e>
                            <m:sSub>
                              <m:sSubPr>
                                <m:ctrlPr>
                                  <a:rPr lang="it-IT" sz="5600" i="1">
                                    <a:latin typeface="Cambria Math" panose="02040503050406030204" pitchFamily="18" charset="0"/>
                                  </a:rPr>
                                </m:ctrlPr>
                              </m:sSubPr>
                              <m:e>
                                <m:r>
                                  <a:rPr lang="it-IT" sz="5600" i="1">
                                    <a:latin typeface="Cambria Math" panose="02040503050406030204" pitchFamily="18" charset="0"/>
                                  </a:rPr>
                                  <m:t>𝑑</m:t>
                                </m:r>
                              </m:e>
                              <m:sub>
                                <m:r>
                                  <a:rPr lang="it-IT" sz="5600" i="1">
                                    <a:latin typeface="Cambria Math" panose="02040503050406030204" pitchFamily="18" charset="0"/>
                                  </a:rPr>
                                  <m:t>1</m:t>
                                </m:r>
                              </m:sub>
                            </m:sSub>
                            <m:r>
                              <a:rPr lang="it-IT" sz="5600">
                                <a:latin typeface="Cambria Math" panose="02040503050406030204" pitchFamily="18" charset="0"/>
                              </a:rPr>
                              <m:t>,…,</m:t>
                            </m:r>
                            <m:sSub>
                              <m:sSubPr>
                                <m:ctrlPr>
                                  <a:rPr lang="it-IT" sz="5600" i="1">
                                    <a:latin typeface="Cambria Math" panose="02040503050406030204" pitchFamily="18" charset="0"/>
                                  </a:rPr>
                                </m:ctrlPr>
                              </m:sSubPr>
                              <m:e>
                                <m:r>
                                  <a:rPr lang="it-IT" sz="5600" i="1">
                                    <a:latin typeface="Cambria Math" panose="02040503050406030204" pitchFamily="18" charset="0"/>
                                  </a:rPr>
                                  <m:t>𝑑</m:t>
                                </m:r>
                              </m:e>
                              <m:sub>
                                <m:r>
                                  <a:rPr lang="it-IT" sz="5600" i="1">
                                    <a:latin typeface="Cambria Math" panose="02040503050406030204" pitchFamily="18" charset="0"/>
                                  </a:rPr>
                                  <m:t>𝑛</m:t>
                                </m:r>
                              </m:sub>
                            </m:sSub>
                          </m:e>
                        </m:d>
                      </m:e>
                      <m:sup>
                        <m:r>
                          <a:rPr lang="it-IT" sz="5600" b="1" i="1" smtClean="0">
                            <a:latin typeface="Cambria Math" panose="02040503050406030204" pitchFamily="18" charset="0"/>
                          </a:rPr>
                          <m:t>−</m:t>
                        </m:r>
                        <m:r>
                          <a:rPr lang="it-IT" sz="5600" b="1" i="1" smtClean="0">
                            <a:latin typeface="Cambria Math" panose="02040503050406030204" pitchFamily="18" charset="0"/>
                          </a:rPr>
                          <m:t>𝟏</m:t>
                        </m:r>
                      </m:sup>
                    </m:sSup>
                    <m:r>
                      <a:rPr lang="it-IT" sz="5600" b="1" i="0" smtClean="0">
                        <a:latin typeface="Cambria Math" panose="02040503050406030204" pitchFamily="18" charset="0"/>
                      </a:rPr>
                      <m:t>=</m:t>
                    </m:r>
                    <m:r>
                      <a:rPr lang="it-IT" sz="5600" b="1">
                        <a:latin typeface="Cambria Math" panose="02040503050406030204" pitchFamily="18" charset="0"/>
                      </a:rPr>
                      <m:t>𝐃</m:t>
                    </m:r>
                    <m:r>
                      <a:rPr lang="it-IT" sz="5600" b="0" i="0" smtClean="0">
                        <a:latin typeface="Cambria Math" panose="02040503050406030204" pitchFamily="18" charset="0"/>
                      </a:rPr>
                      <m:t>(</m:t>
                    </m:r>
                    <m:sSubSup>
                      <m:sSubSupPr>
                        <m:ctrlPr>
                          <a:rPr lang="it-IT" sz="5600" i="1" smtClean="0">
                            <a:latin typeface="Cambria Math" panose="02040503050406030204" pitchFamily="18" charset="0"/>
                          </a:rPr>
                        </m:ctrlPr>
                      </m:sSubSupPr>
                      <m:e>
                        <m:r>
                          <m:rPr>
                            <m:sty m:val="p"/>
                          </m:rPr>
                          <a:rPr lang="it-IT" sz="5600" b="0" i="0" smtClean="0">
                            <a:latin typeface="Cambria Math" panose="02040503050406030204" pitchFamily="18" charset="0"/>
                          </a:rPr>
                          <m:t>d</m:t>
                        </m:r>
                      </m:e>
                      <m:sub>
                        <m:r>
                          <a:rPr lang="it-IT" sz="5600" b="0" i="0" smtClean="0">
                            <a:latin typeface="Cambria Math" panose="02040503050406030204" pitchFamily="18" charset="0"/>
                          </a:rPr>
                          <m:t>1</m:t>
                        </m:r>
                      </m:sub>
                      <m:sup>
                        <m:r>
                          <a:rPr lang="it-IT" sz="5600" b="0" i="0" smtClean="0">
                            <a:latin typeface="Cambria Math" panose="02040503050406030204" pitchFamily="18" charset="0"/>
                          </a:rPr>
                          <m:t>−1</m:t>
                        </m:r>
                      </m:sup>
                    </m:sSubSup>
                    <m:r>
                      <a:rPr lang="it-IT" sz="5600" b="0" i="0" smtClean="0">
                        <a:latin typeface="Cambria Math" panose="02040503050406030204" pitchFamily="18" charset="0"/>
                      </a:rPr>
                      <m:t>,…,</m:t>
                    </m:r>
                    <m:sSubSup>
                      <m:sSubSupPr>
                        <m:ctrlPr>
                          <a:rPr lang="it-IT" sz="5600" i="1" smtClean="0">
                            <a:latin typeface="Cambria Math" panose="02040503050406030204" pitchFamily="18" charset="0"/>
                          </a:rPr>
                        </m:ctrlPr>
                      </m:sSubSupPr>
                      <m:e>
                        <m:r>
                          <m:rPr>
                            <m:sty m:val="p"/>
                          </m:rPr>
                          <a:rPr lang="it-IT" sz="5600" b="0" i="0">
                            <a:latin typeface="Cambria Math" panose="02040503050406030204" pitchFamily="18" charset="0"/>
                          </a:rPr>
                          <m:t>d</m:t>
                        </m:r>
                      </m:e>
                      <m:sub>
                        <m:r>
                          <m:rPr>
                            <m:sty m:val="p"/>
                          </m:rPr>
                          <a:rPr lang="it-IT" sz="5600" b="0" i="0" smtClean="0">
                            <a:latin typeface="Cambria Math" panose="02040503050406030204" pitchFamily="18" charset="0"/>
                          </a:rPr>
                          <m:t>n</m:t>
                        </m:r>
                      </m:sub>
                      <m:sup>
                        <m:r>
                          <a:rPr lang="it-IT" sz="5600" b="0" i="0">
                            <a:latin typeface="Cambria Math" panose="02040503050406030204" pitchFamily="18" charset="0"/>
                          </a:rPr>
                          <m:t>−1</m:t>
                        </m:r>
                      </m:sup>
                    </m:sSubSup>
                    <m:r>
                      <a:rPr lang="it-IT" sz="5600" b="0" i="0" smtClean="0">
                        <a:latin typeface="Cambria Math" panose="02040503050406030204" pitchFamily="18" charset="0"/>
                      </a:rPr>
                      <m:t>)</m:t>
                    </m:r>
                  </m:oMath>
                </a14:m>
                <a:r>
                  <a:rPr lang="en-US" sz="5600" dirty="0"/>
                  <a:t>.</a:t>
                </a:r>
                <a:endParaRPr lang="en-US" sz="5600" dirty="0">
                  <a:ea typeface="Roboto Slab" pitchFamily="34" charset="-122"/>
                  <a:cs typeface="Roboto Slab" pitchFamily="34" charset="-120"/>
                </a:endParaRPr>
              </a:p>
              <a:p>
                <a:endParaRPr lang="en-US" sz="2800" dirty="0">
                  <a:solidFill>
                    <a:srgbClr val="60A9FF"/>
                  </a:solidFill>
                  <a:ea typeface="Roboto Slab" pitchFamily="34" charset="-122"/>
                  <a:cs typeface="Roboto Slab" pitchFamily="34" charset="-120"/>
                </a:endParaRPr>
              </a:p>
              <a:p>
                <a:r>
                  <a:rPr lang="en-US" sz="5600" b="1" dirty="0">
                    <a:solidFill>
                      <a:schemeClr val="tx2">
                        <a:lumMod val="50000"/>
                        <a:lumOff val="50000"/>
                      </a:schemeClr>
                    </a:solidFill>
                    <a:ea typeface="Roboto Slab" pitchFamily="34" charset="-122"/>
                    <a:cs typeface="Roboto Slab" pitchFamily="34" charset="-120"/>
                  </a:rPr>
                  <a:t>Row-normalized adjacency matrix </a:t>
                </a:r>
                <a14:m>
                  <m:oMath xmlns:m="http://schemas.openxmlformats.org/officeDocument/2006/math">
                    <m:acc>
                      <m:accPr>
                        <m:chr m:val="̂"/>
                        <m:ctrlPr>
                          <a:rPr lang="en-US" sz="5600" b="1" i="1" smtClean="0">
                            <a:solidFill>
                              <a:schemeClr val="tx2">
                                <a:lumMod val="50000"/>
                                <a:lumOff val="50000"/>
                              </a:schemeClr>
                            </a:solidFill>
                            <a:latin typeface="Cambria Math" panose="02040503050406030204" pitchFamily="18" charset="0"/>
                            <a:ea typeface="Roboto Slab" pitchFamily="34" charset="-122"/>
                            <a:cs typeface="Roboto Slab" pitchFamily="34" charset="-120"/>
                          </a:rPr>
                        </m:ctrlPr>
                      </m:accPr>
                      <m:e>
                        <m:r>
                          <a:rPr lang="it-IT" sz="5600" b="1" i="0" smtClean="0">
                            <a:solidFill>
                              <a:schemeClr val="tx2">
                                <a:lumMod val="50000"/>
                                <a:lumOff val="50000"/>
                              </a:schemeClr>
                            </a:solidFill>
                            <a:latin typeface="Cambria Math" panose="02040503050406030204" pitchFamily="18" charset="0"/>
                            <a:ea typeface="Roboto Slab" pitchFamily="34" charset="-122"/>
                            <a:cs typeface="Roboto Slab" pitchFamily="34" charset="-120"/>
                          </a:rPr>
                          <m:t>𝐀</m:t>
                        </m:r>
                      </m:e>
                    </m:acc>
                  </m:oMath>
                </a14:m>
                <a:r>
                  <a:rPr lang="en-US" sz="5600" b="1" dirty="0">
                    <a:solidFill>
                      <a:schemeClr val="tx2">
                        <a:lumMod val="50000"/>
                        <a:lumOff val="50000"/>
                      </a:schemeClr>
                    </a:solidFill>
                    <a:ea typeface="Roboto Slab" pitchFamily="34" charset="-122"/>
                    <a:cs typeface="Roboto Slab" pitchFamily="34" charset="-120"/>
                  </a:rPr>
                  <a:t>: </a:t>
                </a:r>
                <a:r>
                  <a:rPr lang="en-US" sz="5600" dirty="0"/>
                  <a:t>for each edge </a:t>
                </a:r>
                <a14:m>
                  <m:oMath xmlns:m="http://schemas.openxmlformats.org/officeDocument/2006/math">
                    <m:r>
                      <m:rPr>
                        <m:sty m:val="p"/>
                      </m:rPr>
                      <a:rPr lang="it-IT" sz="5600" b="0" i="0" smtClean="0">
                        <a:latin typeface="Cambria Math" panose="02040503050406030204" pitchFamily="18" charset="0"/>
                        <a:ea typeface="Roboto Slab" pitchFamily="34" charset="-122"/>
                        <a:cs typeface="Roboto Slab" pitchFamily="34" charset="-120"/>
                      </a:rPr>
                      <m:t>u</m:t>
                    </m:r>
                    <m:r>
                      <a:rPr lang="it-IT" sz="5600" smtClean="0">
                        <a:latin typeface="Cambria Math" panose="02040503050406030204" pitchFamily="18" charset="0"/>
                        <a:ea typeface="Roboto Slab" pitchFamily="34" charset="-122"/>
                        <a:cs typeface="Roboto Slab" pitchFamily="34" charset="-120"/>
                      </a:rPr>
                      <m:t>→</m:t>
                    </m:r>
                    <m:sSub>
                      <m:sSubPr>
                        <m:ctrlPr>
                          <a:rPr lang="en-US" sz="5600" i="1">
                            <a:latin typeface="Cambria Math" panose="02040503050406030204" pitchFamily="18" charset="0"/>
                            <a:ea typeface="Roboto Slab" pitchFamily="34" charset="-122"/>
                            <a:cs typeface="Roboto Slab" pitchFamily="34" charset="-120"/>
                          </a:rPr>
                        </m:ctrlPr>
                      </m:sSubPr>
                      <m:e>
                        <m:r>
                          <m:rPr>
                            <m:sty m:val="p"/>
                          </m:rPr>
                          <a:rPr lang="it-IT" sz="5600">
                            <a:latin typeface="Cambria Math" panose="02040503050406030204" pitchFamily="18" charset="0"/>
                            <a:ea typeface="Roboto Slab" pitchFamily="34" charset="-122"/>
                            <a:cs typeface="Roboto Slab" pitchFamily="34" charset="-120"/>
                          </a:rPr>
                          <m:t>v</m:t>
                        </m:r>
                      </m:e>
                      <m:sub>
                        <m:r>
                          <a:rPr lang="it-IT" sz="5600" b="0" i="0" smtClean="0">
                            <a:latin typeface="Cambria Math" panose="02040503050406030204" pitchFamily="18" charset="0"/>
                            <a:ea typeface="Roboto Slab" pitchFamily="34" charset="-122"/>
                            <a:cs typeface="Roboto Slab" pitchFamily="34" charset="-120"/>
                          </a:rPr>
                          <m:t> </m:t>
                        </m:r>
                      </m:sub>
                    </m:sSub>
                    <m:r>
                      <m:rPr>
                        <m:sty m:val="p"/>
                      </m:rP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ϵ</m:t>
                    </m:r>
                    <m:r>
                      <a:rPr lang="it-IT" sz="5600" b="0" i="0" smtClean="0">
                        <a:solidFill>
                          <a:schemeClr val="tx1"/>
                        </a:solidFill>
                        <a:latin typeface="Cambria Math" panose="02040503050406030204" pitchFamily="18" charset="0"/>
                        <a:ea typeface="Cambria Math" panose="02040503050406030204" pitchFamily="18" charset="0"/>
                        <a:cs typeface="Roboto Slab" pitchFamily="34" charset="-120"/>
                      </a:rPr>
                      <m:t> </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𝐸</m:t>
                    </m:r>
                    <m:r>
                      <a:rPr lang="it-IT" sz="5600" b="0" i="1" smtClean="0">
                        <a:solidFill>
                          <a:schemeClr val="tx1"/>
                        </a:solidFill>
                        <a:latin typeface="Cambria Math" panose="02040503050406030204" pitchFamily="18" charset="0"/>
                        <a:ea typeface="Cambria Math" panose="02040503050406030204" pitchFamily="18" charset="0"/>
                        <a:cs typeface="Roboto Slab" pitchFamily="34" charset="-120"/>
                      </a:rPr>
                      <m:t>,</m:t>
                    </m:r>
                    <m:acc>
                      <m:accPr>
                        <m:chr m:val="̂"/>
                        <m:ctrlPr>
                          <a:rPr lang="en-US" sz="5600" b="1" i="1" smtClean="0">
                            <a:solidFill>
                              <a:schemeClr val="tx1"/>
                            </a:solidFill>
                            <a:latin typeface="Cambria Math" panose="02040503050406030204" pitchFamily="18" charset="0"/>
                            <a:ea typeface="Roboto Slab" pitchFamily="34" charset="-122"/>
                            <a:cs typeface="Roboto Slab" pitchFamily="34" charset="-120"/>
                          </a:rPr>
                        </m:ctrlPr>
                      </m:accPr>
                      <m:e>
                        <m:r>
                          <a:rPr lang="it-IT" sz="5600" b="1">
                            <a:solidFill>
                              <a:schemeClr val="tx1"/>
                            </a:solidFill>
                            <a:latin typeface="Cambria Math" panose="02040503050406030204" pitchFamily="18" charset="0"/>
                            <a:ea typeface="Roboto Slab" pitchFamily="34" charset="-122"/>
                            <a:cs typeface="Roboto Slab" pitchFamily="34" charset="-120"/>
                          </a:rPr>
                          <m:t>𝐀</m:t>
                        </m:r>
                      </m:e>
                    </m:acc>
                    <m:r>
                      <a:rPr lang="it-IT" sz="5600" b="0" i="1" smtClean="0">
                        <a:solidFill>
                          <a:schemeClr val="tx1"/>
                        </a:solidFill>
                        <a:latin typeface="Cambria Math" panose="02040503050406030204" pitchFamily="18" charset="0"/>
                        <a:ea typeface="Roboto Slab" pitchFamily="34" charset="-122"/>
                        <a:cs typeface="Roboto Slab" pitchFamily="34" charset="-120"/>
                      </a:rPr>
                      <m:t>=</m:t>
                    </m:r>
                    <m:f>
                      <m:fPr>
                        <m:ctrlPr>
                          <a:rPr lang="it-IT" sz="5600" i="1" smtClean="0">
                            <a:solidFill>
                              <a:schemeClr val="tx1"/>
                            </a:solidFill>
                            <a:latin typeface="Cambria Math" panose="02040503050406030204" pitchFamily="18" charset="0"/>
                            <a:ea typeface="Roboto Slab" pitchFamily="34" charset="-122"/>
                            <a:cs typeface="Roboto Slab" pitchFamily="34" charset="-120"/>
                          </a:rPr>
                        </m:ctrlPr>
                      </m:fPr>
                      <m:num>
                        <m:r>
                          <a:rPr lang="it-IT" sz="5600" b="0" i="1" smtClean="0">
                            <a:solidFill>
                              <a:schemeClr val="tx1"/>
                            </a:solidFill>
                            <a:latin typeface="Cambria Math" panose="02040503050406030204" pitchFamily="18" charset="0"/>
                            <a:ea typeface="Roboto Slab" pitchFamily="34" charset="-122"/>
                            <a:cs typeface="Roboto Slab" pitchFamily="34" charset="-120"/>
                          </a:rPr>
                          <m:t>1</m:t>
                        </m:r>
                      </m:num>
                      <m:den>
                        <m:sSub>
                          <m:sSubPr>
                            <m:ctrlPr>
                              <a:rPr lang="it-IT" sz="5600" i="1" smtClean="0">
                                <a:solidFill>
                                  <a:schemeClr val="tx1"/>
                                </a:solidFill>
                                <a:latin typeface="Cambria Math" panose="02040503050406030204" pitchFamily="18" charset="0"/>
                                <a:ea typeface="Roboto Slab" pitchFamily="34" charset="-122"/>
                                <a:cs typeface="Roboto Slab" pitchFamily="34" charset="-120"/>
                              </a:rPr>
                            </m:ctrlPr>
                          </m:sSubPr>
                          <m:e>
                            <m:r>
                              <a:rPr lang="it-IT" sz="5600" b="0" i="1" smtClean="0">
                                <a:solidFill>
                                  <a:schemeClr val="tx1"/>
                                </a:solidFill>
                                <a:latin typeface="Cambria Math" panose="02040503050406030204" pitchFamily="18" charset="0"/>
                                <a:ea typeface="Roboto Slab" pitchFamily="34" charset="-122"/>
                                <a:cs typeface="Roboto Slab" pitchFamily="34" charset="-120"/>
                              </a:rPr>
                              <m:t>𝑂</m:t>
                            </m:r>
                          </m:e>
                          <m:sub>
                            <m:r>
                              <a:rPr lang="it-IT" sz="5600" b="0" i="1" smtClean="0">
                                <a:solidFill>
                                  <a:schemeClr val="tx1"/>
                                </a:solidFill>
                                <a:latin typeface="Cambria Math" panose="02040503050406030204" pitchFamily="18" charset="0"/>
                                <a:ea typeface="Roboto Slab" pitchFamily="34" charset="-122"/>
                                <a:cs typeface="Roboto Slab" pitchFamily="34" charset="-120"/>
                              </a:rPr>
                              <m:t>𝑢</m:t>
                            </m:r>
                          </m:sub>
                        </m:sSub>
                      </m:den>
                    </m:f>
                  </m:oMath>
                </a14:m>
                <a:r>
                  <a:rPr lang="en-US" sz="5600" dirty="0"/>
                  <a:t> where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b="0" i="1">
                            <a:latin typeface="Cambria Math" panose="02040503050406030204" pitchFamily="18" charset="0"/>
                            <a:ea typeface="Roboto Slab" pitchFamily="34" charset="-122"/>
                            <a:cs typeface="Roboto Slab" pitchFamily="34" charset="-120"/>
                          </a:rPr>
                          <m:t>𝑂</m:t>
                        </m:r>
                      </m:e>
                      <m:sub>
                        <m:r>
                          <a:rPr lang="it-IT" sz="5600" b="0" i="1">
                            <a:latin typeface="Cambria Math" panose="02040503050406030204" pitchFamily="18" charset="0"/>
                            <a:ea typeface="Roboto Slab" pitchFamily="34" charset="-122"/>
                            <a:cs typeface="Roboto Slab" pitchFamily="34" charset="-120"/>
                          </a:rPr>
                          <m:t>𝑢</m:t>
                        </m:r>
                      </m:sub>
                    </m:sSub>
                  </m:oMath>
                </a14:m>
                <a:r>
                  <a:rPr lang="en-US" sz="5600" dirty="0"/>
                  <a:t> is the set of out-neighbors of </a:t>
                </a:r>
                <a14:m>
                  <m:oMath xmlns:m="http://schemas.openxmlformats.org/officeDocument/2006/math">
                    <m:r>
                      <m:rPr>
                        <m:sty m:val="p"/>
                      </m:rPr>
                      <a:rPr lang="it-IT" sz="5600">
                        <a:latin typeface="Cambria Math" panose="02040503050406030204" pitchFamily="18" charset="0"/>
                        <a:ea typeface="Roboto Slab" pitchFamily="34" charset="-122"/>
                        <a:cs typeface="Roboto Slab" pitchFamily="34" charset="-120"/>
                      </a:rPr>
                      <m:t>u</m:t>
                    </m:r>
                  </m:oMath>
                </a14:m>
                <a:r>
                  <a:rPr lang="en-US" sz="5600" dirty="0"/>
                  <a:t>. If </a:t>
                </a:r>
                <a14:m>
                  <m:oMath xmlns:m="http://schemas.openxmlformats.org/officeDocument/2006/math">
                    <m:r>
                      <a:rPr lang="it-IT" sz="5600" b="1" i="0" smtClean="0">
                        <a:latin typeface="Cambria Math" panose="02040503050406030204" pitchFamily="18" charset="0"/>
                      </a:rPr>
                      <m:t>𝐃</m:t>
                    </m:r>
                  </m:oMath>
                </a14:m>
                <a:r>
                  <a:rPr lang="en-US" sz="5600" dirty="0"/>
                  <a:t> is the diagonal matrix whose </a:t>
                </a:r>
                <a14:m>
                  <m:oMath xmlns:m="http://schemas.openxmlformats.org/officeDocument/2006/math">
                    <m:sSup>
                      <m:sSupPr>
                        <m:ctrlPr>
                          <a:rPr lang="pt-BR" sz="5600" i="1">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𝑢</m:t>
                        </m:r>
                      </m:e>
                      <m:sup>
                        <m:r>
                          <a:rPr lang="it-IT" sz="5600" i="1">
                            <a:latin typeface="Cambria Math" panose="02040503050406030204" pitchFamily="18" charset="0"/>
                            <a:ea typeface="Cambria Math" panose="02040503050406030204" pitchFamily="18" charset="0"/>
                          </a:rPr>
                          <m:t>𝑡h</m:t>
                        </m:r>
                      </m:sup>
                    </m:sSup>
                  </m:oMath>
                </a14:m>
                <a:r>
                  <a:rPr lang="en-US" sz="5600" dirty="0"/>
                  <a:t> entry corresponds to</a:t>
                </a:r>
                <a:r>
                  <a:rPr lang="it-IT" sz="5600" dirty="0">
                    <a:ea typeface="Roboto Slab" pitchFamily="34" charset="-122"/>
                    <a:cs typeface="Roboto Slab" pitchFamily="34" charset="-120"/>
                  </a:rPr>
                  <a:t> </a:t>
                </a:r>
                <a14:m>
                  <m:oMath xmlns:m="http://schemas.openxmlformats.org/officeDocument/2006/math">
                    <m:sSub>
                      <m:sSubPr>
                        <m:ctrlPr>
                          <a:rPr lang="it-IT" sz="5600" i="1">
                            <a:latin typeface="Cambria Math" panose="02040503050406030204" pitchFamily="18" charset="0"/>
                            <a:ea typeface="Roboto Slab" pitchFamily="34" charset="-122"/>
                            <a:cs typeface="Roboto Slab" pitchFamily="34" charset="-120"/>
                          </a:rPr>
                        </m:ctrlPr>
                      </m:sSubPr>
                      <m:e>
                        <m:r>
                          <a:rPr lang="it-IT" sz="5600" i="1">
                            <a:latin typeface="Cambria Math" panose="02040503050406030204" pitchFamily="18" charset="0"/>
                            <a:ea typeface="Roboto Slab" pitchFamily="34" charset="-122"/>
                            <a:cs typeface="Roboto Slab" pitchFamily="34" charset="-120"/>
                          </a:rPr>
                          <m:t>𝑂</m:t>
                        </m:r>
                      </m:e>
                      <m:sub>
                        <m:r>
                          <a:rPr lang="it-IT" sz="5600" i="1">
                            <a:latin typeface="Cambria Math" panose="02040503050406030204" pitchFamily="18" charset="0"/>
                            <a:ea typeface="Roboto Slab" pitchFamily="34" charset="-122"/>
                            <a:cs typeface="Roboto Slab" pitchFamily="34" charset="-120"/>
                          </a:rPr>
                          <m:t>𝑢</m:t>
                        </m:r>
                      </m:sub>
                    </m:sSub>
                  </m:oMath>
                </a14:m>
                <a:r>
                  <a:rPr lang="en-US" sz="5600" dirty="0"/>
                  <a:t> (defined as the out-degree of u), then </a:t>
                </a:r>
                <a14:m>
                  <m:oMath xmlns:m="http://schemas.openxmlformats.org/officeDocument/2006/math">
                    <m:acc>
                      <m:accPr>
                        <m:chr m:val="̂"/>
                        <m:ctrlPr>
                          <a:rPr lang="en-US" sz="5600" b="1" i="1">
                            <a:latin typeface="Cambria Math" panose="02040503050406030204" pitchFamily="18" charset="0"/>
                            <a:ea typeface="Roboto Slab" pitchFamily="34" charset="-122"/>
                            <a:cs typeface="Roboto Slab" pitchFamily="34" charset="-120"/>
                          </a:rPr>
                        </m:ctrlPr>
                      </m:accPr>
                      <m:e>
                        <m:r>
                          <a:rPr lang="it-IT" sz="5600" b="1">
                            <a:latin typeface="Cambria Math" panose="02040503050406030204" pitchFamily="18" charset="0"/>
                            <a:ea typeface="Roboto Slab" pitchFamily="34" charset="-122"/>
                            <a:cs typeface="Roboto Slab" pitchFamily="34" charset="-120"/>
                          </a:rPr>
                          <m:t>𝐀</m:t>
                        </m:r>
                      </m:e>
                    </m:acc>
                    <m:r>
                      <a:rPr lang="it-IT" sz="5600" b="1" i="1" smtClean="0">
                        <a:latin typeface="Cambria Math" panose="02040503050406030204" pitchFamily="18" charset="0"/>
                        <a:ea typeface="Roboto Slab" pitchFamily="34" charset="-122"/>
                        <a:cs typeface="Roboto Slab" pitchFamily="34" charset="-120"/>
                      </a:rPr>
                      <m:t>:</m:t>
                    </m:r>
                    <m:r>
                      <a:rPr lang="it-IT" sz="5600" b="0" i="0" smtClean="0">
                        <a:latin typeface="Cambria Math" panose="02040503050406030204" pitchFamily="18" charset="0"/>
                        <a:ea typeface="Roboto Slab" pitchFamily="34" charset="-122"/>
                        <a:cs typeface="Roboto Slab" pitchFamily="34" charset="-120"/>
                      </a:rPr>
                      <m:t>=</m:t>
                    </m:r>
                    <m:sSup>
                      <m:sSupPr>
                        <m:ctrlPr>
                          <a:rPr lang="it-IT" sz="5600" b="0" i="1" smtClean="0">
                            <a:latin typeface="Cambria Math" panose="02040503050406030204" pitchFamily="18" charset="0"/>
                            <a:ea typeface="Roboto Slab" pitchFamily="34" charset="-122"/>
                            <a:cs typeface="Roboto Slab" pitchFamily="34" charset="-120"/>
                          </a:rPr>
                        </m:ctrlPr>
                      </m:sSupPr>
                      <m:e>
                        <m:r>
                          <a:rPr lang="it-IT" sz="5600" b="1" i="1">
                            <a:latin typeface="Cambria Math" panose="02040503050406030204" pitchFamily="18" charset="0"/>
                            <a:ea typeface="Roboto Slab" pitchFamily="34" charset="-122"/>
                            <a:cs typeface="Roboto Slab" pitchFamily="34" charset="-120"/>
                          </a:rPr>
                          <m:t>𝐃</m:t>
                        </m:r>
                      </m:e>
                      <m:sup>
                        <m:r>
                          <a:rPr lang="it-IT" sz="5600" b="0" i="1" smtClean="0">
                            <a:latin typeface="Cambria Math" panose="02040503050406030204" pitchFamily="18" charset="0"/>
                            <a:ea typeface="Roboto Slab" pitchFamily="34" charset="-122"/>
                            <a:cs typeface="Roboto Slab" pitchFamily="34" charset="-120"/>
                          </a:rPr>
                          <m:t>−1</m:t>
                        </m:r>
                      </m:sup>
                    </m:sSup>
                    <m:r>
                      <a:rPr lang="it-IT" sz="5600" b="1" i="0" smtClean="0">
                        <a:latin typeface="Cambria Math" panose="02040503050406030204" pitchFamily="18" charset="0"/>
                        <a:ea typeface="Roboto Slab" pitchFamily="34" charset="-122"/>
                        <a:cs typeface="Roboto Slab" pitchFamily="34" charset="-120"/>
                      </a:rPr>
                      <m:t>𝐀</m:t>
                    </m:r>
                  </m:oMath>
                </a14:m>
                <a:r>
                  <a:rPr lang="en-US" sz="5600" b="1" dirty="0"/>
                  <a:t> </a:t>
                </a:r>
                <a:r>
                  <a:rPr lang="en-US" sz="5600" dirty="0"/>
                  <a:t>where </a:t>
                </a:r>
                <a14:m>
                  <m:oMath xmlns:m="http://schemas.openxmlformats.org/officeDocument/2006/math">
                    <m:sSup>
                      <m:sSupPr>
                        <m:ctrlPr>
                          <a:rPr lang="it-IT" sz="5600" i="1">
                            <a:latin typeface="Cambria Math" panose="02040503050406030204" pitchFamily="18" charset="0"/>
                            <a:ea typeface="Roboto Slab" pitchFamily="34" charset="-122"/>
                            <a:cs typeface="Roboto Slab" pitchFamily="34" charset="-120"/>
                          </a:rPr>
                        </m:ctrlPr>
                      </m:sSupPr>
                      <m:e>
                        <m:r>
                          <a:rPr lang="it-IT" sz="5600" b="1" i="1">
                            <a:latin typeface="Cambria Math" panose="02040503050406030204" pitchFamily="18" charset="0"/>
                            <a:ea typeface="Roboto Slab" pitchFamily="34" charset="-122"/>
                            <a:cs typeface="Roboto Slab" pitchFamily="34" charset="-120"/>
                          </a:rPr>
                          <m:t>𝐃</m:t>
                        </m:r>
                      </m:e>
                      <m:sup>
                        <m:r>
                          <a:rPr lang="it-IT" sz="5600" i="1">
                            <a:latin typeface="Cambria Math" panose="02040503050406030204" pitchFamily="18" charset="0"/>
                            <a:ea typeface="Roboto Slab" pitchFamily="34" charset="-122"/>
                            <a:cs typeface="Roboto Slab" pitchFamily="34" charset="-120"/>
                          </a:rPr>
                          <m:t>−1</m:t>
                        </m:r>
                      </m:sup>
                    </m:sSup>
                    <m:r>
                      <a:rPr lang="it-IT" sz="5600" i="1">
                        <a:latin typeface="Cambria Math" panose="02040503050406030204" pitchFamily="18" charset="0"/>
                        <a:ea typeface="Roboto Slab" pitchFamily="34" charset="-122"/>
                        <a:cs typeface="Roboto Slab" pitchFamily="34" charset="-120"/>
                      </a:rPr>
                      <m:t> </m:t>
                    </m:r>
                  </m:oMath>
                </a14:m>
                <a:r>
                  <a:rPr lang="en-US" sz="5600" dirty="0"/>
                  <a:t>is the inverse of </a:t>
                </a:r>
                <a14:m>
                  <m:oMath xmlns:m="http://schemas.openxmlformats.org/officeDocument/2006/math">
                    <m:r>
                      <a:rPr lang="it-IT" sz="5600" b="1">
                        <a:latin typeface="Cambria Math" panose="02040503050406030204" pitchFamily="18" charset="0"/>
                      </a:rPr>
                      <m:t>𝐃</m:t>
                    </m:r>
                  </m:oMath>
                </a14:m>
                <a:r>
                  <a:rPr lang="en-US" sz="5600" dirty="0"/>
                  <a:t> (row-stochastic transition matrix).</a:t>
                </a:r>
              </a:p>
            </p:txBody>
          </p:sp>
        </mc:Choice>
        <mc:Fallback xmlns="">
          <p:sp>
            <p:nvSpPr>
              <p:cNvPr id="4" name="Text Placeholder 2">
                <a:extLst>
                  <a:ext uri="{FF2B5EF4-FFF2-40B4-BE49-F238E27FC236}">
                    <a16:creationId xmlns:a16="http://schemas.microsoft.com/office/drawing/2014/main" id="{9385FC31-8C72-BB4A-7D3F-E40C7DE24ABC}"/>
                  </a:ext>
                </a:extLst>
              </p:cNvPr>
              <p:cNvSpPr txBox="1">
                <a:spLocks noRot="1" noChangeAspect="1" noMove="1" noResize="1" noEditPoints="1" noAdjustHandles="1" noChangeArrowheads="1" noChangeShapeType="1" noTextEdit="1"/>
              </p:cNvSpPr>
              <p:nvPr/>
            </p:nvSpPr>
            <p:spPr>
              <a:xfrm>
                <a:off x="364362" y="1973993"/>
                <a:ext cx="6196235" cy="4280174"/>
              </a:xfrm>
              <a:prstGeom prst="rect">
                <a:avLst/>
              </a:prstGeom>
              <a:blipFill>
                <a:blip r:embed="rId3"/>
                <a:stretch>
                  <a:fillRect l="-295" r="-3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4FA17D-D3E4-2D8B-4895-213E8D8FA953}"/>
                  </a:ext>
                </a:extLst>
              </p:cNvPr>
              <p:cNvSpPr txBox="1">
                <a:spLocks/>
              </p:cNvSpPr>
              <p:nvPr/>
            </p:nvSpPr>
            <p:spPr>
              <a:xfrm>
                <a:off x="6796225" y="2155487"/>
                <a:ext cx="4947085" cy="3870407"/>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9200" b="1" dirty="0"/>
                  <a:t>General notation</a:t>
                </a:r>
              </a:p>
              <a:p>
                <a:pPr>
                  <a:lnSpc>
                    <a:spcPct val="120000"/>
                  </a:lnSpc>
                  <a:spcBef>
                    <a:spcPts val="0"/>
                  </a:spcBef>
                </a:pPr>
                <a:endParaRPr lang="en-US" sz="4000" dirty="0"/>
              </a:p>
              <a:p>
                <a:pPr>
                  <a:lnSpc>
                    <a:spcPct val="120000"/>
                  </a:lnSpc>
                  <a:spcBef>
                    <a:spcPts val="0"/>
                  </a:spcBef>
                </a:pPr>
                <a:r>
                  <a:rPr lang="en-US" sz="5600" b="1" dirty="0"/>
                  <a:t>Scalars </a:t>
                </a:r>
                <a:r>
                  <a:rPr lang="en-US" sz="5600" dirty="0"/>
                  <a:t>lowercase regular: </a:t>
                </a:r>
              </a:p>
              <a:p>
                <a:pPr marL="0" indent="0">
                  <a:lnSpc>
                    <a:spcPct val="120000"/>
                  </a:lnSpc>
                  <a:spcBef>
                    <a:spcPts val="0"/>
                  </a:spcBef>
                  <a:buNone/>
                </a:pPr>
                <a:r>
                  <a:rPr lang="en-US" sz="5600" dirty="0"/>
                  <a:t>      for example: </a:t>
                </a:r>
                <a14:m>
                  <m:oMath xmlns:m="http://schemas.openxmlformats.org/officeDocument/2006/math">
                    <m:r>
                      <m:rPr>
                        <m:sty m:val="p"/>
                      </m:rPr>
                      <a:rPr lang="en-US" sz="5600" i="0" smtClean="0">
                        <a:effectLst/>
                        <a:latin typeface="Cambria Math" panose="02040503050406030204" pitchFamily="18" charset="0"/>
                        <a:ea typeface="Cambria Math" panose="02040503050406030204" pitchFamily="18" charset="0"/>
                        <a:cs typeface="Times New Roman" panose="02020603050405020304" pitchFamily="18" charset="0"/>
                      </a:rPr>
                      <m:t>α</m:t>
                    </m:r>
                    <m: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β</m:t>
                    </m:r>
                    <m: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it-IT" sz="5600" b="0" i="0" smtClean="0">
                        <a:effectLst/>
                        <a:latin typeface="Cambria Math" panose="02040503050406030204" pitchFamily="18" charset="0"/>
                        <a:ea typeface="Cambria Math" panose="02040503050406030204" pitchFamily="18" charset="0"/>
                        <a:cs typeface="Times New Roman" panose="02020603050405020304" pitchFamily="18" charset="0"/>
                      </a:rPr>
                      <m:t>γ</m:t>
                    </m:r>
                  </m:oMath>
                </a14:m>
                <a:endParaRPr lang="en-US" sz="5600" dirty="0"/>
              </a:p>
              <a:p>
                <a:pPr marL="0" indent="0">
                  <a:lnSpc>
                    <a:spcPct val="120000"/>
                  </a:lnSpc>
                  <a:spcBef>
                    <a:spcPts val="0"/>
                  </a:spcBef>
                  <a:buNone/>
                </a:pPr>
                <a:endParaRPr lang="en-US" dirty="0"/>
              </a:p>
              <a:p>
                <a:pPr>
                  <a:lnSpc>
                    <a:spcPct val="120000"/>
                  </a:lnSpc>
                  <a:spcBef>
                    <a:spcPts val="0"/>
                  </a:spcBef>
                </a:pPr>
                <a:r>
                  <a:rPr lang="en-US" sz="5600" b="1" dirty="0"/>
                  <a:t>Sets </a:t>
                </a:r>
                <a:r>
                  <a:rPr lang="en-US" sz="5600" dirty="0"/>
                  <a:t>uppercase regular: </a:t>
                </a:r>
              </a:p>
              <a:p>
                <a:pPr marL="0" indent="0">
                  <a:lnSpc>
                    <a:spcPct val="120000"/>
                  </a:lnSpc>
                  <a:spcBef>
                    <a:spcPts val="0"/>
                  </a:spcBef>
                  <a:buNone/>
                </a:pPr>
                <a:r>
                  <a:rPr lang="en-US" sz="5600" dirty="0"/>
                  <a:t>       for example: </a:t>
                </a:r>
                <a14:m>
                  <m:oMath xmlns:m="http://schemas.openxmlformats.org/officeDocument/2006/math">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B</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5600" i="1" smtClean="0">
                        <a:effectLst/>
                        <a:latin typeface="Cambria Math" panose="02040503050406030204" pitchFamily="18" charset="0"/>
                        <a:ea typeface="Times New Roman" panose="02020603050405020304" pitchFamily="18" charset="0"/>
                        <a:cs typeface="Times New Roman" panose="02020603050405020304" pitchFamily="18" charset="0"/>
                      </a:rPr>
                      <m:t>C</m:t>
                    </m:r>
                  </m:oMath>
                </a14:m>
                <a:endParaRPr lang="en-US" sz="5600" dirty="0"/>
              </a:p>
              <a:p>
                <a:pPr marL="457200" lvl="1" indent="0">
                  <a:lnSpc>
                    <a:spcPct val="120000"/>
                  </a:lnSpc>
                  <a:spcBef>
                    <a:spcPts val="0"/>
                  </a:spcBef>
                  <a:buNone/>
                </a:pPr>
                <a:endParaRPr lang="en-US" sz="2800" dirty="0"/>
              </a:p>
              <a:p>
                <a:pPr>
                  <a:lnSpc>
                    <a:spcPct val="120000"/>
                  </a:lnSpc>
                  <a:spcBef>
                    <a:spcPts val="0"/>
                  </a:spcBef>
                </a:pPr>
                <a:r>
                  <a:rPr lang="en-US" sz="5600" b="1" dirty="0"/>
                  <a:t>Vectors</a:t>
                </a:r>
                <a:r>
                  <a:rPr lang="en-US" sz="5600" dirty="0"/>
                  <a:t> lowercase bold: </a:t>
                </a:r>
              </a:p>
              <a:p>
                <a:pPr marL="0" indent="0">
                  <a:lnSpc>
                    <a:spcPct val="120000"/>
                  </a:lnSpc>
                  <a:spcBef>
                    <a:spcPts val="0"/>
                  </a:spcBef>
                  <a:buNone/>
                </a:pPr>
                <a:r>
                  <a:rPr lang="en-US" sz="5600" dirty="0"/>
                  <a:t>       for example: </a:t>
                </a:r>
                <a14:m>
                  <m:oMath xmlns:m="http://schemas.openxmlformats.org/officeDocument/2006/math">
                    <m:r>
                      <a:rPr lang="en-US" sz="5600" b="1" i="0" smtClean="0">
                        <a:latin typeface="Cambria Math" panose="02040503050406030204" pitchFamily="18" charset="0"/>
                        <a:ea typeface="Cambria Math" panose="02040503050406030204" pitchFamily="18" charset="0"/>
                      </a:rPr>
                      <m:t>𝐱</m:t>
                    </m:r>
                    <m:r>
                      <a:rPr lang="en-US" sz="5600" b="1" i="0" smtClean="0">
                        <a:latin typeface="Cambria Math" panose="02040503050406030204" pitchFamily="18" charset="0"/>
                        <a:ea typeface="Cambria Math" panose="02040503050406030204" pitchFamily="18" charset="0"/>
                      </a:rPr>
                      <m:t>, </m:t>
                    </m:r>
                    <m:r>
                      <a:rPr lang="en-US" sz="5600" b="1" i="0" smtClean="0">
                        <a:latin typeface="Cambria Math" panose="02040503050406030204" pitchFamily="18" charset="0"/>
                        <a:ea typeface="Cambria Math" panose="02040503050406030204" pitchFamily="18" charset="0"/>
                      </a:rPr>
                      <m:t>𝐲</m:t>
                    </m:r>
                    <m:r>
                      <a:rPr lang="en-US" sz="5600" b="1" i="0" smtClean="0">
                        <a:latin typeface="Cambria Math" panose="02040503050406030204" pitchFamily="18" charset="0"/>
                        <a:ea typeface="Cambria Math" panose="02040503050406030204" pitchFamily="18" charset="0"/>
                      </a:rPr>
                      <m:t>, </m:t>
                    </m:r>
                    <m:r>
                      <a:rPr lang="en-US" sz="5600" b="1" i="0" smtClean="0">
                        <a:latin typeface="Cambria Math" panose="02040503050406030204" pitchFamily="18" charset="0"/>
                        <a:ea typeface="Cambria Math" panose="02040503050406030204" pitchFamily="18" charset="0"/>
                      </a:rPr>
                      <m:t>𝐳</m:t>
                    </m:r>
                  </m:oMath>
                </a14:m>
                <a:r>
                  <a:rPr lang="en-US" sz="5600" dirty="0">
                    <a:ea typeface="Cambria Math" panose="02040503050406030204" pitchFamily="18" charset="0"/>
                  </a:rPr>
                  <a:t> where </a:t>
                </a:r>
                <a14:m>
                  <m:oMath xmlns:m="http://schemas.openxmlformats.org/officeDocument/2006/math">
                    <m:sSub>
                      <m:sSubPr>
                        <m:ctrlPr>
                          <a:rPr lang="en-US" sz="5600" i="1" smtClean="0">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𝑥</m:t>
                        </m:r>
                      </m:e>
                      <m:sub>
                        <m:r>
                          <a:rPr lang="it-IT" sz="5600" b="0" i="1" smtClean="0">
                            <a:latin typeface="Cambria Math" panose="02040503050406030204" pitchFamily="18" charset="0"/>
                            <a:ea typeface="Cambria Math" panose="02040503050406030204" pitchFamily="18" charset="0"/>
                          </a:rPr>
                          <m:t>𝑖</m:t>
                        </m:r>
                      </m:sub>
                    </m:sSub>
                  </m:oMath>
                </a14:m>
                <a:r>
                  <a:rPr lang="en-US" sz="5600" dirty="0">
                    <a:ea typeface="Cambria Math" panose="02040503050406030204" pitchFamily="18" charset="0"/>
                  </a:rPr>
                  <a:t> is the </a:t>
                </a:r>
                <a14:m>
                  <m:oMath xmlns:m="http://schemas.openxmlformats.org/officeDocument/2006/math">
                    <m:sSup>
                      <m:sSupPr>
                        <m:ctrlPr>
                          <a:rPr lang="pt-BR" sz="5600" i="1" smtClean="0">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𝑖</m:t>
                        </m:r>
                      </m:e>
                      <m:sup>
                        <m:r>
                          <a:rPr lang="it-IT" sz="5600" b="0" i="1" smtClean="0">
                            <a:latin typeface="Cambria Math" panose="02040503050406030204" pitchFamily="18" charset="0"/>
                            <a:ea typeface="Cambria Math" panose="02040503050406030204" pitchFamily="18" charset="0"/>
                          </a:rPr>
                          <m:t>𝑡h</m:t>
                        </m:r>
                      </m:sup>
                    </m:sSup>
                  </m:oMath>
                </a14:m>
                <a:r>
                  <a:rPr lang="en-US" sz="5600" dirty="0">
                    <a:ea typeface="Cambria Math" panose="02040503050406030204" pitchFamily="18" charset="0"/>
                  </a:rPr>
                  <a:t> element of </a:t>
                </a:r>
                <a14:m>
                  <m:oMath xmlns:m="http://schemas.openxmlformats.org/officeDocument/2006/math">
                    <m:r>
                      <a:rPr lang="en-US" sz="5600" b="1">
                        <a:latin typeface="Cambria Math" panose="02040503050406030204" pitchFamily="18" charset="0"/>
                        <a:ea typeface="Cambria Math" panose="02040503050406030204" pitchFamily="18" charset="0"/>
                      </a:rPr>
                      <m:t>𝐱</m:t>
                    </m:r>
                  </m:oMath>
                </a14:m>
                <a:endParaRPr lang="en-US" sz="5600" dirty="0">
                  <a:ea typeface="Cambria Math" panose="02040503050406030204" pitchFamily="18" charset="0"/>
                </a:endParaRPr>
              </a:p>
              <a:p>
                <a:pPr>
                  <a:lnSpc>
                    <a:spcPct val="120000"/>
                  </a:lnSpc>
                  <a:spcBef>
                    <a:spcPts val="0"/>
                  </a:spcBef>
                </a:pPr>
                <a:endParaRPr lang="en-US" b="1" dirty="0"/>
              </a:p>
              <a:p>
                <a:pPr>
                  <a:lnSpc>
                    <a:spcPct val="120000"/>
                  </a:lnSpc>
                  <a:spcBef>
                    <a:spcPts val="0"/>
                  </a:spcBef>
                </a:pPr>
                <a:r>
                  <a:rPr lang="en-US" sz="5600" b="1" dirty="0"/>
                  <a:t>Matrices </a:t>
                </a:r>
                <a:r>
                  <a:rPr lang="en-US" sz="5600" dirty="0"/>
                  <a:t>uppercase bold:</a:t>
                </a:r>
              </a:p>
              <a:p>
                <a:pPr marL="0" indent="0">
                  <a:lnSpc>
                    <a:spcPct val="120000"/>
                  </a:lnSpc>
                  <a:spcBef>
                    <a:spcPts val="0"/>
                  </a:spcBef>
                  <a:buNone/>
                </a:pPr>
                <a:r>
                  <a:rPr lang="en-US" sz="5600" dirty="0"/>
                  <a:t>       for example: </a:t>
                </a:r>
                <a14:m>
                  <m:oMath xmlns:m="http://schemas.openxmlformats.org/officeDocument/2006/math">
                    <m:r>
                      <a:rPr lang="it-IT" sz="5600" b="1" i="0" smtClean="0">
                        <a:latin typeface="Cambria Math" panose="02040503050406030204" pitchFamily="18" charset="0"/>
                        <a:ea typeface="Cambria Math" panose="02040503050406030204" pitchFamily="18" charset="0"/>
                      </a:rPr>
                      <m:t>𝐀</m:t>
                    </m:r>
                    <m:r>
                      <a:rPr lang="en-US" sz="5600" b="1" i="0" smtClean="0">
                        <a:latin typeface="Cambria Math" panose="02040503050406030204" pitchFamily="18" charset="0"/>
                        <a:ea typeface="Cambria Math" panose="02040503050406030204" pitchFamily="18" charset="0"/>
                      </a:rPr>
                      <m:t>, </m:t>
                    </m:r>
                    <m:r>
                      <a:rPr lang="it-IT" sz="5600" b="1" i="0" smtClean="0">
                        <a:latin typeface="Cambria Math" panose="02040503050406030204" pitchFamily="18" charset="0"/>
                        <a:ea typeface="Cambria Math" panose="02040503050406030204" pitchFamily="18" charset="0"/>
                      </a:rPr>
                      <m:t>𝐁</m:t>
                    </m:r>
                    <m:r>
                      <a:rPr lang="en-US" sz="5600" b="1" i="0" smtClean="0">
                        <a:latin typeface="Cambria Math" panose="02040503050406030204" pitchFamily="18" charset="0"/>
                        <a:ea typeface="Cambria Math" panose="02040503050406030204" pitchFamily="18" charset="0"/>
                      </a:rPr>
                      <m:t>, </m:t>
                    </m:r>
                    <m:r>
                      <a:rPr lang="it-IT" sz="5600" b="1" i="0" smtClean="0">
                        <a:latin typeface="Cambria Math" panose="02040503050406030204" pitchFamily="18" charset="0"/>
                        <a:ea typeface="Cambria Math" panose="02040503050406030204" pitchFamily="18" charset="0"/>
                      </a:rPr>
                      <m:t>𝐂</m:t>
                    </m:r>
                  </m:oMath>
                </a14:m>
                <a:r>
                  <a:rPr lang="en-US" sz="5600" dirty="0">
                    <a:ea typeface="Cambria Math" panose="02040503050406030204" pitchFamily="18" charset="0"/>
                  </a:rPr>
                  <a:t> where </a:t>
                </a:r>
                <a14:m>
                  <m:oMath xmlns:m="http://schemas.openxmlformats.org/officeDocument/2006/math">
                    <m:sSub>
                      <m:sSubPr>
                        <m:ctrlPr>
                          <a:rPr lang="en-US" sz="5600" i="1" smtClean="0">
                            <a:latin typeface="Cambria Math" panose="02040503050406030204" pitchFamily="18" charset="0"/>
                            <a:ea typeface="Cambria Math" panose="02040503050406030204" pitchFamily="18" charset="0"/>
                          </a:rPr>
                        </m:ctrlPr>
                      </m:sSubPr>
                      <m:e>
                        <m:r>
                          <a:rPr lang="it-IT" sz="5600" b="0" i="1" smtClean="0">
                            <a:latin typeface="Cambria Math" panose="02040503050406030204" pitchFamily="18" charset="0"/>
                            <a:ea typeface="Cambria Math" panose="02040503050406030204" pitchFamily="18" charset="0"/>
                          </a:rPr>
                          <m:t>𝑎</m:t>
                        </m:r>
                      </m:e>
                      <m:sub>
                        <m:r>
                          <a:rPr lang="it-IT" sz="5600" b="0" i="1" smtClean="0">
                            <a:latin typeface="Cambria Math" panose="02040503050406030204" pitchFamily="18" charset="0"/>
                            <a:ea typeface="Cambria Math" panose="02040503050406030204" pitchFamily="18" charset="0"/>
                          </a:rPr>
                          <m:t>𝑖𝑗</m:t>
                        </m:r>
                      </m:sub>
                    </m:sSub>
                  </m:oMath>
                </a14:m>
                <a:r>
                  <a:rPr lang="en-US" sz="5600" dirty="0">
                    <a:ea typeface="Cambria Math" panose="02040503050406030204" pitchFamily="18" charset="0"/>
                  </a:rPr>
                  <a:t> is the </a:t>
                </a:r>
                <a14:m>
                  <m:oMath xmlns:m="http://schemas.openxmlformats.org/officeDocument/2006/math">
                    <m:sSup>
                      <m:sSupPr>
                        <m:ctrlPr>
                          <a:rPr lang="pt-BR" sz="5600" i="1" smtClean="0">
                            <a:latin typeface="Cambria Math" panose="02040503050406030204" pitchFamily="18" charset="0"/>
                            <a:ea typeface="Cambria Math" panose="02040503050406030204" pitchFamily="18" charset="0"/>
                          </a:rPr>
                        </m:ctrlPr>
                      </m:sSupPr>
                      <m:e>
                        <m:r>
                          <a:rPr lang="it-IT" sz="5600" b="0" i="1" smtClean="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𝑖</m:t>
                        </m:r>
                        <m:r>
                          <a:rPr lang="it-IT" sz="5600" b="0" i="1" smtClean="0">
                            <a:latin typeface="Cambria Math" panose="02040503050406030204" pitchFamily="18" charset="0"/>
                            <a:ea typeface="Cambria Math" panose="02040503050406030204" pitchFamily="18" charset="0"/>
                          </a:rPr>
                          <m:t>,</m:t>
                        </m:r>
                        <m:r>
                          <a:rPr lang="it-IT" sz="5600" b="0" i="1" smtClean="0">
                            <a:latin typeface="Cambria Math" panose="02040503050406030204" pitchFamily="18" charset="0"/>
                            <a:ea typeface="Cambria Math" panose="02040503050406030204" pitchFamily="18" charset="0"/>
                          </a:rPr>
                          <m:t>𝑗</m:t>
                        </m:r>
                        <m:r>
                          <a:rPr lang="it-IT" sz="5600" b="0" i="1" smtClean="0">
                            <a:latin typeface="Cambria Math" panose="02040503050406030204" pitchFamily="18" charset="0"/>
                            <a:ea typeface="Cambria Math" panose="02040503050406030204" pitchFamily="18" charset="0"/>
                          </a:rPr>
                          <m:t>)</m:t>
                        </m:r>
                      </m:e>
                      <m:sup>
                        <m:r>
                          <a:rPr lang="it-IT" sz="5600" b="0" i="1" smtClean="0">
                            <a:latin typeface="Cambria Math" panose="02040503050406030204" pitchFamily="18" charset="0"/>
                            <a:ea typeface="Cambria Math" panose="02040503050406030204" pitchFamily="18" charset="0"/>
                          </a:rPr>
                          <m:t>𝑡h</m:t>
                        </m:r>
                      </m:sup>
                    </m:sSup>
                  </m:oMath>
                </a14:m>
                <a:r>
                  <a:rPr lang="en-US" sz="5600" dirty="0">
                    <a:ea typeface="Cambria Math" panose="02040503050406030204" pitchFamily="18" charset="0"/>
                  </a:rPr>
                  <a:t> element of </a:t>
                </a:r>
                <a14:m>
                  <m:oMath xmlns:m="http://schemas.openxmlformats.org/officeDocument/2006/math">
                    <m:r>
                      <a:rPr lang="it-IT" sz="5600" b="1" i="0" smtClean="0">
                        <a:latin typeface="Cambria Math" panose="02040503050406030204" pitchFamily="18" charset="0"/>
                        <a:ea typeface="Cambria Math" panose="02040503050406030204" pitchFamily="18" charset="0"/>
                      </a:rPr>
                      <m:t>𝐀</m:t>
                    </m:r>
                  </m:oMath>
                </a14:m>
                <a:endParaRPr lang="en-US" sz="5600" dirty="0">
                  <a:ea typeface="Cambria Math" panose="02040503050406030204" pitchFamily="18" charset="0"/>
                </a:endParaRPr>
              </a:p>
              <a:p>
                <a:pPr>
                  <a:lnSpc>
                    <a:spcPct val="120000"/>
                  </a:lnSpc>
                  <a:spcBef>
                    <a:spcPts val="0"/>
                  </a:spcBef>
                </a:pPr>
                <a:endParaRPr lang="en-US" dirty="0"/>
              </a:p>
              <a:p>
                <a:pPr>
                  <a:lnSpc>
                    <a:spcPct val="120000"/>
                  </a:lnSpc>
                  <a:spcBef>
                    <a:spcPts val="0"/>
                  </a:spcBef>
                </a:pPr>
                <a:r>
                  <a:rPr lang="en-US" sz="5600" b="1" dirty="0"/>
                  <a:t>Domain</a:t>
                </a:r>
                <a:r>
                  <a:rPr lang="en-US" sz="5600" dirty="0"/>
                  <a:t> blackboard bold:</a:t>
                </a:r>
              </a:p>
              <a:p>
                <a:pPr lvl="1">
                  <a:lnSpc>
                    <a:spcPct val="120000"/>
                  </a:lnSpc>
                  <a:spcBef>
                    <a:spcPts val="0"/>
                  </a:spcBef>
                </a:pPr>
                <a14:m>
                  <m:oMath xmlns:m="http://schemas.openxmlformats.org/officeDocument/2006/math">
                    <m:r>
                      <a:rPr lang="en-US" sz="5200" i="1" smtClean="0">
                        <a:latin typeface="Cambria Math" panose="02040503050406030204" pitchFamily="18" charset="0"/>
                        <a:ea typeface="Cambria Math" panose="02040503050406030204" pitchFamily="18" charset="0"/>
                      </a:rPr>
                      <m:t>ℝ</m:t>
                    </m:r>
                  </m:oMath>
                </a14:m>
                <a:r>
                  <a:rPr lang="en-US" sz="5200" dirty="0"/>
                  <a:t> set of real numbers</a:t>
                </a:r>
              </a:p>
              <a:p>
                <a:pPr lvl="1">
                  <a:lnSpc>
                    <a:spcPct val="120000"/>
                  </a:lnSpc>
                  <a:spcBef>
                    <a:spcPts val="0"/>
                  </a:spcBef>
                </a:pPr>
                <a14:m>
                  <m:oMath xmlns:m="http://schemas.openxmlformats.org/officeDocument/2006/math">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sup>
                    </m:sSup>
                    <m:r>
                      <a:rPr lang="en-US" sz="5200" i="1" smtClean="0">
                        <a:latin typeface="Cambria Math" panose="02040503050406030204" pitchFamily="18" charset="0"/>
                        <a:ea typeface="Cambria Math" panose="02040503050406030204" pitchFamily="18" charset="0"/>
                      </a:rPr>
                      <m:t> </m:t>
                    </m:r>
                  </m:oMath>
                </a14:m>
                <a:r>
                  <a:rPr lang="en-US" sz="5200" dirty="0"/>
                  <a:t>n-dimensional space of real numbers</a:t>
                </a:r>
              </a:p>
              <a:p>
                <a:pPr marL="457200" lvl="1" indent="0">
                  <a:lnSpc>
                    <a:spcPct val="120000"/>
                  </a:lnSpc>
                  <a:spcBef>
                    <a:spcPts val="0"/>
                  </a:spcBef>
                  <a:buNone/>
                </a:pPr>
                <a:r>
                  <a:rPr lang="en-US" sz="5200" dirty="0"/>
                  <a:t>	or the set of n-dimensional vectors,  </a:t>
                </a:r>
                <a14:m>
                  <m:oMath xmlns:m="http://schemas.openxmlformats.org/officeDocument/2006/math">
                    <m:r>
                      <a:rPr lang="it-IT" sz="5200" b="1" i="0" smtClean="0">
                        <a:latin typeface="Cambria Math" panose="02040503050406030204" pitchFamily="18" charset="0"/>
                        <a:ea typeface="Cambria Math" panose="02040503050406030204" pitchFamily="18" charset="0"/>
                      </a:rPr>
                      <m:t>𝐱</m:t>
                    </m:r>
                    <m:r>
                      <a:rPr lang="it-IT" sz="5200" b="0" i="1" smtClean="0">
                        <a:latin typeface="Cambria Math" panose="02040503050406030204" pitchFamily="18" charset="0"/>
                        <a:ea typeface="Cambria Math" panose="02040503050406030204" pitchFamily="18" charset="0"/>
                      </a:rPr>
                      <m:t>∈</m:t>
                    </m:r>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sup>
                    </m:sSup>
                  </m:oMath>
                </a14:m>
                <a:endParaRPr lang="en-US" sz="5200" dirty="0"/>
              </a:p>
              <a:p>
                <a:pPr lvl="1">
                  <a:lnSpc>
                    <a:spcPct val="120000"/>
                  </a:lnSpc>
                  <a:spcBef>
                    <a:spcPts val="0"/>
                  </a:spcBef>
                </a:pPr>
                <a14:m>
                  <m:oMath xmlns:m="http://schemas.openxmlformats.org/officeDocument/2006/math">
                    <m:sSup>
                      <m:sSupPr>
                        <m:ctrlPr>
                          <a:rPr lang="en-US" sz="5200" i="1" smtClean="0">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b="0" i="1" smtClean="0">
                            <a:latin typeface="Cambria Math" panose="02040503050406030204" pitchFamily="18" charset="0"/>
                            <a:ea typeface="Cambria Math" panose="02040503050406030204" pitchFamily="18" charset="0"/>
                          </a:rPr>
                          <m:t>𝑛</m:t>
                        </m:r>
                        <m:r>
                          <a:rPr lang="it-IT" sz="5200" b="0" i="1" smtClean="0">
                            <a:latin typeface="Cambria Math" panose="02040503050406030204" pitchFamily="18" charset="0"/>
                            <a:ea typeface="Cambria Math" panose="02040503050406030204" pitchFamily="18" charset="0"/>
                          </a:rPr>
                          <m:t>×</m:t>
                        </m:r>
                        <m:r>
                          <a:rPr lang="it-IT" sz="5200" b="0" i="1" smtClean="0">
                            <a:latin typeface="Cambria Math" panose="02040503050406030204" pitchFamily="18" charset="0"/>
                            <a:ea typeface="Cambria Math" panose="02040503050406030204" pitchFamily="18" charset="0"/>
                          </a:rPr>
                          <m:t>𝑚</m:t>
                        </m:r>
                      </m:sup>
                    </m:sSup>
                    <m:r>
                      <a:rPr lang="en-US" sz="5200" i="1" smtClean="0">
                        <a:latin typeface="Cambria Math" panose="02040503050406030204" pitchFamily="18" charset="0"/>
                        <a:ea typeface="Cambria Math" panose="02040503050406030204" pitchFamily="18" charset="0"/>
                      </a:rPr>
                      <m:t> </m:t>
                    </m:r>
                    <m:d>
                      <m:dPr>
                        <m:ctrlPr>
                          <a:rPr lang="en-US" sz="5200" i="1" smtClean="0">
                            <a:latin typeface="Cambria Math" panose="02040503050406030204" pitchFamily="18" charset="0"/>
                            <a:ea typeface="Cambria Math" panose="02040503050406030204" pitchFamily="18" charset="0"/>
                          </a:rPr>
                        </m:ctrlPr>
                      </m:dPr>
                      <m:e>
                        <m:r>
                          <m:rPr>
                            <m:sty m:val="p"/>
                          </m:rPr>
                          <a:rPr lang="it-IT" sz="5200" b="0" i="0" smtClean="0">
                            <a:latin typeface="Cambria Math" panose="02040503050406030204" pitchFamily="18" charset="0"/>
                            <a:ea typeface="Cambria Math" panose="02040503050406030204" pitchFamily="18" charset="0"/>
                          </a:rPr>
                          <m:t>n</m:t>
                        </m:r>
                        <m:r>
                          <a:rPr lang="it-IT" sz="5200" b="0" i="0" smtClean="0">
                            <a:latin typeface="Cambria Math" panose="02040503050406030204" pitchFamily="18" charset="0"/>
                            <a:ea typeface="Cambria Math" panose="02040503050406030204" pitchFamily="18" charset="0"/>
                          </a:rPr>
                          <m:t>×</m:t>
                        </m:r>
                        <m:r>
                          <m:rPr>
                            <m:sty m:val="p"/>
                          </m:rPr>
                          <a:rPr lang="it-IT" sz="5200" b="0" i="0" smtClean="0">
                            <a:latin typeface="Cambria Math" panose="02040503050406030204" pitchFamily="18" charset="0"/>
                            <a:ea typeface="Cambria Math" panose="02040503050406030204" pitchFamily="18" charset="0"/>
                          </a:rPr>
                          <m:t>m</m:t>
                        </m:r>
                      </m:e>
                    </m:d>
                  </m:oMath>
                </a14:m>
                <a:r>
                  <a:rPr lang="en-US" sz="5200" dirty="0"/>
                  <a:t>-dimensional space of real numbers</a:t>
                </a:r>
              </a:p>
              <a:p>
                <a:pPr marL="914400" lvl="2" indent="0">
                  <a:lnSpc>
                    <a:spcPct val="120000"/>
                  </a:lnSpc>
                  <a:spcBef>
                    <a:spcPts val="0"/>
                  </a:spcBef>
                  <a:buNone/>
                </a:pPr>
                <a:r>
                  <a:rPr lang="en-US" sz="5200" dirty="0"/>
                  <a:t>or the set of </a:t>
                </a:r>
                <a14:m>
                  <m:oMath xmlns:m="http://schemas.openxmlformats.org/officeDocument/2006/math">
                    <m:d>
                      <m:dPr>
                        <m:ctrlPr>
                          <a:rPr lang="en-US" sz="5200" i="1" smtClean="0">
                            <a:latin typeface="Cambria Math" panose="02040503050406030204" pitchFamily="18" charset="0"/>
                            <a:ea typeface="Cambria Math" panose="02040503050406030204" pitchFamily="18" charset="0"/>
                          </a:rPr>
                        </m:ctrlPr>
                      </m:dPr>
                      <m:e>
                        <m:r>
                          <m:rPr>
                            <m:sty m:val="p"/>
                          </m:rPr>
                          <a:rPr lang="it-IT" sz="5200" b="0" i="0" smtClean="0">
                            <a:latin typeface="Cambria Math" panose="02040503050406030204" pitchFamily="18" charset="0"/>
                            <a:ea typeface="Cambria Math" panose="02040503050406030204" pitchFamily="18" charset="0"/>
                          </a:rPr>
                          <m:t>n</m:t>
                        </m:r>
                        <m:r>
                          <a:rPr lang="it-IT" sz="5200" b="0" i="0" smtClean="0">
                            <a:latin typeface="Cambria Math" panose="02040503050406030204" pitchFamily="18" charset="0"/>
                            <a:ea typeface="Cambria Math" panose="02040503050406030204" pitchFamily="18" charset="0"/>
                          </a:rPr>
                          <m:t>×</m:t>
                        </m:r>
                        <m:r>
                          <m:rPr>
                            <m:sty m:val="p"/>
                          </m:rPr>
                          <a:rPr lang="it-IT" sz="5200" b="0" i="0" smtClean="0">
                            <a:latin typeface="Cambria Math" panose="02040503050406030204" pitchFamily="18" charset="0"/>
                            <a:ea typeface="Cambria Math" panose="02040503050406030204" pitchFamily="18" charset="0"/>
                          </a:rPr>
                          <m:t>m</m:t>
                        </m:r>
                      </m:e>
                    </m:d>
                    <m:r>
                      <a:rPr lang="it-IT" sz="5200" b="0" i="1" smtClean="0">
                        <a:latin typeface="Cambria Math" panose="02040503050406030204" pitchFamily="18" charset="0"/>
                        <a:ea typeface="Cambria Math" panose="02040503050406030204" pitchFamily="18" charset="0"/>
                      </a:rPr>
                      <m:t> </m:t>
                    </m:r>
                  </m:oMath>
                </a14:m>
                <a:r>
                  <a:rPr lang="en-US" sz="5200" dirty="0"/>
                  <a:t>real number matrices, </a:t>
                </a:r>
                <a14:m>
                  <m:oMath xmlns:m="http://schemas.openxmlformats.org/officeDocument/2006/math">
                    <m:r>
                      <a:rPr lang="it-IT" sz="5200" b="1" i="0" smtClean="0">
                        <a:latin typeface="Cambria Math" panose="02040503050406030204" pitchFamily="18" charset="0"/>
                        <a:ea typeface="Cambria Math" panose="02040503050406030204" pitchFamily="18" charset="0"/>
                      </a:rPr>
                      <m:t>𝐀</m:t>
                    </m:r>
                    <m:r>
                      <a:rPr lang="it-IT" sz="5200" b="1">
                        <a:latin typeface="Cambria Math" panose="02040503050406030204" pitchFamily="18" charset="0"/>
                        <a:ea typeface="Cambria Math" panose="02040503050406030204" pitchFamily="18" charset="0"/>
                      </a:rPr>
                      <m:t>∈</m:t>
                    </m:r>
                    <m:sSup>
                      <m:sSupPr>
                        <m:ctrlPr>
                          <a:rPr lang="en-US" sz="5200" i="1">
                            <a:latin typeface="Cambria Math" panose="02040503050406030204" pitchFamily="18" charset="0"/>
                            <a:ea typeface="Cambria Math" panose="02040503050406030204" pitchFamily="18" charset="0"/>
                          </a:rPr>
                        </m:ctrlPr>
                      </m:sSupPr>
                      <m:e>
                        <m:r>
                          <a:rPr lang="en-US" sz="5200" i="1">
                            <a:latin typeface="Cambria Math" panose="02040503050406030204" pitchFamily="18" charset="0"/>
                            <a:ea typeface="Cambria Math" panose="02040503050406030204" pitchFamily="18" charset="0"/>
                          </a:rPr>
                          <m:t>ℝ</m:t>
                        </m:r>
                      </m:e>
                      <m:sup>
                        <m:r>
                          <a:rPr lang="it-IT" sz="5200" i="1">
                            <a:latin typeface="Cambria Math" panose="02040503050406030204" pitchFamily="18" charset="0"/>
                            <a:ea typeface="Cambria Math" panose="02040503050406030204" pitchFamily="18" charset="0"/>
                          </a:rPr>
                          <m:t>𝑛</m:t>
                        </m:r>
                        <m:r>
                          <a:rPr lang="it-IT" sz="5200" i="1">
                            <a:latin typeface="Cambria Math" panose="02040503050406030204" pitchFamily="18" charset="0"/>
                            <a:ea typeface="Cambria Math" panose="02040503050406030204" pitchFamily="18" charset="0"/>
                          </a:rPr>
                          <m:t>×</m:t>
                        </m:r>
                        <m:r>
                          <a:rPr lang="it-IT" sz="5200" i="1">
                            <a:latin typeface="Cambria Math" panose="02040503050406030204" pitchFamily="18" charset="0"/>
                            <a:ea typeface="Cambria Math" panose="02040503050406030204" pitchFamily="18" charset="0"/>
                          </a:rPr>
                          <m:t>𝑚</m:t>
                        </m:r>
                      </m:sup>
                    </m:sSup>
                  </m:oMath>
                </a14:m>
                <a:endParaRPr lang="it-IT" sz="5200" b="1" dirty="0">
                  <a:latin typeface="Cambria Math" panose="02040503050406030204" pitchFamily="18" charset="0"/>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D14FA17D-D3E4-2D8B-4895-213E8D8FA953}"/>
                  </a:ext>
                </a:extLst>
              </p:cNvPr>
              <p:cNvSpPr txBox="1">
                <a:spLocks noRot="1" noChangeAspect="1" noMove="1" noResize="1" noEditPoints="1" noAdjustHandles="1" noChangeArrowheads="1" noChangeShapeType="1" noTextEdit="1"/>
              </p:cNvSpPr>
              <p:nvPr/>
            </p:nvSpPr>
            <p:spPr>
              <a:xfrm>
                <a:off x="6796225" y="2155487"/>
                <a:ext cx="4947085" cy="3870407"/>
              </a:xfrm>
              <a:prstGeom prst="rect">
                <a:avLst/>
              </a:prstGeom>
              <a:blipFill>
                <a:blip r:embed="rId4"/>
                <a:stretch>
                  <a:fillRect l="-247" t="-1262" b="-3785"/>
                </a:stretch>
              </a:blipFill>
            </p:spPr>
            <p:txBody>
              <a:bodyPr/>
              <a:lstStyle/>
              <a:p>
                <a:r>
                  <a:rPr lang="it-IT">
                    <a:noFill/>
                  </a:rPr>
                  <a:t> </a:t>
                </a:r>
              </a:p>
            </p:txBody>
          </p:sp>
        </mc:Fallback>
      </mc:AlternateContent>
      <p:pic>
        <p:nvPicPr>
          <p:cNvPr id="6" name="Image 1" descr="preencoded.png">
            <a:extLst>
              <a:ext uri="{FF2B5EF4-FFF2-40B4-BE49-F238E27FC236}">
                <a16:creationId xmlns:a16="http://schemas.microsoft.com/office/drawing/2014/main" id="{9E67ED55-09EC-5FC2-51FC-A0B4E551B114}"/>
              </a:ext>
            </a:extLst>
          </p:cNvPr>
          <p:cNvPicPr>
            <a:picLocks noChangeAspect="1"/>
          </p:cNvPicPr>
          <p:nvPr/>
        </p:nvPicPr>
        <p:blipFill>
          <a:blip r:embed="rId5"/>
          <a:stretch>
            <a:fillRect/>
          </a:stretch>
        </p:blipFill>
        <p:spPr>
          <a:xfrm>
            <a:off x="8569631" y="1495762"/>
            <a:ext cx="659725" cy="659725"/>
          </a:xfrm>
          <a:prstGeom prst="rect">
            <a:avLst/>
          </a:prstGeom>
        </p:spPr>
      </p:pic>
      <p:pic>
        <p:nvPicPr>
          <p:cNvPr id="8" name="Image 2" descr="preencoded.png">
            <a:extLst>
              <a:ext uri="{FF2B5EF4-FFF2-40B4-BE49-F238E27FC236}">
                <a16:creationId xmlns:a16="http://schemas.microsoft.com/office/drawing/2014/main" id="{61CF080F-872A-B5A2-40EA-407D7B28457A}"/>
              </a:ext>
            </a:extLst>
          </p:cNvPr>
          <p:cNvPicPr>
            <a:picLocks noChangeAspect="1"/>
          </p:cNvPicPr>
          <p:nvPr/>
        </p:nvPicPr>
        <p:blipFill>
          <a:blip r:embed="rId6"/>
          <a:stretch>
            <a:fillRect/>
          </a:stretch>
        </p:blipFill>
        <p:spPr>
          <a:xfrm>
            <a:off x="3068260" y="1563624"/>
            <a:ext cx="659725" cy="659725"/>
          </a:xfrm>
          <a:prstGeom prst="rect">
            <a:avLst/>
          </a:prstGeom>
        </p:spPr>
      </p:pic>
    </p:spTree>
    <p:extLst>
      <p:ext uri="{BB962C8B-B14F-4D97-AF65-F5344CB8AC3E}">
        <p14:creationId xmlns:p14="http://schemas.microsoft.com/office/powerpoint/2010/main" val="254799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152061"/>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Teleportation &amp; Damping Factor</a:t>
            </a:r>
          </a:p>
        </p:txBody>
      </p:sp>
      <p:sp>
        <p:nvSpPr>
          <p:cNvPr id="4" name="Text Placeholder 2">
            <a:extLst>
              <a:ext uri="{FF2B5EF4-FFF2-40B4-BE49-F238E27FC236}">
                <a16:creationId xmlns:a16="http://schemas.microsoft.com/office/drawing/2014/main" id="{9385FC31-8C72-BB4A-7D3F-E40C7DE24AB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indent="-228600" defTabSz="914400">
              <a:lnSpc>
                <a:spcPct val="90000"/>
              </a:lnSpc>
              <a:spcAft>
                <a:spcPts val="600"/>
              </a:spcAft>
            </a:pPr>
            <a:endParaRPr lang="en-US" sz="23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CF5DD7-94C0-0D2C-5FAB-7AEB98CFE4BE}"/>
                  </a:ext>
                </a:extLst>
              </p:cNvPr>
              <p:cNvSpPr txBox="1"/>
              <p:nvPr/>
            </p:nvSpPr>
            <p:spPr>
              <a:xfrm>
                <a:off x="2466123" y="3608248"/>
                <a:ext cx="9282365" cy="1071575"/>
              </a:xfrm>
              <a:prstGeom prst="rect">
                <a:avLst/>
              </a:prstGeom>
              <a:noFill/>
            </p:spPr>
            <p:txBody>
              <a:bodyPr wrap="square">
                <a:spAutoFit/>
              </a:bodyPr>
              <a:lstStyle/>
              <a:p>
                <a:r>
                  <a:rPr lang="it-IT" b="1" dirty="0">
                    <a:solidFill>
                      <a:srgbClr val="FF0000"/>
                    </a:solidFill>
                  </a:rPr>
                  <a:t>B) Spider-traps</a:t>
                </a:r>
                <a:endParaRPr lang="en-US" dirty="0"/>
              </a:p>
              <a:p>
                <a:pPr algn="just"/>
                <a:r>
                  <a:rPr lang="en-US" sz="1500" dirty="0"/>
                  <a:t>Also known </a:t>
                </a:r>
                <a:r>
                  <a:rPr lang="en-US" sz="1500" b="1" dirty="0"/>
                  <a:t>as rank-sinks</a:t>
                </a:r>
                <a:r>
                  <a:rPr lang="en-US" sz="1500" dirty="0"/>
                  <a:t>, when the random walker reaches node 1 in the left example, it can only jump to node 2, and from node 2, it can only return to node 1, and so on. Consequently, the importance of all other nodes will be absorbed by nodes 1 and 2, causing the probability distribution to ultimately converge to </a:t>
                </a:r>
                <a14:m>
                  <m:oMath xmlns:m="http://schemas.openxmlformats.org/officeDocument/2006/math">
                    <m:r>
                      <a:rPr lang="it-IT" sz="1600" b="1" i="0" smtClean="0">
                        <a:latin typeface="Cambria Math" panose="02040503050406030204" pitchFamily="18" charset="0"/>
                        <a:ea typeface="Cambria Math" panose="02040503050406030204" pitchFamily="18" charset="0"/>
                      </a:rPr>
                      <m:t>𝐩</m:t>
                    </m:r>
                    <m:r>
                      <a:rPr lang="it-IT" sz="1600" b="0" i="1" smtClean="0">
                        <a:latin typeface="Cambria Math" panose="02040503050406030204" pitchFamily="18" charset="0"/>
                        <a:ea typeface="Cambria Math" panose="02040503050406030204" pitchFamily="18" charset="0"/>
                      </a:rPr>
                      <m:t>=</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0, 0.5,0.5,0</m:t>
                        </m:r>
                      </m:e>
                    </m:d>
                  </m:oMath>
                </a14:m>
                <a:r>
                  <a:rPr lang="en-US" sz="1500" dirty="0"/>
                  <a:t>.</a:t>
                </a:r>
              </a:p>
            </p:txBody>
          </p:sp>
        </mc:Choice>
        <mc:Fallback xmlns="">
          <p:sp>
            <p:nvSpPr>
              <p:cNvPr id="6" name="TextBox 5">
                <a:extLst>
                  <a:ext uri="{FF2B5EF4-FFF2-40B4-BE49-F238E27FC236}">
                    <a16:creationId xmlns:a16="http://schemas.microsoft.com/office/drawing/2014/main" id="{B4CF5DD7-94C0-0D2C-5FAB-7AEB98CFE4BE}"/>
                  </a:ext>
                </a:extLst>
              </p:cNvPr>
              <p:cNvSpPr txBox="1">
                <a:spLocks noRot="1" noChangeAspect="1" noMove="1" noResize="1" noEditPoints="1" noAdjustHandles="1" noChangeArrowheads="1" noChangeShapeType="1" noTextEdit="1"/>
              </p:cNvSpPr>
              <p:nvPr/>
            </p:nvSpPr>
            <p:spPr>
              <a:xfrm>
                <a:off x="2466123" y="3608248"/>
                <a:ext cx="9282365" cy="1071575"/>
              </a:xfrm>
              <a:prstGeom prst="rect">
                <a:avLst/>
              </a:prstGeom>
              <a:blipFill>
                <a:blip r:embed="rId3"/>
                <a:stretch>
                  <a:fillRect l="-591" t="-3409" r="-263" b="-5682"/>
                </a:stretch>
              </a:blipFill>
            </p:spPr>
            <p:txBody>
              <a:bodyPr/>
              <a:lstStyle/>
              <a:p>
                <a:r>
                  <a:rPr lang="it-IT">
                    <a:noFill/>
                  </a:rPr>
                  <a:t> </a:t>
                </a:r>
              </a:p>
            </p:txBody>
          </p:sp>
        </mc:Fallback>
      </mc:AlternateContent>
      <p:pic>
        <p:nvPicPr>
          <p:cNvPr id="9" name="Picture 8" descr="A diagram of a number of circles and arrows&#10;&#10;Description automatically generated with medium confidence">
            <a:extLst>
              <a:ext uri="{FF2B5EF4-FFF2-40B4-BE49-F238E27FC236}">
                <a16:creationId xmlns:a16="http://schemas.microsoft.com/office/drawing/2014/main" id="{6CBD1A79-D9EA-423C-1097-F4E981415E9A}"/>
              </a:ext>
            </a:extLst>
          </p:cNvPr>
          <p:cNvPicPr>
            <a:picLocks noChangeAspect="1"/>
          </p:cNvPicPr>
          <p:nvPr/>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rcRect r="50402"/>
          <a:stretch/>
        </p:blipFill>
        <p:spPr>
          <a:xfrm>
            <a:off x="453500" y="3400077"/>
            <a:ext cx="1984159" cy="1485900"/>
          </a:xfrm>
          <a:prstGeom prst="rect">
            <a:avLst/>
          </a:prstGeom>
        </p:spPr>
      </p:pic>
      <p:sp>
        <p:nvSpPr>
          <p:cNvPr id="5" name="TextBox 4">
            <a:extLst>
              <a:ext uri="{FF2B5EF4-FFF2-40B4-BE49-F238E27FC236}">
                <a16:creationId xmlns:a16="http://schemas.microsoft.com/office/drawing/2014/main" id="{F2F099BA-5790-CB4D-0F4D-AF5E441EAA33}"/>
              </a:ext>
            </a:extLst>
          </p:cNvPr>
          <p:cNvSpPr txBox="1"/>
          <p:nvPr/>
        </p:nvSpPr>
        <p:spPr>
          <a:xfrm>
            <a:off x="440923" y="1388566"/>
            <a:ext cx="11310152" cy="553998"/>
          </a:xfrm>
          <a:prstGeom prst="rect">
            <a:avLst/>
          </a:prstGeom>
          <a:noFill/>
        </p:spPr>
        <p:txBody>
          <a:bodyPr wrap="square">
            <a:spAutoFit/>
          </a:bodyPr>
          <a:lstStyle/>
          <a:p>
            <a:r>
              <a:rPr lang="en-US" sz="1500" dirty="0"/>
              <a:t>The basic model previously outlined already addresses some of the most common problems encountered in PageRank calculation due to the intrinsic structure of web-directed graphs:</a:t>
            </a:r>
            <a:endParaRPr lang="it-IT" sz="15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9EAEB9-9809-52A6-8670-8729FE30B5CD}"/>
                  </a:ext>
                </a:extLst>
              </p:cNvPr>
              <p:cNvSpPr txBox="1"/>
              <p:nvPr/>
            </p:nvSpPr>
            <p:spPr>
              <a:xfrm>
                <a:off x="443512" y="2041753"/>
                <a:ext cx="9060916" cy="1292662"/>
              </a:xfrm>
              <a:prstGeom prst="rect">
                <a:avLst/>
              </a:prstGeom>
              <a:noFill/>
            </p:spPr>
            <p:txBody>
              <a:bodyPr wrap="square">
                <a:spAutoFit/>
              </a:bodyPr>
              <a:lstStyle/>
              <a:p>
                <a:r>
                  <a:rPr lang="it-IT" b="1" dirty="0">
                    <a:solidFill>
                      <a:srgbClr val="FF0000"/>
                    </a:solidFill>
                  </a:rPr>
                  <a:t>A) Dangling nodes</a:t>
                </a:r>
                <a:endParaRPr lang="it-IT" dirty="0"/>
              </a:p>
              <a:p>
                <a:pPr algn="just"/>
                <a:r>
                  <a:rPr lang="en-US" sz="1500" dirty="0"/>
                  <a:t>Given enough time, our random surfer will inevitably reach a dangling node (i.e. </a:t>
                </a:r>
                <a:r>
                  <a:rPr lang="en-US" sz="1500" b="1" dirty="0"/>
                  <a:t>a dead end</a:t>
                </a:r>
                <a:r>
                  <a:rPr lang="en-US" sz="1500" dirty="0"/>
                  <a:t>) and stop surfing. As shown in the right example, these nodes have no outgoing links or </a:t>
                </a:r>
                <a:r>
                  <a:rPr lang="en-US" sz="1500" b="1" dirty="0"/>
                  <a:t>zero out-degree</a:t>
                </a:r>
                <a:r>
                  <a:rPr lang="en-US" sz="1500" dirty="0"/>
                  <a:t>. When the walker arrives at node 2, it cannot reach any other node, causing the algorithm to fail to converge and PageRank scores to leak (i.e. </a:t>
                </a:r>
                <a14:m>
                  <m:oMath xmlns:m="http://schemas.openxmlformats.org/officeDocument/2006/math">
                    <m:sSub>
                      <m:sSubPr>
                        <m:ctrlPr>
                          <a:rPr lang="it-IT" sz="1500" i="1" smtClean="0">
                            <a:latin typeface="Cambria Math" panose="02040503050406030204" pitchFamily="18" charset="0"/>
                            <a:ea typeface="Cambria Math" panose="02040503050406030204" pitchFamily="18" charset="0"/>
                          </a:rPr>
                        </m:ctrlPr>
                      </m:sSubPr>
                      <m:e>
                        <m:d>
                          <m:dPr>
                            <m:begChr m:val="‖"/>
                            <m:endChr m:val="‖"/>
                            <m:ctrlPr>
                              <a:rPr lang="it-IT" sz="1500" i="1">
                                <a:latin typeface="Cambria Math" panose="02040503050406030204" pitchFamily="18" charset="0"/>
                                <a:ea typeface="Cambria Math" panose="02040503050406030204" pitchFamily="18" charset="0"/>
                              </a:rPr>
                            </m:ctrlPr>
                          </m:dPr>
                          <m:e>
                            <m:r>
                              <a:rPr lang="it-IT" sz="1500" b="1" dirty="0">
                                <a:latin typeface="Cambria Math" panose="02040503050406030204" pitchFamily="18" charset="0"/>
                                <a:ea typeface="Cambria Math" panose="02040503050406030204" pitchFamily="18" charset="0"/>
                              </a:rPr>
                              <m:t>𝐩</m:t>
                            </m:r>
                          </m:e>
                        </m:d>
                      </m:e>
                      <m:sub>
                        <m:r>
                          <a:rPr lang="it-IT" sz="1500" b="0" i="1" smtClean="0">
                            <a:latin typeface="Cambria Math" panose="02040503050406030204" pitchFamily="18" charset="0"/>
                            <a:ea typeface="Cambria Math" panose="02040503050406030204" pitchFamily="18" charset="0"/>
                          </a:rPr>
                          <m:t>1</m:t>
                        </m:r>
                      </m:sub>
                    </m:sSub>
                    <m:r>
                      <a:rPr lang="it-IT" sz="1500" b="0" i="1" smtClean="0">
                        <a:latin typeface="Cambria Math" panose="02040503050406030204" pitchFamily="18" charset="0"/>
                        <a:ea typeface="Cambria Math" panose="02040503050406030204" pitchFamily="18" charset="0"/>
                      </a:rPr>
                      <m:t>&lt;1</m:t>
                    </m:r>
                  </m:oMath>
                </a14:m>
                <a:r>
                  <a:rPr lang="en-US" sz="1500" dirty="0"/>
                  <a:t>).</a:t>
                </a:r>
                <a:endParaRPr lang="it-IT" sz="1500" dirty="0"/>
              </a:p>
            </p:txBody>
          </p:sp>
        </mc:Choice>
        <mc:Fallback xmlns="">
          <p:sp>
            <p:nvSpPr>
              <p:cNvPr id="11" name="TextBox 10">
                <a:extLst>
                  <a:ext uri="{FF2B5EF4-FFF2-40B4-BE49-F238E27FC236}">
                    <a16:creationId xmlns:a16="http://schemas.microsoft.com/office/drawing/2014/main" id="{2C9EAEB9-9809-52A6-8670-8729FE30B5CD}"/>
                  </a:ext>
                </a:extLst>
              </p:cNvPr>
              <p:cNvSpPr txBox="1">
                <a:spLocks noRot="1" noChangeAspect="1" noMove="1" noResize="1" noEditPoints="1" noAdjustHandles="1" noChangeArrowheads="1" noChangeShapeType="1" noTextEdit="1"/>
              </p:cNvSpPr>
              <p:nvPr/>
            </p:nvSpPr>
            <p:spPr>
              <a:xfrm>
                <a:off x="443512" y="2041753"/>
                <a:ext cx="9060916" cy="1292662"/>
              </a:xfrm>
              <a:prstGeom prst="rect">
                <a:avLst/>
              </a:prstGeom>
              <a:blipFill>
                <a:blip r:embed="rId6"/>
                <a:stretch>
                  <a:fillRect l="-606" t="-2830" r="-269" b="-4717"/>
                </a:stretch>
              </a:blipFill>
            </p:spPr>
            <p:txBody>
              <a:bodyPr/>
              <a:lstStyle/>
              <a:p>
                <a:r>
                  <a:rPr lang="it-IT">
                    <a:noFill/>
                  </a:rPr>
                  <a:t> </a:t>
                </a:r>
              </a:p>
            </p:txBody>
          </p:sp>
        </mc:Fallback>
      </mc:AlternateContent>
      <p:pic>
        <p:nvPicPr>
          <p:cNvPr id="12" name="Picture 11" descr="A diagram of a number of circles and arrows">
            <a:extLst>
              <a:ext uri="{FF2B5EF4-FFF2-40B4-BE49-F238E27FC236}">
                <a16:creationId xmlns:a16="http://schemas.microsoft.com/office/drawing/2014/main" id="{519405AD-FD9F-0303-1DBE-C2B955AB397A}"/>
              </a:ext>
            </a:extLst>
          </p:cNvPr>
          <p:cNvPicPr>
            <a:picLocks noChangeAspect="1"/>
          </p:cNvPicPr>
          <p:nvPr/>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rcRect l="50402"/>
          <a:stretch/>
        </p:blipFill>
        <p:spPr>
          <a:xfrm>
            <a:off x="9590103" y="2165262"/>
            <a:ext cx="1984159" cy="1485900"/>
          </a:xfrm>
          <a:prstGeom prst="rect">
            <a:avLst/>
          </a:prstGeom>
        </p:spPr>
      </p:pic>
      <p:sp>
        <p:nvSpPr>
          <p:cNvPr id="13" name="Rectangle 12">
            <a:extLst>
              <a:ext uri="{FF2B5EF4-FFF2-40B4-BE49-F238E27FC236}">
                <a16:creationId xmlns:a16="http://schemas.microsoft.com/office/drawing/2014/main" id="{058C3091-E469-0E6E-F4AE-3503D9102B7E}"/>
              </a:ext>
            </a:extLst>
          </p:cNvPr>
          <p:cNvSpPr/>
          <p:nvPr/>
        </p:nvSpPr>
        <p:spPr>
          <a:xfrm>
            <a:off x="9703066" y="2215996"/>
            <a:ext cx="417251" cy="4792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13">
            <a:extLst>
              <a:ext uri="{FF2B5EF4-FFF2-40B4-BE49-F238E27FC236}">
                <a16:creationId xmlns:a16="http://schemas.microsoft.com/office/drawing/2014/main" id="{B9BABFB2-4D7C-9006-B71C-110EC24E3FF7}"/>
              </a:ext>
            </a:extLst>
          </p:cNvPr>
          <p:cNvSpPr/>
          <p:nvPr/>
        </p:nvSpPr>
        <p:spPr>
          <a:xfrm>
            <a:off x="431676" y="3501177"/>
            <a:ext cx="1827485" cy="4792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F371833-8777-7E32-647A-5B299E9062C1}"/>
                  </a:ext>
                </a:extLst>
              </p:cNvPr>
              <p:cNvSpPr txBox="1"/>
              <p:nvPr/>
            </p:nvSpPr>
            <p:spPr>
              <a:xfrm>
                <a:off x="334392" y="5084356"/>
                <a:ext cx="11588319" cy="1092607"/>
              </a:xfrm>
              <a:prstGeom prst="rect">
                <a:avLst/>
              </a:prstGeom>
              <a:noFill/>
            </p:spPr>
            <p:txBody>
              <a:bodyPr wrap="square">
                <a:spAutoFit/>
              </a:bodyPr>
              <a:lstStyle/>
              <a:p>
                <a:pPr marL="285750" indent="-285750">
                  <a:buFont typeface="Arial" panose="020B0604020202020204" pitchFamily="34" charset="0"/>
                  <a:buChar char="•"/>
                </a:pPr>
                <a:r>
                  <a:rPr lang="en-US" sz="1500" dirty="0"/>
                  <a:t>To address both issues, our random surfer can </a:t>
                </a:r>
                <a:r>
                  <a:rPr lang="en-US" sz="1500" b="1" dirty="0"/>
                  <a:t>teleport</a:t>
                </a:r>
                <a:r>
                  <a:rPr lang="en-US" sz="1500" dirty="0"/>
                  <a:t> directly to any other page, ignoring existing links. This connects each node of the graph to all other nodes, effectively making the graph complete.</a:t>
                </a:r>
              </a:p>
              <a:p>
                <a:pPr marL="285750" indent="-285750">
                  <a:buFont typeface="Arial" panose="020B0604020202020204" pitchFamily="34" charset="0"/>
                  <a:buChar char="•"/>
                </a:pPr>
                <a:endParaRPr lang="it-IT" sz="500" dirty="0"/>
              </a:p>
              <a:p>
                <a:pPr marL="285750" indent="-285750">
                  <a:buFont typeface="Arial" panose="020B0604020202020204" pitchFamily="34" charset="0"/>
                  <a:buChar char="•"/>
                </a:pPr>
                <a:r>
                  <a:rPr lang="it-IT" sz="1500" dirty="0"/>
                  <a:t>A small probability (</a:t>
                </a:r>
                <a14:m>
                  <m:oMath xmlns:m="http://schemas.openxmlformats.org/officeDocument/2006/math">
                    <m:r>
                      <m:rPr>
                        <m:sty m:val="p"/>
                      </m:rPr>
                      <a:rPr lang="el-GR" sz="1500" i="1" smtClean="0">
                        <a:latin typeface="Cambria Math" panose="02040503050406030204" pitchFamily="18" charset="0"/>
                      </a:rPr>
                      <m:t>α</m:t>
                    </m:r>
                    <m:r>
                      <a:rPr lang="it-IT" sz="1500" b="0" i="1" smtClean="0">
                        <a:latin typeface="Cambria Math" panose="02040503050406030204" pitchFamily="18" charset="0"/>
                      </a:rPr>
                      <m:t>&gt;0</m:t>
                    </m:r>
                  </m:oMath>
                </a14:m>
                <a:r>
                  <a:rPr lang="it-IT" sz="1500" dirty="0"/>
                  <a:t>) is introduced as </a:t>
                </a:r>
                <a:r>
                  <a:rPr lang="it-IT" sz="1500" b="1" dirty="0"/>
                  <a:t>damping factor</a:t>
                </a:r>
                <a:r>
                  <a:rPr lang="it-IT" sz="1500" dirty="0"/>
                  <a:t>, </a:t>
                </a:r>
                <a:r>
                  <a:rPr lang="en-US" sz="1500" dirty="0"/>
                  <a:t>allowing the random surfer to make a random direct jump to any node in the graph at any time</a:t>
                </a:r>
                <a:r>
                  <a:rPr lang="it-IT" sz="1500" dirty="0"/>
                  <a:t>; </a:t>
                </a:r>
                <a:r>
                  <a:rPr lang="en-US" sz="1500" dirty="0"/>
                  <a:t>t</a:t>
                </a:r>
                <a:r>
                  <a:rPr lang="it-IT" sz="1500" dirty="0"/>
                  <a:t>he remaining probability (</a:t>
                </a:r>
                <a14:m>
                  <m:oMath xmlns:m="http://schemas.openxmlformats.org/officeDocument/2006/math">
                    <m:r>
                      <a:rPr lang="it-IT" sz="1500" b="0" i="0" smtClean="0">
                        <a:latin typeface="Cambria Math" panose="02040503050406030204" pitchFamily="18" charset="0"/>
                      </a:rPr>
                      <m:t>1−</m:t>
                    </m:r>
                    <m:r>
                      <m:rPr>
                        <m:sty m:val="p"/>
                      </m:rPr>
                      <a:rPr lang="el-GR" sz="1500" i="1">
                        <a:latin typeface="Cambria Math" panose="02040503050406030204" pitchFamily="18" charset="0"/>
                      </a:rPr>
                      <m:t>α</m:t>
                    </m:r>
                  </m:oMath>
                </a14:m>
                <a:r>
                  <a:rPr lang="it-IT" sz="1500" dirty="0"/>
                  <a:t>)</a:t>
                </a:r>
                <a:r>
                  <a:rPr lang="en-US" sz="1500" dirty="0"/>
                  <a:t> dictates that the random walker follows the transition matrix to jump to another node.</a:t>
                </a:r>
              </a:p>
            </p:txBody>
          </p:sp>
        </mc:Choice>
        <mc:Fallback xmlns="">
          <p:sp>
            <p:nvSpPr>
              <p:cNvPr id="17" name="TextBox 16">
                <a:extLst>
                  <a:ext uri="{FF2B5EF4-FFF2-40B4-BE49-F238E27FC236}">
                    <a16:creationId xmlns:a16="http://schemas.microsoft.com/office/drawing/2014/main" id="{4F371833-8777-7E32-647A-5B299E9062C1}"/>
                  </a:ext>
                </a:extLst>
              </p:cNvPr>
              <p:cNvSpPr txBox="1">
                <a:spLocks noRot="1" noChangeAspect="1" noMove="1" noResize="1" noEditPoints="1" noAdjustHandles="1" noChangeArrowheads="1" noChangeShapeType="1" noTextEdit="1"/>
              </p:cNvSpPr>
              <p:nvPr/>
            </p:nvSpPr>
            <p:spPr>
              <a:xfrm>
                <a:off x="334392" y="5084356"/>
                <a:ext cx="11588319" cy="1092607"/>
              </a:xfrm>
              <a:prstGeom prst="rect">
                <a:avLst/>
              </a:prstGeom>
              <a:blipFill>
                <a:blip r:embed="rId7"/>
                <a:stretch>
                  <a:fillRect l="-158" t="-1117" b="-6145"/>
                </a:stretch>
              </a:blipFill>
            </p:spPr>
            <p:txBody>
              <a:bodyPr/>
              <a:lstStyle/>
              <a:p>
                <a:r>
                  <a:rPr lang="it-IT">
                    <a:noFill/>
                  </a:rPr>
                  <a:t> </a:t>
                </a:r>
              </a:p>
            </p:txBody>
          </p:sp>
        </mc:Fallback>
      </mc:AlternateContent>
    </p:spTree>
    <p:extLst>
      <p:ext uri="{BB962C8B-B14F-4D97-AF65-F5344CB8AC3E}">
        <p14:creationId xmlns:p14="http://schemas.microsoft.com/office/powerpoint/2010/main" val="138456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srcRect l="9091" b="31818"/>
          <a:stretch/>
        </p:blipFill>
        <p:spPr>
          <a:xfrm>
            <a:off x="0" y="0"/>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Problem Definition</a:t>
            </a:r>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98A8E6BB-2F66-C4E3-567B-FF62E994917E}"/>
                  </a:ext>
                </a:extLst>
              </p:cNvPr>
              <p:cNvSpPr txBox="1">
                <a:spLocks/>
              </p:cNvSpPr>
              <p:nvPr/>
            </p:nvSpPr>
            <p:spPr>
              <a:xfrm>
                <a:off x="838200" y="1621439"/>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t>A quick problem definition of PageRank which we will use in our implementation is the following:</a:t>
                </a:r>
              </a:p>
              <a:p>
                <a:pPr>
                  <a:lnSpc>
                    <a:spcPct val="100000"/>
                  </a:lnSpc>
                  <a:spcBef>
                    <a:spcPts val="0"/>
                  </a:spcBef>
                </a:pPr>
                <a:endParaRPr lang="en-US" sz="1400" dirty="0"/>
              </a:p>
              <a:p>
                <a:pPr>
                  <a:lnSpc>
                    <a:spcPct val="100000"/>
                  </a:lnSpc>
                  <a:spcBef>
                    <a:spcPts val="0"/>
                  </a:spcBef>
                </a:pPr>
                <a:r>
                  <a:rPr lang="en-US" sz="1800" b="1" dirty="0"/>
                  <a:t>Input</a:t>
                </a:r>
                <a:r>
                  <a:rPr lang="en-US" sz="1800" dirty="0"/>
                  <a:t>: </a:t>
                </a:r>
              </a:p>
              <a:p>
                <a:pPr lvl="1">
                  <a:lnSpc>
                    <a:spcPct val="100000"/>
                  </a:lnSpc>
                  <a:spcBef>
                    <a:spcPts val="0"/>
                  </a:spcBef>
                  <a:buFont typeface="Wingdings" panose="05000000000000000000" pitchFamily="2" charset="2"/>
                  <a:buChar char="§"/>
                </a:pPr>
                <a:r>
                  <a:rPr lang="en-US" sz="1400" dirty="0"/>
                  <a:t>adjacency matrix </a:t>
                </a:r>
                <a14:m>
                  <m:oMath xmlns:m="http://schemas.openxmlformats.org/officeDocument/2006/math">
                    <m:sSup>
                      <m:sSupPr>
                        <m:ctrlPr>
                          <a:rPr lang="en-US" sz="1400" i="1">
                            <a:latin typeface="Cambria Math" panose="02040503050406030204" pitchFamily="18" charset="0"/>
                          </a:rPr>
                        </m:ctrlPr>
                      </m:sSupPr>
                      <m:e>
                        <m:r>
                          <a:rPr lang="it-IT" sz="1400">
                            <a:latin typeface="Cambria Math" panose="02040503050406030204" pitchFamily="18" charset="0"/>
                          </a:rPr>
                          <m:t>𝐀</m:t>
                        </m:r>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r>
                      <a:rPr lang="it-IT" sz="1400">
                        <a:latin typeface="Cambria Math" panose="02040503050406030204" pitchFamily="18" charset="0"/>
                      </a:rPr>
                      <m:t> </m:t>
                    </m:r>
                  </m:oMath>
                </a14:m>
                <a:r>
                  <a:rPr lang="en-US" sz="1400" dirty="0"/>
                  <a:t>of a graph </a:t>
                </a:r>
                <a14:m>
                  <m:oMath xmlns:m="http://schemas.openxmlformats.org/officeDocument/2006/math">
                    <m:r>
                      <m:rPr>
                        <m:sty m:val="p"/>
                      </m:rPr>
                      <a:rPr lang="it-IT" sz="1400">
                        <a:latin typeface="Cambria Math" panose="02040503050406030204" pitchFamily="18" charset="0"/>
                      </a:rPr>
                      <m:t>G</m:t>
                    </m:r>
                    <m:r>
                      <a:rPr lang="en-US" sz="1400">
                        <a:latin typeface="Cambria Math" panose="02040503050406030204" pitchFamily="18" charset="0"/>
                      </a:rPr>
                      <m:t>=</m:t>
                    </m:r>
                    <m:r>
                      <a:rPr lang="it-IT" sz="1400">
                        <a:latin typeface="Cambria Math" panose="02040503050406030204" pitchFamily="18" charset="0"/>
                      </a:rPr>
                      <m:t>(</m:t>
                    </m:r>
                    <m:r>
                      <a:rPr lang="it-IT" sz="1400">
                        <a:latin typeface="Cambria Math" panose="02040503050406030204" pitchFamily="18" charset="0"/>
                      </a:rPr>
                      <m:t>𝑉</m:t>
                    </m:r>
                    <m:r>
                      <a:rPr lang="it-IT" sz="1400">
                        <a:latin typeface="Cambria Math" panose="02040503050406030204" pitchFamily="18" charset="0"/>
                      </a:rPr>
                      <m:t>,</m:t>
                    </m:r>
                    <m:r>
                      <a:rPr lang="it-IT" sz="1400">
                        <a:latin typeface="Cambria Math" panose="02040503050406030204" pitchFamily="18" charset="0"/>
                      </a:rPr>
                      <m:t>𝐸</m:t>
                    </m:r>
                    <m:r>
                      <a:rPr lang="it-IT" sz="1400">
                        <a:latin typeface="Cambria Math" panose="02040503050406030204" pitchFamily="18" charset="0"/>
                      </a:rPr>
                      <m:t>)</m:t>
                    </m:r>
                  </m:oMath>
                </a14:m>
                <a:r>
                  <a:rPr lang="en-US" sz="1400" dirty="0"/>
                  <a:t> </a:t>
                </a:r>
                <a:endParaRPr lang="it-IT" sz="1400" dirty="0"/>
              </a:p>
              <a:p>
                <a:pPr lvl="1">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𝑉</m:t>
                    </m:r>
                    <m:r>
                      <a:rPr lang="it-IT" sz="1400" b="0" i="0" smtClean="0">
                        <a:latin typeface="Cambria Math" panose="02040503050406030204" pitchFamily="18" charset="0"/>
                      </a:rPr>
                      <m:t>=</m:t>
                    </m:r>
                  </m:oMath>
                </a14:m>
                <a:r>
                  <a:rPr lang="en-US" sz="1400" dirty="0"/>
                  <a:t> set of nodes, where </a:t>
                </a:r>
                <a14:m>
                  <m:oMath xmlns:m="http://schemas.openxmlformats.org/officeDocument/2006/math">
                    <m:r>
                      <a:rPr lang="it-IT" sz="1400" b="0" i="1" smtClean="0">
                        <a:latin typeface="Cambria Math" panose="02040503050406030204" pitchFamily="18" charset="0"/>
                      </a:rPr>
                      <m:t>𝑛</m:t>
                    </m:r>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it-IT" sz="1400" b="0" i="1" smtClean="0">
                            <a:latin typeface="Cambria Math" panose="02040503050406030204" pitchFamily="18" charset="0"/>
                          </a:rPr>
                          <m:t>𝑉</m:t>
                        </m:r>
                      </m:e>
                    </m:d>
                  </m:oMath>
                </a14:m>
                <a:r>
                  <a:rPr lang="en-US" sz="1400" i="1" dirty="0"/>
                  <a:t> </a:t>
                </a:r>
                <a:r>
                  <a:rPr lang="en-US" sz="1400" dirty="0"/>
                  <a:t>the cardinality of vertices</a:t>
                </a:r>
              </a:p>
              <a:p>
                <a:pPr lvl="1">
                  <a:lnSpc>
                    <a:spcPct val="100000"/>
                  </a:lnSpc>
                  <a:spcBef>
                    <a:spcPts val="0"/>
                  </a:spcBef>
                  <a:buFont typeface="Wingdings" panose="05000000000000000000" pitchFamily="2" charset="2"/>
                  <a:buChar char="§"/>
                </a:pPr>
                <a14:m>
                  <m:oMath xmlns:m="http://schemas.openxmlformats.org/officeDocument/2006/math">
                    <m:r>
                      <a:rPr lang="it-IT" sz="1400" smtClean="0">
                        <a:latin typeface="Cambria Math" panose="02040503050406030204" pitchFamily="18" charset="0"/>
                      </a:rPr>
                      <m:t>𝐸</m:t>
                    </m:r>
                    <m:r>
                      <a:rPr lang="it-IT" sz="1400" b="0" i="1" smtClean="0">
                        <a:latin typeface="Cambria Math" panose="02040503050406030204" pitchFamily="18" charset="0"/>
                      </a:rPr>
                      <m:t>=</m:t>
                    </m:r>
                  </m:oMath>
                </a14:m>
                <a:r>
                  <a:rPr lang="en-US" sz="1400" dirty="0"/>
                  <a:t> set of edges, where </a:t>
                </a:r>
                <a14:m>
                  <m:oMath xmlns:m="http://schemas.openxmlformats.org/officeDocument/2006/math">
                    <m:r>
                      <a:rPr lang="it-IT" sz="1400" b="0" i="1" smtClean="0">
                        <a:latin typeface="Cambria Math" panose="02040503050406030204" pitchFamily="18" charset="0"/>
                      </a:rPr>
                      <m:t>𝑚</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it-IT" sz="1400" b="0" i="1" smtClean="0">
                            <a:latin typeface="Cambria Math" panose="02040503050406030204" pitchFamily="18" charset="0"/>
                          </a:rPr>
                          <m:t>𝐸</m:t>
                        </m:r>
                      </m:e>
                    </m:d>
                    <m:r>
                      <a:rPr lang="it-IT" sz="1400" i="1">
                        <a:latin typeface="Cambria Math" panose="02040503050406030204" pitchFamily="18" charset="0"/>
                      </a:rPr>
                      <m:t> </m:t>
                    </m:r>
                  </m:oMath>
                </a14:m>
                <a:r>
                  <a:rPr lang="en-US" sz="1400" dirty="0"/>
                  <a:t>the cardinality of edges</a:t>
                </a:r>
              </a:p>
              <a:p>
                <a:pPr lvl="1">
                  <a:lnSpc>
                    <a:spcPct val="100000"/>
                  </a:lnSpc>
                  <a:spcBef>
                    <a:spcPts val="0"/>
                  </a:spcBef>
                  <a:buFont typeface="Wingdings" panose="05000000000000000000" pitchFamily="2" charset="2"/>
                  <a:buChar char="§"/>
                </a:pPr>
                <a:r>
                  <a:rPr lang="en-US" sz="1400" dirty="0"/>
                  <a:t>Damping factor (teleport probability) </a:t>
                </a:r>
                <a14:m>
                  <m:oMath xmlns:m="http://schemas.openxmlformats.org/officeDocument/2006/math">
                    <m:r>
                      <m:rPr>
                        <m:sty m:val="p"/>
                      </m:rPr>
                      <a:rPr lang="en-US" sz="1400">
                        <a:latin typeface="Cambria Math" panose="02040503050406030204" pitchFamily="18" charset="0"/>
                      </a:rPr>
                      <m:t>α</m:t>
                    </m:r>
                  </m:oMath>
                </a14:m>
                <a:endParaRPr lang="en-US" sz="1400" dirty="0"/>
              </a:p>
              <a:p>
                <a:pPr marL="0" indent="0">
                  <a:lnSpc>
                    <a:spcPct val="100000"/>
                  </a:lnSpc>
                  <a:spcBef>
                    <a:spcPts val="0"/>
                  </a:spcBef>
                  <a:buNone/>
                </a:pPr>
                <a:endParaRPr lang="en-US" sz="1400" dirty="0"/>
              </a:p>
              <a:p>
                <a:pPr>
                  <a:lnSpc>
                    <a:spcPct val="100000"/>
                  </a:lnSpc>
                  <a:spcBef>
                    <a:spcPts val="0"/>
                  </a:spcBef>
                </a:pPr>
                <a:r>
                  <a:rPr lang="en-US" sz="1800" b="1" dirty="0"/>
                  <a:t>Output</a:t>
                </a:r>
                <a:r>
                  <a:rPr lang="en-US" sz="1800" dirty="0"/>
                  <a:t>: </a:t>
                </a:r>
              </a:p>
              <a:p>
                <a:pPr marL="457200" lvl="1" indent="0">
                  <a:lnSpc>
                    <a:spcPct val="100000"/>
                  </a:lnSpc>
                  <a:spcBef>
                    <a:spcPts val="0"/>
                  </a:spcBef>
                  <a:spcAft>
                    <a:spcPts val="500"/>
                  </a:spcAft>
                  <a:buNone/>
                </a:pPr>
                <a:r>
                  <a:rPr lang="en-US" sz="1400" dirty="0"/>
                  <a:t>is the PageRank score vector </a:t>
                </a:r>
                <a14:m>
                  <m:oMath xmlns:m="http://schemas.openxmlformats.org/officeDocument/2006/math">
                    <m:r>
                      <a:rPr lang="en-US" sz="1400" b="1">
                        <a:latin typeface="Cambria Math" panose="02040503050406030204" pitchFamily="18" charset="0"/>
                      </a:rPr>
                      <m:t>𝐩</m:t>
                    </m:r>
                    <m:r>
                      <a:rPr lang="it-IT"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ℝ</m:t>
                        </m:r>
                      </m:e>
                      <m:sup>
                        <m:r>
                          <a:rPr lang="it-IT" sz="1400" i="1">
                            <a:latin typeface="Cambria Math" panose="02040503050406030204" pitchFamily="18" charset="0"/>
                            <a:ea typeface="Cambria Math" panose="02040503050406030204" pitchFamily="18" charset="0"/>
                          </a:rPr>
                          <m:t>𝑛</m:t>
                        </m:r>
                      </m:sup>
                    </m:sSup>
                  </m:oMath>
                </a14:m>
                <a:r>
                  <a:rPr lang="en-US" sz="1400" dirty="0"/>
                  <a:t> which comes from the </a:t>
                </a:r>
                <a:r>
                  <a:rPr lang="en-US" sz="1400" b="1" dirty="0"/>
                  <a:t>PageRank equation</a:t>
                </a:r>
                <a:r>
                  <a:rPr lang="en-US" sz="1400" dirty="0"/>
                  <a:t>, defined s.t:</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𝐩</m:t>
                      </m:r>
                      <m:r>
                        <a:rPr lang="en-US" sz="1400" b="1" i="1">
                          <a:latin typeface="Cambria Math" panose="02040503050406030204" pitchFamily="18" charset="0"/>
                        </a:rPr>
                        <m:t>=</m:t>
                      </m:r>
                      <m:r>
                        <m:rPr>
                          <m:sty m:val="p"/>
                        </m:rPr>
                        <a:rPr lang="el-GR" sz="1400" i="1">
                          <a:latin typeface="Cambria Math" panose="02040503050406030204" pitchFamily="18" charset="0"/>
                        </a:rPr>
                        <m:t>α</m:t>
                      </m:r>
                      <m:r>
                        <a:rPr lang="en-US" sz="1400" i="1">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it-IT" sz="1400" b="1">
                              <a:latin typeface="Cambria Math" panose="02040503050406030204" pitchFamily="18" charset="0"/>
                            </a:rPr>
                            <m:t>𝟏</m:t>
                          </m:r>
                        </m:e>
                        <m:sup>
                          <m:r>
                            <m:rPr>
                              <m:sty m:val="p"/>
                            </m:rPr>
                            <a:rPr lang="it-IT" sz="1400" b="0" i="0" smtClean="0">
                              <a:latin typeface="Cambria Math" panose="02040503050406030204" pitchFamily="18" charset="0"/>
                              <a:ea typeface="Cambria Math" panose="02040503050406030204" pitchFamily="18" charset="0"/>
                            </a:rPr>
                            <m:t>T</m:t>
                          </m:r>
                        </m:sup>
                      </m:sSup>
                      <m:r>
                        <a:rPr lang="en-US" sz="1400" i="1">
                          <a:latin typeface="Cambria Math" panose="02040503050406030204" pitchFamily="18" charset="0"/>
                          <a:ea typeface="Cambria Math" panose="02040503050406030204" pitchFamily="18" charset="0"/>
                        </a:rPr>
                        <m:t>∙</m:t>
                      </m:r>
                      <m:r>
                        <a:rPr lang="it-IT" sz="1400" b="1">
                          <a:latin typeface="Cambria Math" panose="02040503050406030204" pitchFamily="18" charset="0"/>
                        </a:rPr>
                        <m:t>𝐞</m:t>
                      </m:r>
                      <m:r>
                        <a:rPr lang="it-IT" sz="1400" b="1" i="1" smtClean="0">
                          <a:latin typeface="Cambria Math" panose="02040503050406030204" pitchFamily="18" charset="0"/>
                        </a:rPr>
                        <m:t>+</m:t>
                      </m:r>
                      <m:d>
                        <m:dPr>
                          <m:ctrlPr>
                            <a:rPr lang="en-US" sz="1400" b="1" i="1">
                              <a:latin typeface="Cambria Math" panose="02040503050406030204" pitchFamily="18" charset="0"/>
                            </a:rPr>
                          </m:ctrlPr>
                        </m:dPr>
                        <m:e>
                          <m:r>
                            <a:rPr lang="en-US" sz="1400" b="0" i="0">
                              <a:latin typeface="Cambria Math" panose="02040503050406030204" pitchFamily="18" charset="0"/>
                            </a:rPr>
                            <m:t>1</m:t>
                          </m:r>
                          <m:r>
                            <a:rPr lang="en-US" sz="1400" b="1" i="1">
                              <a:latin typeface="Cambria Math" panose="02040503050406030204" pitchFamily="18" charset="0"/>
                            </a:rPr>
                            <m:t>−</m:t>
                          </m:r>
                          <m:r>
                            <m:rPr>
                              <m:sty m:val="p"/>
                            </m:rPr>
                            <a:rPr lang="el-GR" sz="1400">
                              <a:latin typeface="Cambria Math" panose="02040503050406030204" pitchFamily="18" charset="0"/>
                            </a:rPr>
                            <m:t>α</m:t>
                          </m:r>
                        </m:e>
                      </m:d>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b="0" i="0" smtClean="0">
                              <a:latin typeface="Cambria Math" panose="02040503050406030204" pitchFamily="18" charset="0"/>
                            </a:rPr>
                            <m:t>T</m:t>
                          </m:r>
                        </m:sup>
                      </m:sSup>
                      <m:r>
                        <a:rPr lang="en-US" sz="1400" b="1" i="1" smtClean="0">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oMath>
                  </m:oMathPara>
                </a14:m>
                <a:endParaRPr lang="en-US" sz="1400" dirty="0"/>
              </a:p>
              <a:p>
                <a:pPr marL="457200" lvl="1" indent="0">
                  <a:lnSpc>
                    <a:spcPct val="100000"/>
                  </a:lnSpc>
                  <a:spcBef>
                    <a:spcPts val="0"/>
                  </a:spcBef>
                  <a:buNone/>
                </a:pPr>
                <a:r>
                  <a:rPr lang="en-US" sz="1400" dirty="0"/>
                  <a:t>where:</a:t>
                </a:r>
              </a:p>
              <a:p>
                <a:pPr lvl="1">
                  <a:lnSpc>
                    <a:spcPct val="100000"/>
                  </a:lnSpc>
                  <a:spcBef>
                    <a:spcPts val="0"/>
                  </a:spcBef>
                  <a:buFont typeface="Wingdings" panose="05000000000000000000" pitchFamily="2" charset="2"/>
                  <a:buChar char="§"/>
                </a:pP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it-IT" sz="1400" b="1" i="1" smtClean="0">
                        <a:latin typeface="Cambria Math" panose="02040503050406030204" pitchFamily="18" charset="0"/>
                      </a:rPr>
                      <m:t> </m:t>
                    </m:r>
                  </m:oMath>
                </a14:m>
                <a:r>
                  <a:rPr lang="en-US" sz="1400" dirty="0"/>
                  <a:t>is the row-normalized transposed adjacency matrix of </a:t>
                </a:r>
                <a14:m>
                  <m:oMath xmlns:m="http://schemas.openxmlformats.org/officeDocument/2006/math">
                    <m:r>
                      <m:rPr>
                        <m:sty m:val="p"/>
                      </m:rPr>
                      <a:rPr lang="it-IT" sz="1400">
                        <a:latin typeface="Cambria Math" panose="02040503050406030204" pitchFamily="18" charset="0"/>
                      </a:rPr>
                      <m:t>G</m:t>
                    </m:r>
                  </m:oMath>
                </a14:m>
                <a:r>
                  <a:rPr lang="en-US" sz="1400" dirty="0"/>
                  <a:t>, where the sum of each row of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smtClean="0">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is 1 (or 0)</a:t>
                </a:r>
              </a:p>
              <a:p>
                <a:pPr lvl="1">
                  <a:lnSpc>
                    <a:spcPct val="100000"/>
                  </a:lnSpc>
                  <a:spcBef>
                    <a:spcPts val="0"/>
                  </a:spcBef>
                  <a:buFont typeface="Wingdings" panose="05000000000000000000" pitchFamily="2" charset="2"/>
                  <a:buChar char="§"/>
                </a:pPr>
                <a14:m>
                  <m:oMath xmlns:m="http://schemas.openxmlformats.org/officeDocument/2006/math">
                    <m:r>
                      <a:rPr lang="it-IT" sz="1400" b="1" smtClean="0">
                        <a:latin typeface="Cambria Math" panose="02040503050406030204" pitchFamily="18" charset="0"/>
                      </a:rPr>
                      <m:t>𝐞</m:t>
                    </m:r>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it-IT" sz="1400" i="1">
                                    <a:latin typeface="Cambria Math" panose="02040503050406030204" pitchFamily="18" charset="0"/>
                                  </a:rPr>
                                  <m:t>1</m:t>
                                </m:r>
                              </m:num>
                              <m:den>
                                <m:r>
                                  <a:rPr lang="it-IT" sz="1400" i="1">
                                    <a:latin typeface="Cambria Math" panose="02040503050406030204" pitchFamily="18" charset="0"/>
                                  </a:rPr>
                                  <m:t>𝑛</m:t>
                                </m:r>
                              </m:den>
                            </m:f>
                          </m:e>
                        </m:d>
                      </m:e>
                      <m:sub>
                        <m:r>
                          <a:rPr lang="it-IT" sz="1400" b="0" i="1" smtClean="0">
                            <a:latin typeface="Cambria Math" panose="02040503050406030204" pitchFamily="18" charset="0"/>
                          </a:rPr>
                          <m:t>𝑛</m:t>
                        </m:r>
                      </m:sub>
                    </m:sSub>
                  </m:oMath>
                </a14:m>
                <a:r>
                  <a:rPr lang="en-US" sz="1400" dirty="0"/>
                  <a:t> is the </a:t>
                </a:r>
                <a:r>
                  <a:rPr lang="en-US" sz="1400" b="1" dirty="0"/>
                  <a:t>jump vector</a:t>
                </a:r>
                <a:r>
                  <a:rPr lang="en-US" sz="1400" dirty="0"/>
                  <a:t>, a n-dimensional vector whose entries are all equal </a:t>
                </a:r>
                <a14:m>
                  <m:oMath xmlns:m="http://schemas.openxmlformats.org/officeDocument/2006/math">
                    <m:f>
                      <m:fPr>
                        <m:ctrlPr>
                          <a:rPr lang="en-US" sz="1400" i="1" dirty="0" smtClean="0">
                            <a:latin typeface="Cambria Math" panose="02040503050406030204" pitchFamily="18" charset="0"/>
                          </a:rPr>
                        </m:ctrlPr>
                      </m:fPr>
                      <m:num>
                        <m:r>
                          <a:rPr lang="it-IT" sz="1400" b="0" i="1" dirty="0" smtClean="0">
                            <a:latin typeface="Cambria Math" panose="02040503050406030204" pitchFamily="18" charset="0"/>
                          </a:rPr>
                          <m:t>1</m:t>
                        </m:r>
                      </m:num>
                      <m:den>
                        <m:r>
                          <a:rPr lang="it-IT" sz="1400" b="0" i="1" dirty="0" smtClean="0">
                            <a:latin typeface="Cambria Math" panose="02040503050406030204" pitchFamily="18" charset="0"/>
                          </a:rPr>
                          <m:t>𝑛</m:t>
                        </m:r>
                      </m:den>
                    </m:f>
                  </m:oMath>
                </a14:m>
                <a:endParaRPr lang="en-US" sz="1400" dirty="0"/>
              </a:p>
              <a:p>
                <a:pPr lvl="1">
                  <a:lnSpc>
                    <a:spcPct val="100000"/>
                  </a:lnSpc>
                  <a:spcBef>
                    <a:spcPts val="0"/>
                  </a:spcBef>
                  <a:buFont typeface="Wingdings" panose="05000000000000000000" pitchFamily="2" charset="2"/>
                  <a:buChar char="§"/>
                </a:pPr>
                <a14:m>
                  <m:oMath xmlns:m="http://schemas.openxmlformats.org/officeDocument/2006/math">
                    <m:r>
                      <a:rPr lang="en-US" sz="1400" b="1" smtClean="0">
                        <a:latin typeface="Cambria Math" panose="02040503050406030204" pitchFamily="18" charset="0"/>
                      </a:rPr>
                      <m:t>𝐩</m:t>
                    </m:r>
                  </m:oMath>
                </a14:m>
                <a:r>
                  <a:rPr lang="en-US" sz="1400" dirty="0"/>
                  <a:t> is the PageRank score vector, where for each node </a:t>
                </a:r>
                <a14:m>
                  <m:oMath xmlns:m="http://schemas.openxmlformats.org/officeDocument/2006/math">
                    <m:r>
                      <m:rPr>
                        <m:sty m:val="p"/>
                      </m:rPr>
                      <a:rPr lang="it-IT" sz="1400">
                        <a:latin typeface="Cambria Math" panose="02040503050406030204" pitchFamily="18" charset="0"/>
                        <a:ea typeface="Roboto Slab" pitchFamily="34" charset="-122"/>
                        <a:cs typeface="Roboto Slab" pitchFamily="34" charset="-120"/>
                      </a:rPr>
                      <m:t>u</m:t>
                    </m:r>
                  </m:oMath>
                </a14:m>
                <a:r>
                  <a:rPr lang="en-US" sz="1400" dirty="0"/>
                  <a:t>, </a:t>
                </a:r>
                <a14:m>
                  <m:oMath xmlns:m="http://schemas.openxmlformats.org/officeDocument/2006/math">
                    <m:sSub>
                      <m:sSubPr>
                        <m:ctrlPr>
                          <a:rPr lang="it-IT" sz="1400" b="0" i="1" smtClean="0">
                            <a:latin typeface="Cambria Math" panose="02040503050406030204" pitchFamily="18" charset="0"/>
                          </a:rPr>
                        </m:ctrlPr>
                      </m:sSubPr>
                      <m:e>
                        <m:r>
                          <m:rPr>
                            <m:sty m:val="p"/>
                          </m:rPr>
                          <a:rPr lang="en-US" sz="1400" i="1">
                            <a:latin typeface="Cambria Math" panose="02040503050406030204" pitchFamily="18" charset="0"/>
                          </a:rPr>
                          <m:t>p</m:t>
                        </m:r>
                      </m:e>
                      <m:sub>
                        <m:r>
                          <a:rPr lang="it-IT" sz="1400" b="0" i="1" smtClean="0">
                            <a:latin typeface="Cambria Math" panose="02040503050406030204" pitchFamily="18" charset="0"/>
                          </a:rPr>
                          <m:t>𝑢</m:t>
                        </m:r>
                      </m:sub>
                    </m:sSub>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e>
                    </m:d>
                    <m:r>
                      <a:rPr lang="it-IT" sz="1400" b="0" i="1" smtClean="0">
                        <a:latin typeface="Cambria Math" panose="02040503050406030204" pitchFamily="18" charset="0"/>
                        <a:ea typeface="Cambria Math" panose="02040503050406030204" pitchFamily="18" charset="0"/>
                      </a:rPr>
                      <m:t> </m:t>
                    </m:r>
                  </m:oMath>
                </a14:m>
                <a:r>
                  <a:rPr lang="en-US" sz="1400" dirty="0"/>
                  <a:t>indicates the importance of </a:t>
                </a:r>
                <a14:m>
                  <m:oMath xmlns:m="http://schemas.openxmlformats.org/officeDocument/2006/math">
                    <m:r>
                      <m:rPr>
                        <m:sty m:val="p"/>
                      </m:rPr>
                      <a:rPr lang="it-IT" sz="1400">
                        <a:latin typeface="Cambria Math" panose="02040503050406030204" pitchFamily="18" charset="0"/>
                        <a:ea typeface="Roboto Slab" pitchFamily="34" charset="-122"/>
                        <a:cs typeface="Roboto Slab" pitchFamily="34" charset="-120"/>
                      </a:rPr>
                      <m:t>u</m:t>
                    </m:r>
                    <m:r>
                      <a:rPr lang="it-IT" sz="1400" i="1">
                        <a:latin typeface="Cambria Math" panose="02040503050406030204" pitchFamily="18" charset="0"/>
                        <a:ea typeface="Roboto Slab" pitchFamily="34" charset="-122"/>
                        <a:cs typeface="Roboto Slab" pitchFamily="34" charset="-120"/>
                      </a:rPr>
                      <m:t> </m:t>
                    </m:r>
                  </m:oMath>
                </a14:m>
                <a:r>
                  <a:rPr lang="en-US" sz="1400" dirty="0"/>
                  <a:t>within </a:t>
                </a:r>
                <a14:m>
                  <m:oMath xmlns:m="http://schemas.openxmlformats.org/officeDocument/2006/math">
                    <m:r>
                      <m:rPr>
                        <m:sty m:val="p"/>
                      </m:rPr>
                      <a:rPr lang="it-IT" sz="1400">
                        <a:latin typeface="Cambria Math" panose="02040503050406030204" pitchFamily="18" charset="0"/>
                      </a:rPr>
                      <m:t>G</m:t>
                    </m:r>
                  </m:oMath>
                </a14:m>
                <a:endParaRPr lang="it-IT" sz="1400" dirty="0"/>
              </a:p>
              <a:p>
                <a:pPr marL="457200" lvl="1" indent="0">
                  <a:lnSpc>
                    <a:spcPct val="100000"/>
                  </a:lnSpc>
                  <a:spcBef>
                    <a:spcPts val="0"/>
                  </a:spcBef>
                  <a:buNone/>
                </a:pPr>
                <a:endParaRPr lang="en-US" sz="1400" dirty="0"/>
              </a:p>
              <a:p>
                <a:pPr marL="0" indent="0" algn="just">
                  <a:lnSpc>
                    <a:spcPct val="100000"/>
                  </a:lnSpc>
                  <a:spcBef>
                    <a:spcPts val="0"/>
                  </a:spcBef>
                  <a:buNone/>
                </a:pPr>
                <a:r>
                  <a:rPr lang="en-US" sz="1400" dirty="0"/>
                  <a:t>According to </a:t>
                </a:r>
                <a:r>
                  <a:rPr lang="en-US" sz="1400" b="1" dirty="0"/>
                  <a:t>Perron-</a:t>
                </a:r>
                <a:r>
                  <a:rPr lang="en-US" sz="1400" b="1" dirty="0" err="1"/>
                  <a:t>Frobenius</a:t>
                </a:r>
                <a:r>
                  <a:rPr lang="en-US" sz="1400" dirty="0"/>
                  <a:t> theorem, if a matrix </a:t>
                </a:r>
                <a14:m>
                  <m:oMath xmlns:m="http://schemas.openxmlformats.org/officeDocument/2006/math">
                    <m:r>
                      <a:rPr lang="it-IT" sz="1400" b="1" i="0" smtClean="0">
                        <a:latin typeface="Cambria Math" panose="02040503050406030204" pitchFamily="18" charset="0"/>
                      </a:rPr>
                      <m:t>𝐌</m:t>
                    </m:r>
                  </m:oMath>
                </a14:m>
                <a:r>
                  <a:rPr lang="en-US" sz="1400" dirty="0"/>
                  <a:t> is a square and positive matrix, then it has a positive eigenvalue </a:t>
                </a:r>
                <a14:m>
                  <m:oMath xmlns:m="http://schemas.openxmlformats.org/officeDocument/2006/math">
                    <m:r>
                      <a:rPr lang="it-IT" sz="1400" i="1">
                        <a:latin typeface="Cambria Math" panose="02040503050406030204" pitchFamily="18" charset="0"/>
                      </a:rPr>
                      <m:t>𝑟</m:t>
                    </m:r>
                  </m:oMath>
                </a14:m>
                <a:r>
                  <a:rPr lang="en-US" sz="1400" dirty="0"/>
                  <a:t>, </a:t>
                </a:r>
                <a:r>
                  <a:rPr lang="en-US" sz="1400" dirty="0" err="1"/>
                  <a:t>s.t.</a:t>
                </a:r>
                <a:r>
                  <a:rPr lang="en-US" sz="1400" dirty="0"/>
                  <a:t> </a:t>
                </a:r>
                <a14:m>
                  <m:oMath xmlns:m="http://schemas.openxmlformats.org/officeDocument/2006/math">
                    <m:d>
                      <m:dPr>
                        <m:begChr m:val="|"/>
                        <m:endChr m:val="|"/>
                        <m:ctrlPr>
                          <a:rPr lang="it-IT" sz="1400" i="1" smtClean="0">
                            <a:latin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𝜆</m:t>
                        </m:r>
                      </m:e>
                    </m:d>
                    <m:r>
                      <a:rPr lang="it-IT" sz="1400" b="1" i="1" smtClean="0">
                        <a:latin typeface="Cambria Math" panose="02040503050406030204" pitchFamily="18" charset="0"/>
                      </a:rPr>
                      <m:t>&lt;</m:t>
                    </m:r>
                    <m:r>
                      <a:rPr lang="it-IT" sz="1400" i="1">
                        <a:latin typeface="Cambria Math" panose="02040503050406030204" pitchFamily="18" charset="0"/>
                      </a:rPr>
                      <m:t>𝑟</m:t>
                    </m:r>
                  </m:oMath>
                </a14:m>
                <a:r>
                  <a:rPr lang="en-US" sz="1400" dirty="0"/>
                  <a:t>, where </a:t>
                </a:r>
                <a14:m>
                  <m:oMath xmlns:m="http://schemas.openxmlformats.org/officeDocument/2006/math">
                    <m:r>
                      <a:rPr lang="it-IT" sz="1400" i="1">
                        <a:latin typeface="Cambria Math" panose="02040503050406030204" pitchFamily="18" charset="0"/>
                        <a:ea typeface="Cambria Math" panose="02040503050406030204" pitchFamily="18" charset="0"/>
                      </a:rPr>
                      <m:t>𝜆</m:t>
                    </m:r>
                  </m:oMath>
                </a14:m>
                <a:r>
                  <a:rPr lang="en-US" sz="1400" dirty="0"/>
                  <a:t> is a generic eigenvalue of </a:t>
                </a:r>
                <a14:m>
                  <m:oMath xmlns:m="http://schemas.openxmlformats.org/officeDocument/2006/math">
                    <m:r>
                      <a:rPr lang="it-IT" sz="1400" b="1">
                        <a:latin typeface="Cambria Math" panose="02040503050406030204" pitchFamily="18" charset="0"/>
                      </a:rPr>
                      <m:t>𝐌</m:t>
                    </m:r>
                  </m:oMath>
                </a14:m>
                <a:r>
                  <a:rPr lang="en-US" sz="1400" dirty="0"/>
                  <a:t>. Thus, eigenvector </a:t>
                </a:r>
                <a14:m>
                  <m:oMath xmlns:m="http://schemas.openxmlformats.org/officeDocument/2006/math">
                    <m:r>
                      <a:rPr lang="it-IT" sz="1400" b="1" i="0" smtClean="0">
                        <a:latin typeface="Cambria Math" panose="02040503050406030204" pitchFamily="18" charset="0"/>
                      </a:rPr>
                      <m:t>𝐯</m:t>
                    </m:r>
                  </m:oMath>
                </a14:m>
                <a:r>
                  <a:rPr lang="en-US" sz="1400" dirty="0"/>
                  <a:t> of </a:t>
                </a:r>
                <a14:m>
                  <m:oMath xmlns:m="http://schemas.openxmlformats.org/officeDocument/2006/math">
                    <m:r>
                      <a:rPr lang="it-IT" sz="1400" b="1">
                        <a:latin typeface="Cambria Math" panose="02040503050406030204" pitchFamily="18" charset="0"/>
                      </a:rPr>
                      <m:t>𝐌</m:t>
                    </m:r>
                  </m:oMath>
                </a14:m>
                <a:r>
                  <a:rPr lang="en-US" sz="1400" dirty="0"/>
                  <a:t> corresponding to </a:t>
                </a:r>
                <a14:m>
                  <m:oMath xmlns:m="http://schemas.openxmlformats.org/officeDocument/2006/math">
                    <m:r>
                      <a:rPr lang="it-IT" sz="1400" b="0" i="1" smtClean="0">
                        <a:latin typeface="Cambria Math" panose="02040503050406030204" pitchFamily="18" charset="0"/>
                      </a:rPr>
                      <m:t>𝑟</m:t>
                    </m:r>
                  </m:oMath>
                </a14:m>
                <a:r>
                  <a:rPr lang="en-US" sz="1400" dirty="0"/>
                  <a:t> is positive and it is the </a:t>
                </a:r>
                <a:r>
                  <a:rPr lang="en-US" sz="1400" b="1" dirty="0"/>
                  <a:t>unique</a:t>
                </a:r>
                <a:r>
                  <a:rPr lang="en-US" sz="1400" dirty="0"/>
                  <a:t> positive eigenvector.</a:t>
                </a:r>
              </a:p>
              <a:p>
                <a:pPr marL="0" indent="0">
                  <a:lnSpc>
                    <a:spcPct val="100000"/>
                  </a:lnSpc>
                  <a:spcBef>
                    <a:spcPts val="0"/>
                  </a:spcBef>
                  <a:buNone/>
                </a:pPr>
                <a:endParaRPr lang="en-US" sz="500" dirty="0"/>
              </a:p>
              <a:p>
                <a:pPr marL="0" indent="0">
                  <a:lnSpc>
                    <a:spcPct val="100000"/>
                  </a:lnSpc>
                  <a:spcBef>
                    <a:spcPts val="0"/>
                  </a:spcBef>
                  <a:buNone/>
                </a:pPr>
                <a:r>
                  <a:rPr lang="en-US" sz="1400" dirty="0"/>
                  <a:t>In our case, as matrix </a:t>
                </a:r>
                <a14:m>
                  <m:oMath xmlns:m="http://schemas.openxmlformats.org/officeDocument/2006/math">
                    <m:sSup>
                      <m:sSupPr>
                        <m:ctrlPr>
                          <a:rPr lang="en-US" sz="1400" b="1" i="1" smtClean="0">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is square, irreducible and positive and the stationary distribution </a:t>
                </a:r>
                <a14:m>
                  <m:oMath xmlns:m="http://schemas.openxmlformats.org/officeDocument/2006/math">
                    <m:r>
                      <a:rPr lang="en-US" sz="1400" b="1">
                        <a:latin typeface="Cambria Math" panose="02040503050406030204" pitchFamily="18" charset="0"/>
                      </a:rPr>
                      <m:t>𝐩</m:t>
                    </m:r>
                  </m:oMath>
                </a14:m>
                <a:r>
                  <a:rPr lang="en-US" sz="1400" dirty="0"/>
                  <a:t> will be necessarily positive as it is a probability distribution, so we conclude that </a:t>
                </a:r>
                <a14:m>
                  <m:oMath xmlns:m="http://schemas.openxmlformats.org/officeDocument/2006/math">
                    <m:r>
                      <a:rPr lang="en-US" sz="1400" b="1">
                        <a:latin typeface="Cambria Math" panose="02040503050406030204" pitchFamily="18" charset="0"/>
                      </a:rPr>
                      <m:t>𝐩</m:t>
                    </m:r>
                  </m:oMath>
                </a14:m>
                <a:r>
                  <a:rPr lang="en-US" sz="1400" dirty="0"/>
                  <a:t> will be the dominant eigenvector of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oMath>
                </a14:m>
                <a:r>
                  <a:rPr lang="en-US" sz="1400" dirty="0"/>
                  <a:t> corresponding to the dominant eigenvalue </a:t>
                </a:r>
                <a14:m>
                  <m:oMath xmlns:m="http://schemas.openxmlformats.org/officeDocument/2006/math">
                    <m:r>
                      <a:rPr lang="it-IT" sz="1400" b="0" i="1" smtClean="0">
                        <a:latin typeface="Cambria Math" panose="02040503050406030204" pitchFamily="18" charset="0"/>
                      </a:rPr>
                      <m:t>1</m:t>
                    </m:r>
                  </m:oMath>
                </a14:m>
                <a:r>
                  <a:rPr lang="en-US" sz="1400" dirty="0"/>
                  <a:t>.	</a:t>
                </a:r>
              </a:p>
            </p:txBody>
          </p:sp>
        </mc:Choice>
        <mc:Fallback xmlns="">
          <p:sp>
            <p:nvSpPr>
              <p:cNvPr id="5" name="Text Placeholder 2">
                <a:extLst>
                  <a:ext uri="{FF2B5EF4-FFF2-40B4-BE49-F238E27FC236}">
                    <a16:creationId xmlns:a16="http://schemas.microsoft.com/office/drawing/2014/main" id="{98A8E6BB-2F66-C4E3-567B-FF62E994917E}"/>
                  </a:ext>
                </a:extLst>
              </p:cNvPr>
              <p:cNvSpPr txBox="1">
                <a:spLocks noRot="1" noChangeAspect="1" noMove="1" noResize="1" noEditPoints="1" noAdjustHandles="1" noChangeArrowheads="1" noChangeShapeType="1" noTextEdit="1"/>
              </p:cNvSpPr>
              <p:nvPr/>
            </p:nvSpPr>
            <p:spPr>
              <a:xfrm>
                <a:off x="838200" y="1621439"/>
                <a:ext cx="10515600" cy="4351338"/>
              </a:xfrm>
              <a:prstGeom prst="rect">
                <a:avLst/>
              </a:prstGeom>
              <a:blipFill>
                <a:blip r:embed="rId3"/>
                <a:stretch>
                  <a:fillRect l="-406" t="-280" r="-116" b="-11204"/>
                </a:stretch>
              </a:blipFill>
            </p:spPr>
            <p:txBody>
              <a:bodyPr/>
              <a:lstStyle/>
              <a:p>
                <a:r>
                  <a:rPr lang="it-IT">
                    <a:noFill/>
                  </a:rPr>
                  <a:t> </a:t>
                </a:r>
              </a:p>
            </p:txBody>
          </p:sp>
        </mc:Fallback>
      </mc:AlternateContent>
    </p:spTree>
    <p:extLst>
      <p:ext uri="{BB962C8B-B14F-4D97-AF65-F5344CB8AC3E}">
        <p14:creationId xmlns:p14="http://schemas.microsoft.com/office/powerpoint/2010/main" val="425968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duotone>
              <a:prstClr val="black"/>
              <a:schemeClr val="tx2">
                <a:tint val="45000"/>
                <a:satMod val="400000"/>
              </a:schemeClr>
            </a:duotone>
            <a:alphaModFix amt="25000"/>
          </a:blip>
          <a:srcRect b="25000"/>
          <a:stretch/>
        </p:blipFill>
        <p:spPr>
          <a:xfrm>
            <a:off x="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it-IT" sz="6000" b="1" dirty="0"/>
              <a:t>PageRank as Power Iteration</a:t>
            </a:r>
            <a:endParaRPr lang="en-US" sz="6000" b="1"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98A8E6BB-2F66-C4E3-567B-FF62E994917E}"/>
                  </a:ext>
                </a:extLst>
              </p:cNvPr>
              <p:cNvSpPr txBox="1">
                <a:spLocks/>
              </p:cNvSpPr>
              <p:nvPr/>
            </p:nvSpPr>
            <p:spPr>
              <a:xfrm>
                <a:off x="565201" y="1667986"/>
                <a:ext cx="1106157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it-IT" sz="1400" dirty="0"/>
                  <a:t>In general, </a:t>
                </a:r>
                <a:r>
                  <a:rPr lang="it-IT" sz="1400" b="1" dirty="0"/>
                  <a:t>Power iteration </a:t>
                </a:r>
                <a:r>
                  <a:rPr lang="it-IT" sz="1400" dirty="0"/>
                  <a:t>is an eigenvalue algorithm that from a diagonalizable matrix </a:t>
                </a:r>
                <a14:m>
                  <m:oMath xmlns:m="http://schemas.openxmlformats.org/officeDocument/2006/math">
                    <m:r>
                      <a:rPr lang="it-IT" sz="1400" b="1" smtClean="0">
                        <a:latin typeface="Cambria Math" panose="02040503050406030204" pitchFamily="18" charset="0"/>
                        <a:ea typeface="Cambria Math" panose="02040503050406030204" pitchFamily="18" charset="0"/>
                      </a:rPr>
                      <m:t>𝐀</m:t>
                    </m:r>
                  </m:oMath>
                </a14:m>
                <a:r>
                  <a:rPr lang="it-IT" sz="1400" dirty="0"/>
                  <a:t>, calculates </a:t>
                </a:r>
                <a14:m>
                  <m:oMath xmlns:m="http://schemas.openxmlformats.org/officeDocument/2006/math">
                    <m:r>
                      <a:rPr lang="it-IT" sz="1400" i="1" smtClean="0">
                        <a:latin typeface="Cambria Math" panose="02040503050406030204" pitchFamily="18" charset="0"/>
                        <a:ea typeface="Cambria Math" panose="02040503050406030204" pitchFamily="18" charset="0"/>
                      </a:rPr>
                      <m:t>𝜆</m:t>
                    </m:r>
                  </m:oMath>
                </a14:m>
                <a:r>
                  <a:rPr lang="it-IT" sz="1400" dirty="0"/>
                  <a:t> (the greatest eigenvalue of </a:t>
                </a:r>
                <a14:m>
                  <m:oMath xmlns:m="http://schemas.openxmlformats.org/officeDocument/2006/math">
                    <m:r>
                      <a:rPr lang="it-IT" sz="1400" b="1">
                        <a:latin typeface="Cambria Math" panose="02040503050406030204" pitchFamily="18" charset="0"/>
                        <a:ea typeface="Cambria Math" panose="02040503050406030204" pitchFamily="18" charset="0"/>
                      </a:rPr>
                      <m:t>𝐀</m:t>
                    </m:r>
                  </m:oMath>
                </a14:m>
                <a:r>
                  <a:rPr lang="it-IT" sz="1400" dirty="0"/>
                  <a:t>, in absolute value) plus a nonzero vector </a:t>
                </a:r>
                <a14:m>
                  <m:oMath xmlns:m="http://schemas.openxmlformats.org/officeDocument/2006/math">
                    <m:r>
                      <a:rPr lang="it-IT" sz="1400" b="1">
                        <a:latin typeface="Cambria Math" panose="02040503050406030204" pitchFamily="18" charset="0"/>
                        <a:ea typeface="Cambria Math" panose="02040503050406030204" pitchFamily="18" charset="0"/>
                      </a:rPr>
                      <m:t>𝐯</m:t>
                    </m:r>
                  </m:oMath>
                </a14:m>
                <a:r>
                  <a:rPr lang="it-IT" sz="1400" dirty="0"/>
                  <a:t> (the corresponding eigenvector of </a:t>
                </a:r>
                <a14:m>
                  <m:oMath xmlns:m="http://schemas.openxmlformats.org/officeDocument/2006/math">
                    <m:r>
                      <a:rPr lang="it-IT" sz="1400" i="1">
                        <a:latin typeface="Cambria Math" panose="02040503050406030204" pitchFamily="18" charset="0"/>
                        <a:ea typeface="Cambria Math" panose="02040503050406030204" pitchFamily="18" charset="0"/>
                      </a:rPr>
                      <m:t>𝜆</m:t>
                    </m:r>
                  </m:oMath>
                </a14:m>
                <a:r>
                  <a:rPr lang="it-IT" sz="1400" dirty="0"/>
                  <a:t>), according to </a:t>
                </a:r>
                <a14:m>
                  <m:oMath xmlns:m="http://schemas.openxmlformats.org/officeDocument/2006/math">
                    <m:r>
                      <a:rPr lang="it-IT" sz="1400" b="1">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r>
                      <a:rPr lang="it-IT" sz="1400" b="1" i="1" smtClean="0">
                        <a:latin typeface="Cambria Math" panose="02040503050406030204" pitchFamily="18" charset="0"/>
                        <a:ea typeface="Cambria Math" panose="02040503050406030204" pitchFamily="18" charset="0"/>
                      </a:rPr>
                      <m:t>∙</m:t>
                    </m:r>
                    <m:r>
                      <a:rPr lang="it-IT" sz="1400" b="1" i="0" smtClean="0">
                        <a:latin typeface="Cambria Math" panose="02040503050406030204" pitchFamily="18" charset="0"/>
                        <a:ea typeface="Cambria Math" panose="02040503050406030204" pitchFamily="18" charset="0"/>
                      </a:rPr>
                      <m:t>𝐯</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𝜆</m:t>
                    </m:r>
                    <m:r>
                      <a:rPr lang="it-IT" sz="1400" i="1" smtClean="0">
                        <a:latin typeface="Cambria Math" panose="02040503050406030204" pitchFamily="18" charset="0"/>
                        <a:ea typeface="Cambria Math" panose="02040503050406030204" pitchFamily="18" charset="0"/>
                      </a:rPr>
                      <m:t>∙</m:t>
                    </m:r>
                    <m:r>
                      <a:rPr lang="it-IT" sz="1400" b="1" i="0">
                        <a:latin typeface="Cambria Math" panose="02040503050406030204" pitchFamily="18" charset="0"/>
                        <a:ea typeface="Cambria Math" panose="02040503050406030204" pitchFamily="18" charset="0"/>
                      </a:rPr>
                      <m:t>𝐯</m:t>
                    </m:r>
                  </m:oMath>
                </a14:m>
                <a:r>
                  <a:rPr lang="it-IT" sz="1400" dirty="0"/>
                  <a:t>.</a:t>
                </a:r>
              </a:p>
              <a:p>
                <a:pPr>
                  <a:lnSpc>
                    <a:spcPct val="100000"/>
                  </a:lnSpc>
                  <a:spcBef>
                    <a:spcPts val="0"/>
                  </a:spcBef>
                </a:pPr>
                <a:endParaRPr lang="it-IT" sz="500" dirty="0"/>
              </a:p>
              <a:p>
                <a:pPr>
                  <a:spcBef>
                    <a:spcPts val="0"/>
                  </a:spcBef>
                </a:pPr>
                <a:r>
                  <a:rPr lang="it-IT" sz="1400" dirty="0"/>
                  <a:t>The algorithm usually starts with </a:t>
                </a:r>
                <a14:m>
                  <m:oMath xmlns:m="http://schemas.openxmlformats.org/officeDocument/2006/math">
                    <m:sSub>
                      <m:sSubPr>
                        <m:ctrlPr>
                          <a:rPr lang="it-IT" sz="1400" b="1" i="1" smtClean="0">
                            <a:latin typeface="Cambria Math" panose="02040503050406030204" pitchFamily="18" charset="0"/>
                          </a:rPr>
                        </m:ctrlPr>
                      </m:sSubPr>
                      <m:e>
                        <m:r>
                          <a:rPr lang="it-IT" sz="1400" b="1" i="0" smtClean="0">
                            <a:latin typeface="Cambria Math" panose="02040503050406030204" pitchFamily="18" charset="0"/>
                          </a:rPr>
                          <m:t>𝐛</m:t>
                        </m:r>
                      </m:e>
                      <m:sub>
                        <m:r>
                          <a:rPr lang="it-IT" sz="1400" b="0" i="0" smtClean="0">
                            <a:latin typeface="Cambria Math" panose="02040503050406030204" pitchFamily="18" charset="0"/>
                          </a:rPr>
                          <m:t>0</m:t>
                        </m:r>
                      </m:sub>
                    </m:sSub>
                  </m:oMath>
                </a14:m>
                <a:r>
                  <a:rPr lang="it-IT" sz="1400" dirty="0"/>
                  <a:t> (a random vector) and then follows the recurrence relation </a:t>
                </a:r>
                <a14:m>
                  <m:oMath xmlns:m="http://schemas.openxmlformats.org/officeDocument/2006/math">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r>
                          <a:rPr lang="it-IT" sz="1400" b="0" i="0" smtClean="0">
                            <a:latin typeface="Cambria Math" panose="02040503050406030204" pitchFamily="18" charset="0"/>
                          </a:rPr>
                          <m:t>+1</m:t>
                        </m:r>
                      </m:sub>
                    </m:sSub>
                    <m:r>
                      <a:rPr lang="it-IT" sz="1400" b="1" i="1" smtClean="0">
                        <a:latin typeface="Cambria Math" panose="02040503050406030204" pitchFamily="18" charset="0"/>
                      </a:rPr>
                      <m:t>=</m:t>
                    </m:r>
                    <m:f>
                      <m:fPr>
                        <m:ctrlPr>
                          <a:rPr lang="it-IT" sz="1400" i="1" smtClean="0">
                            <a:latin typeface="Cambria Math" panose="02040503050406030204" pitchFamily="18" charset="0"/>
                          </a:rPr>
                        </m:ctrlPr>
                      </m:fPr>
                      <m:num>
                        <m:r>
                          <a:rPr lang="it-IT" sz="1400" b="1">
                            <a:latin typeface="Cambria Math" panose="02040503050406030204" pitchFamily="18" charset="0"/>
                            <a:ea typeface="Cambria Math" panose="02040503050406030204" pitchFamily="18" charset="0"/>
                          </a:rPr>
                          <m:t>𝐀</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num>
                      <m:den>
                        <m:d>
                          <m:dPr>
                            <m:begChr m:val="‖"/>
                            <m:endChr m:val="‖"/>
                            <m:ctrlPr>
                              <a:rPr lang="it-IT" sz="1400" i="1" smtClean="0">
                                <a:latin typeface="Cambria Math" panose="02040503050406030204" pitchFamily="18" charset="0"/>
                              </a:rPr>
                            </m:ctrlPr>
                          </m:dPr>
                          <m:e>
                            <m:r>
                              <a:rPr lang="it-IT" sz="1400" b="1">
                                <a:latin typeface="Cambria Math" panose="02040503050406030204" pitchFamily="18" charset="0"/>
                                <a:ea typeface="Cambria Math" panose="02040503050406030204" pitchFamily="18" charset="0"/>
                              </a:rPr>
                              <m:t>𝐀</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e>
                        </m:d>
                      </m:den>
                    </m:f>
                  </m:oMath>
                </a14:m>
                <a:r>
                  <a:rPr lang="it-IT" sz="1400" dirty="0"/>
                  <a:t>so that at every iteration </a:t>
                </a:r>
                <a14:m>
                  <m:oMath xmlns:m="http://schemas.openxmlformats.org/officeDocument/2006/math">
                    <m:r>
                      <a:rPr lang="it-IT" sz="1400" b="0" i="1" smtClean="0">
                        <a:latin typeface="Cambria Math" panose="02040503050406030204" pitchFamily="18" charset="0"/>
                        <a:ea typeface="Cambria Math" panose="02040503050406030204" pitchFamily="18" charset="0"/>
                      </a:rPr>
                      <m:t>𝑘</m:t>
                    </m:r>
                  </m:oMath>
                </a14:m>
                <a:r>
                  <a:rPr lang="it-IT" sz="1400" dirty="0"/>
                  <a:t>, </a:t>
                </a:r>
                <a14:m>
                  <m:oMath xmlns:m="http://schemas.openxmlformats.org/officeDocument/2006/math">
                    <m:sSub>
                      <m:sSubPr>
                        <m:ctrlPr>
                          <a:rPr lang="it-IT" sz="1400" b="1" i="1" smtClean="0">
                            <a:latin typeface="Cambria Math" panose="02040503050406030204" pitchFamily="18" charset="0"/>
                          </a:rPr>
                        </m:ctrlPr>
                      </m:sSubPr>
                      <m:e>
                        <m:r>
                          <a:rPr lang="it-IT" sz="1400" b="1">
                            <a:latin typeface="Cambria Math" panose="02040503050406030204" pitchFamily="18" charset="0"/>
                          </a:rPr>
                          <m:t>𝐛</m:t>
                        </m:r>
                      </m:e>
                      <m:sub>
                        <m:r>
                          <m:rPr>
                            <m:sty m:val="p"/>
                          </m:rPr>
                          <a:rPr lang="it-IT" sz="1400" b="0" i="0" smtClean="0">
                            <a:latin typeface="Cambria Math" panose="02040503050406030204" pitchFamily="18" charset="0"/>
                          </a:rPr>
                          <m:t>k</m:t>
                        </m:r>
                      </m:sub>
                    </m:sSub>
                  </m:oMath>
                </a14:m>
                <a:r>
                  <a:rPr lang="it-IT" sz="1400" dirty="0"/>
                  <a:t> is multiplied by </a:t>
                </a:r>
                <a14:m>
                  <m:oMath xmlns:m="http://schemas.openxmlformats.org/officeDocument/2006/math">
                    <m:r>
                      <a:rPr lang="it-IT" sz="1400" b="1">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oMath>
                </a14:m>
                <a:r>
                  <a:rPr lang="it-IT" sz="1400" dirty="0"/>
                  <a:t>and normalized. Assuming </a:t>
                </a:r>
                <a:r>
                  <a:rPr lang="it-IT" sz="1400" b="1" dirty="0">
                    <a:solidFill>
                      <a:srgbClr val="FF0000"/>
                    </a:solidFill>
                  </a:rPr>
                  <a:t>(I)</a:t>
                </a:r>
                <a:r>
                  <a:rPr lang="it-IT" sz="1400" dirty="0">
                    <a:solidFill>
                      <a:srgbClr val="FF0000"/>
                    </a:solidFill>
                  </a:rPr>
                  <a:t> </a:t>
                </a:r>
                <a14:m>
                  <m:oMath xmlns:m="http://schemas.openxmlformats.org/officeDocument/2006/math">
                    <m:r>
                      <a:rPr lang="it-IT" sz="1400" b="1" smtClean="0">
                        <a:latin typeface="Cambria Math" panose="02040503050406030204" pitchFamily="18" charset="0"/>
                        <a:ea typeface="Cambria Math" panose="02040503050406030204" pitchFamily="18" charset="0"/>
                      </a:rPr>
                      <m:t>𝐀</m:t>
                    </m:r>
                    <m:r>
                      <a:rPr lang="it-IT" sz="1400" b="1" i="1">
                        <a:latin typeface="Cambria Math" panose="02040503050406030204" pitchFamily="18" charset="0"/>
                        <a:ea typeface="Cambria Math" panose="02040503050406030204" pitchFamily="18" charset="0"/>
                      </a:rPr>
                      <m:t> </m:t>
                    </m:r>
                  </m:oMath>
                </a14:m>
                <a:r>
                  <a:rPr lang="it-IT" sz="1400" dirty="0"/>
                  <a:t>has an eigenvalue &gt;&gt; in magnitude than its other eigenvalues and </a:t>
                </a:r>
                <a:r>
                  <a:rPr lang="it-IT" sz="1400" dirty="0">
                    <a:solidFill>
                      <a:srgbClr val="FF0000"/>
                    </a:solidFill>
                  </a:rPr>
                  <a:t>(</a:t>
                </a:r>
                <a:r>
                  <a:rPr lang="it-IT" sz="1400" b="1" dirty="0">
                    <a:solidFill>
                      <a:srgbClr val="FF0000"/>
                    </a:solidFill>
                  </a:rPr>
                  <a:t>II) </a:t>
                </a:r>
                <a:r>
                  <a:rPr lang="it-IT" sz="1400" dirty="0">
                    <a:solidFill>
                      <a:srgbClr val="FF0000"/>
                    </a:solidFill>
                  </a:rPr>
                  <a:t> </a:t>
                </a:r>
                <a14:m>
                  <m:oMath xmlns:m="http://schemas.openxmlformats.org/officeDocument/2006/math">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a:rPr lang="it-IT" sz="1400">
                            <a:latin typeface="Cambria Math" panose="02040503050406030204" pitchFamily="18" charset="0"/>
                          </a:rPr>
                          <m:t>0</m:t>
                        </m:r>
                      </m:sub>
                    </m:sSub>
                  </m:oMath>
                </a14:m>
                <a:r>
                  <a:rPr lang="it-IT" sz="1400" dirty="0"/>
                  <a:t> having a nonzero component in the direction of an eigenvector associated with the dominant eigenvalue, then a subsequence </a:t>
                </a:r>
                <a14:m>
                  <m:oMath xmlns:m="http://schemas.openxmlformats.org/officeDocument/2006/math">
                    <m:r>
                      <a:rPr lang="it-IT" sz="1400" b="0" i="0" smtClean="0">
                        <a:latin typeface="Cambria Math" panose="02040503050406030204" pitchFamily="18" charset="0"/>
                      </a:rPr>
                      <m:t>(</m:t>
                    </m:r>
                    <m:sSub>
                      <m:sSubPr>
                        <m:ctrlPr>
                          <a:rPr lang="it-IT" sz="1400" b="1" i="1">
                            <a:latin typeface="Cambria Math" panose="02040503050406030204" pitchFamily="18" charset="0"/>
                          </a:rPr>
                        </m:ctrlPr>
                      </m:sSubPr>
                      <m:e>
                        <m:r>
                          <a:rPr lang="it-IT" sz="1400" b="1">
                            <a:latin typeface="Cambria Math" panose="02040503050406030204" pitchFamily="18" charset="0"/>
                          </a:rPr>
                          <m:t>𝐛</m:t>
                        </m:r>
                      </m:e>
                      <m:sub>
                        <m:r>
                          <m:rPr>
                            <m:sty m:val="p"/>
                          </m:rPr>
                          <a:rPr lang="it-IT" sz="1400">
                            <a:latin typeface="Cambria Math" panose="02040503050406030204" pitchFamily="18" charset="0"/>
                          </a:rPr>
                          <m:t>k</m:t>
                        </m:r>
                      </m:sub>
                    </m:sSub>
                    <m:r>
                      <a:rPr lang="it-IT" sz="1400" b="1" i="1" smtClean="0">
                        <a:latin typeface="Cambria Math" panose="02040503050406030204" pitchFamily="18" charset="0"/>
                      </a:rPr>
                      <m:t>)</m:t>
                    </m:r>
                  </m:oMath>
                </a14:m>
                <a:r>
                  <a:rPr lang="it-IT" sz="1400" dirty="0"/>
                  <a:t> converges to an eigenvector associated with the dominant eigenvalue. </a:t>
                </a:r>
              </a:p>
              <a:p>
                <a:pPr>
                  <a:lnSpc>
                    <a:spcPct val="100000"/>
                  </a:lnSpc>
                  <a:spcBef>
                    <a:spcPts val="0"/>
                  </a:spcBef>
                </a:pPr>
                <a:endParaRPr lang="it-IT" sz="1400" dirty="0"/>
              </a:p>
              <a:p>
                <a:pPr>
                  <a:lnSpc>
                    <a:spcPct val="100000"/>
                  </a:lnSpc>
                  <a:spcBef>
                    <a:spcPts val="0"/>
                  </a:spcBef>
                </a:pPr>
                <a:r>
                  <a:rPr lang="it-IT" sz="1400" dirty="0"/>
                  <a:t>Similarly, the PageRank score vector </a:t>
                </a:r>
                <a14:m>
                  <m:oMath xmlns:m="http://schemas.openxmlformats.org/officeDocument/2006/math">
                    <m:r>
                      <a:rPr lang="en-US" sz="1400" b="1" smtClean="0">
                        <a:latin typeface="Cambria Math" panose="02040503050406030204" pitchFamily="18" charset="0"/>
                      </a:rPr>
                      <m:t>𝐩</m:t>
                    </m:r>
                  </m:oMath>
                </a14:m>
                <a:r>
                  <a:rPr lang="it-IT" sz="1400" dirty="0"/>
                  <a:t> is obtained by iteratively solving the </a:t>
                </a:r>
                <a:r>
                  <a:rPr lang="it-IT" sz="1400" b="1" dirty="0"/>
                  <a:t>PageRank algorithm</a:t>
                </a:r>
                <a:r>
                  <a:rPr lang="it-IT" sz="1400" dirty="0"/>
                  <a:t>, thanks to Perron-Frobenius theorem which states </a:t>
                </a:r>
                <a:r>
                  <a:rPr lang="en-US" sz="1400" dirty="0"/>
                  <a:t>eigenvalue 1 is its largest eigenvalue and the associated eigenvector is a unique stochastic eigenvector (proof in [3]):</a:t>
                </a:r>
                <a:endParaRPr lang="it-IT" sz="1400" dirty="0"/>
              </a:p>
              <a:p>
                <a:endParaRPr lang="it-IT" sz="1400" dirty="0"/>
              </a:p>
              <a:p>
                <a:endParaRPr lang="it-IT" sz="1400" dirty="0"/>
              </a:p>
            </p:txBody>
          </p:sp>
        </mc:Choice>
        <mc:Fallback xmlns="">
          <p:sp>
            <p:nvSpPr>
              <p:cNvPr id="5" name="Text Placeholder 2">
                <a:extLst>
                  <a:ext uri="{FF2B5EF4-FFF2-40B4-BE49-F238E27FC236}">
                    <a16:creationId xmlns:a16="http://schemas.microsoft.com/office/drawing/2014/main" id="{98A8E6BB-2F66-C4E3-567B-FF62E994917E}"/>
                  </a:ext>
                </a:extLst>
              </p:cNvPr>
              <p:cNvSpPr txBox="1">
                <a:spLocks noRot="1" noChangeAspect="1" noMove="1" noResize="1" noEditPoints="1" noAdjustHandles="1" noChangeArrowheads="1" noChangeShapeType="1" noTextEdit="1"/>
              </p:cNvSpPr>
              <p:nvPr/>
            </p:nvSpPr>
            <p:spPr>
              <a:xfrm>
                <a:off x="565201" y="1667986"/>
                <a:ext cx="11061577" cy="4351338"/>
              </a:xfrm>
              <a:prstGeom prst="rect">
                <a:avLst/>
              </a:prstGeom>
              <a:blipFill>
                <a:blip r:embed="rId3"/>
                <a:stretch>
                  <a:fillRect l="-110" t="-281" r="-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2528F6-36E1-D03F-DEB3-3ECA2272CF61}"/>
                  </a:ext>
                </a:extLst>
              </p:cNvPr>
              <p:cNvSpPr txBox="1"/>
              <p:nvPr/>
            </p:nvSpPr>
            <p:spPr>
              <a:xfrm>
                <a:off x="4108130" y="3843655"/>
                <a:ext cx="3975718" cy="2910156"/>
              </a:xfrm>
              <a:prstGeom prst="rect">
                <a:avLst/>
              </a:prstGeom>
              <a:noFill/>
              <a:ln w="28575">
                <a:solidFill>
                  <a:srgbClr val="FF0000"/>
                </a:solidFill>
              </a:ln>
            </p:spPr>
            <p:txBody>
              <a:bodyPr wrap="square" rtlCol="0">
                <a:spAutoFit/>
              </a:bodyPr>
              <a:lstStyle/>
              <a:p>
                <a:pPr>
                  <a:lnSpc>
                    <a:spcPct val="120000"/>
                  </a:lnSpc>
                </a:pPr>
                <a:r>
                  <a:rPr lang="en-US" sz="1300" b="1" dirty="0">
                    <a:latin typeface="Cambria Math" panose="02040503050406030204" pitchFamily="18" charset="0"/>
                    <a:ea typeface="Cambria Math" panose="02040503050406030204" pitchFamily="18" charset="0"/>
                  </a:rPr>
                  <a:t>Algorithm</a:t>
                </a:r>
                <a:r>
                  <a:rPr lang="en-US" sz="1300" dirty="0">
                    <a:latin typeface="Cambria Math" panose="02040503050406030204" pitchFamily="18" charset="0"/>
                    <a:ea typeface="Cambria Math" panose="02040503050406030204" pitchFamily="18" charset="0"/>
                  </a:rPr>
                  <a:t> ITERATIVE_PAGERANK(</a:t>
                </a:r>
                <a14:m>
                  <m:oMath xmlns:m="http://schemas.openxmlformats.org/officeDocument/2006/math">
                    <m:acc>
                      <m:accPr>
                        <m:chr m:val="̂"/>
                        <m:ctrlPr>
                          <a:rPr lang="en-US" sz="1300" b="1" i="1" smtClean="0">
                            <a:solidFill>
                              <a:schemeClr val="tx1"/>
                            </a:solidFill>
                            <a:latin typeface="Cambria Math" panose="02040503050406030204" pitchFamily="18" charset="0"/>
                            <a:ea typeface="Roboto Slab" pitchFamily="34" charset="-122"/>
                            <a:cs typeface="Roboto Slab" pitchFamily="34" charset="-120"/>
                          </a:rPr>
                        </m:ctrlPr>
                      </m:accPr>
                      <m:e>
                        <m:r>
                          <a:rPr lang="it-IT" sz="1300" b="1">
                            <a:solidFill>
                              <a:schemeClr val="tx1"/>
                            </a:solidFill>
                            <a:latin typeface="Cambria Math" panose="02040503050406030204" pitchFamily="18" charset="0"/>
                            <a:ea typeface="Roboto Slab" pitchFamily="34" charset="-122"/>
                            <a:cs typeface="Roboto Slab" pitchFamily="34" charset="-120"/>
                          </a:rPr>
                          <m:t>𝐀</m:t>
                        </m:r>
                      </m:e>
                    </m:acc>
                    <m:r>
                      <a:rPr lang="it-IT" sz="1300" b="1" i="1">
                        <a:solidFill>
                          <a:schemeClr val="tx1"/>
                        </a:solidFill>
                        <a:latin typeface="Cambria Math" panose="02040503050406030204" pitchFamily="18" charset="0"/>
                        <a:ea typeface="Roboto Slab" pitchFamily="34" charset="-122"/>
                        <a:cs typeface="Roboto Slab" pitchFamily="34" charset="-120"/>
                      </a:rPr>
                      <m:t> </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r>
                      <a:rPr lang="en-US" sz="1300" i="1">
                        <a:latin typeface="Cambria Math" panose="02040503050406030204" pitchFamily="18" charset="0"/>
                      </a:rPr>
                      <m:t>𝛼</m:t>
                    </m:r>
                  </m:oMath>
                </a14:m>
                <a:r>
                  <a:rPr lang="en-US" sz="1300" i="1" dirty="0">
                    <a:latin typeface="Cambria Math" panose="02040503050406030204" pitchFamily="18" charset="0"/>
                    <a:ea typeface="Cambria Math" panose="02040503050406030204" pitchFamily="18" charset="0"/>
                  </a:rPr>
                  <a:t>, </a:t>
                </a:r>
                <a14:m>
                  <m:oMath xmlns:m="http://schemas.openxmlformats.org/officeDocument/2006/math">
                    <m:r>
                      <a:rPr lang="el-GR" sz="1300" i="1" smtClean="0">
                        <a:latin typeface="Cambria Math" panose="02040503050406030204" pitchFamily="18" charset="0"/>
                        <a:ea typeface="Cambria Math" panose="02040503050406030204" pitchFamily="18" charset="0"/>
                      </a:rPr>
                      <m:t>𝜀</m:t>
                    </m:r>
                  </m:oMath>
                </a14:m>
                <a:r>
                  <a:rPr lang="en-US" sz="1300" dirty="0">
                    <a:latin typeface="Cambria Math" panose="02040503050406030204" pitchFamily="18" charset="0"/>
                    <a:ea typeface="Cambria Math" panose="02040503050406030204" pitchFamily="18" charset="0"/>
                  </a:rPr>
                  <a:t>, max_iter)</a:t>
                </a:r>
              </a:p>
              <a:p>
                <a:pPr marL="360000" indent="-154800">
                  <a:lnSpc>
                    <a:spcPct val="120000"/>
                  </a:lnSpc>
                  <a:spcBef>
                    <a:spcPts val="0"/>
                  </a:spcBef>
                  <a:buFont typeface="+mj-lt"/>
                  <a:buAutoNum type="arabicPeriod"/>
                </a:pPr>
                <a14:m>
                  <m:oMath xmlns:m="http://schemas.openxmlformats.org/officeDocument/2006/math">
                    <m:r>
                      <a:rPr lang="it-IT" sz="1200" b="0" i="0"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𝑡</m:t>
                    </m:r>
                    <m:r>
                      <a:rPr lang="it-IT" sz="1200" i="1" smtClean="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m:t>
                    </m:r>
                    <m:r>
                      <a:rPr lang="it-IT" sz="1200" i="1">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14:m>
                  <m:oMath xmlns:m="http://schemas.openxmlformats.org/officeDocument/2006/math">
                    <m:r>
                      <a:rPr lang="it-IT" sz="1200" b="0" i="0" dirty="0" smtClean="0">
                        <a:latin typeface="Cambria Math" panose="02040503050406030204" pitchFamily="18" charset="0"/>
                        <a:ea typeface="Cambria Math" panose="02040503050406030204" pitchFamily="18" charset="0"/>
                      </a:rPr>
                      <m:t> </m:t>
                    </m:r>
                    <m:r>
                      <a:rPr lang="it-IT" sz="1200" b="1" i="0" dirty="0">
                        <a:latin typeface="Cambria Math" panose="02040503050406030204" pitchFamily="18" charset="0"/>
                        <a:ea typeface="Cambria Math" panose="02040503050406030204" pitchFamily="18" charset="0"/>
                      </a:rPr>
                      <m:t>𝐞</m:t>
                    </m:r>
                    <m:r>
                      <a:rPr lang="it-IT" sz="1200" i="1">
                        <a:latin typeface="Cambria Math" panose="02040503050406030204" pitchFamily="18" charset="0"/>
                        <a:ea typeface="Cambria Math" panose="02040503050406030204" pitchFamily="18" charset="0"/>
                      </a:rPr>
                      <m:t>←</m:t>
                    </m:r>
                    <m:f>
                      <m:fPr>
                        <m:ctrlPr>
                          <a:rPr lang="it-IT" sz="1200" i="1" smtClean="0">
                            <a:latin typeface="Cambria Math" panose="02040503050406030204" pitchFamily="18" charset="0"/>
                            <a:ea typeface="Cambria Math" panose="02040503050406030204" pitchFamily="18" charset="0"/>
                          </a:rPr>
                        </m:ctrlPr>
                      </m:fPr>
                      <m:num>
                        <m:r>
                          <a:rPr lang="it-IT" sz="1200" b="0" i="0" smtClean="0">
                            <a:latin typeface="Cambria Math" panose="02040503050406030204" pitchFamily="18" charset="0"/>
                            <a:ea typeface="Cambria Math" panose="02040503050406030204" pitchFamily="18" charset="0"/>
                          </a:rPr>
                          <m:t>1</m:t>
                        </m:r>
                      </m:num>
                      <m:den>
                        <m:r>
                          <m:rPr>
                            <m:sty m:val="p"/>
                          </m:rPr>
                          <a:rPr lang="it-IT" sz="1200" b="0" i="0" smtClean="0">
                            <a:latin typeface="Cambria Math" panose="02040503050406030204" pitchFamily="18" charset="0"/>
                            <a:ea typeface="Cambria Math" panose="02040503050406030204" pitchFamily="18" charset="0"/>
                          </a:rPr>
                          <m:t>n</m:t>
                        </m:r>
                      </m:den>
                    </m:f>
                    <m:r>
                      <a:rPr lang="it-IT" sz="1200" b="1" i="0" smtClean="0">
                        <a:latin typeface="Cambria Math" panose="02040503050406030204" pitchFamily="18" charset="0"/>
                        <a:ea typeface="Cambria Math" panose="02040503050406030204" pitchFamily="18" charset="0"/>
                      </a:rPr>
                      <m:t>𝟏</m:t>
                    </m:r>
                  </m:oMath>
                </a14:m>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dirty="0" smtClean="0">
                        <a:latin typeface="Cambria Math" panose="02040503050406030204" pitchFamily="18" charset="0"/>
                        <a:ea typeface="Cambria Math" panose="02040503050406030204" pitchFamily="18" charset="0"/>
                      </a:rPr>
                      <m:t>𝐩</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0 </m:t>
                    </m:r>
                    <m:r>
                      <m:rPr>
                        <m:sty m:val="p"/>
                      </m:rPr>
                      <a:rPr lang="it-IT" sz="1200" b="0" i="0" smtClean="0">
                        <a:latin typeface="Cambria Math" panose="02040503050406030204" pitchFamily="18" charset="0"/>
                        <a:ea typeface="Cambria Math" panose="02040503050406030204" pitchFamily="18" charset="0"/>
                      </a:rPr>
                      <m:t>or</m:t>
                    </m:r>
                    <m:r>
                      <a:rPr lang="it-IT" sz="1200" b="0" i="0" smtClean="0">
                        <a:latin typeface="Cambria Math" panose="02040503050406030204" pitchFamily="18" charset="0"/>
                        <a:ea typeface="Cambria Math" panose="02040503050406030204" pitchFamily="18" charset="0"/>
                      </a:rPr>
                      <m:t> </m:t>
                    </m:r>
                    <m:f>
                      <m:fPr>
                        <m:ctrlPr>
                          <a:rPr lang="it-IT" sz="1200" i="1">
                            <a:latin typeface="Cambria Math" panose="02040503050406030204" pitchFamily="18" charset="0"/>
                            <a:ea typeface="Cambria Math" panose="02040503050406030204" pitchFamily="18" charset="0"/>
                          </a:rPr>
                        </m:ctrlPr>
                      </m:fPr>
                      <m:num>
                        <m:r>
                          <a:rPr lang="it-IT" sz="1200">
                            <a:latin typeface="Cambria Math" panose="02040503050406030204" pitchFamily="18" charset="0"/>
                            <a:ea typeface="Cambria Math" panose="02040503050406030204" pitchFamily="18" charset="0"/>
                          </a:rPr>
                          <m:t>1</m:t>
                        </m:r>
                      </m:num>
                      <m:den>
                        <m:r>
                          <m:rPr>
                            <m:sty m:val="p"/>
                          </m:rPr>
                          <a:rPr lang="it-IT" sz="1200">
                            <a:latin typeface="Cambria Math" panose="02040503050406030204" pitchFamily="18" charset="0"/>
                            <a:ea typeface="Cambria Math" panose="02040503050406030204" pitchFamily="18" charset="0"/>
                          </a:rPr>
                          <m:t>n</m:t>
                        </m:r>
                      </m:den>
                    </m:f>
                    <m:r>
                      <a:rPr lang="it-IT" sz="1200" b="1">
                        <a:latin typeface="Cambria Math" panose="02040503050406030204" pitchFamily="18" charset="0"/>
                        <a:ea typeface="Cambria Math" panose="02040503050406030204" pitchFamily="18" charset="0"/>
                      </a:rPr>
                      <m:t>𝟏</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for</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m:rPr>
                        <m:sty m:val="p"/>
                      </m:rPr>
                      <a:rPr lang="it-IT" sz="1200" b="0" i="0" smtClean="0">
                        <a:latin typeface="Cambria Math" panose="02040503050406030204" pitchFamily="18" charset="0"/>
                        <a:ea typeface="Cambria Math" panose="02040503050406030204" pitchFamily="18" charset="0"/>
                      </a:rPr>
                      <m:t>max</m:t>
                    </m:r>
                    <m:r>
                      <a:rPr lang="it-IT" sz="1200" b="0" i="0" smtClean="0">
                        <a:latin typeface="Cambria Math" panose="02040503050406030204" pitchFamily="18" charset="0"/>
                        <a:ea typeface="Cambria Math" panose="02040503050406030204" pitchFamily="18" charset="0"/>
                      </a:rPr>
                      <m:t>⁡_</m:t>
                    </m:r>
                    <m:r>
                      <m:rPr>
                        <m:sty m:val="p"/>
                      </m:rPr>
                      <a:rPr lang="it-IT" sz="1200" b="0" i="0" smtClean="0">
                        <a:latin typeface="Cambria Math" panose="02040503050406030204" pitchFamily="18" charset="0"/>
                        <a:ea typeface="Cambria Math" panose="02040503050406030204" pitchFamily="18" charset="0"/>
                      </a:rPr>
                      <m:t>iter</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do</a:t>
                </a:r>
                <a:r>
                  <a:rPr lang="en-US" sz="1200" dirty="0">
                    <a:latin typeface="Cambria Math" panose="02040503050406030204" pitchFamily="18" charset="0"/>
                    <a:ea typeface="Cambria Math" panose="02040503050406030204" pitchFamily="18" charset="0"/>
                  </a:rPr>
                  <a:t>:</a:t>
                </a:r>
                <a:endParaRPr lang="en-US" sz="1200" b="1"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dirty="0" smtClean="0">
                        <a:latin typeface="Cambria Math" panose="02040503050406030204" pitchFamily="18" charset="0"/>
                        <a:ea typeface="Cambria Math" panose="02040503050406030204" pitchFamily="18" charset="0"/>
                      </a:rPr>
                      <m:t>𝐩</m:t>
                    </m:r>
                    <m:r>
                      <a:rPr lang="it-IT" sz="1200" b="1" i="0" dirty="0" smtClean="0">
                        <a:latin typeface="Cambria Math" panose="02040503050406030204" pitchFamily="18" charset="0"/>
                        <a:ea typeface="Cambria Math" panose="02040503050406030204" pitchFamily="18" charset="0"/>
                      </a:rPr>
                      <m:t>′</m:t>
                    </m:r>
                    <m:r>
                      <a:rPr lang="it-IT" sz="1200"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rPr>
                        </m:ctrlPr>
                      </m:dPr>
                      <m:e>
                        <m:r>
                          <a:rPr lang="en-US" sz="1200">
                            <a:latin typeface="Cambria Math" panose="02040503050406030204" pitchFamily="18" charset="0"/>
                          </a:rPr>
                          <m:t>1</m:t>
                        </m:r>
                        <m:r>
                          <a:rPr lang="en-US" sz="1200" b="1" i="1">
                            <a:latin typeface="Cambria Math" panose="02040503050406030204" pitchFamily="18" charset="0"/>
                          </a:rPr>
                          <m:t>−</m:t>
                        </m:r>
                        <m:r>
                          <m:rPr>
                            <m:sty m:val="p"/>
                          </m:rPr>
                          <a:rPr lang="el-GR" sz="1200">
                            <a:latin typeface="Cambria Math" panose="02040503050406030204" pitchFamily="18" charset="0"/>
                          </a:rPr>
                          <m:t>α</m:t>
                        </m:r>
                      </m:e>
                    </m:d>
                    <m:sSup>
                      <m:sSupPr>
                        <m:ctrlPr>
                          <a:rPr lang="en-US" sz="1200" b="1" i="1">
                            <a:latin typeface="Cambria Math" panose="02040503050406030204" pitchFamily="18" charset="0"/>
                          </a:rPr>
                        </m:ctrlPr>
                      </m:sSupPr>
                      <m:e>
                        <m:r>
                          <a:rPr lang="en-US" sz="1200" b="1"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Roboto Slab" pitchFamily="34" charset="-122"/>
                                <a:cs typeface="Roboto Slab" pitchFamily="34" charset="-120"/>
                              </a:rPr>
                            </m:ctrlPr>
                          </m:accPr>
                          <m:e>
                            <m:r>
                              <a:rPr lang="it-IT" sz="1200" b="1">
                                <a:latin typeface="Cambria Math" panose="02040503050406030204" pitchFamily="18" charset="0"/>
                                <a:ea typeface="Roboto Slab" pitchFamily="34" charset="-122"/>
                                <a:cs typeface="Roboto Slab" pitchFamily="34" charset="-120"/>
                              </a:rPr>
                              <m:t>𝐀</m:t>
                            </m:r>
                          </m:e>
                        </m:acc>
                      </m:e>
                      <m:sup>
                        <m:r>
                          <m:rPr>
                            <m:sty m:val="p"/>
                          </m:rPr>
                          <a:rPr lang="it-IT" sz="1200">
                            <a:latin typeface="Cambria Math" panose="02040503050406030204" pitchFamily="18" charset="0"/>
                          </a:rPr>
                          <m:t>T</m:t>
                        </m:r>
                      </m:sup>
                    </m:sSup>
                    <m:r>
                      <a:rPr lang="en-US" sz="1200" b="1" i="1">
                        <a:latin typeface="Cambria Math" panose="02040503050406030204" pitchFamily="18" charset="0"/>
                        <a:ea typeface="Cambria Math" panose="02040503050406030204" pitchFamily="18" charset="0"/>
                      </a:rPr>
                      <m:t>∙</m:t>
                    </m:r>
                    <m:r>
                      <a:rPr lang="en-US" sz="1200" b="1">
                        <a:latin typeface="Cambria Math" panose="02040503050406030204" pitchFamily="18" charset="0"/>
                      </a:rPr>
                      <m:t>𝐩</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𝑑</m:t>
                    </m:r>
                    <m:r>
                      <a:rPr lang="it-IT" sz="1200" i="1">
                        <a:latin typeface="Cambria Math" panose="02040503050406030204" pitchFamily="18" charset="0"/>
                        <a:ea typeface="Cambria Math" panose="02040503050406030204" pitchFamily="18" charset="0"/>
                      </a:rPr>
                      <m:t>←</m:t>
                    </m:r>
                  </m:oMath>
                </a14:m>
                <a:r>
                  <a:rPr lang="it-IT" sz="1200" dirty="0">
                    <a:ea typeface="Cambria Math" panose="02040503050406030204" pitchFamily="18" charset="0"/>
                  </a:rPr>
                  <a:t> </a:t>
                </a:r>
                <a14:m>
                  <m:oMath xmlns:m="http://schemas.openxmlformats.org/officeDocument/2006/math">
                    <m:sSub>
                      <m:sSubPr>
                        <m:ctrlPr>
                          <a:rPr lang="it-IT" sz="1200" i="1">
                            <a:latin typeface="Cambria Math" panose="02040503050406030204" pitchFamily="18" charset="0"/>
                            <a:ea typeface="Cambria Math" panose="02040503050406030204" pitchFamily="18" charset="0"/>
                          </a:rPr>
                        </m:ctrlPr>
                      </m:sSubPr>
                      <m:e>
                        <m:sSub>
                          <m:sSubPr>
                            <m:ctrlPr>
                              <a:rPr lang="it-IT" sz="1200" i="1">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r>
                                  <a:rPr lang="it-IT" sz="1200" b="1" dirty="0">
                                    <a:latin typeface="Cambria Math" panose="02040503050406030204" pitchFamily="18" charset="0"/>
                                    <a:ea typeface="Cambria Math" panose="02040503050406030204" pitchFamily="18" charset="0"/>
                                  </a:rPr>
                                  <m:t>𝐩</m:t>
                                </m:r>
                              </m:e>
                            </m:d>
                          </m:e>
                          <m:sub>
                            <m:r>
                              <a:rPr lang="it-IT" sz="1200" i="1">
                                <a:latin typeface="Cambria Math" panose="02040503050406030204" pitchFamily="18" charset="0"/>
                                <a:ea typeface="Cambria Math" panose="02040503050406030204" pitchFamily="18" charset="0"/>
                              </a:rPr>
                              <m:t>1</m:t>
                            </m:r>
                          </m:sub>
                        </m:sSub>
                        <m:r>
                          <a:rPr lang="it-IT" sz="1200" b="0" i="1" smtClean="0">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b="1" dirty="0">
                                <a:latin typeface="Cambria Math" panose="02040503050406030204" pitchFamily="18" charset="0"/>
                                <a:ea typeface="Cambria Math" panose="02040503050406030204" pitchFamily="18" charset="0"/>
                              </a:rPr>
                              <m:t>𝐩</m:t>
                            </m:r>
                            <m:r>
                              <a:rPr lang="it-IT" sz="1200" b="1" i="0" dirty="0" smtClean="0">
                                <a:latin typeface="Cambria Math" panose="02040503050406030204" pitchFamily="18" charset="0"/>
                                <a:ea typeface="Cambria Math" panose="02040503050406030204" pitchFamily="18" charset="0"/>
                              </a:rPr>
                              <m:t>′</m:t>
                            </m:r>
                          </m:e>
                        </m:d>
                      </m:e>
                      <m:sub>
                        <m:r>
                          <a:rPr lang="it-IT" sz="1200" i="1">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i="1">
                        <a:latin typeface="Cambria Math" panose="02040503050406030204" pitchFamily="18" charset="0"/>
                        <a:ea typeface="Cambria Math" panose="02040503050406030204" pitchFamily="18" charset="0"/>
                      </a:rPr>
                      <m:t>←</m:t>
                    </m:r>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b="0" i="0" smtClean="0">
                        <a:latin typeface="Cambria Math" panose="02040503050406030204" pitchFamily="18" charset="0"/>
                      </a:rPr>
                      <m:t>+</m:t>
                    </m:r>
                    <m:r>
                      <a:rPr lang="it-IT" sz="1200" i="1">
                        <a:latin typeface="Cambria Math" panose="02040503050406030204" pitchFamily="18" charset="0"/>
                      </a:rPr>
                      <m:t>𝑑</m:t>
                    </m:r>
                    <m:r>
                      <a:rPr lang="en-US" sz="1200" i="1">
                        <a:latin typeface="Cambria Math" panose="02040503050406030204" pitchFamily="18" charset="0"/>
                        <a:ea typeface="Cambria Math" panose="02040503050406030204" pitchFamily="18" charset="0"/>
                      </a:rPr>
                      <m:t>∙</m:t>
                    </m:r>
                    <m:r>
                      <a:rPr lang="it-IT" sz="1200" b="1">
                        <a:latin typeface="Cambria Math" panose="02040503050406030204" pitchFamily="18" charset="0"/>
                      </a:rPr>
                      <m:t>𝐞</m:t>
                    </m:r>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dirty="0" smtClean="0">
                        <a:latin typeface="Cambria Math" panose="02040503050406030204" pitchFamily="18" charset="0"/>
                        <a:ea typeface="Cambria Math" panose="02040503050406030204" pitchFamily="18" charset="0"/>
                      </a:rPr>
                      <m:t>δ</m:t>
                    </m:r>
                    <m:r>
                      <a:rPr lang="it-IT" sz="1200" i="1">
                        <a:latin typeface="Cambria Math" panose="02040503050406030204" pitchFamily="18" charset="0"/>
                        <a:ea typeface="Cambria Math" panose="02040503050406030204" pitchFamily="18" charset="0"/>
                      </a:rPr>
                      <m:t>←</m:t>
                    </m:r>
                    <m:sSub>
                      <m:sSubPr>
                        <m:ctrlPr>
                          <a:rPr lang="it-IT" sz="1200" i="1" smtClean="0">
                            <a:latin typeface="Cambria Math" panose="02040503050406030204" pitchFamily="18" charset="0"/>
                            <a:ea typeface="Cambria Math" panose="02040503050406030204" pitchFamily="18" charset="0"/>
                          </a:rPr>
                        </m:ctrlPr>
                      </m:sSubPr>
                      <m:e>
                        <m:d>
                          <m:dPr>
                            <m:begChr m:val="‖"/>
                            <m:endChr m:val="‖"/>
                            <m:ctrlPr>
                              <a:rPr lang="it-IT" sz="1200" i="1">
                                <a:latin typeface="Cambria Math" panose="02040503050406030204" pitchFamily="18" charset="0"/>
                                <a:ea typeface="Cambria Math" panose="02040503050406030204" pitchFamily="18" charset="0"/>
                              </a:rPr>
                            </m:ctrlPr>
                          </m:dPr>
                          <m:e>
                            <m:sSup>
                              <m:sSupPr>
                                <m:ctrlPr>
                                  <a:rPr lang="it-IT" sz="1200" b="1" i="1" dirty="0">
                                    <a:latin typeface="Cambria Math" panose="02040503050406030204" pitchFamily="18" charset="0"/>
                                    <a:ea typeface="Cambria Math" panose="02040503050406030204" pitchFamily="18" charset="0"/>
                                  </a:rPr>
                                </m:ctrlPr>
                              </m:sSupPr>
                              <m:e>
                                <m:r>
                                  <a:rPr lang="it-IT" sz="1200" b="1" dirty="0">
                                    <a:latin typeface="Cambria Math" panose="02040503050406030204" pitchFamily="18" charset="0"/>
                                    <a:ea typeface="Cambria Math" panose="02040503050406030204" pitchFamily="18" charset="0"/>
                                  </a:rPr>
                                  <m:t>𝐩</m:t>
                                </m:r>
                              </m:e>
                              <m:sup>
                                <m:r>
                                  <a:rPr lang="it-IT" sz="1200" b="1" i="1" dirty="0">
                                    <a:latin typeface="Cambria Math" panose="02040503050406030204" pitchFamily="18" charset="0"/>
                                    <a:ea typeface="Cambria Math" panose="02040503050406030204" pitchFamily="18" charset="0"/>
                                  </a:rPr>
                                  <m:t>′</m:t>
                                </m:r>
                              </m:sup>
                            </m:sSup>
                            <m:r>
                              <a:rPr lang="it-IT" sz="1200" b="0" i="1" dirty="0" smtClean="0">
                                <a:latin typeface="Cambria Math" panose="02040503050406030204" pitchFamily="18" charset="0"/>
                                <a:ea typeface="Cambria Math" panose="02040503050406030204" pitchFamily="18" charset="0"/>
                              </a:rPr>
                              <m:t>−</m:t>
                            </m:r>
                            <m:r>
                              <a:rPr lang="it-IT" sz="1200" b="1" dirty="0">
                                <a:latin typeface="Cambria Math" panose="02040503050406030204" pitchFamily="18" charset="0"/>
                                <a:ea typeface="Cambria Math" panose="02040503050406030204" pitchFamily="18" charset="0"/>
                              </a:rPr>
                              <m:t>𝐩</m:t>
                            </m:r>
                          </m:e>
                        </m:d>
                      </m:e>
                      <m:sub>
                        <m:r>
                          <a:rPr lang="it-IT" sz="1200" b="0" i="1" smtClean="0">
                            <a:latin typeface="Cambria Math" panose="02040503050406030204" pitchFamily="18" charset="0"/>
                            <a:ea typeface="Cambria Math" panose="02040503050406030204" pitchFamily="18" charset="0"/>
                          </a:rPr>
                          <m:t>1</m:t>
                        </m:r>
                      </m:sub>
                    </m:sSub>
                  </m:oMath>
                </a14:m>
                <a:r>
                  <a:rPr lang="en-US" sz="1200" dirty="0">
                    <a:latin typeface="Cambria Math" panose="02040503050406030204" pitchFamily="18" charset="0"/>
                    <a:ea typeface="Cambria Math" panose="02040503050406030204" pitchFamily="18" charset="0"/>
                  </a:rPr>
                  <a:t>;</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dirty="0">
                        <a:latin typeface="Cambria Math" panose="02040503050406030204" pitchFamily="18" charset="0"/>
                        <a:ea typeface="Cambria Math" panose="02040503050406030204" pitchFamily="18" charset="0"/>
                      </a:rPr>
                      <m:t>𝐩</m:t>
                    </m:r>
                    <m:r>
                      <a:rPr lang="it-IT" sz="1200" i="1">
                        <a:latin typeface="Cambria Math" panose="02040503050406030204" pitchFamily="18" charset="0"/>
                        <a:ea typeface="Cambria Math" panose="02040503050406030204" pitchFamily="18" charset="0"/>
                      </a:rPr>
                      <m:t>←</m:t>
                    </m:r>
                    <m:r>
                      <a:rPr lang="it-IT" sz="1200" b="1" dirty="0">
                        <a:latin typeface="Cambria Math" panose="02040503050406030204" pitchFamily="18" charset="0"/>
                        <a:ea typeface="Cambria Math" panose="02040503050406030204" pitchFamily="18" charset="0"/>
                      </a:rPr>
                      <m:t>𝐩</m:t>
                    </m:r>
                    <m:r>
                      <a:rPr lang="it-IT" sz="1200" b="1" dirty="0">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𝑡</m:t>
                    </m:r>
                    <m: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𝑡</m:t>
                    </m:r>
                    <m:r>
                      <a:rPr lang="it-IT" sz="1200" b="0" i="1" smtClean="0">
                        <a:latin typeface="Cambria Math" panose="02040503050406030204" pitchFamily="18" charset="0"/>
                        <a:ea typeface="Cambria Math" panose="02040503050406030204" pitchFamily="18" charset="0"/>
                      </a:rPr>
                      <m:t>+1;</m:t>
                    </m:r>
                  </m:oMath>
                </a14:m>
                <a:endParaRPr lang="en-US" sz="1200" dirty="0">
                  <a:latin typeface="Cambria Math" panose="02040503050406030204" pitchFamily="18" charset="0"/>
                  <a:ea typeface="Cambria Math" panose="02040503050406030204" pitchFamily="18" charset="0"/>
                </a:endParaRP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if </a:t>
                </a:r>
                <a:r>
                  <a:rPr lang="en-US" sz="1200" dirty="0">
                    <a:latin typeface="Cambria Math" panose="02040503050406030204" pitchFamily="18" charset="0"/>
                    <a:ea typeface="Cambria Math" panose="02040503050406030204" pitchFamily="18" charset="0"/>
                  </a:rPr>
                  <a:t> </a:t>
                </a: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δ</m:t>
                    </m:r>
                    <m:r>
                      <a:rPr lang="it-IT" sz="1200" b="0" i="1" smtClean="0">
                        <a:latin typeface="Cambria Math" panose="02040503050406030204" pitchFamily="18" charset="0"/>
                        <a:ea typeface="Cambria Math" panose="02040503050406030204" pitchFamily="18" charset="0"/>
                      </a:rPr>
                      <m:t>&lt;</m:t>
                    </m:r>
                    <m:r>
                      <a:rPr lang="el-GR" sz="1200" i="1" smtClean="0">
                        <a:latin typeface="Cambria Math" panose="02040503050406030204" pitchFamily="18" charset="0"/>
                        <a:ea typeface="Cambria Math" panose="02040503050406030204" pitchFamily="18" charset="0"/>
                      </a:rPr>
                      <m:t>𝜀</m:t>
                    </m:r>
                  </m:oMath>
                </a14:m>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stop;</a:t>
                </a:r>
                <a:r>
                  <a:rPr lang="en-US" sz="1200" dirty="0">
                    <a:latin typeface="Cambria Math" panose="02040503050406030204" pitchFamily="18" charset="0"/>
                    <a:ea typeface="Cambria Math" panose="02040503050406030204" pitchFamily="18" charset="0"/>
                  </a:rPr>
                  <a:t>	</a:t>
                </a:r>
              </a:p>
              <a:p>
                <a:pPr marL="360000" indent="-154800">
                  <a:lnSpc>
                    <a:spcPct val="120000"/>
                  </a:lnSpc>
                  <a:spcBef>
                    <a:spcPts val="0"/>
                  </a:spcBef>
                  <a:buFont typeface="+mj-lt"/>
                  <a:buAutoNum type="arabicPeriod"/>
                </a:pPr>
                <a:r>
                  <a:rPr lang="en-US" sz="1200" dirty="0">
                    <a:latin typeface="Cambria Math" panose="02040503050406030204" pitchFamily="18" charset="0"/>
                    <a:ea typeface="Cambria Math" panose="02040503050406030204" pitchFamily="18" charset="0"/>
                  </a:rPr>
                  <a:t> </a:t>
                </a:r>
                <a:r>
                  <a:rPr lang="en-US" sz="1200" b="1" dirty="0">
                    <a:latin typeface="Cambria Math" panose="02040503050406030204" pitchFamily="18" charset="0"/>
                    <a:ea typeface="Cambria Math" panose="02040503050406030204" pitchFamily="18" charset="0"/>
                  </a:rPr>
                  <a:t>return</a:t>
                </a:r>
                <a:r>
                  <a:rPr lang="en-US" sz="1200" dirty="0">
                    <a:latin typeface="Cambria Math" panose="02040503050406030204" pitchFamily="18" charset="0"/>
                    <a:ea typeface="Cambria Math" panose="02040503050406030204" pitchFamily="18" charset="0"/>
                  </a:rPr>
                  <a:t> </a:t>
                </a:r>
                <a14:m>
                  <m:oMath xmlns:m="http://schemas.openxmlformats.org/officeDocument/2006/math">
                    <m:r>
                      <a:rPr lang="it-IT" sz="1200" b="1" i="0" smtClean="0">
                        <a:latin typeface="Cambria Math" panose="02040503050406030204" pitchFamily="18" charset="0"/>
                        <a:ea typeface="Cambria Math" panose="02040503050406030204" pitchFamily="18" charset="0"/>
                      </a:rPr>
                      <m:t>𝐩</m:t>
                    </m:r>
                  </m:oMath>
                </a14:m>
                <a:r>
                  <a:rPr lang="en-US" sz="1200" dirty="0">
                    <a:latin typeface="Cambria Math" panose="02040503050406030204" pitchFamily="18" charset="0"/>
                    <a:ea typeface="Cambria Math" panose="02040503050406030204" pitchFamily="18" charset="0"/>
                  </a:rPr>
                  <a:t>;</a:t>
                </a:r>
              </a:p>
            </p:txBody>
          </p:sp>
        </mc:Choice>
        <mc:Fallback xmlns="">
          <p:sp>
            <p:nvSpPr>
              <p:cNvPr id="27" name="TextBox 26">
                <a:extLst>
                  <a:ext uri="{FF2B5EF4-FFF2-40B4-BE49-F238E27FC236}">
                    <a16:creationId xmlns:a16="http://schemas.microsoft.com/office/drawing/2014/main" id="{A32528F6-36E1-D03F-DEB3-3ECA2272CF61}"/>
                  </a:ext>
                </a:extLst>
              </p:cNvPr>
              <p:cNvSpPr txBox="1">
                <a:spLocks noRot="1" noChangeAspect="1" noMove="1" noResize="1" noEditPoints="1" noAdjustHandles="1" noChangeArrowheads="1" noChangeShapeType="1" noTextEdit="1"/>
              </p:cNvSpPr>
              <p:nvPr/>
            </p:nvSpPr>
            <p:spPr>
              <a:xfrm>
                <a:off x="4108130" y="3843655"/>
                <a:ext cx="3975718" cy="2910156"/>
              </a:xfrm>
              <a:prstGeom prst="rect">
                <a:avLst/>
              </a:prstGeom>
              <a:blipFill>
                <a:blip r:embed="rId4"/>
                <a:stretch>
                  <a:fillRect/>
                </a:stretch>
              </a:blipFill>
              <a:ln w="28575">
                <a:solidFill>
                  <a:srgbClr val="FF0000"/>
                </a:solidFill>
              </a:ln>
            </p:spPr>
            <p:txBody>
              <a:bodyPr/>
              <a:lstStyle/>
              <a:p>
                <a:r>
                  <a:rPr lang="it-IT">
                    <a:noFill/>
                  </a:rPr>
                  <a:t> </a:t>
                </a:r>
              </a:p>
            </p:txBody>
          </p:sp>
        </mc:Fallback>
      </mc:AlternateContent>
    </p:spTree>
    <p:extLst>
      <p:ext uri="{BB962C8B-B14F-4D97-AF65-F5344CB8AC3E}">
        <p14:creationId xmlns:p14="http://schemas.microsoft.com/office/powerpoint/2010/main" val="37003039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2">
            <a:alphaModFix amt="20000"/>
          </a:blip>
          <a:srcRect r="9091" b="318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Problem of Dense Matrices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521091" y="1042066"/>
                <a:ext cx="11357231" cy="1535805"/>
              </a:xfrm>
              <a:prstGeom prst="rect">
                <a:avLst/>
              </a:prstGeom>
              <a:noFill/>
            </p:spPr>
            <p:txBody>
              <a:bodyPr wrap="square">
                <a:spAutoFit/>
              </a:bodyPr>
              <a:lstStyle/>
              <a:p>
                <a:endParaRPr lang="en-US" sz="100" dirty="0"/>
              </a:p>
              <a:p>
                <a:pPr marL="285750" indent="-285750">
                  <a:buFont typeface="Arial" panose="020B0604020202020204" pitchFamily="34" charset="0"/>
                  <a:buChar char="•"/>
                </a:pPr>
                <a:r>
                  <a:rPr lang="en-US" sz="1400" dirty="0"/>
                  <a:t>In order for graph algorithms to scale, they must rely on efficient data structures. This was the main issue we encountered when transitioning from the SG dataset to the WV dataset with our initial implementation, which was based on </a:t>
                </a:r>
                <a:r>
                  <a:rPr lang="en-US" sz="1400" b="1" dirty="0"/>
                  <a:t>dense NumPy</a:t>
                </a:r>
                <a:r>
                  <a:rPr lang="en-US" sz="1400" dirty="0"/>
                  <a:t> </a:t>
                </a:r>
                <a:r>
                  <a:rPr lang="en-US" sz="1400" b="1" dirty="0"/>
                  <a:t>arrays</a:t>
                </a:r>
                <a:r>
                  <a:rPr lang="en-US" sz="1400" dirty="0"/>
                  <a:t> and matrices. </a:t>
                </a:r>
              </a:p>
              <a:p>
                <a:r>
                  <a:rPr lang="en-US" sz="1400" dirty="0"/>
                  <a:t>        Dense data structures, while simple to implement and use, can lead to significant performance bottlenecks and memory inefficiencies.</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it-IT" sz="1400" dirty="0"/>
                  <a:t>In fact, handling large networks with dense matrices requires intractable runtime and memory space (i.e. our </a:t>
                </a:r>
                <a:r>
                  <a:rPr lang="en-US" sz="1400" dirty="0"/>
                  <a:t>Intel(R) Core(TM) i7-4510U CPU @ 2.60GHz processor with 8GB of RAM was not able to manage VW’s adjacency matrix). </a:t>
                </a:r>
                <a:r>
                  <a:rPr lang="it-IT" sz="1400" dirty="0"/>
                  <a:t>In detail, being </a:t>
                </a:r>
                <a14:m>
                  <m:oMath xmlns:m="http://schemas.openxmlformats.org/officeDocument/2006/math">
                    <m:r>
                      <a:rPr lang="it-IT" sz="1400" i="1">
                        <a:latin typeface="Cambria Math" panose="02040503050406030204" pitchFamily="18" charset="0"/>
                      </a:rPr>
                      <m:t>𝑛</m:t>
                    </m:r>
                  </m:oMath>
                </a14:m>
                <a:r>
                  <a:rPr lang="it-IT" sz="1400" dirty="0"/>
                  <a:t> the number of nodes in </a:t>
                </a:r>
                <a14:m>
                  <m:oMath xmlns:m="http://schemas.openxmlformats.org/officeDocument/2006/math">
                    <m:r>
                      <m:rPr>
                        <m:sty m:val="p"/>
                      </m:rPr>
                      <a:rPr lang="it-IT" sz="1400">
                        <a:latin typeface="Cambria Math" panose="02040503050406030204" pitchFamily="18" charset="0"/>
                      </a:rPr>
                      <m:t>G</m:t>
                    </m:r>
                  </m:oMath>
                </a14:m>
                <a:r>
                  <a:rPr lang="it-IT" sz="1400" dirty="0"/>
                  <a:t>, our algorithm demands </a:t>
                </a:r>
                <a14:m>
                  <m:oMath xmlns:m="http://schemas.openxmlformats.org/officeDocument/2006/math">
                    <m:r>
                      <a:rPr lang="it-IT" sz="1400" b="1" i="1">
                        <a:latin typeface="Cambria Math" panose="02040503050406030204" pitchFamily="18" charset="0"/>
                      </a:rPr>
                      <m:t>𝐎</m:t>
                    </m:r>
                    <m:d>
                      <m:dPr>
                        <m:ctrlPr>
                          <a:rPr lang="it-IT" sz="1400" b="1" i="1">
                            <a:latin typeface="Cambria Math" panose="02040503050406030204" pitchFamily="18" charset="0"/>
                          </a:rPr>
                        </m:ctrlPr>
                      </m:dPr>
                      <m:e>
                        <m:sSup>
                          <m:sSupPr>
                            <m:ctrlPr>
                              <a:rPr lang="it-IT" sz="1400" b="1" i="1">
                                <a:latin typeface="Cambria Math" panose="02040503050406030204" pitchFamily="18" charset="0"/>
                              </a:rPr>
                            </m:ctrlPr>
                          </m:sSupPr>
                          <m:e>
                            <m:r>
                              <a:rPr lang="it-IT" sz="1400" b="1" i="1">
                                <a:latin typeface="Cambria Math" panose="02040503050406030204" pitchFamily="18" charset="0"/>
                              </a:rPr>
                              <m:t>𝒏</m:t>
                            </m:r>
                          </m:e>
                          <m:sup>
                            <m:r>
                              <a:rPr lang="it-IT" sz="1400" b="1" i="1">
                                <a:latin typeface="Cambria Math" panose="02040503050406030204" pitchFamily="18" charset="0"/>
                              </a:rPr>
                              <m:t>𝟐</m:t>
                            </m:r>
                          </m:sup>
                        </m:sSup>
                      </m:e>
                    </m:d>
                  </m:oMath>
                </a14:m>
                <a:r>
                  <a:rPr lang="it-IT" sz="1400" b="1" dirty="0"/>
                  <a:t> space </a:t>
                </a:r>
                <a:r>
                  <a:rPr lang="it-IT" sz="1400" dirty="0"/>
                  <a:t>for storing </a:t>
                </a:r>
                <a14:m>
                  <m:oMath xmlns:m="http://schemas.openxmlformats.org/officeDocument/2006/math">
                    <m:sSup>
                      <m:sSupPr>
                        <m:ctrlPr>
                          <a:rPr lang="en-US" sz="1400"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sup>
                    </m:sSup>
                  </m:oMath>
                </a14:m>
                <a:r>
                  <a:rPr lang="it-IT" sz="1400" dirty="0"/>
                  <a:t> and  </a:t>
                </a:r>
                <a14:m>
                  <m:oMath xmlns:m="http://schemas.openxmlformats.org/officeDocument/2006/math">
                    <m:r>
                      <a:rPr lang="it-IT" sz="1400" b="1" i="0" smtClean="0">
                        <a:latin typeface="Cambria Math" panose="02040503050406030204" pitchFamily="18" charset="0"/>
                      </a:rPr>
                      <m:t>𝐎</m:t>
                    </m:r>
                    <m:d>
                      <m:dPr>
                        <m:ctrlPr>
                          <a:rPr lang="it-IT" sz="1400" b="1" i="1" smtClean="0">
                            <a:latin typeface="Cambria Math" panose="02040503050406030204" pitchFamily="18" charset="0"/>
                          </a:rPr>
                        </m:ctrlPr>
                      </m:dPr>
                      <m:e>
                        <m:sSup>
                          <m:sSupPr>
                            <m:ctrlPr>
                              <a:rPr lang="it-IT" sz="1400" b="1" i="1">
                                <a:latin typeface="Cambria Math" panose="02040503050406030204" pitchFamily="18" charset="0"/>
                              </a:rPr>
                            </m:ctrlPr>
                          </m:sSupPr>
                          <m:e>
                            <m:r>
                              <a:rPr lang="it-IT" sz="1400" b="1" i="1">
                                <a:latin typeface="Cambria Math" panose="02040503050406030204" pitchFamily="18" charset="0"/>
                              </a:rPr>
                              <m:t>𝒏</m:t>
                            </m:r>
                          </m:e>
                          <m:sup>
                            <m:r>
                              <a:rPr lang="it-IT" sz="1400" b="1" i="1">
                                <a:latin typeface="Cambria Math" panose="02040503050406030204" pitchFamily="18" charset="0"/>
                              </a:rPr>
                              <m:t>𝟐</m:t>
                            </m:r>
                          </m:sup>
                        </m:sSup>
                      </m:e>
                    </m:d>
                  </m:oMath>
                </a14:m>
                <a:r>
                  <a:rPr lang="it-IT" sz="1400" b="1" dirty="0"/>
                  <a:t> time</a:t>
                </a:r>
                <a:r>
                  <a:rPr lang="it-IT" sz="1400" dirty="0"/>
                  <a:t> at each iteration, when performing </a:t>
                </a:r>
                <a14:m>
                  <m:oMath xmlns:m="http://schemas.openxmlformats.org/officeDocument/2006/math">
                    <m:sSup>
                      <m:sSupPr>
                        <m:ctrlPr>
                          <a:rPr lang="en-US" sz="1400" b="1" i="1">
                            <a:latin typeface="Cambria Math" panose="02040503050406030204" pitchFamily="18" charset="0"/>
                          </a:rPr>
                        </m:ctrlPr>
                      </m:sSupPr>
                      <m:e>
                        <m:acc>
                          <m:accPr>
                            <m:chr m:val="̂"/>
                            <m:ctrlPr>
                              <a:rPr lang="en-US" sz="1400" b="1" i="1">
                                <a:latin typeface="Cambria Math" panose="02040503050406030204" pitchFamily="18" charset="0"/>
                                <a:ea typeface="Roboto Slab" pitchFamily="34" charset="-122"/>
                                <a:cs typeface="Roboto Slab" pitchFamily="34" charset="-120"/>
                              </a:rPr>
                            </m:ctrlPr>
                          </m:accPr>
                          <m:e>
                            <m:r>
                              <a:rPr lang="it-IT" sz="1400" b="1">
                                <a:latin typeface="Cambria Math" panose="02040503050406030204" pitchFamily="18" charset="0"/>
                                <a:ea typeface="Roboto Slab" pitchFamily="34" charset="-122"/>
                                <a:cs typeface="Roboto Slab" pitchFamily="34" charset="-120"/>
                              </a:rPr>
                              <m:t>𝐀</m:t>
                            </m:r>
                          </m:e>
                        </m:acc>
                      </m:e>
                      <m:sup>
                        <m:r>
                          <m:rPr>
                            <m:sty m:val="p"/>
                          </m:rPr>
                          <a:rPr lang="it-IT" sz="1400">
                            <a:latin typeface="Cambria Math" panose="02040503050406030204" pitchFamily="18" charset="0"/>
                          </a:rPr>
                          <m:t>T</m:t>
                        </m:r>
                      </m:sup>
                    </m:sSup>
                    <m:r>
                      <a:rPr lang="en-US" sz="1400" b="1" i="1">
                        <a:latin typeface="Cambria Math" panose="02040503050406030204" pitchFamily="18" charset="0"/>
                        <a:ea typeface="Cambria Math" panose="02040503050406030204" pitchFamily="18" charset="0"/>
                      </a:rPr>
                      <m:t>∙</m:t>
                    </m:r>
                    <m:r>
                      <a:rPr lang="en-US" sz="1400" b="1">
                        <a:latin typeface="Cambria Math" panose="02040503050406030204" pitchFamily="18" charset="0"/>
                      </a:rPr>
                      <m:t>𝐩</m:t>
                    </m:r>
                  </m:oMath>
                </a14:m>
                <a:r>
                  <a:rPr lang="it-IT" sz="1400" dirty="0"/>
                  <a:t>.</a:t>
                </a:r>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21091" y="1042066"/>
                <a:ext cx="11357231" cy="1535805"/>
              </a:xfrm>
              <a:prstGeom prst="rect">
                <a:avLst/>
              </a:prstGeom>
              <a:blipFill>
                <a:blip r:embed="rId3"/>
                <a:stretch>
                  <a:fillRect l="-54" b="-2381"/>
                </a:stretch>
              </a:blipFill>
            </p:spPr>
            <p:txBody>
              <a:bodyPr/>
              <a:lstStyle/>
              <a:p>
                <a:r>
                  <a:rPr lang="it-IT">
                    <a:noFill/>
                  </a:rPr>
                  <a:t> </a:t>
                </a:r>
              </a:p>
            </p:txBody>
          </p:sp>
        </mc:Fallback>
      </mc:AlternateContent>
      <p:pic>
        <p:nvPicPr>
          <p:cNvPr id="9" name="Picture 8">
            <a:extLst>
              <a:ext uri="{FF2B5EF4-FFF2-40B4-BE49-F238E27FC236}">
                <a16:creationId xmlns:a16="http://schemas.microsoft.com/office/drawing/2014/main" id="{B9731861-883C-7CF7-BD9C-742A10227FEF}"/>
              </a:ext>
            </a:extLst>
          </p:cNvPr>
          <p:cNvPicPr>
            <a:picLocks noChangeAspect="1"/>
          </p:cNvPicPr>
          <p:nvPr/>
        </p:nvPicPr>
        <p:blipFill>
          <a:blip r:embed="rId4"/>
          <a:stretch>
            <a:fillRect/>
          </a:stretch>
        </p:blipFill>
        <p:spPr>
          <a:xfrm>
            <a:off x="9290485" y="2342413"/>
            <a:ext cx="2726738" cy="189818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3EB012-EA62-40DA-4F0B-765D73B4B539}"/>
                  </a:ext>
                </a:extLst>
              </p:cNvPr>
              <p:cNvSpPr txBox="1"/>
              <p:nvPr/>
            </p:nvSpPr>
            <p:spPr>
              <a:xfrm>
                <a:off x="521091" y="2915318"/>
                <a:ext cx="8769394" cy="3002425"/>
              </a:xfrm>
              <a:prstGeom prst="rect">
                <a:avLst/>
              </a:prstGeom>
              <a:noFill/>
            </p:spPr>
            <p:txBody>
              <a:bodyPr wrap="square">
                <a:spAutoFit/>
              </a:bodyPr>
              <a:lstStyle/>
              <a:p>
                <a:pPr marL="285750" indent="-285750">
                  <a:buFont typeface="Arial" panose="020B0604020202020204" pitchFamily="34" charset="0"/>
                  <a:buChar char="•"/>
                </a:pPr>
                <a:r>
                  <a:rPr lang="it-IT" sz="1400" dirty="0"/>
                  <a:t>Real-world networks are usually extremely sparse, with</a:t>
                </a:r>
                <a14:m>
                  <m:oMath xmlns:m="http://schemas.openxmlformats.org/officeDocument/2006/math">
                    <m:r>
                      <a:rPr lang="it-IT" sz="1400" b="0" i="0" smtClean="0">
                        <a:latin typeface="Cambria Math" panose="02040503050406030204" pitchFamily="18" charset="0"/>
                      </a:rPr>
                      <m:t> </m:t>
                    </m:r>
                    <m:r>
                      <a:rPr lang="it-IT" sz="1400" b="0" i="1" smtClean="0">
                        <a:latin typeface="Cambria Math" panose="02040503050406030204" pitchFamily="18" charset="0"/>
                      </a:rPr>
                      <m:t>𝑚</m:t>
                    </m:r>
                    <m:r>
                      <a:rPr lang="it-IT" sz="1400" b="0" i="1" smtClean="0">
                        <a:latin typeface="Cambria Math" panose="02040503050406030204" pitchFamily="18" charset="0"/>
                      </a:rPr>
                      <m:t>≪</m:t>
                    </m:r>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𝑛</m:t>
                        </m:r>
                      </m:e>
                      <m:sup>
                        <m:r>
                          <a:rPr lang="it-IT" sz="1400" i="1" smtClean="0">
                            <a:latin typeface="Cambria Math" panose="02040503050406030204" pitchFamily="18" charset="0"/>
                          </a:rPr>
                          <m:t>2</m:t>
                        </m:r>
                      </m:sup>
                    </m:sSup>
                  </m:oMath>
                </a14:m>
                <a:r>
                  <a:rPr lang="it-IT" sz="1400" dirty="0"/>
                  <a:t> and densities </a:t>
                </a:r>
                <a:r>
                  <a:rPr lang="en-US" sz="1400" dirty="0"/>
                  <a:t>typically below </a:t>
                </a:r>
                <a14:m>
                  <m:oMath xmlns:m="http://schemas.openxmlformats.org/officeDocument/2006/math">
                    <m:sSup>
                      <m:sSupPr>
                        <m:ctrlPr>
                          <a:rPr lang="en-US" sz="1400" i="1">
                            <a:latin typeface="Cambria Math" panose="02040503050406030204" pitchFamily="18" charset="0"/>
                          </a:rPr>
                        </m:ctrlPr>
                      </m:sSupPr>
                      <m:e>
                        <m:r>
                          <a:rPr lang="it-IT" sz="1400" i="1">
                            <a:latin typeface="Cambria Math" panose="02040503050406030204" pitchFamily="18" charset="0"/>
                          </a:rPr>
                          <m:t>10</m:t>
                        </m:r>
                      </m:e>
                      <m:sup>
                        <m:r>
                          <a:rPr lang="it-IT" sz="1400" i="1">
                            <a:latin typeface="Cambria Math" panose="02040503050406030204" pitchFamily="18" charset="0"/>
                          </a:rPr>
                          <m:t>−</m:t>
                        </m:r>
                        <m:r>
                          <a:rPr lang="it-IT" sz="1400" b="0" i="1" smtClean="0">
                            <a:latin typeface="Cambria Math" panose="02040503050406030204" pitchFamily="18" charset="0"/>
                          </a:rPr>
                          <m:t>5</m:t>
                        </m:r>
                      </m:sup>
                    </m:sSup>
                  </m:oMath>
                </a14:m>
                <a:r>
                  <a:rPr lang="it-IT" sz="1400" dirty="0"/>
                  <a:t>, so that edges are often proportional to nodes (i.e. </a:t>
                </a:r>
                <a14:m>
                  <m:oMath xmlns:m="http://schemas.openxmlformats.org/officeDocument/2006/math">
                    <m:r>
                      <m:rPr>
                        <m:sty m:val="p"/>
                      </m:rPr>
                      <a:rPr lang="it-IT" sz="1400" b="0" i="0" smtClean="0">
                        <a:latin typeface="Cambria Math" panose="02040503050406030204" pitchFamily="18" charset="0"/>
                      </a:rPr>
                      <m:t>m</m:t>
                    </m:r>
                    <m:r>
                      <a:rPr lang="it-IT" sz="1400" i="1" smtClean="0">
                        <a:latin typeface="Cambria Math" panose="02040503050406030204" pitchFamily="18" charset="0"/>
                      </a:rPr>
                      <m:t>=</m:t>
                    </m:r>
                    <m:r>
                      <a:rPr lang="it-IT" sz="1400" b="0" i="1" smtClean="0">
                        <a:latin typeface="Cambria Math" panose="02040503050406030204" pitchFamily="18" charset="0"/>
                      </a:rPr>
                      <m:t>𝑐</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rPr>
                      <m:t>𝑛</m:t>
                    </m:r>
                  </m:oMath>
                </a14:m>
                <a:r>
                  <a:rPr lang="it-IT" sz="1400" dirty="0"/>
                  <a:t>). Being </a:t>
                </a:r>
                <a:r>
                  <a:rPr lang="en-US" sz="1400" dirty="0"/>
                  <a:t>99.99% of elements equal to 0, it is far more efficient </a:t>
                </a:r>
                <a:r>
                  <a:rPr lang="it-IT" sz="1400" dirty="0"/>
                  <a:t>not to </a:t>
                </a:r>
                <a:r>
                  <a:rPr lang="en-US" sz="1400" dirty="0"/>
                  <a:t>store them explicitly in memory, thus </a:t>
                </a:r>
                <a:r>
                  <a:rPr lang="it-IT" sz="1400" dirty="0"/>
                  <a:t>reducing time and space complexities to </a:t>
                </a:r>
                <a14:m>
                  <m:oMath xmlns:m="http://schemas.openxmlformats.org/officeDocument/2006/math">
                    <m:r>
                      <m:rPr>
                        <m:sty m:val="p"/>
                      </m:rPr>
                      <a:rPr lang="it-IT" sz="1400">
                        <a:latin typeface="Cambria Math" panose="02040503050406030204" pitchFamily="18" charset="0"/>
                      </a:rPr>
                      <m:t>O</m:t>
                    </m:r>
                    <m:d>
                      <m:dPr>
                        <m:ctrlPr>
                          <a:rPr lang="it-IT" sz="1400" i="1">
                            <a:latin typeface="Cambria Math" panose="02040503050406030204" pitchFamily="18" charset="0"/>
                          </a:rPr>
                        </m:ctrlPr>
                      </m:dPr>
                      <m:e>
                        <m:r>
                          <a:rPr lang="it-IT" sz="1400" b="0" i="1" smtClean="0">
                            <a:latin typeface="Cambria Math" panose="02040503050406030204" pitchFamily="18" charset="0"/>
                          </a:rPr>
                          <m:t>𝑚</m:t>
                        </m:r>
                      </m:e>
                    </m:d>
                  </m:oMath>
                </a14:m>
                <a:r>
                  <a:rPr lang="en-US" sz="1400" dirty="0"/>
                  <a:t>[4].</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a:t>To verify if all the above is applicable also to our datasets, we first try to</a:t>
                </a:r>
                <a:r>
                  <a:rPr lang="en-US" sz="1400" dirty="0"/>
                  <a:t> visualize the adjacency matrices to inspect the </a:t>
                </a:r>
                <a:r>
                  <a:rPr lang="en-US" sz="1400" b="1" dirty="0"/>
                  <a:t>sparsity pattern </a:t>
                </a:r>
                <a:r>
                  <a:rPr lang="en-US" sz="1400" dirty="0"/>
                  <a:t>of both using matplotlib (see plots on the right).</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a:t>Secondly, we define a measure of sparsity which indicates the portion of empty space in our </a:t>
                </a:r>
                <a14:m>
                  <m:oMath xmlns:m="http://schemas.openxmlformats.org/officeDocument/2006/math">
                    <m:r>
                      <a:rPr lang="it-IT" sz="1400">
                        <a:latin typeface="Cambria Math" panose="02040503050406030204" pitchFamily="18" charset="0"/>
                      </a:rPr>
                      <m:t>𝑛</m:t>
                    </m:r>
                    <m:r>
                      <a:rPr lang="it-IT" sz="1400">
                        <a:latin typeface="Cambria Math" panose="02040503050406030204" pitchFamily="18" charset="0"/>
                      </a:rPr>
                      <m:t>×</m:t>
                    </m:r>
                    <m:r>
                      <a:rPr lang="it-IT" sz="1400">
                        <a:latin typeface="Cambria Math" panose="02040503050406030204" pitchFamily="18" charset="0"/>
                      </a:rPr>
                      <m:t>𝑛</m:t>
                    </m:r>
                  </m:oMath>
                </a14:m>
                <a:r>
                  <a:rPr lang="it-IT" sz="1400" dirty="0"/>
                  <a:t> adjacency matrices as </a:t>
                </a:r>
                <a14:m>
                  <m:oMath xmlns:m="http://schemas.openxmlformats.org/officeDocument/2006/math">
                    <m:r>
                      <a:rPr lang="it-IT" sz="1400" b="0" i="1" smtClean="0">
                        <a:latin typeface="Cambria Math" panose="02040503050406030204" pitchFamily="18" charset="0"/>
                      </a:rPr>
                      <m:t>𝑠𝑝𝑎𝑟𝑠𝑖𝑡𝑦</m:t>
                    </m:r>
                    <m:r>
                      <a:rPr lang="it-IT" sz="1400" b="0" i="1" smtClean="0">
                        <a:latin typeface="Cambria Math" panose="02040503050406030204" pitchFamily="18" charset="0"/>
                      </a:rPr>
                      <m:t>=(1−</m:t>
                    </m:r>
                    <m:r>
                      <a:rPr lang="it-IT" sz="1400" i="1">
                        <a:latin typeface="Cambria Math" panose="02040503050406030204" pitchFamily="18" charset="0"/>
                      </a:rPr>
                      <m:t>𝑑𝑒𝑛𝑠𝑖𝑡𝑦</m:t>
                    </m:r>
                    <m:r>
                      <a:rPr lang="it-IT" sz="1400" b="0" i="1" smtClean="0">
                        <a:latin typeface="Cambria Math" panose="02040503050406030204" pitchFamily="18" charset="0"/>
                      </a:rPr>
                      <m:t>)=</m:t>
                    </m:r>
                    <m:d>
                      <m:dPr>
                        <m:ctrlPr>
                          <a:rPr lang="it-IT" sz="1400" i="1" smtClean="0">
                            <a:latin typeface="Cambria Math" panose="02040503050406030204" pitchFamily="18" charset="0"/>
                          </a:rPr>
                        </m:ctrlPr>
                      </m:dPr>
                      <m:e>
                        <m:r>
                          <a:rPr lang="it-IT" sz="1400" i="1">
                            <a:latin typeface="Cambria Math" panose="02040503050406030204" pitchFamily="18" charset="0"/>
                          </a:rPr>
                          <m:t>1−</m:t>
                        </m:r>
                        <m:f>
                          <m:fPr>
                            <m:ctrlPr>
                              <a:rPr lang="it-IT" sz="1400" i="1" smtClean="0">
                                <a:latin typeface="Cambria Math" panose="02040503050406030204" pitchFamily="18" charset="0"/>
                              </a:rPr>
                            </m:ctrlPr>
                          </m:fPr>
                          <m:num>
                            <m:r>
                              <a:rPr lang="it-IT" sz="1400" b="0" i="1" smtClean="0">
                                <a:latin typeface="Cambria Math" panose="02040503050406030204" pitchFamily="18" charset="0"/>
                              </a:rPr>
                              <m:t>𝑚</m:t>
                            </m:r>
                          </m:num>
                          <m:den>
                            <m:sSup>
                              <m:sSupPr>
                                <m:ctrlPr>
                                  <a:rPr lang="it-IT" sz="1400" i="1">
                                    <a:latin typeface="Cambria Math" panose="02040503050406030204" pitchFamily="18" charset="0"/>
                                  </a:rPr>
                                </m:ctrlPr>
                              </m:sSupPr>
                              <m:e>
                                <m:r>
                                  <m:rPr>
                                    <m:sty m:val="p"/>
                                  </m:rPr>
                                  <a:rPr lang="it-IT" sz="1400">
                                    <a:latin typeface="Cambria Math" panose="02040503050406030204" pitchFamily="18" charset="0"/>
                                  </a:rPr>
                                  <m:t>n</m:t>
                                </m:r>
                              </m:e>
                              <m:sup>
                                <m:r>
                                  <a:rPr lang="it-IT" sz="1400">
                                    <a:latin typeface="Cambria Math" panose="02040503050406030204" pitchFamily="18" charset="0"/>
                                  </a:rPr>
                                  <m:t>2</m:t>
                                </m:r>
                              </m:sup>
                            </m:sSup>
                          </m:den>
                        </m:f>
                      </m:e>
                    </m:d>
                  </m:oMath>
                </a14:m>
                <a:r>
                  <a:rPr lang="it-IT" sz="1400" dirty="0"/>
                  <a:t>: it measures </a:t>
                </a:r>
                <a:r>
                  <a:rPr lang="en-US" sz="1400"/>
                  <a:t>55.29% </a:t>
                </a:r>
                <a:r>
                  <a:rPr lang="en-US" sz="1400" dirty="0"/>
                  <a:t>for SG and 99.18% for WV.</a:t>
                </a:r>
                <a:endParaRPr lang="it-IT" sz="1400" dirty="0"/>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en-US" sz="1400" dirty="0"/>
                  <a:t>We conclude that both matrices, especially VW, are sparse. To address this, we are considering a second implementation more suitable for sparse matrix representations, such as those provided by the </a:t>
                </a:r>
                <a:r>
                  <a:rPr lang="en-US" sz="1400" b="1" dirty="0" err="1"/>
                  <a:t>scipy.sparse</a:t>
                </a:r>
                <a:r>
                  <a:rPr lang="en-US" sz="1400" b="1" dirty="0"/>
                  <a:t> </a:t>
                </a:r>
                <a:r>
                  <a:rPr lang="en-US" sz="1400" dirty="0"/>
                  <a:t>module</a:t>
                </a:r>
                <a:r>
                  <a:rPr lang="en-US" sz="1400" baseline="30000" dirty="0"/>
                  <a:t>1</a:t>
                </a:r>
                <a:r>
                  <a:rPr lang="en-US" sz="1400" dirty="0"/>
                  <a:t>, which allows us to optimize both memory usage and computational efficiency.</a:t>
                </a:r>
                <a:endParaRPr lang="it-IT" sz="1400" dirty="0"/>
              </a:p>
            </p:txBody>
          </p:sp>
        </mc:Choice>
        <mc:Fallback xmlns="">
          <p:sp>
            <p:nvSpPr>
              <p:cNvPr id="15" name="TextBox 14">
                <a:extLst>
                  <a:ext uri="{FF2B5EF4-FFF2-40B4-BE49-F238E27FC236}">
                    <a16:creationId xmlns:a16="http://schemas.microsoft.com/office/drawing/2014/main" id="{7F3EB012-EA62-40DA-4F0B-765D73B4B539}"/>
                  </a:ext>
                </a:extLst>
              </p:cNvPr>
              <p:cNvSpPr txBox="1">
                <a:spLocks noRot="1" noChangeAspect="1" noMove="1" noResize="1" noEditPoints="1" noAdjustHandles="1" noChangeArrowheads="1" noChangeShapeType="1" noTextEdit="1"/>
              </p:cNvSpPr>
              <p:nvPr/>
            </p:nvSpPr>
            <p:spPr>
              <a:xfrm>
                <a:off x="521091" y="2915318"/>
                <a:ext cx="8769394" cy="3002425"/>
              </a:xfrm>
              <a:prstGeom prst="rect">
                <a:avLst/>
              </a:prstGeom>
              <a:blipFill>
                <a:blip r:embed="rId5"/>
                <a:stretch>
                  <a:fillRect l="-69" t="-203" r="-417" b="-1217"/>
                </a:stretch>
              </a:blipFill>
            </p:spPr>
            <p:txBody>
              <a:bodyPr/>
              <a:lstStyle/>
              <a:p>
                <a:r>
                  <a:rPr lang="it-IT">
                    <a:noFill/>
                  </a:rPr>
                  <a:t> </a:t>
                </a:r>
              </a:p>
            </p:txBody>
          </p:sp>
        </mc:Fallback>
      </mc:AlternateContent>
      <p:pic>
        <p:nvPicPr>
          <p:cNvPr id="23" name="Picture 22">
            <a:extLst>
              <a:ext uri="{FF2B5EF4-FFF2-40B4-BE49-F238E27FC236}">
                <a16:creationId xmlns:a16="http://schemas.microsoft.com/office/drawing/2014/main" id="{751DD549-F254-F4DC-C4E3-2D52D52EA253}"/>
              </a:ext>
            </a:extLst>
          </p:cNvPr>
          <p:cNvPicPr>
            <a:picLocks noChangeAspect="1"/>
          </p:cNvPicPr>
          <p:nvPr/>
        </p:nvPicPr>
        <p:blipFill>
          <a:blip r:embed="rId6"/>
          <a:stretch>
            <a:fillRect/>
          </a:stretch>
        </p:blipFill>
        <p:spPr>
          <a:xfrm>
            <a:off x="9280312" y="4327332"/>
            <a:ext cx="2736911" cy="2348024"/>
          </a:xfrm>
          <a:prstGeom prst="rect">
            <a:avLst/>
          </a:prstGeom>
        </p:spPr>
      </p:pic>
      <p:sp>
        <p:nvSpPr>
          <p:cNvPr id="27" name="TextBox 26">
            <a:extLst>
              <a:ext uri="{FF2B5EF4-FFF2-40B4-BE49-F238E27FC236}">
                <a16:creationId xmlns:a16="http://schemas.microsoft.com/office/drawing/2014/main" id="{953144EB-E714-A8A9-9570-6EC9F947B472}"/>
              </a:ext>
            </a:extLst>
          </p:cNvPr>
          <p:cNvSpPr txBox="1"/>
          <p:nvPr/>
        </p:nvSpPr>
        <p:spPr>
          <a:xfrm>
            <a:off x="690237" y="6255190"/>
            <a:ext cx="6156664" cy="246221"/>
          </a:xfrm>
          <a:prstGeom prst="rect">
            <a:avLst/>
          </a:prstGeom>
          <a:noFill/>
        </p:spPr>
        <p:txBody>
          <a:bodyPr wrap="square">
            <a:spAutoFit/>
          </a:bodyPr>
          <a:lstStyle/>
          <a:p>
            <a:r>
              <a:rPr lang="it-IT" sz="1000" baseline="30000" dirty="0"/>
              <a:t>1 </a:t>
            </a:r>
            <a:r>
              <a:rPr lang="it-IT" sz="1000" dirty="0">
                <a:hlinkClick r:id="rId7"/>
              </a:rPr>
              <a:t>https://docs.scipy.org/doc/scipy/reference/sparse.html</a:t>
            </a:r>
            <a:endParaRPr lang="it-IT" sz="1000" dirty="0"/>
          </a:p>
        </p:txBody>
      </p:sp>
    </p:spTree>
    <p:extLst>
      <p:ext uri="{BB962C8B-B14F-4D97-AF65-F5344CB8AC3E}">
        <p14:creationId xmlns:p14="http://schemas.microsoft.com/office/powerpoint/2010/main" val="19177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E565FC-EF33-6BA5-D921-BA529CC95C47}"/>
              </a:ext>
            </a:extLst>
          </p:cNvPr>
          <p:cNvPicPr>
            <a:picLocks noChangeAspect="1"/>
          </p:cNvPicPr>
          <p:nvPr/>
        </p:nvPicPr>
        <p:blipFill>
          <a:blip r:embed="rId2"/>
          <a:stretch>
            <a:fillRect/>
          </a:stretch>
        </p:blipFill>
        <p:spPr>
          <a:xfrm>
            <a:off x="8468776" y="4198284"/>
            <a:ext cx="3371418" cy="1581079"/>
          </a:xfrm>
          <a:prstGeom prst="rect">
            <a:avLst/>
          </a:prstGeom>
        </p:spPr>
      </p:pic>
      <p:pic>
        <p:nvPicPr>
          <p:cNvPr id="3" name="Picture 2" descr="A blue and white background with white dots&#10;&#10;Description automatically generated">
            <a:extLst>
              <a:ext uri="{FF2B5EF4-FFF2-40B4-BE49-F238E27FC236}">
                <a16:creationId xmlns:a16="http://schemas.microsoft.com/office/drawing/2014/main" id="{83E312F8-E44C-FFB5-A703-0D9218D2FDDE}"/>
              </a:ext>
            </a:extLst>
          </p:cNvPr>
          <p:cNvPicPr>
            <a:picLocks noChangeAspect="1"/>
          </p:cNvPicPr>
          <p:nvPr/>
        </p:nvPicPr>
        <p:blipFill rotWithShape="1">
          <a:blip r:embed="rId3">
            <a:alphaModFix amt="20000"/>
          </a:blip>
          <a:srcRect r="9091" b="31818"/>
          <a:stretch/>
        </p:blipFill>
        <p:spPr>
          <a:xfrm>
            <a:off x="20" y="-8868"/>
            <a:ext cx="12191980" cy="6857990"/>
          </a:xfrm>
          <a:prstGeom prst="rect">
            <a:avLst/>
          </a:prstGeom>
        </p:spPr>
      </p:pic>
      <p:sp>
        <p:nvSpPr>
          <p:cNvPr id="2" name="Title 1">
            <a:extLst>
              <a:ext uri="{FF2B5EF4-FFF2-40B4-BE49-F238E27FC236}">
                <a16:creationId xmlns:a16="http://schemas.microsoft.com/office/drawing/2014/main" id="{10E5EA91-C4AF-366B-DE40-5C9593C8D646}"/>
              </a:ext>
            </a:extLst>
          </p:cNvPr>
          <p:cNvSpPr txBox="1">
            <a:spLocks/>
          </p:cNvSpPr>
          <p:nvPr/>
        </p:nvSpPr>
        <p:spPr>
          <a:xfrm>
            <a:off x="850775" y="0"/>
            <a:ext cx="10515600" cy="1325563"/>
          </a:xfrm>
          <a:prstGeom prst="rect">
            <a:avLst/>
          </a:prstGeom>
        </p:spPr>
        <p:txBody>
          <a:bodyPr vert="horz" lIns="91440" tIns="45720" rIns="91440" bIns="45720" rtlCol="0" anchor="ctr">
            <a:normAutofit/>
          </a:bodyPr>
          <a:lstStyle>
            <a:lvl1pPr algn="ctr" defTabSz="761970" rtl="0" eaLnBrk="1" latinLnBrk="0" hangingPunct="1">
              <a:spcBef>
                <a:spcPct val="0"/>
              </a:spcBef>
              <a:buNone/>
              <a:defRPr sz="3667" kern="1200">
                <a:solidFill>
                  <a:schemeClr val="tx1"/>
                </a:solidFill>
                <a:latin typeface="+mj-lt"/>
                <a:ea typeface="+mj-ea"/>
                <a:cs typeface="+mj-cs"/>
              </a:defRPr>
            </a:lvl1pPr>
          </a:lstStyle>
          <a:p>
            <a:pPr algn="l" defTabSz="914400">
              <a:lnSpc>
                <a:spcPct val="90000"/>
              </a:lnSpc>
              <a:spcAft>
                <a:spcPts val="600"/>
              </a:spcAft>
            </a:pPr>
            <a:r>
              <a:rPr lang="en-US" sz="6000" b="1" dirty="0">
                <a:solidFill>
                  <a:schemeClr val="tx2">
                    <a:lumMod val="90000"/>
                    <a:lumOff val="10000"/>
                  </a:schemeClr>
                </a:solidFill>
              </a:rPr>
              <a:t>The Sparse Matrix .</a:t>
            </a:r>
            <a:r>
              <a:rPr lang="en-US" sz="6000" b="1" dirty="0" err="1">
                <a:solidFill>
                  <a:schemeClr val="tx2">
                    <a:lumMod val="90000"/>
                    <a:lumOff val="10000"/>
                  </a:schemeClr>
                </a:solidFill>
              </a:rPr>
              <a:t>csr</a:t>
            </a:r>
            <a:r>
              <a:rPr lang="en-US" sz="6000" b="1" dirty="0">
                <a:solidFill>
                  <a:schemeClr val="tx2">
                    <a:lumMod val="90000"/>
                    <a:lumOff val="10000"/>
                  </a:schemeClr>
                </a:solidFill>
              </a:rPr>
              <a:t> Format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4E3A5D-6D56-C981-E9F4-596CB3906ADE}"/>
                  </a:ext>
                </a:extLst>
              </p:cNvPr>
              <p:cNvSpPr txBox="1"/>
              <p:nvPr/>
            </p:nvSpPr>
            <p:spPr>
              <a:xfrm>
                <a:off x="547724" y="1325563"/>
                <a:ext cx="11357231" cy="2847318"/>
              </a:xfrm>
              <a:prstGeom prst="rect">
                <a:avLst/>
              </a:prstGeom>
              <a:noFill/>
            </p:spPr>
            <p:txBody>
              <a:bodyPr wrap="square">
                <a:spAutoFit/>
              </a:bodyPr>
              <a:lstStyle/>
              <a:p>
                <a:endParaRPr lang="en-US" sz="100" dirty="0"/>
              </a:p>
              <a:p>
                <a:pPr marL="285750" indent="-285750">
                  <a:buFont typeface="Arial" panose="020B0604020202020204" pitchFamily="34" charset="0"/>
                  <a:buChar char="•"/>
                </a:pPr>
                <a:r>
                  <a:rPr lang="it-IT" sz="1400" dirty="0"/>
                  <a:t>Some of the most common standard formats for sparse matrices include Coordinate List (</a:t>
                </a:r>
                <a:r>
                  <a:rPr lang="it-IT" sz="1400" b="1" dirty="0"/>
                  <a:t>COO</a:t>
                </a:r>
                <a:r>
                  <a:rPr lang="it-IT" sz="1400" dirty="0"/>
                  <a:t>), Compressed Sparse Column (</a:t>
                </a:r>
                <a:r>
                  <a:rPr lang="it-IT" sz="1400" b="1" dirty="0"/>
                  <a:t>CSC</a:t>
                </a:r>
                <a:r>
                  <a:rPr lang="it-IT" sz="1400" dirty="0"/>
                  <a:t>), Compressed Sparse Row (</a:t>
                </a:r>
                <a:r>
                  <a:rPr lang="it-IT" sz="1400" b="1" dirty="0"/>
                  <a:t>CSR</a:t>
                </a:r>
                <a:r>
                  <a:rPr lang="it-IT" sz="1400" dirty="0"/>
                  <a:t>) and Dictionary of Keys (</a:t>
                </a:r>
                <a:r>
                  <a:rPr lang="it-IT" sz="1400" b="1" dirty="0"/>
                  <a:t>DOK</a:t>
                </a:r>
                <a:r>
                  <a:rPr lang="it-IT" sz="1400" dirty="0"/>
                  <a:t>) . The common aim of these structures is to store only non-zero entries and their locations, as it could be easily veriyfied that zeros elements do not affect matrix operations. </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r>
                  <a:rPr lang="it-IT" sz="1400" dirty="0"/>
                  <a:t>Consider the following example of sparse </a:t>
                </a:r>
                <a:r>
                  <a:rPr lang="it-IT" sz="1400" b="1" dirty="0"/>
                  <a:t>matrix-vector multiplication</a:t>
                </a:r>
                <a:r>
                  <a:rPr lang="it-IT" sz="1400" dirty="0"/>
                  <a:t>:</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endParaRPr lang="it-IT" sz="100" dirty="0"/>
              </a:p>
              <a:p>
                <a:pPr/>
                <a14:m>
                  <m:oMathPara xmlns:m="http://schemas.openxmlformats.org/officeDocument/2006/math">
                    <m:oMathParaPr>
                      <m:jc m:val="centerGroup"/>
                    </m:oMathParaPr>
                    <m:oMath xmlns:m="http://schemas.openxmlformats.org/officeDocument/2006/math">
                      <m:d>
                        <m:dPr>
                          <m:ctrlPr>
                            <a:rPr lang="it-IT" sz="1400" i="1" dirty="0" smtClean="0">
                              <a:latin typeface="Cambria Math" panose="02040503050406030204" pitchFamily="18" charset="0"/>
                            </a:rPr>
                          </m:ctrlPr>
                        </m:dPr>
                        <m:e>
                          <m:m>
                            <m:mPr>
                              <m:mcs>
                                <m:mc>
                                  <m:mcPr>
                                    <m:count m:val="3"/>
                                    <m:mcJc m:val="center"/>
                                  </m:mcPr>
                                </m:mc>
                              </m:mcs>
                              <m:ctrlPr>
                                <a:rPr lang="it-IT" sz="1400" i="1" dirty="0">
                                  <a:latin typeface="Cambria Math" panose="02040503050406030204" pitchFamily="18" charset="0"/>
                                </a:rPr>
                              </m:ctrlPr>
                            </m:mPr>
                            <m:mr>
                              <m:e>
                                <m:r>
                                  <m:rPr>
                                    <m:brk m:alnAt="7"/>
                                  </m:rPr>
                                  <a:rPr lang="it-IT" sz="1400" b="0" i="1" dirty="0" smtClean="0">
                                    <a:latin typeface="Cambria Math" panose="02040503050406030204" pitchFamily="18" charset="0"/>
                                  </a:rPr>
                                  <m:t>3</m:t>
                                </m:r>
                              </m:e>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0</m:t>
                                </m:r>
                              </m:e>
                            </m:mr>
                            <m:mr>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3</m:t>
                                </m:r>
                              </m:e>
                            </m:mr>
                            <m:mr>
                              <m:e>
                                <m:r>
                                  <a:rPr lang="it-IT" sz="1400" b="0" i="1" dirty="0" smtClean="0">
                                    <a:latin typeface="Cambria Math" panose="02040503050406030204" pitchFamily="18" charset="0"/>
                                  </a:rPr>
                                  <m:t>0</m:t>
                                </m:r>
                              </m:e>
                              <m:e>
                                <m:r>
                                  <a:rPr lang="it-IT" sz="1400" b="0" i="1" dirty="0" smtClean="0">
                                    <a:latin typeface="Cambria Math" panose="02040503050406030204" pitchFamily="18" charset="0"/>
                                  </a:rPr>
                                  <m:t>3</m:t>
                                </m:r>
                              </m:e>
                              <m:e>
                                <m:r>
                                  <a:rPr lang="it-IT" sz="1400" b="0" i="1" dirty="0" smtClean="0">
                                    <a:latin typeface="Cambria Math" panose="02040503050406030204" pitchFamily="18" charset="0"/>
                                  </a:rPr>
                                  <m:t>0</m:t>
                                </m:r>
                              </m:e>
                            </m:mr>
                          </m:m>
                        </m:e>
                      </m:d>
                      <m:r>
                        <a:rPr lang="it-IT" sz="1400" i="1" dirty="0" smtClean="0">
                          <a:latin typeface="Cambria Math" panose="02040503050406030204" pitchFamily="18" charset="0"/>
                          <a:ea typeface="Cambria Math" panose="02040503050406030204" pitchFamily="18" charset="0"/>
                        </a:rPr>
                        <m:t>∙</m:t>
                      </m:r>
                      <m:d>
                        <m:dPr>
                          <m:ctrlPr>
                            <a:rPr lang="it-IT" sz="1400" i="1" dirty="0" smtClean="0">
                              <a:latin typeface="Cambria Math" panose="02040503050406030204" pitchFamily="18" charset="0"/>
                              <a:ea typeface="Cambria Math" panose="02040503050406030204" pitchFamily="18" charset="0"/>
                            </a:rPr>
                          </m:ctrlPr>
                        </m:dPr>
                        <m:e>
                          <m:m>
                            <m:mPr>
                              <m:mcs>
                                <m:mc>
                                  <m:mcPr>
                                    <m:count m:val="1"/>
                                    <m:mcJc m:val="center"/>
                                  </m:mcPr>
                                </m:mc>
                              </m:mcs>
                              <m:ctrlPr>
                                <a:rPr lang="it-IT" sz="1400" i="1" dirty="0" smtClean="0">
                                  <a:latin typeface="Cambria Math" panose="02040503050406030204" pitchFamily="18" charset="0"/>
                                  <a:ea typeface="Cambria Math" panose="02040503050406030204" pitchFamily="18" charset="0"/>
                                </a:rPr>
                              </m:ctrlPr>
                            </m:mPr>
                            <m:mr>
                              <m:e>
                                <m:r>
                                  <m:rPr>
                                    <m:brk m:alnAt="7"/>
                                  </m:rPr>
                                  <a:rPr lang="it-IT" sz="1400" b="0" i="1" dirty="0" smtClean="0">
                                    <a:latin typeface="Cambria Math" panose="02040503050406030204" pitchFamily="18" charset="0"/>
                                    <a:ea typeface="Cambria Math" panose="02040503050406030204" pitchFamily="18" charset="0"/>
                                  </a:rPr>
                                  <m:t>2</m:t>
                                </m:r>
                              </m:e>
                            </m:mr>
                            <m:mr>
                              <m:e>
                                <m:r>
                                  <a:rPr lang="it-IT" sz="1400" b="0" i="1" dirty="0" smtClean="0">
                                    <a:latin typeface="Cambria Math" panose="02040503050406030204" pitchFamily="18" charset="0"/>
                                    <a:ea typeface="Cambria Math" panose="02040503050406030204" pitchFamily="18" charset="0"/>
                                  </a:rPr>
                                  <m:t>4</m:t>
                                </m:r>
                              </m:e>
                            </m:mr>
                            <m:mr>
                              <m:e>
                                <m:r>
                                  <a:rPr lang="it-IT" sz="1400" b="0" i="1" dirty="0" smtClean="0">
                                    <a:latin typeface="Cambria Math" panose="02040503050406030204" pitchFamily="18" charset="0"/>
                                    <a:ea typeface="Cambria Math" panose="02040503050406030204" pitchFamily="18" charset="0"/>
                                  </a:rPr>
                                  <m:t>6</m:t>
                                </m:r>
                              </m:e>
                            </m:mr>
                          </m:m>
                        </m:e>
                      </m:d>
                      <m:r>
                        <a:rPr lang="it-IT" sz="1400" b="0" i="1" dirty="0" smtClean="0">
                          <a:latin typeface="Cambria Math" panose="02040503050406030204" pitchFamily="18" charset="0"/>
                          <a:ea typeface="Cambria Math" panose="02040503050406030204" pitchFamily="18" charset="0"/>
                        </a:rPr>
                        <m:t>=</m:t>
                      </m:r>
                      <m:d>
                        <m:dPr>
                          <m:ctrlPr>
                            <a:rPr lang="it-IT" sz="1400" i="1" dirty="0">
                              <a:latin typeface="Cambria Math" panose="02040503050406030204" pitchFamily="18" charset="0"/>
                              <a:ea typeface="Cambria Math" panose="02040503050406030204" pitchFamily="18" charset="0"/>
                            </a:rPr>
                          </m:ctrlPr>
                        </m:dPr>
                        <m:e>
                          <m:m>
                            <m:mPr>
                              <m:mcs>
                                <m:mc>
                                  <m:mcPr>
                                    <m:count m:val="1"/>
                                    <m:mcJc m:val="center"/>
                                  </m:mcPr>
                                </m:mc>
                              </m:mcs>
                              <m:ctrlPr>
                                <a:rPr lang="it-IT" sz="1400" i="1" dirty="0">
                                  <a:latin typeface="Cambria Math" panose="02040503050406030204" pitchFamily="18" charset="0"/>
                                  <a:ea typeface="Cambria Math" panose="02040503050406030204" pitchFamily="18" charset="0"/>
                                </a:rPr>
                              </m:ctrlPr>
                            </m:mPr>
                            <m:mr>
                              <m:e>
                                <m:r>
                                  <m:rPr>
                                    <m:brk m:alnAt="7"/>
                                  </m:rPr>
                                  <a:rPr lang="it-IT" sz="1400" b="0" i="1" dirty="0" smtClean="0">
                                    <a:latin typeface="Cambria Math" panose="02040503050406030204" pitchFamily="18" charset="0"/>
                                    <a:ea typeface="Cambria Math" panose="02040503050406030204" pitchFamily="18" charset="0"/>
                                  </a:rPr>
                                  <m:t>6</m:t>
                                </m:r>
                              </m:e>
                            </m:mr>
                            <m:mr>
                              <m:e>
                                <m:r>
                                  <a:rPr lang="it-IT" sz="1400" b="0" i="1" dirty="0" smtClean="0">
                                    <a:latin typeface="Cambria Math" panose="02040503050406030204" pitchFamily="18" charset="0"/>
                                    <a:ea typeface="Cambria Math" panose="02040503050406030204" pitchFamily="18" charset="0"/>
                                  </a:rPr>
                                  <m:t>18</m:t>
                                </m:r>
                              </m:e>
                            </m:mr>
                            <m:mr>
                              <m:e>
                                <m:r>
                                  <a:rPr lang="it-IT" sz="1400" b="0" i="1" dirty="0" smtClean="0">
                                    <a:latin typeface="Cambria Math" panose="02040503050406030204" pitchFamily="18" charset="0"/>
                                    <a:ea typeface="Cambria Math" panose="02040503050406030204" pitchFamily="18" charset="0"/>
                                  </a:rPr>
                                  <m:t>12</m:t>
                                </m:r>
                              </m:e>
                            </m:mr>
                          </m:m>
                        </m:e>
                      </m:d>
                    </m:oMath>
                  </m:oMathPara>
                </a14:m>
                <a:endParaRPr lang="it-IT" sz="1400" dirty="0"/>
              </a:p>
              <a:p>
                <a:endParaRPr lang="it-IT" sz="700" dirty="0"/>
              </a:p>
              <a:p>
                <a:r>
                  <a:rPr lang="it-IT" sz="1400" dirty="0"/>
                  <a:t>       we can easily notice how only non-zero values are considered, indicating sparse matrix-vector multiplication time is indeed </a:t>
                </a:r>
                <a14:m>
                  <m:oMath xmlns:m="http://schemas.openxmlformats.org/officeDocument/2006/math">
                    <m:r>
                      <m:rPr>
                        <m:sty m:val="p"/>
                      </m:rPr>
                      <a:rPr lang="it-IT" sz="1400" b="0" i="0" smtClean="0">
                        <a:latin typeface="Cambria Math" panose="02040503050406030204" pitchFamily="18" charset="0"/>
                      </a:rPr>
                      <m:t>O</m:t>
                    </m:r>
                    <m:d>
                      <m:dPr>
                        <m:ctrlPr>
                          <a:rPr lang="it-IT" sz="1400" i="1" smtClean="0">
                            <a:latin typeface="Cambria Math" panose="02040503050406030204" pitchFamily="18" charset="0"/>
                          </a:rPr>
                        </m:ctrlPr>
                      </m:dPr>
                      <m:e>
                        <m:r>
                          <m:rPr>
                            <m:sty m:val="p"/>
                          </m:rPr>
                          <a:rPr lang="it-IT" sz="1400" b="0" i="0" smtClean="0">
                            <a:latin typeface="Cambria Math" panose="02040503050406030204" pitchFamily="18" charset="0"/>
                          </a:rPr>
                          <m:t>nnz</m:t>
                        </m:r>
                        <m:r>
                          <a:rPr lang="it-IT" sz="1400">
                            <a:latin typeface="Cambria Math" panose="02040503050406030204" pitchFamily="18" charset="0"/>
                          </a:rPr>
                          <m:t>𝐀</m:t>
                        </m:r>
                      </m:e>
                    </m:d>
                  </m:oMath>
                </a14:m>
                <a:r>
                  <a:rPr lang="it-IT" sz="1400" dirty="0"/>
                  <a:t>, where         </a:t>
                </a:r>
                <a:r>
                  <a:rPr lang="it-IT" sz="1400" dirty="0">
                    <a:solidFill>
                      <a:schemeClr val="bg1"/>
                    </a:solidFill>
                  </a:rPr>
                  <a:t> </a:t>
                </a:r>
                <a:r>
                  <a:rPr lang="it-IT" sz="1400" dirty="0"/>
                  <a:t>   </a:t>
                </a:r>
                <a14:m>
                  <m:oMath xmlns:m="http://schemas.openxmlformats.org/officeDocument/2006/math">
                    <m:r>
                      <a:rPr lang="it-IT" sz="1400" b="0" i="0" smtClean="0">
                        <a:latin typeface="Cambria Math" panose="02040503050406030204" pitchFamily="18" charset="0"/>
                      </a:rPr>
                      <m:t>       </m:t>
                    </m:r>
                    <m:d>
                      <m:dPr>
                        <m:ctrlPr>
                          <a:rPr lang="it-IT" sz="1400" i="1">
                            <a:latin typeface="Cambria Math" panose="02040503050406030204" pitchFamily="18" charset="0"/>
                          </a:rPr>
                        </m:ctrlPr>
                      </m:dPr>
                      <m:e>
                        <m:r>
                          <m:rPr>
                            <m:sty m:val="p"/>
                          </m:rPr>
                          <a:rPr lang="it-IT" sz="1400">
                            <a:latin typeface="Cambria Math" panose="02040503050406030204" pitchFamily="18" charset="0"/>
                          </a:rPr>
                          <m:t>nnz</m:t>
                        </m:r>
                        <m:r>
                          <a:rPr lang="it-IT" sz="1400">
                            <a:latin typeface="Cambria Math" panose="02040503050406030204" pitchFamily="18" charset="0"/>
                          </a:rPr>
                          <m:t>𝐀</m:t>
                        </m:r>
                      </m:e>
                    </m:d>
                  </m:oMath>
                </a14:m>
                <a:r>
                  <a:rPr lang="it-IT" sz="1400" dirty="0"/>
                  <a:t> corresponds to the number of non-zero entries of </a:t>
                </a:r>
                <a14:m>
                  <m:oMath xmlns:m="http://schemas.openxmlformats.org/officeDocument/2006/math">
                    <m:r>
                      <a:rPr lang="it-IT" sz="1400">
                        <a:latin typeface="Cambria Math" panose="02040503050406030204" pitchFamily="18" charset="0"/>
                      </a:rPr>
                      <m:t>𝐀</m:t>
                    </m:r>
                  </m:oMath>
                </a14:m>
                <a:r>
                  <a:rPr lang="it-IT" sz="1400" dirty="0"/>
                  <a:t>.</a:t>
                </a:r>
              </a:p>
              <a:p>
                <a:pPr marL="285750" indent="-285750">
                  <a:buFont typeface="Arial" panose="020B0604020202020204" pitchFamily="34" charset="0"/>
                  <a:buChar char="•"/>
                </a:pPr>
                <a:endParaRPr lang="it-IT" sz="700" dirty="0"/>
              </a:p>
              <a:p>
                <a:pPr marL="285750" indent="-285750">
                  <a:buFont typeface="Arial" panose="020B0604020202020204" pitchFamily="34" charset="0"/>
                  <a:buChar char="•"/>
                </a:pPr>
                <a:r>
                  <a:rPr lang="it-IT" sz="1400" dirty="0"/>
                  <a:t>Following a performance analysis calibrated on the VW dataset in De Lara (2020)[4], we </a:t>
                </a:r>
                <a:r>
                  <a:rPr lang="en-US" sz="1400" dirty="0"/>
                  <a:t>conclude that, as long as the matrix structure remains unchanged, CSR and CSC formats are both more memory-efficient and faster</a:t>
                </a:r>
                <a:r>
                  <a:rPr lang="it-IT" sz="1400" dirty="0"/>
                  <a:t>: details in the below table. </a:t>
                </a:r>
                <a:endParaRPr lang="en-US" sz="1400" dirty="0"/>
              </a:p>
            </p:txBody>
          </p:sp>
        </mc:Choice>
        <mc:Fallback xmlns="">
          <p:sp>
            <p:nvSpPr>
              <p:cNvPr id="12" name="TextBox 11">
                <a:extLst>
                  <a:ext uri="{FF2B5EF4-FFF2-40B4-BE49-F238E27FC236}">
                    <a16:creationId xmlns:a16="http://schemas.microsoft.com/office/drawing/2014/main" id="{C44E3A5D-6D56-C981-E9F4-596CB3906ADE}"/>
                  </a:ext>
                </a:extLst>
              </p:cNvPr>
              <p:cNvSpPr txBox="1">
                <a:spLocks noRot="1" noChangeAspect="1" noMove="1" noResize="1" noEditPoints="1" noAdjustHandles="1" noChangeArrowheads="1" noChangeShapeType="1" noTextEdit="1"/>
              </p:cNvSpPr>
              <p:nvPr/>
            </p:nvSpPr>
            <p:spPr>
              <a:xfrm>
                <a:off x="547724" y="1325563"/>
                <a:ext cx="11357231" cy="2847318"/>
              </a:xfrm>
              <a:prstGeom prst="rect">
                <a:avLst/>
              </a:prstGeom>
              <a:blipFill>
                <a:blip r:embed="rId4"/>
                <a:stretch>
                  <a:fillRect l="-107" r="-537" b="-1068"/>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C8552867-8893-EC6D-1479-E8EB5388D238}"/>
              </a:ext>
            </a:extLst>
          </p:cNvPr>
          <p:cNvSpPr txBox="1"/>
          <p:nvPr/>
        </p:nvSpPr>
        <p:spPr>
          <a:xfrm>
            <a:off x="547724" y="4198284"/>
            <a:ext cx="7921052" cy="1708160"/>
          </a:xfrm>
          <a:prstGeom prst="rect">
            <a:avLst/>
          </a:prstGeom>
          <a:noFill/>
        </p:spPr>
        <p:txBody>
          <a:bodyPr wrap="square">
            <a:spAutoFit/>
          </a:bodyPr>
          <a:lstStyle/>
          <a:p>
            <a:pPr marL="285750" indent="-285750">
              <a:buFont typeface="Arial" panose="020B0604020202020204" pitchFamily="34" charset="0"/>
              <a:buChar char="•"/>
            </a:pPr>
            <a:r>
              <a:rPr lang="it-IT" sz="1400" dirty="0"/>
              <a:t>Our choice for the second implementation of Pagerank algorithm thus falls on the Scipy </a:t>
            </a:r>
            <a:r>
              <a:rPr lang="en-US" sz="1400" dirty="0"/>
              <a:t>Compressed Sparse Row (CSR) format</a:t>
            </a:r>
            <a:r>
              <a:rPr lang="en-US" sz="1400" baseline="30000" dirty="0"/>
              <a:t>2</a:t>
            </a:r>
            <a:r>
              <a:rPr lang="en-US" sz="1400" dirty="0"/>
              <a:t> which uses three arrays to represent the matrix: one for the non-zero values, one for the column indices and one for the row pointers.</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en-US" sz="1400" dirty="0"/>
              <a:t>CSR reduces memory usage and enables efficient matrix-vector multiplication operations, which are crucial for the iterative PageRank algorithm. Our empirical tests demonstrate that this allows us to handle WV's adjacency matrix effectively. Furthermore, the sparse implementation consistently exhibits significantly lower runtime on the WV dataset (</a:t>
            </a:r>
            <a:r>
              <a:rPr lang="it-IT" sz="1400" dirty="0"/>
              <a:t>~</a:t>
            </a:r>
            <a:r>
              <a:rPr lang="en-US" sz="1400" dirty="0"/>
              <a:t>1s versus </a:t>
            </a:r>
            <a:r>
              <a:rPr lang="it-IT" sz="1400" dirty="0"/>
              <a:t>~</a:t>
            </a:r>
            <a:r>
              <a:rPr lang="en-US" sz="1400" dirty="0"/>
              <a:t>100s).</a:t>
            </a:r>
            <a:endParaRPr lang="it-IT" sz="1400" dirty="0"/>
          </a:p>
        </p:txBody>
      </p:sp>
      <p:sp>
        <p:nvSpPr>
          <p:cNvPr id="11" name="Rectangle 10">
            <a:extLst>
              <a:ext uri="{FF2B5EF4-FFF2-40B4-BE49-F238E27FC236}">
                <a16:creationId xmlns:a16="http://schemas.microsoft.com/office/drawing/2014/main" id="{64EC06E6-1C7D-77D8-1A5E-A23C087CF171}"/>
              </a:ext>
            </a:extLst>
          </p:cNvPr>
          <p:cNvSpPr/>
          <p:nvPr/>
        </p:nvSpPr>
        <p:spPr>
          <a:xfrm>
            <a:off x="10582183" y="4172881"/>
            <a:ext cx="381739" cy="16064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a:extLst>
              <a:ext uri="{FF2B5EF4-FFF2-40B4-BE49-F238E27FC236}">
                <a16:creationId xmlns:a16="http://schemas.microsoft.com/office/drawing/2014/main" id="{40497181-93DA-95F5-4067-6899EF4FA1F4}"/>
              </a:ext>
            </a:extLst>
          </p:cNvPr>
          <p:cNvSpPr txBox="1"/>
          <p:nvPr/>
        </p:nvSpPr>
        <p:spPr>
          <a:xfrm>
            <a:off x="614778" y="6254672"/>
            <a:ext cx="4907133" cy="246221"/>
          </a:xfrm>
          <a:prstGeom prst="rect">
            <a:avLst/>
          </a:prstGeom>
          <a:noFill/>
        </p:spPr>
        <p:txBody>
          <a:bodyPr wrap="square">
            <a:spAutoFit/>
          </a:bodyPr>
          <a:lstStyle/>
          <a:p>
            <a:r>
              <a:rPr lang="en-US" sz="1000" baseline="30000" dirty="0"/>
              <a:t>2</a:t>
            </a:r>
            <a:r>
              <a:rPr lang="it-IT" sz="1000" dirty="0"/>
              <a:t> </a:t>
            </a:r>
            <a:r>
              <a:rPr lang="it-IT" sz="1000" dirty="0">
                <a:hlinkClick r:id="rId5"/>
              </a:rPr>
              <a:t>https://docs.scipy.org/doc/scipy/reference/generated/scipy.sparse.csr_matrix.html</a:t>
            </a:r>
            <a:endParaRPr lang="it-IT" sz="1000" dirty="0"/>
          </a:p>
        </p:txBody>
      </p:sp>
    </p:spTree>
    <p:extLst>
      <p:ext uri="{BB962C8B-B14F-4D97-AF65-F5344CB8AC3E}">
        <p14:creationId xmlns:p14="http://schemas.microsoft.com/office/powerpoint/2010/main" val="167847312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The-Dataset</Template>
  <TotalTime>5863</TotalTime>
  <Words>3192</Words>
  <Application>Microsoft Office PowerPoint</Application>
  <PresentationFormat>Widescreen</PresentationFormat>
  <Paragraphs>203</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Aptos</vt:lpstr>
      <vt:lpstr>Aptos Display</vt:lpstr>
      <vt:lpstr>Arial</vt:lpstr>
      <vt:lpstr>Calibri</vt:lpstr>
      <vt:lpstr>Calibri Light</vt:lpstr>
      <vt:lpstr>Cambria Math</vt:lpstr>
      <vt:lpstr>Roboto Slab</vt:lpstr>
      <vt:lpstr>Wingdings</vt:lpstr>
      <vt:lpstr>Office 2013 - 2022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Implementation</dc:title>
  <dc:creator>PIVIDORI MATTIA [SM3500520]</dc:creator>
  <cp:lastModifiedBy>PIVIDORI MATTIA [SM3500520]</cp:lastModifiedBy>
  <cp:revision>324</cp:revision>
  <dcterms:created xsi:type="dcterms:W3CDTF">2024-06-08T08:49:54Z</dcterms:created>
  <dcterms:modified xsi:type="dcterms:W3CDTF">2024-06-30T18:09:55Z</dcterms:modified>
</cp:coreProperties>
</file>