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Consolas"/>
      <p:regular r:id="rId45"/>
      <p:bold r:id="rId46"/>
      <p:italic r:id="rId47"/>
      <p:boldItalic r:id="rId4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Consolas-bold.fntdata"/><Relationship Id="rId23" Type="http://schemas.openxmlformats.org/officeDocument/2006/relationships/slide" Target="slides/slide18.xml"/><Relationship Id="rId45" Type="http://schemas.openxmlformats.org/officeDocument/2006/relationships/font" Target="fonts/Consola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Consolas-boldItalic.fntdata"/><Relationship Id="rId25" Type="http://schemas.openxmlformats.org/officeDocument/2006/relationships/slide" Target="slides/slide20.xml"/><Relationship Id="rId47" Type="http://schemas.openxmlformats.org/officeDocument/2006/relationships/font" Target="fonts/Consola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81000" y="3042000"/>
            <a:ext cx="2835275" cy="602456"/>
          </a:xfrm>
          <a:custGeom>
            <a:pathLst>
              <a:path extrusionOk="0" h="1012" w="3572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6781800" y="3494438"/>
            <a:ext cx="1903412" cy="552450"/>
          </a:xfrm>
          <a:custGeom>
            <a:pathLst>
              <a:path extrusionOk="0" h="927" w="2398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81000" y="0"/>
            <a:ext cx="1136699" cy="2971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268663" y="3494438"/>
            <a:ext cx="1700099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021262" y="3494438"/>
            <a:ext cx="1684199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546975" y="4087369"/>
            <a:ext cx="1139824" cy="1057275"/>
          </a:xfrm>
          <a:custGeom>
            <a:pathLst>
              <a:path extrusionOk="0" h="1776" w="1437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2220060" y="2187175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  <a:lvl2pPr algn="ctr">
              <a:spcBef>
                <a:spcPts val="0"/>
              </a:spcBef>
              <a:buNone/>
              <a:defRPr/>
            </a:lvl2pPr>
            <a:lvl3pPr algn="ctr">
              <a:spcBef>
                <a:spcPts val="0"/>
              </a:spcBef>
              <a:buNone/>
              <a:defRPr/>
            </a:lvl3pPr>
            <a:lvl4pPr algn="ctr">
              <a:spcBef>
                <a:spcPts val="0"/>
              </a:spcBef>
              <a:buSzPct val="100000"/>
              <a:buNone/>
              <a:defRPr sz="2400"/>
            </a:lvl4pPr>
            <a:lvl5pPr algn="ctr">
              <a:spcBef>
                <a:spcPts val="0"/>
              </a:spcBef>
              <a:buSzPct val="100000"/>
              <a:buNone/>
              <a:defRPr sz="2400"/>
            </a:lvl5pPr>
            <a:lvl6pPr algn="ctr">
              <a:spcBef>
                <a:spcPts val="0"/>
              </a:spcBef>
              <a:buSzPct val="100000"/>
              <a:buNone/>
              <a:defRPr sz="2400"/>
            </a:lvl6pPr>
            <a:lvl7pPr algn="ctr">
              <a:spcBef>
                <a:spcPts val="0"/>
              </a:spcBef>
              <a:buSzPct val="100000"/>
              <a:buNone/>
              <a:defRPr sz="2400"/>
            </a:lvl7pPr>
            <a:lvl8pPr algn="ctr">
              <a:spcBef>
                <a:spcPts val="0"/>
              </a:spcBef>
              <a:buSzPct val="100000"/>
              <a:buNone/>
              <a:defRPr sz="2400"/>
            </a:lvl8pPr>
            <a:lvl9pPr algn="ctr">
              <a:spcBef>
                <a:spcPts val="0"/>
              </a:spcBef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 rot="10800000">
            <a:off x="228600" y="4000518"/>
            <a:ext cx="2208225" cy="1145738"/>
          </a:xfrm>
          <a:custGeom>
            <a:pathLst>
              <a:path extrusionOk="0" h="18832" w="1000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497136" y="4000500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995862" y="4000500"/>
            <a:ext cx="1965299" cy="1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7010400" y="4000500"/>
            <a:ext cx="2133599" cy="1560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020958" y="4406309"/>
            <a:ext cx="7813199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SzPct val="100000"/>
              <a:buNone/>
              <a:defRPr b="1"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413000" y="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911726" y="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943725" y="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2346300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4987527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498725" y="4987527"/>
            <a:ext cx="1965299" cy="1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513262" y="4987527"/>
            <a:ext cx="46307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defRPr sz="3000">
                <a:solidFill>
                  <a:schemeClr val="lt2"/>
                </a:solidFill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examp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eveloper.android.com/guide/topics/manifest/manifest-element.html#uid" TargetMode="External"/><Relationship Id="rId4" Type="http://schemas.openxmlformats.org/officeDocument/2006/relationships/hyperlink" Target="http://developer.android.com/guide/topics/manifest/manifest-element.html#uidlabel" TargetMode="External"/><Relationship Id="rId5" Type="http://schemas.openxmlformats.org/officeDocument/2006/relationships/hyperlink" Target="http://developer.android.com/guide/topics/manifest/manifest-element.html#vcode" TargetMode="External"/><Relationship Id="rId6" Type="http://schemas.openxmlformats.org/officeDocument/2006/relationships/hyperlink" Target="http://developer.android.com/guide/topics/manifest/manifest-element.html#vname" TargetMode="External"/><Relationship Id="rId7" Type="http://schemas.openxmlformats.org/officeDocument/2006/relationships/hyperlink" Target="http://developer.android.com/guide/topics/manifest/manifest-element.html#instal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classencrypt.sourceforge.net/" TargetMode="External"/><Relationship Id="rId4" Type="http://schemas.openxmlformats.org/officeDocument/2006/relationships/hyperlink" Target="http://www.sable.mcgill.ca/JBCO/examples.html" TargetMode="External"/><Relationship Id="rId11" Type="http://schemas.openxmlformats.org/officeDocument/2006/relationships/hyperlink" Target="http://www.zelix.com/klassmaster/featuresIncrementalObfuscation.html" TargetMode="External"/><Relationship Id="rId10" Type="http://schemas.openxmlformats.org/officeDocument/2006/relationships/hyperlink" Target="http://web.stanford.edu/class/cs231m/docs/intro-to-android-dev.pdf" TargetMode="External"/><Relationship Id="rId9" Type="http://schemas.openxmlformats.org/officeDocument/2006/relationships/hyperlink" Target="http://en.wikipedia.org/wiki/Android_(operating_system)" TargetMode="External"/><Relationship Id="rId5" Type="http://schemas.openxmlformats.org/officeDocument/2006/relationships/hyperlink" Target="http://jarg.sourceforge.net/" TargetMode="External"/><Relationship Id="rId6" Type="http://schemas.openxmlformats.org/officeDocument/2006/relationships/hyperlink" Target="http://jode.sourceforge.net/" TargetMode="External"/><Relationship Id="rId7" Type="http://schemas.openxmlformats.org/officeDocument/2006/relationships/hyperlink" Target="http://proguard.sourceforge.net/" TargetMode="External"/><Relationship Id="rId8" Type="http://schemas.openxmlformats.org/officeDocument/2006/relationships/hyperlink" Target="https://www.defcon.org/images/defcon-15/dc15-presentations/dc-15-subere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1681750" y="2187175"/>
            <a:ext cx="69999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 Obfuscation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Fingerprinting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 Android Binaries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Matt Van Veldhuizen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Application Packages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.apk files: compressed files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 byte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resources (icons, sounds, etc)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Binary native files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Android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854950" y="1184675"/>
            <a:ext cx="7368000" cy="182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Defines the metadata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i.e. requested permissions or registered services and activities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Activities are screens that allow the user to interact with the program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i.e. dial the phone, take a photo, send an email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Each is given a window (floating or full screen)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Android</a:t>
            </a:r>
          </a:p>
        </p:txBody>
      </p:sp>
      <p:sp>
        <p:nvSpPr>
          <p:cNvPr id="131" name="Shape 131"/>
          <p:cNvSpPr/>
          <p:nvPr/>
        </p:nvSpPr>
        <p:spPr>
          <a:xfrm>
            <a:off x="1023000" y="3592075"/>
            <a:ext cx="7097999" cy="145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&lt;manifest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xmlns:android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 &gt;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&lt;uses-sdk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android:minSdkVersion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"8"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android:targetSdkVersion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"19"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&lt;/manifest&gt;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854950" y="1184678"/>
            <a:ext cx="7831799" cy="3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Identifier Renaming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Junk Byte Insertion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Obfuscated/Encrypted Strings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Code Modification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Call Graph Obfuscation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Manifest Obfuscation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 Methods on Android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854950" y="3014025"/>
            <a:ext cx="3720600" cy="145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Base64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   public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decode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input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encode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input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54950" y="1184673"/>
            <a:ext cx="7831799" cy="12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Variable/Function Name Change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Obfuscation: Identifier Renaming</a:t>
            </a:r>
          </a:p>
        </p:txBody>
      </p:sp>
      <p:sp>
        <p:nvSpPr>
          <p:cNvPr id="145" name="Shape 145"/>
          <p:cNvSpPr/>
          <p:nvPr/>
        </p:nvSpPr>
        <p:spPr>
          <a:xfrm>
            <a:off x="5277850" y="3014025"/>
            <a:ext cx="3720600" cy="145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46" name="Shape 146"/>
          <p:cNvSpPr/>
          <p:nvPr/>
        </p:nvSpPr>
        <p:spPr>
          <a:xfrm>
            <a:off x="4712950" y="3583725"/>
            <a:ext cx="427499" cy="316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854950" y="4553800"/>
            <a:ext cx="3720600" cy="31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Java Source Code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277850" y="4553800"/>
            <a:ext cx="3720600" cy="31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Java Source Code With Renamed Identifiers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854950" y="1184678"/>
            <a:ext cx="7831799" cy="358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Junk Instructions have to be incorrect (i.e. incomplete)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Produces a red herring for disassemblers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Junk Instructions must never be reached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Prevented with an unconditional jump before junk instructions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Obfuscation: Junk Byte Insertion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Obfuscation: Junk Byte Insertion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1843500" y="1350975"/>
            <a:ext cx="5457000" cy="1379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0003bc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1250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#int 5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0003be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2900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0400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0005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0003c2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0001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&lt;junkbytes&gt;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0003c4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0000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0004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&lt;junkbytes&gt;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0003c6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d800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lit8 v0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#int 1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0003ca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0f00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0007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v0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843500" y="2651175"/>
            <a:ext cx="5282400" cy="37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</a:rPr>
              <a:t>Disassembly with detection of Junk Bytes</a:t>
            </a:r>
          </a:p>
        </p:txBody>
      </p:sp>
      <p:sp>
        <p:nvSpPr>
          <p:cNvPr id="162" name="Shape 162"/>
          <p:cNvSpPr/>
          <p:nvPr/>
        </p:nvSpPr>
        <p:spPr>
          <a:xfrm>
            <a:off x="1843500" y="3643775"/>
            <a:ext cx="5457000" cy="986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0003bc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1250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 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#int 5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0003be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2900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0400	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0005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0003c2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0001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d800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0001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dummy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0003ca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0f00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 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0007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843500" y="4556175"/>
            <a:ext cx="5457000" cy="37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</a:rPr>
              <a:t>Linear Sweep with dexdump fails due to junk bytes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Obfuscation: Junk Byte Insertion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1843500" y="1928200"/>
            <a:ext cx="5471699" cy="14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0003bc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1250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#int 5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0003be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2900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0400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gtz v0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0005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0003c2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0001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d800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0001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dummy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0003ca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0f00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0007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v0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843500" y="3489375"/>
            <a:ext cx="5282400" cy="37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</a:rPr>
              <a:t>Recursive Traversal fails due to conditional branches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854950" y="1184677"/>
            <a:ext cx="7831799" cy="160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lang="en" sz="2400"/>
              <a:t>The Use of encryption to render strings unreadable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Strings are Stored encrypted inside the application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Strings are decoded/decrypted during runtime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Obfuscation: Encrypting Strings</a:t>
            </a:r>
          </a:p>
        </p:txBody>
      </p:sp>
      <p:sp>
        <p:nvSpPr>
          <p:cNvPr id="177" name="Shape 177"/>
          <p:cNvSpPr/>
          <p:nvPr/>
        </p:nvSpPr>
        <p:spPr>
          <a:xfrm>
            <a:off x="709825" y="3014025"/>
            <a:ext cx="3276300" cy="145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host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www.example.com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username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"secretuser";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 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password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"secretpass";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8" name="Shape 178"/>
          <p:cNvSpPr/>
          <p:nvPr/>
        </p:nvSpPr>
        <p:spPr>
          <a:xfrm>
            <a:off x="4518250" y="3014025"/>
            <a:ext cx="4480199" cy="145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 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host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decrypt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"fbe84eae33e4efdb637a"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 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decrypt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"a58be63b1602ab2a6ac2"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 String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decrypt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"a0133dc939c4f54571fa"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9" name="Shape 179"/>
          <p:cNvSpPr/>
          <p:nvPr/>
        </p:nvSpPr>
        <p:spPr>
          <a:xfrm>
            <a:off x="4103350" y="3583725"/>
            <a:ext cx="297600" cy="316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854950" y="4553800"/>
            <a:ext cx="3720600" cy="31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Java Source with unencrypted strings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277850" y="4553800"/>
            <a:ext cx="3720600" cy="31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Java Source with encrypted strings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854950" y="1184678"/>
            <a:ext cx="7831799" cy="358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Loading Remote Code into Memory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Library Functions already provided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java.net.url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Loading and Execution are possible through the standard DexFile class </a:t>
            </a:r>
            <a:r>
              <a:rPr lang="en" sz="1800"/>
              <a:t>(manipulates dex files - provides random read access to dex files)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Obfuscation: Dynamic Load Code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854950" y="1184678"/>
            <a:ext cx="7831799" cy="358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Increases the difficulty of static analysis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/>
              <a:t>Dalvik Code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/>
              <a:t>Native Code</a:t>
            </a: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Obfuscation: Code Modification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 to Obfuscation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Introduction to Deobfuscation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Introduction to Android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Obfuscation Methods on Android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Obfuscation Programs for Android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Looking at Obfuscation Fingerprints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Looking into the Future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Questions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854950" y="1184678"/>
            <a:ext cx="7831799" cy="358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Dalvik Bytecode has limited instruction set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Not possible to alter the bytecode dynamically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Need an external helper like the Java Native Interface (JNI)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Enables Java code running in a JVM to call and be called by native applications (programs specific to hardware or os) and libraries in other languages (c/c++/assembly)</a:t>
            </a:r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Modification: Dalvik Code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854950" y="1184678"/>
            <a:ext cx="7831799" cy="358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Using JNI it can execute native code in the context of the current running processes allowing it access to memory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The new code will further be executed by the DVM</a:t>
            </a: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Modification: Dalvik Code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854950" y="1184678"/>
            <a:ext cx="7831799" cy="358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Native Code that is executed directly by the processor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This method works very similar to dynamic code manipulation on x86 machines</a:t>
            </a: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Modification: Native Code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854950" y="1184678"/>
            <a:ext cx="7831799" cy="358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lang="en" sz="2400"/>
              <a:t>Android programs start from a fork of the zygote process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Includes a set of preloaded libraries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Android Framework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Classes in the application have the same name as the preloaded libraries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The bytecode then points the the APK-internal definition but during runtime the preloaded definitions will be used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Obfuscation: Call Graph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854950" y="1184678"/>
            <a:ext cx="7831799" cy="358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Static analysis tools can be exploited by using an attribute with an invalid ID</a:t>
            </a: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Obfuscation: Manifest</a:t>
            </a:r>
          </a:p>
        </p:txBody>
      </p:sp>
      <p:sp>
        <p:nvSpPr>
          <p:cNvPr id="224" name="Shape 224"/>
          <p:cNvSpPr/>
          <p:nvPr/>
        </p:nvSpPr>
        <p:spPr>
          <a:xfrm>
            <a:off x="1124950" y="2574950"/>
            <a:ext cx="7496699" cy="232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&lt;manifest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xmlns:android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package=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0x00000000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android:</a:t>
            </a:r>
            <a:r>
              <a:rPr lang="en" sz="1200" u="sng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sharedUserId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android:</a:t>
            </a:r>
            <a:r>
              <a:rPr lang="en" sz="1200" u="sng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sharedUserLabel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"string resource"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android:</a:t>
            </a:r>
            <a:r>
              <a:rPr lang="en" sz="1200" u="sng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versionCode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"integer"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android:</a:t>
            </a:r>
            <a:r>
              <a:rPr lang="en" sz="1200" u="sng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versionName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android:</a:t>
            </a:r>
            <a:r>
              <a:rPr lang="en" sz="1200" u="sng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installLocation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"auto"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"internalOnly"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"preferExternal"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&lt;/manifest&gt;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ProGuard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jarg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JBCO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ClassEncrypt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Zelix KlassMaster</a:t>
            </a: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854950" y="162400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 Programs on Android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1441200" y="2088150"/>
            <a:ext cx="3093899" cy="857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Shrinks/Optimizes/ Obfuscates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1800"/>
              <a:t>removing unused code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1800"/>
              <a:t>renaming classes/fields/methods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Integrated into the Android Build System</a:t>
            </a: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 Program: ProGuard</a:t>
            </a:r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Creates a definition file describing how it obfuscates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Creates a mapping file after renaming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5307375" y="2348125"/>
            <a:ext cx="3093899" cy="1064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363025" y="3387128"/>
            <a:ext cx="3093899" cy="857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Renamed Class/Method/field/local names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2400"/>
              <a:t>Removes debugging info</a:t>
            </a: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 Program: JODE</a:t>
            </a:r>
          </a:p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en" sz="2400"/>
              <a:t>removes dead code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en" sz="2400"/>
              <a:t>optimizes local variable allocation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1204225" y="1287475"/>
            <a:ext cx="783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</a:rPr>
              <a:t>Java Optimize and Decompile Environment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5339400" y="3994300"/>
            <a:ext cx="3045300" cy="1097999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444950" y="3066875"/>
            <a:ext cx="3093899" cy="857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Removes: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debugging info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1800"/>
              <a:t>unnecessary attributes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1800"/>
              <a:t>unused entries in the constant pool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unused fields, methods, classes, interfaces</a:t>
            </a: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 Program: jarg</a:t>
            </a:r>
          </a:p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Renames:</a:t>
            </a:r>
          </a:p>
          <a:p>
            <a:pPr indent="-228600" lvl="1" marL="914400" rtl="0">
              <a:spcBef>
                <a:spcPts val="600"/>
              </a:spcBef>
              <a:buSzPct val="100000"/>
            </a:pPr>
            <a:r>
              <a:rPr lang="en" sz="1800"/>
              <a:t>field, method with private access restrictions</a:t>
            </a:r>
          </a:p>
          <a:p>
            <a:pPr indent="-228600" lvl="1" marL="914400" rtl="0">
              <a:spcBef>
                <a:spcPts val="600"/>
              </a:spcBef>
              <a:buSzPct val="100000"/>
            </a:pPr>
            <a:r>
              <a:rPr lang="en" sz="1800"/>
              <a:t>field, method, class, interface default access restrictions</a:t>
            </a:r>
          </a:p>
          <a:p>
            <a:pPr indent="-228600" lvl="0" marL="457200" rtl="0">
              <a:spcBef>
                <a:spcPts val="600"/>
              </a:spcBef>
              <a:buSzPct val="100000"/>
            </a:pPr>
            <a:r>
              <a:rPr lang="en" sz="2400"/>
              <a:t>Bytecode Optimization:</a:t>
            </a:r>
          </a:p>
          <a:p>
            <a:pPr indent="-228600" lvl="1" marL="914400" rtl="0">
              <a:spcBef>
                <a:spcPts val="600"/>
              </a:spcBef>
              <a:buSzPct val="100000"/>
            </a:pPr>
            <a:r>
              <a:rPr b="1" lang="en" sz="1800"/>
              <a:t>Removes NOP instructions</a:t>
            </a:r>
          </a:p>
          <a:p>
            <a:pPr indent="-228600" lvl="1" marL="914400" rtl="0">
              <a:spcBef>
                <a:spcPts val="600"/>
              </a:spcBef>
              <a:buSzPct val="100000"/>
            </a:pPr>
            <a:r>
              <a:rPr b="1" lang="en" sz="1800"/>
              <a:t>Compressing local variable slots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8" name="Shape 258"/>
          <p:cNvSpPr txBox="1"/>
          <p:nvPr/>
        </p:nvSpPr>
        <p:spPr>
          <a:xfrm>
            <a:off x="1319500" y="1314425"/>
            <a:ext cx="7442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</a:rPr>
              <a:t>Java Archive Grinder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5467525" y="3548428"/>
            <a:ext cx="3154199" cy="108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5467525" y="2736200"/>
            <a:ext cx="3154199" cy="522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467525" y="1867750"/>
            <a:ext cx="3154199" cy="553499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491125" y="2368700"/>
            <a:ext cx="3093899" cy="522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Uses Soot: Java Optimization framework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1800"/>
              <a:t>packages local variables into bitfields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replaces if(non)null instructions with try-catch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1800"/>
              <a:t>adds dead-code switch statements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finds and reuses duplicate sequences</a:t>
            </a:r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 Program: JBCO</a:t>
            </a:r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60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600"/>
              </a:spcBef>
              <a:buSzPct val="100000"/>
            </a:pPr>
            <a:r>
              <a:rPr b="1" lang="en" sz="1800"/>
              <a:t>Converts branches to jsr instructions</a:t>
            </a:r>
          </a:p>
          <a:p>
            <a:pPr indent="-228600" lvl="1" marL="914400" rtl="0">
              <a:spcBef>
                <a:spcPts val="600"/>
              </a:spcBef>
              <a:buSzPct val="100000"/>
            </a:pPr>
            <a:r>
              <a:rPr lang="en" sz="1800"/>
              <a:t>Indirecting if instructions</a:t>
            </a:r>
          </a:p>
          <a:p>
            <a:pPr indent="-228600" lvl="1" marL="914400" rtl="0">
              <a:spcBef>
                <a:spcPts val="600"/>
              </a:spcBef>
              <a:buSzPct val="100000"/>
            </a:pPr>
            <a:r>
              <a:rPr b="1" lang="en" sz="1800"/>
              <a:t>reorders load instructions</a:t>
            </a:r>
          </a:p>
          <a:p>
            <a:pPr indent="-228600" lvl="1" marL="914400" rtl="0">
              <a:spcBef>
                <a:spcPts val="600"/>
              </a:spcBef>
              <a:buSzPct val="100000"/>
            </a:pPr>
            <a:r>
              <a:rPr lang="en" sz="1800"/>
              <a:t>renames identifiers</a:t>
            </a:r>
          </a:p>
          <a:p>
            <a:pPr indent="-228600" lvl="1" marL="914400" rtl="0">
              <a:spcBef>
                <a:spcPts val="600"/>
              </a:spcBef>
              <a:buSzPct val="100000"/>
            </a:pPr>
            <a:r>
              <a:rPr b="1" lang="en" sz="1800"/>
              <a:t>disobeys constructor conventions</a:t>
            </a:r>
          </a:p>
          <a:p>
            <a:pPr indent="-228600" lvl="1" marL="914400" rtl="0">
              <a:spcBef>
                <a:spcPts val="600"/>
              </a:spcBef>
              <a:buSzPct val="100000"/>
            </a:pPr>
            <a:r>
              <a:rPr b="1" lang="en" sz="1800"/>
              <a:t>goto instruction augmentation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980050" y="1288925"/>
            <a:ext cx="7401899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Java ByteCode Obfuscator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deliberate act of creating obfuscated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Source or Machine Code that is difficult for humans to understand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languages are easier to obfuscate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C/C++/Perl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to Obfuscation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Encrypts class files to prevent string identification</a:t>
            </a:r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854950" y="162400"/>
            <a:ext cx="8289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 Program: ClassEncrypt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390650" y="1323275"/>
            <a:ext cx="3093899" cy="329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1439875" y="2432725"/>
            <a:ext cx="3093899" cy="857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Java Obfuscator But has built-in support for Android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Features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Name Obfuscation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1800"/>
              <a:t>Flow Obfuscation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1800"/>
              <a:t>Exception Obfuscation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1800"/>
              <a:t>String Encryption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Line Number Scrambling</a:t>
            </a: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854950" y="162400"/>
            <a:ext cx="8289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Obfuscation Program: KlassMaster</a:t>
            </a:r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1" marL="914400" rtl="0">
              <a:spcBef>
                <a:spcPts val="600"/>
              </a:spcBef>
              <a:buSzPct val="100000"/>
            </a:pPr>
            <a:r>
              <a:rPr b="1" lang="en" sz="1800"/>
              <a:t>AutoReflection</a:t>
            </a:r>
          </a:p>
          <a:p>
            <a:pPr indent="-228600" lvl="2" marL="1371600" rtl="0">
              <a:spcBef>
                <a:spcPts val="600"/>
              </a:spcBef>
              <a:buSzPct val="100000"/>
            </a:pPr>
            <a:r>
              <a:rPr lang="en" sz="1800"/>
              <a:t>Handles Java’s Reflection API calls</a:t>
            </a:r>
          </a:p>
          <a:p>
            <a:pPr indent="-228600" lvl="2" marL="1371600" rtl="0">
              <a:spcBef>
                <a:spcPts val="600"/>
              </a:spcBef>
              <a:buSzPct val="100000"/>
            </a:pPr>
            <a:r>
              <a:rPr lang="en" sz="1800"/>
              <a:t>Reflection allows for calling classes, fields, methods by name</a:t>
            </a:r>
          </a:p>
          <a:p>
            <a:pPr indent="-228600" lvl="2" marL="1371600" rtl="0">
              <a:spcBef>
                <a:spcPts val="600"/>
              </a:spcBef>
              <a:buSzPct val="100000"/>
            </a:pPr>
            <a:r>
              <a:rPr lang="en" sz="1800"/>
              <a:t>Issue with Name Obfuscation</a:t>
            </a:r>
          </a:p>
          <a:p>
            <a:pPr indent="-228600" lvl="1" marL="914400" rtl="0">
              <a:spcBef>
                <a:spcPts val="600"/>
              </a:spcBef>
              <a:buSzPct val="100000"/>
            </a:pPr>
            <a:r>
              <a:rPr lang="en" sz="1800"/>
              <a:t>Trim</a:t>
            </a:r>
          </a:p>
          <a:p>
            <a:pPr indent="-228600" lvl="2" marL="1371600" rtl="0">
              <a:spcBef>
                <a:spcPts val="600"/>
              </a:spcBef>
              <a:buSzPct val="100000"/>
            </a:pPr>
            <a:r>
              <a:rPr lang="en" sz="1800"/>
              <a:t>Remove Unused Classes, fields, methods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a lot of different obfuscators and deobfuscators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with their own way of doing things</a:t>
            </a:r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854950" y="162400"/>
            <a:ext cx="8289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Looking at Obfuscation Fingerprints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 there a way to determine which obfuscation program/method was used on the program/code and suggest a possible deobfuscation program/method to 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type="title"/>
          </p:nvPr>
        </p:nvSpPr>
        <p:spPr>
          <a:xfrm>
            <a:off x="854950" y="162400"/>
            <a:ext cx="8289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Looking at Obfuscation Fingerprints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not can we determine based on the type of obfuscation what any particular section of code is doing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i.e. Networking, I/O operation </a:t>
            </a:r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854950" y="162400"/>
            <a:ext cx="8289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Looking at Obfuscation Fingerprints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elucidate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○"/>
            </a:pPr>
            <a:r>
              <a:rPr lang="en" sz="2400"/>
              <a:t>Java Obfuscator Fingerprinting/Cracking Tool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○"/>
            </a:pPr>
            <a:r>
              <a:rPr lang="en" sz="2400"/>
              <a:t>By Yiannis Pavlosoglou</a:t>
            </a:r>
          </a:p>
          <a:p>
            <a:pPr indent="-381000" lvl="0" marL="457200">
              <a:spcBef>
                <a:spcPts val="0"/>
              </a:spcBef>
              <a:buSzPct val="100000"/>
              <a:buChar char="○"/>
            </a:pPr>
            <a:r>
              <a:rPr lang="en" sz="2400"/>
              <a:t>Only Information from DEFCON 15</a:t>
            </a:r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Past Research</a:t>
            </a:r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it Does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○"/>
            </a:pPr>
            <a:r>
              <a:rPr lang="en" sz="1800"/>
              <a:t>Given a jar/class file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○"/>
            </a:pPr>
            <a:r>
              <a:rPr lang="en" sz="1800"/>
              <a:t>Identify which obfuscator has been used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○"/>
            </a:pPr>
            <a:r>
              <a:rPr lang="en" sz="1800"/>
              <a:t>Recover Known strings within the file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○"/>
            </a:pPr>
            <a:r>
              <a:rPr lang="en" sz="1800"/>
              <a:t>Give an estimate of the complexity</a:t>
            </a:r>
          </a:p>
          <a:p>
            <a:pPr indent="-342900" lvl="0" marL="457200">
              <a:spcBef>
                <a:spcPts val="0"/>
              </a:spcBef>
              <a:buSzPct val="100000"/>
              <a:buChar char="○"/>
            </a:pPr>
            <a:r>
              <a:rPr lang="en" sz="1800"/>
              <a:t>Provide a map of the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November 2014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Install Android SDK + Obfuscation Programs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December 2014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Write android app(s) + find commercial obfuscated app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Obfuscate the written app with the obfuscators mentioned earlier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Look at the differences between the obfuscated code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SzPct val="60000"/>
            </a:pPr>
            <a:r>
              <a:rPr lang="en"/>
              <a:t>January 2015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Look at fingerprints in commercial app</a:t>
            </a:r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Looking into the Future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February 2015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Give Second Presentation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Write a program that can identify fingerprints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And suggest a deobfuscator that would work best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April 2015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Give Final Presentation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Finish Project Write Up</a:t>
            </a:r>
          </a:p>
        </p:txBody>
      </p:sp>
      <p:sp>
        <p:nvSpPr>
          <p:cNvPr id="322" name="Shape 322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Looking into the Future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656098" y="2143053"/>
            <a:ext cx="78317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ClassEncypt -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http://classencrypt.sourceforge.net/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JBCO -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http://www.sable.mcgill.ca/JBCO/examples.html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jarg -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http://jarg.sourceforge.net/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JODE -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http://jode.sourceforge.net/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ProGuard -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http://proguard.sourceforge.net/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elucidate -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https://www.defcon.org/images/defcon-15/dc15-presentations/dc-15-subere.pdf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Wikipedia -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http://en.wikipedia.org/wiki/Android_(operating_system)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Into to Android - </a:t>
            </a:r>
            <a:r>
              <a:rPr lang="en" sz="1400" u="sng">
                <a:solidFill>
                  <a:schemeClr val="hlink"/>
                </a:solidFill>
                <a:hlinkClick r:id="rId10"/>
              </a:rPr>
              <a:t>http://web.stanford.edu/class/cs231m/docs/intro-to-android-dev.pdf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Zelix Klass Master - </a:t>
            </a:r>
            <a:r>
              <a:rPr lang="en" sz="1200" u="sng">
                <a:solidFill>
                  <a:schemeClr val="hlink"/>
                </a:solidFill>
                <a:hlinkClick r:id="rId11"/>
              </a:rPr>
              <a:t>http://www.zelix.com/klassmaster/featuresIncrementalObfuscation.html</a:t>
            </a:r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Create Smaller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Hide Company Secrets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Hide Copyright Management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DRM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Harder to Reverse Engineer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 of Obfuscation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Convert a program that is difficult to understand into that is simple to understand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854950" y="162400"/>
            <a:ext cx="8289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to Deobfuscation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Investigation of malware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Discovering the true intent of the malware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Discovering the C&amp;C server of the malware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etc...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Recover lost source code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 of Deobfuscation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Source OS for mobile, embedded and wearable devices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Based off 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Dalvik VM with JIT compilation to run Dalvik executable (dex-code)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dex-code is usually translated from the Java Bytecode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To Android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 To Android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00" y="1237650"/>
            <a:ext cx="4849000" cy="37534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996500" y="4457700"/>
            <a:ext cx="2147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E3BC6D"/>
                </a:solidFill>
              </a:rPr>
              <a:t>http://en.wikipedia.org/wiki/Android_(operating_system)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To Android</a:t>
            </a:r>
          </a:p>
        </p:txBody>
      </p:sp>
      <p:sp>
        <p:nvSpPr>
          <p:cNvPr id="105" name="Shape 105"/>
          <p:cNvSpPr/>
          <p:nvPr/>
        </p:nvSpPr>
        <p:spPr>
          <a:xfrm>
            <a:off x="1569500" y="1240700"/>
            <a:ext cx="1887899" cy="30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Java Source Code</a:t>
            </a:r>
          </a:p>
        </p:txBody>
      </p:sp>
      <p:sp>
        <p:nvSpPr>
          <p:cNvPr id="106" name="Shape 106"/>
          <p:cNvSpPr/>
          <p:nvPr/>
        </p:nvSpPr>
        <p:spPr>
          <a:xfrm>
            <a:off x="1569500" y="2252202"/>
            <a:ext cx="1887899" cy="305699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Java Bytecode</a:t>
            </a:r>
          </a:p>
        </p:txBody>
      </p:sp>
      <p:sp>
        <p:nvSpPr>
          <p:cNvPr id="107" name="Shape 107"/>
          <p:cNvSpPr/>
          <p:nvPr/>
        </p:nvSpPr>
        <p:spPr>
          <a:xfrm>
            <a:off x="5547850" y="1240700"/>
            <a:ext cx="1887899" cy="30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Java Source Code</a:t>
            </a:r>
          </a:p>
        </p:txBody>
      </p:sp>
      <p:sp>
        <p:nvSpPr>
          <p:cNvPr id="108" name="Shape 108"/>
          <p:cNvSpPr/>
          <p:nvPr/>
        </p:nvSpPr>
        <p:spPr>
          <a:xfrm>
            <a:off x="5547850" y="3263700"/>
            <a:ext cx="1887899" cy="30569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Dalvik Bytecode</a:t>
            </a:r>
          </a:p>
        </p:txBody>
      </p:sp>
      <p:sp>
        <p:nvSpPr>
          <p:cNvPr id="109" name="Shape 109"/>
          <p:cNvSpPr/>
          <p:nvPr/>
        </p:nvSpPr>
        <p:spPr>
          <a:xfrm>
            <a:off x="5547850" y="2252201"/>
            <a:ext cx="1887899" cy="305699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Java Bytecode</a:t>
            </a:r>
          </a:p>
        </p:txBody>
      </p:sp>
      <p:sp>
        <p:nvSpPr>
          <p:cNvPr id="110" name="Shape 110"/>
          <p:cNvSpPr/>
          <p:nvPr/>
        </p:nvSpPr>
        <p:spPr>
          <a:xfrm>
            <a:off x="1489850" y="1603053"/>
            <a:ext cx="2047199" cy="59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Java Compiler</a:t>
            </a:r>
          </a:p>
        </p:txBody>
      </p:sp>
      <p:sp>
        <p:nvSpPr>
          <p:cNvPr id="111" name="Shape 111"/>
          <p:cNvSpPr/>
          <p:nvPr/>
        </p:nvSpPr>
        <p:spPr>
          <a:xfrm>
            <a:off x="5468200" y="1603053"/>
            <a:ext cx="2047199" cy="59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Java Compiler</a:t>
            </a:r>
          </a:p>
        </p:txBody>
      </p:sp>
      <p:sp>
        <p:nvSpPr>
          <p:cNvPr id="112" name="Shape 112"/>
          <p:cNvSpPr/>
          <p:nvPr/>
        </p:nvSpPr>
        <p:spPr>
          <a:xfrm>
            <a:off x="5468200" y="2614553"/>
            <a:ext cx="2047199" cy="59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Dex Compiler</a:t>
            </a:r>
          </a:p>
        </p:txBody>
      </p:sp>
      <p:sp>
        <p:nvSpPr>
          <p:cNvPr id="113" name="Shape 113"/>
          <p:cNvSpPr/>
          <p:nvPr/>
        </p:nvSpPr>
        <p:spPr>
          <a:xfrm>
            <a:off x="1569500" y="4211200"/>
            <a:ext cx="1887899" cy="305699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Java Byte Code</a:t>
            </a:r>
          </a:p>
        </p:txBody>
      </p:sp>
      <p:sp>
        <p:nvSpPr>
          <p:cNvPr id="114" name="Shape 114"/>
          <p:cNvSpPr/>
          <p:nvPr/>
        </p:nvSpPr>
        <p:spPr>
          <a:xfrm>
            <a:off x="5547850" y="4211200"/>
            <a:ext cx="1887899" cy="3056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Dalvik Executable</a:t>
            </a:r>
          </a:p>
        </p:txBody>
      </p:sp>
      <p:sp>
        <p:nvSpPr>
          <p:cNvPr id="115" name="Shape 115"/>
          <p:cNvSpPr/>
          <p:nvPr/>
        </p:nvSpPr>
        <p:spPr>
          <a:xfrm>
            <a:off x="1569500" y="4505600"/>
            <a:ext cx="1887899" cy="553499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Java VM</a:t>
            </a:r>
          </a:p>
        </p:txBody>
      </p:sp>
      <p:sp>
        <p:nvSpPr>
          <p:cNvPr id="116" name="Shape 116"/>
          <p:cNvSpPr/>
          <p:nvPr/>
        </p:nvSpPr>
        <p:spPr>
          <a:xfrm>
            <a:off x="5547850" y="4505600"/>
            <a:ext cx="1887899" cy="5534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Dalvik VM</a:t>
            </a:r>
          </a:p>
        </p:txBody>
      </p:sp>
      <p:cxnSp>
        <p:nvCxnSpPr>
          <p:cNvPr id="117" name="Shape 117"/>
          <p:cNvCxnSpPr>
            <a:stCxn id="106" idx="2"/>
            <a:endCxn id="113" idx="0"/>
          </p:cNvCxnSpPr>
          <p:nvPr/>
        </p:nvCxnSpPr>
        <p:spPr>
          <a:xfrm>
            <a:off x="2513449" y="2557902"/>
            <a:ext cx="0" cy="165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>
            <a:stCxn id="108" idx="2"/>
            <a:endCxn id="114" idx="0"/>
          </p:cNvCxnSpPr>
          <p:nvPr/>
        </p:nvCxnSpPr>
        <p:spPr>
          <a:xfrm>
            <a:off x="6491799" y="3569400"/>
            <a:ext cx="0" cy="64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