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onsolas"/>
      <p:regular r:id="rId22"/>
      <p:bold r:id="rId23"/>
      <p:italic r:id="rId24"/>
      <p:boldItalic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nsolas-regular.fntdata"/><Relationship Id="rId21" Type="http://schemas.openxmlformats.org/officeDocument/2006/relationships/slide" Target="slides/slide16.xml"/><Relationship Id="rId24" Type="http://schemas.openxmlformats.org/officeDocument/2006/relationships/font" Target="fonts/Consolas-italic.fntdata"/><Relationship Id="rId23" Type="http://schemas.openxmlformats.org/officeDocument/2006/relationships/font" Target="fonts/Consola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nsola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691099"/>
          </a:xfrm>
          <a:prstGeom prst="rect">
            <a:avLst/>
          </a:prstGeom>
          <a:solidFill>
            <a:srgbClr val="17B14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17B14F"/>
              </a:buClr>
              <a:buNone/>
              <a:defRPr>
                <a:solidFill>
                  <a:srgbClr val="17B14F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2700"/>
          </a:xfrm>
          <a:prstGeom prst="rect">
            <a:avLst/>
          </a:prstGeom>
          <a:solidFill>
            <a:srgbClr val="17B14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532700"/>
          </a:xfrm>
          <a:prstGeom prst="rect">
            <a:avLst/>
          </a:prstGeom>
          <a:solidFill>
            <a:srgbClr val="17B14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532700"/>
          </a:xfrm>
          <a:prstGeom prst="rect">
            <a:avLst/>
          </a:prstGeom>
          <a:solidFill>
            <a:srgbClr val="17B14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17B14F"/>
              </a:buClr>
              <a:buSzPct val="100000"/>
              <a:buNone/>
              <a:defRPr sz="1800">
                <a:solidFill>
                  <a:srgbClr val="17B14F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17B14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17B14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95291" y="6333309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Obfuscation Fingerprinting in Android Binaries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Matt Van Veldhuizen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AOF - Variable Name Obfuscation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00023a0: 656e 6400 0461 7474 7200 0b62 7574 746f  end..attr..butto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00023b0: 6e5f 7365 6e64 0006 6369 7068 6572 0005  n_send..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cipher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00023c0: 636c 6561 7200 0963 6c65 6172 7465 7874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cleartext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00023d0: 001c 636f 6d2e 7561 662e 6d61 7474 2e74  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com.uaf.matt.t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00023e0: 6573 746f 6e65 2e4d 4553 5341 4745 0004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estone.MESSAGE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00023f0: 636f 6e6e 0006 6372 7970 746f 0004 6461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crypto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0002400: 7461 0006 6465 636f 6465 0007 6465 6372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deocde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decr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0002410: 7970 7400 0964 6563 7279 7074 6564 0006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ypt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decrypted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0002420: 6469 6765 7374 0005 6469 6d65 6e00 0764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digest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..dimen..d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0002430: 6f46 696e 616c 000e 646f 496e 4261 636b  oFinal..doInBack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0002440: 6772 6f75 6e64 0007 646f 4d61 7468 7300  ground..doMaths.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0002450: 0d64 6f5f 736f 6d65 5f6d 6174 6873 0008  .do_some_maths..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0002460: 6472 6177 6162 6c65 0001 6500 0865 6469  drawable..e..edi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0002470: 7454 6578 7400 0365 6e63 000e 656e 636f  tText..enc..enco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0002480: 6465 546f 5374 7269 6e67 0007 656e 6372  deToString..encr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0002490: 7970 7400 0e65 6e63 7279 7074 4d65 7373  ypt..encryptMess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00024a0: 6167 6500 0e65 6e63 7279 7074 5f73 7472  age..encrypt_str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00024b0: 696e 6700 0965 6e63 7279 7074 6564 0005  ing..encrypted..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501540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0001fc0: 0019 4c61 6e64 726f 6964 2f77 6964 6765  ..Landroid/widge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0001fd0: 742f 4564 6974 5465 7874 3b00 194c 616e  t/EditText;..Lan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0001fe0: 6472 6f69 642f 7769 6467 6574 2f54 6578  droid/widget/Tex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0001ff0: 7456 6965 773b 0003 4c62 3b00 034c 633b  tView;..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Lb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Lc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0002000: 0003 4c64 3b00 034c 653b 0003 4c66 3b00  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Lf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;.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0002010: 084c 6920 6c46 4d6f 2600 184c 6a61 7661  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lFMo&amp;..Ljava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0002020: 2f69 6f2f 4275 6666 6572 6564 5265 6164  /io/BufferedRead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0002030: 6572 3b00 154c 6a61 7661 2f69 6f2f 494f  er;..Ljava/io/IO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0002040: 4578 6365 7074 696f 6e3b 0015 4c6a 6176  Exception;..Ljav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0002050: 612f 696f 2f49 6e70 7574 5374 7265 616d  a/io/InputStream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AOF - Removal of Positions and Locals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0000f80: 0400 0100 0300 0000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2b29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0000 2600 0000  ........+)..&amp;...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0000f90: 6200 0100 6e10 6900 0000 0a00 3403 1700  b...n.i.....4...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0000fa0: 6200 0100 d801 03ff 7110 1500 0100 0c01  b.......q.......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0000fb0: d802 03fe 7110 1500 0200 0c02 6e20 5c00  ....q.......n \.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0000fc0: 2100 0c01 6e30 6600 3001 6200 0100 6e20  !...n0f.0.b...n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0000fd0: 6800 3000 0c00 1f00 3300 1100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01540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0000980: 0200 0000 0200 0000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0000 1600 0000  ................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0000990: 2200 2900 7010 5200 0000 6900 0000 6200  ".).p.R...i...b.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00009a0: 0000 6201 0200 6e20 5400 1000 6200 0000  ..b...n T...b...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00009b0: 6201 0100 6e20 5400 1000 0e00 0100 0100  b...n T.........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AOF - String Encryption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0" y="1530925"/>
            <a:ext cx="4336500" cy="232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0002590: 6765 7454 6578 7400 0a67 6574 5765 6250  getText..getWebP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00025a0: 6167 6500 0168 0004 6861 7368 0005 6865  age..h..hash..he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00025b0: 6c6c 6f00 0968 656c 6c6f 4d61 7468 000c  llo..helloMath..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00025c0: 6865 6c6c 6f4d 6573 7361 6765 000c 6865  helloMessage..he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00025d0: 6c6c 6f57 6562 5061 6765 0009 6865 7853  lloWebPage..hexS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00025e0: 7472 696e 6700 1f68 7474 703a 2f2f 7777  tring..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http://ww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00025f0: 772e 676f 6f67 6c65 2e63 6f6d 2f73 6561 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w.google.com/sea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0002600: 7263 683f 713d 0001 6900 1069 635f 6163 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rch?q=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..i..ic_ac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0002610: 7469 6f6e 5f73 6561 7263 6800 0b69 635f  tion_search..ic_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07500" y="1530925"/>
            <a:ext cx="4336500" cy="232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0002110: 4765 6e65 7261 746f 723b 0018 4c6a 6176  Generator;..Ljav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0002120: 6178 2f63 7279 7074 6f2f 5365 6372 6574  ax/crypto/Secret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0002130: 4b65 793b 0021 4c6a 6176 6178 2f63 7279  Key;.!Ljavax/cry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0002140: 7074 6f2f 7370 6563 2f53 6563 7265 744b  pto/spec/SecretK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0002150: 6579 5370 6563 3b00 1b4e 0b37 3521 3527  eySpec;..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N.75!5'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0002160: 3766 3122 c080 0524 6224 3b3f 3a3a 2728 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7f1"...$b$;?::'(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0002170: 212e 3b76 7800 034e 1517 0003 4f4e 4500 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!.;vx..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N....ONE.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0002180: 0156 0002 5646 0002 5649 0003 5649 4c00  .V..VF..VI..VIL.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81400" y="3059395"/>
            <a:ext cx="1981199" cy="73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Research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Android Obfuscation Programs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investigation of bytecode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Obfuscation with multiple Obfuscation Programs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April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 strike="sngStrike"/>
              <a:t>4/7 Give Final Talk</a:t>
            </a:r>
          </a:p>
          <a:p>
            <a:pPr indent="-3810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400" strike="sngStrike"/>
              <a:t>Run program against commercial Apps</a:t>
            </a:r>
          </a:p>
          <a:p>
            <a:pPr indent="-381000" lvl="0" marL="9144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Finish Paper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97100" y="3059400"/>
            <a:ext cx="2749799" cy="73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Summary of Project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I’ve Done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AOF Demos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Further Research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What's Left To Do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(De)Obfuscation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deliberate act of creating obfuscated code or making source or machine code that is difficult for humans to understand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Deobfuscation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To Convert a program that is difficult to understand into a program that is simple to understand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of Project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 there a way to determine which obfuscation program was used on the Android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I’ve Done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Wrote AOF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Tested against Google Play Applications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Wrote the Paper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Android Obfuscation Fingerprinter Tool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Written in Python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Takes any valid APK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Looks for the following obfuscations: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Source File IDX 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Removal of the BuildConfig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Removal of Annotations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 Name 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Variable Name Obfuscation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Removal of Positions and Locals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String Encryption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AOF - Source File IDX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0" y="1534725"/>
            <a:ext cx="44093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0000c90: 0500 0000 1000 0000 1100 0000 2e00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0000ca0: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0a00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6e2d 0000  ............n-..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0000cb0: 0000 0000 1100 0000 0100 0000 0300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0000cc0: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0d00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9818 0000 7a2d 0000  ............z-..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0000cd0: 0000 0000 1200 0000 0100 0000 0300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0000ce0: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0e00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9c2d 0000  .............-..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0000cf0: 0000 0000 1300 0000 0100 0000 0300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0000d00: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0f00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b22d 0000  .............-..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0000d10: 0000 0000 1400 0000 1100 0000 2e00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0000d20: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5b00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b018 0000 c82d 0000  ....[........-..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0000d30: 0000 0000 1500 0000 1100 0000 2e00 0000  ................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0000d40: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5b00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c018 0000 d22d 0000  ....[........-..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0000d50: c92c 0000 1600 0000 1100 0000 2e00 0000  .,..............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0000d60: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5b00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d018 0000 e02d 0000  ....[........-..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0000d70: d42c 0000 1700 0000 1100 0000 2e00 0000  .,..............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0000d80: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5b00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e018 0000 ee2d 0000  ....[........-..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0000d90: df2c 0000 1800 0000 1100 0000 2e00 0000  .,..............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0000da0: 0000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5b00 0000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f018 0000 022e 0000  ....[...........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0000db0: f92c 0000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734600" y="1534725"/>
            <a:ext cx="44093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00008c0: 0f00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00008d0: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7319 0000 0000 0000  ........s.......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00008e0: 1000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00008f0: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0000 0000 9119 0000 0000 0000  ................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0000900: 1100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0000910: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a319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0000920: 1200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0000930: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b519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0000940: 1300 0000 0100 0000 1e00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0000950: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d719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0000960: 1400 0000 0000 0000 0500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0000970: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ffff ffff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0000 0000 eb19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AOF - Removal of Annotations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0" y="1534725"/>
            <a:ext cx="44093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0000c90: 0500 0000 1000 0000 1100 0000 2e00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0000ca0: 0000 0000 0a00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6e2d 0000  ............n-..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0000cb0: 0000 0000 1100 0000 0100 0000 0300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0000cc0: 0000 0000 0d00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9818 0000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7a2d 0000  ............z-..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0000cd0: 0000 0000 1200 0000 0100 0000 0300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0000ce0: 0000 0000 0e00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9c2d 0000  .............-..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0000cf0: 0000 0000 1300 0000 0100 0000 0300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0000d00: 0000 0000 0f00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b22d 0000  .............-..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0000d10: 0000 0000 1400 0000 1100 0000 2e00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0000d20: 0000 0000 5b00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b018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c82d 0000  ....[........-..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0000d30: 0000 0000 1500 0000 1100 0000 2e00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0000d40: 0000 0000 5b00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c018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d22d 0000  ....[........-..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0000d50: c92c 0000 1600 0000 1100 0000 2e00 0000  .,..............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0000d60: 0000 0000 5b00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d018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e02d 0000  ....[........-..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0000d70: d42c 0000 1700 0000 1100 0000 2e00 0000  .,..............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0000d80: 0000 0000 5b00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e018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ee2d 0000  ....[........-..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0000d90: df2c 0000 1800 0000 1100 0000 2e00 0000  .,..............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0000da0: 0000 0000 5b00 0000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f018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022e 0000  ....[...........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0000db0: f92c 0000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734600" y="1534725"/>
            <a:ext cx="44093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00008c0: 0f00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00008d0: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7319 0000 0000 0000  ........s.......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00008e0: 1000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00008f0: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9119 0000 0000 0000  ................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0000900: 1100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0000910: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a319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0000920: 1200 0000 0100 0000 0200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0000930: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b519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0000940: 1300 0000 0100 0000 1e00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0000950: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d719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0000960: 1400 0000 0000 0000 0500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0000970: ffff ffff </a:t>
            </a:r>
            <a:r>
              <a:rPr lang="en" sz="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0000 0000</a:t>
            </a:r>
            <a:r>
              <a:rPr lang="en" sz="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eb19 0000 0000 0000  ................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AOF - Class Name Obfuscation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0001c30: 1b4c 616e 6472 6f69 642f 7669 6577 2f4d  .Landroid/view/M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0001c40: 656e 7549 6e66 6c61 7465 723b 0017 4c61  enuInflater;..La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0001c50: 6e64 726f 6964 2f76 6965 772f 4d65 6e75  ndroid/view/Menu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0001c60: 4974 656d 3b00 134c 616e 6472 6f69 642f  Item;..Landroid/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0001c70: 7669 6577 2f56 6965 773b 0019 4c61 6e64  view/View;..Land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0001c80: 726f 6964 2f77 6964 6765 742f 4564 6974  roid/widget/Edit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0001c90: 5465 7874 3b00 194c 616e 6472 6f69 642f  Text;..Landroid/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0001ca0: 7769 6467 6574 2f54 6578 7456 6965 773b  widget/TextView;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0001cb0: 0022 4c63 6f6d 2f75 6166 2f6d 6174 742f  ."Lcom/uaf/matt/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0001cc0: 7465 7374 6f6e 652f 4275 696c 6443 6f6e  testone/BuildCon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0001cd0: 6669 673b 002b 4c63 6f6d 2f75 6166 2f6d  fig;.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+Lcom/uaf/m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0001ce0: 6174 742f 7465 7374 6f6e 652f 4469 7370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att/testone/Disp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0001cf0: 6c61 794d 6174 6873 4163 7469 7669 7479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layMathsActivity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0001d00: 3b00 2d4c 636f 6d2f 7561 662f 6d61 7474  ;.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-Lcom/uaf/matt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0001d10: 2f74 6573 746f 6e65 2f44 6973 706c 6179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/testone/Display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0001d20: 4d65 7373 6167 6541 6374 6976 6974 793b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MessageActivity;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0001d30: 002d 4c63 6f6d 2f75 6166 2f6d 6174 742f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.-Lcom/uaf/matt/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0001d40: 7465 7374 6f6e 652f 4469 7370 6c61 7957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testone/DisplayW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0001d50: 6562 5061 6765 4163 7469 7669 7479 3b00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ebPageActivity;.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015400" y="1530925"/>
            <a:ext cx="4128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0001cd0: 742f 5465 7874 5669 6577 3b00 0f4c 636f  t/TextView;..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Lco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0001ce0: 6d2f 7061 636b 6167 652f 453b 000f 4c63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m/package/E;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0001cf0: 6f6d 2f70 6163 6b61 6765 2f47 3b00 0f4c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om/package/G;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0001d00: 636f 6d2f 7061 636b 6167 652f 483b 000f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com/package/H;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0001d10: 4c63 6f6d 2f70 6163 6b61 6765 2f4d 3b00  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Lcom/package/M;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0001d20: 0f4c 636f 6d2f 7061 636b 6167 652f 623b  .Lcom/package/b;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0001d30: 000f 4c63 6f6d 2f70 6163 6b61 6765 2f63  ..Lcom/package/c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0001d40: 3b00 0f4c 636f 6d2f 7061 636b 6167 652f  ;..Lcom/package/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0001d50: 653b 000f 4c63 6f6d 2f70 6163 6b61 6765  e;..Lcom/package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0001d60: 2f66 3b00 0f4c 636f 6d2f 7061 636b 6167  /f;..Lcom/packag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0001d70: 652f 683b 000f 4c63 6f6d 2f70 6163 6b61  e/h;..Lcom/packa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0001d80: 6765 2f69 3b00 0f4c 636f 6d2f 7061 636b  ge/i;..Lcom/pack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0001d90: 6167 652f 6a3b 000f 4c63 6f6d 2f70 6163  age/j;..Lcom/pac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0001da0: 6b61 6765 2f6c 3b00 2b4c 636f 6d2f 7561  kage/l;.+Lcom/ua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5927100"/>
            <a:ext cx="7980299" cy="5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Unobfuscated								Obfuscated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nitch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