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07C515-6A51-4F62-B165-5095737E9B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l-GR"/>
        </a:p>
      </dgm:t>
    </dgm:pt>
    <dgm:pt modelId="{777BE0D0-F731-4E2D-A5AD-E802723526B3}">
      <dgm:prSet/>
      <dgm:spPr/>
      <dgm:t>
        <a:bodyPr/>
        <a:lstStyle/>
        <a:p>
          <a:r>
            <a:rPr lang="el-GR" dirty="0"/>
            <a:t>Σύνδεση του </a:t>
          </a:r>
          <a:r>
            <a:rPr lang="en-US" dirty="0"/>
            <a:t>SODAQ EXPLORER </a:t>
          </a:r>
          <a:r>
            <a:rPr lang="en-US" dirty="0" err="1"/>
            <a:t>LoRa</a:t>
          </a:r>
          <a:r>
            <a:rPr lang="en-US" dirty="0"/>
            <a:t> node </a:t>
          </a:r>
          <a:r>
            <a:rPr lang="el-GR" dirty="0"/>
            <a:t>στο </a:t>
          </a:r>
          <a:r>
            <a:rPr lang="en-US" dirty="0" err="1"/>
            <a:t>TheThingsNetwork</a:t>
          </a:r>
          <a:endParaRPr lang="el-GR" dirty="0"/>
        </a:p>
      </dgm:t>
    </dgm:pt>
    <dgm:pt modelId="{C8F2B912-7942-406E-B323-890D384E02FF}" type="parTrans" cxnId="{BA759769-ADD2-4F89-987F-8F02AB0E10F3}">
      <dgm:prSet/>
      <dgm:spPr/>
      <dgm:t>
        <a:bodyPr/>
        <a:lstStyle/>
        <a:p>
          <a:endParaRPr lang="el-GR"/>
        </a:p>
      </dgm:t>
    </dgm:pt>
    <dgm:pt modelId="{6F5AC0AA-3FB3-41B7-B594-A1CC1C71325E}" type="sibTrans" cxnId="{BA759769-ADD2-4F89-987F-8F02AB0E10F3}">
      <dgm:prSet/>
      <dgm:spPr/>
      <dgm:t>
        <a:bodyPr/>
        <a:lstStyle/>
        <a:p>
          <a:endParaRPr lang="el-GR"/>
        </a:p>
      </dgm:t>
    </dgm:pt>
    <dgm:pt modelId="{2EB24C9A-4DA1-4EB8-BB61-27BCD038862B}">
      <dgm:prSet/>
      <dgm:spPr/>
      <dgm:t>
        <a:bodyPr/>
        <a:lstStyle/>
        <a:p>
          <a:r>
            <a:rPr lang="el-GR"/>
            <a:t>Καταγραφή της θερμοκρασίας από το </a:t>
          </a:r>
          <a:r>
            <a:rPr lang="en-US"/>
            <a:t>SODAQ EXPLORER LoRa node</a:t>
          </a:r>
          <a:endParaRPr lang="el-GR"/>
        </a:p>
      </dgm:t>
    </dgm:pt>
    <dgm:pt modelId="{E595E28B-AFBB-4075-BF2A-21FED8564D01}" type="parTrans" cxnId="{4FC53791-4B89-4917-9636-F3BF40F2EEA6}">
      <dgm:prSet/>
      <dgm:spPr/>
      <dgm:t>
        <a:bodyPr/>
        <a:lstStyle/>
        <a:p>
          <a:endParaRPr lang="el-GR"/>
        </a:p>
      </dgm:t>
    </dgm:pt>
    <dgm:pt modelId="{341635F2-BEBA-4AE3-A3AB-E7D8FF5F3BF5}" type="sibTrans" cxnId="{4FC53791-4B89-4917-9636-F3BF40F2EEA6}">
      <dgm:prSet/>
      <dgm:spPr/>
      <dgm:t>
        <a:bodyPr/>
        <a:lstStyle/>
        <a:p>
          <a:endParaRPr lang="el-GR"/>
        </a:p>
      </dgm:t>
    </dgm:pt>
    <dgm:pt modelId="{849E76EA-691B-4552-A494-08344741152C}">
      <dgm:prSet/>
      <dgm:spPr/>
      <dgm:t>
        <a:bodyPr/>
        <a:lstStyle/>
        <a:p>
          <a:r>
            <a:rPr lang="el-GR"/>
            <a:t>Αποστολή της θερμοκρασίας</a:t>
          </a:r>
          <a:r>
            <a:rPr lang="en-US"/>
            <a:t> </a:t>
          </a:r>
          <a:r>
            <a:rPr lang="el-GR"/>
            <a:t>μέσω </a:t>
          </a:r>
          <a:r>
            <a:rPr lang="en-US"/>
            <a:t>LoRA</a:t>
          </a:r>
          <a:r>
            <a:rPr lang="el-GR"/>
            <a:t>.</a:t>
          </a:r>
        </a:p>
      </dgm:t>
    </dgm:pt>
    <dgm:pt modelId="{44850775-CDE5-4671-98DA-2F2B3216EBCE}" type="parTrans" cxnId="{E9AB61E9-5DC8-49B7-97AA-0A3D28AB3C0C}">
      <dgm:prSet/>
      <dgm:spPr/>
      <dgm:t>
        <a:bodyPr/>
        <a:lstStyle/>
        <a:p>
          <a:endParaRPr lang="el-GR"/>
        </a:p>
      </dgm:t>
    </dgm:pt>
    <dgm:pt modelId="{C7F0BA41-5804-495B-BF65-E5CB7BD502AA}" type="sibTrans" cxnId="{E9AB61E9-5DC8-49B7-97AA-0A3D28AB3C0C}">
      <dgm:prSet/>
      <dgm:spPr/>
      <dgm:t>
        <a:bodyPr/>
        <a:lstStyle/>
        <a:p>
          <a:endParaRPr lang="el-GR"/>
        </a:p>
      </dgm:t>
    </dgm:pt>
    <dgm:pt modelId="{67D3BC8E-9DBF-45AF-BEC9-967F9551670C}">
      <dgm:prSet/>
      <dgm:spPr/>
      <dgm:t>
        <a:bodyPr/>
        <a:lstStyle/>
        <a:p>
          <a:r>
            <a:rPr lang="el-GR"/>
            <a:t>Εμφάνιση των θερμοκρασιών στην εφαρμογή </a:t>
          </a:r>
          <a:r>
            <a:rPr lang="en-US"/>
            <a:t>Android</a:t>
          </a:r>
          <a:endParaRPr lang="el-GR"/>
        </a:p>
      </dgm:t>
    </dgm:pt>
    <dgm:pt modelId="{400D0724-23C9-48EA-9342-AD028257B16B}" type="parTrans" cxnId="{20CBA75A-90EC-46B0-BD8F-072356D454EA}">
      <dgm:prSet/>
      <dgm:spPr/>
      <dgm:t>
        <a:bodyPr/>
        <a:lstStyle/>
        <a:p>
          <a:endParaRPr lang="el-GR"/>
        </a:p>
      </dgm:t>
    </dgm:pt>
    <dgm:pt modelId="{DA6B4A0A-BB6B-413D-9018-314AE9BC502A}" type="sibTrans" cxnId="{20CBA75A-90EC-46B0-BD8F-072356D454EA}">
      <dgm:prSet/>
      <dgm:spPr/>
      <dgm:t>
        <a:bodyPr/>
        <a:lstStyle/>
        <a:p>
          <a:endParaRPr lang="el-GR"/>
        </a:p>
      </dgm:t>
    </dgm:pt>
    <dgm:pt modelId="{0962E911-1B49-4E2F-8102-F9A7D278E47D}">
      <dgm:prSet/>
      <dgm:spPr/>
      <dgm:t>
        <a:bodyPr/>
        <a:lstStyle/>
        <a:p>
          <a:r>
            <a:rPr lang="el-GR"/>
            <a:t>Μήνυμα ειδοποίησης στον χρήστη σε περίπτωση μεγάλης μεταβολής</a:t>
          </a:r>
        </a:p>
      </dgm:t>
    </dgm:pt>
    <dgm:pt modelId="{76C7CC0C-CF90-4EFC-8367-53B408296552}" type="parTrans" cxnId="{B9608101-C748-4991-A59C-0B683247622B}">
      <dgm:prSet/>
      <dgm:spPr/>
      <dgm:t>
        <a:bodyPr/>
        <a:lstStyle/>
        <a:p>
          <a:endParaRPr lang="el-GR"/>
        </a:p>
      </dgm:t>
    </dgm:pt>
    <dgm:pt modelId="{64FD814C-B315-464F-A826-8CBB94DAB30A}" type="sibTrans" cxnId="{B9608101-C748-4991-A59C-0B683247622B}">
      <dgm:prSet/>
      <dgm:spPr/>
      <dgm:t>
        <a:bodyPr/>
        <a:lstStyle/>
        <a:p>
          <a:endParaRPr lang="el-GR"/>
        </a:p>
      </dgm:t>
    </dgm:pt>
    <dgm:pt modelId="{84B47FE9-390E-483C-A19E-F4A6D5C3ADC0}" type="pres">
      <dgm:prSet presAssocID="{D907C515-6A51-4F62-B165-5095737E9BC9}" presName="linear" presStyleCnt="0">
        <dgm:presLayoutVars>
          <dgm:animLvl val="lvl"/>
          <dgm:resizeHandles val="exact"/>
        </dgm:presLayoutVars>
      </dgm:prSet>
      <dgm:spPr/>
    </dgm:pt>
    <dgm:pt modelId="{7602A12A-6957-4696-B5EF-5E99DF48E571}" type="pres">
      <dgm:prSet presAssocID="{777BE0D0-F731-4E2D-A5AD-E802723526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B2061A4-177C-4C1F-ADF5-897BDE79830B}" type="pres">
      <dgm:prSet presAssocID="{6F5AC0AA-3FB3-41B7-B594-A1CC1C71325E}" presName="spacer" presStyleCnt="0"/>
      <dgm:spPr/>
    </dgm:pt>
    <dgm:pt modelId="{593BD50F-BBD0-46CA-B180-4A4328F079B6}" type="pres">
      <dgm:prSet presAssocID="{2EB24C9A-4DA1-4EB8-BB61-27BCD038862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37A8FF-C616-487D-BF09-40B8FE433806}" type="pres">
      <dgm:prSet presAssocID="{341635F2-BEBA-4AE3-A3AB-E7D8FF5F3BF5}" presName="spacer" presStyleCnt="0"/>
      <dgm:spPr/>
    </dgm:pt>
    <dgm:pt modelId="{515D6F61-D2D0-4016-8838-6553DE221845}" type="pres">
      <dgm:prSet presAssocID="{849E76EA-691B-4552-A494-08344741152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42C807F-1B3D-4E14-A676-3016CA3C1E54}" type="pres">
      <dgm:prSet presAssocID="{C7F0BA41-5804-495B-BF65-E5CB7BD502AA}" presName="spacer" presStyleCnt="0"/>
      <dgm:spPr/>
    </dgm:pt>
    <dgm:pt modelId="{D4624A3B-23E6-4864-9CD3-7EEE1E8EE45E}" type="pres">
      <dgm:prSet presAssocID="{67D3BC8E-9DBF-45AF-BEC9-967F9551670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355FE3-DB0E-45D1-9DAB-83486F3CB53F}" type="pres">
      <dgm:prSet presAssocID="{DA6B4A0A-BB6B-413D-9018-314AE9BC502A}" presName="spacer" presStyleCnt="0"/>
      <dgm:spPr/>
    </dgm:pt>
    <dgm:pt modelId="{03E8C92C-92FD-4270-B77D-7663F5F58482}" type="pres">
      <dgm:prSet presAssocID="{0962E911-1B49-4E2F-8102-F9A7D278E47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9608101-C748-4991-A59C-0B683247622B}" srcId="{D907C515-6A51-4F62-B165-5095737E9BC9}" destId="{0962E911-1B49-4E2F-8102-F9A7D278E47D}" srcOrd="4" destOrd="0" parTransId="{76C7CC0C-CF90-4EFC-8367-53B408296552}" sibTransId="{64FD814C-B315-464F-A826-8CBB94DAB30A}"/>
    <dgm:cxn modelId="{DA4F3F0D-C524-4528-A019-DD03CB482131}" type="presOf" srcId="{67D3BC8E-9DBF-45AF-BEC9-967F9551670C}" destId="{D4624A3B-23E6-4864-9CD3-7EEE1E8EE45E}" srcOrd="0" destOrd="0" presId="urn:microsoft.com/office/officeart/2005/8/layout/vList2"/>
    <dgm:cxn modelId="{0E777832-5CF7-4462-95D3-DEC3F3FF1CF4}" type="presOf" srcId="{D907C515-6A51-4F62-B165-5095737E9BC9}" destId="{84B47FE9-390E-483C-A19E-F4A6D5C3ADC0}" srcOrd="0" destOrd="0" presId="urn:microsoft.com/office/officeart/2005/8/layout/vList2"/>
    <dgm:cxn modelId="{D817763C-26D6-49D4-AF57-7126EFC40FC4}" type="presOf" srcId="{2EB24C9A-4DA1-4EB8-BB61-27BCD038862B}" destId="{593BD50F-BBD0-46CA-B180-4A4328F079B6}" srcOrd="0" destOrd="0" presId="urn:microsoft.com/office/officeart/2005/8/layout/vList2"/>
    <dgm:cxn modelId="{8F7EC247-97F2-4A01-BF71-BFCEE971A1A3}" type="presOf" srcId="{777BE0D0-F731-4E2D-A5AD-E802723526B3}" destId="{7602A12A-6957-4696-B5EF-5E99DF48E571}" srcOrd="0" destOrd="0" presId="urn:microsoft.com/office/officeart/2005/8/layout/vList2"/>
    <dgm:cxn modelId="{BA759769-ADD2-4F89-987F-8F02AB0E10F3}" srcId="{D907C515-6A51-4F62-B165-5095737E9BC9}" destId="{777BE0D0-F731-4E2D-A5AD-E802723526B3}" srcOrd="0" destOrd="0" parTransId="{C8F2B912-7942-406E-B323-890D384E02FF}" sibTransId="{6F5AC0AA-3FB3-41B7-B594-A1CC1C71325E}"/>
    <dgm:cxn modelId="{CDE0FE6C-5202-4DD8-A211-9124B081FFA8}" type="presOf" srcId="{849E76EA-691B-4552-A494-08344741152C}" destId="{515D6F61-D2D0-4016-8838-6553DE221845}" srcOrd="0" destOrd="0" presId="urn:microsoft.com/office/officeart/2005/8/layout/vList2"/>
    <dgm:cxn modelId="{20CBA75A-90EC-46B0-BD8F-072356D454EA}" srcId="{D907C515-6A51-4F62-B165-5095737E9BC9}" destId="{67D3BC8E-9DBF-45AF-BEC9-967F9551670C}" srcOrd="3" destOrd="0" parTransId="{400D0724-23C9-48EA-9342-AD028257B16B}" sibTransId="{DA6B4A0A-BB6B-413D-9018-314AE9BC502A}"/>
    <dgm:cxn modelId="{4FC53791-4B89-4917-9636-F3BF40F2EEA6}" srcId="{D907C515-6A51-4F62-B165-5095737E9BC9}" destId="{2EB24C9A-4DA1-4EB8-BB61-27BCD038862B}" srcOrd="1" destOrd="0" parTransId="{E595E28B-AFBB-4075-BF2A-21FED8564D01}" sibTransId="{341635F2-BEBA-4AE3-A3AB-E7D8FF5F3BF5}"/>
    <dgm:cxn modelId="{2CF7E395-DE9C-4B73-AEAD-EA94E180ED2D}" type="presOf" srcId="{0962E911-1B49-4E2F-8102-F9A7D278E47D}" destId="{03E8C92C-92FD-4270-B77D-7663F5F58482}" srcOrd="0" destOrd="0" presId="urn:microsoft.com/office/officeart/2005/8/layout/vList2"/>
    <dgm:cxn modelId="{E9AB61E9-5DC8-49B7-97AA-0A3D28AB3C0C}" srcId="{D907C515-6A51-4F62-B165-5095737E9BC9}" destId="{849E76EA-691B-4552-A494-08344741152C}" srcOrd="2" destOrd="0" parTransId="{44850775-CDE5-4671-98DA-2F2B3216EBCE}" sibTransId="{C7F0BA41-5804-495B-BF65-E5CB7BD502AA}"/>
    <dgm:cxn modelId="{C1176804-C838-4E0D-B671-FAD3B95B0180}" type="presParOf" srcId="{84B47FE9-390E-483C-A19E-F4A6D5C3ADC0}" destId="{7602A12A-6957-4696-B5EF-5E99DF48E571}" srcOrd="0" destOrd="0" presId="urn:microsoft.com/office/officeart/2005/8/layout/vList2"/>
    <dgm:cxn modelId="{BC40B7C2-85EC-48C9-9184-620E99AA2B79}" type="presParOf" srcId="{84B47FE9-390E-483C-A19E-F4A6D5C3ADC0}" destId="{2B2061A4-177C-4C1F-ADF5-897BDE79830B}" srcOrd="1" destOrd="0" presId="urn:microsoft.com/office/officeart/2005/8/layout/vList2"/>
    <dgm:cxn modelId="{B07BE30C-B45F-438E-8595-3FBD2F5226E5}" type="presParOf" srcId="{84B47FE9-390E-483C-A19E-F4A6D5C3ADC0}" destId="{593BD50F-BBD0-46CA-B180-4A4328F079B6}" srcOrd="2" destOrd="0" presId="urn:microsoft.com/office/officeart/2005/8/layout/vList2"/>
    <dgm:cxn modelId="{C796348E-52AC-43E8-ADBE-1CA03854E1F8}" type="presParOf" srcId="{84B47FE9-390E-483C-A19E-F4A6D5C3ADC0}" destId="{9137A8FF-C616-487D-BF09-40B8FE433806}" srcOrd="3" destOrd="0" presId="urn:microsoft.com/office/officeart/2005/8/layout/vList2"/>
    <dgm:cxn modelId="{F6EC3B91-6518-4A9A-BF69-C2C31AB910B3}" type="presParOf" srcId="{84B47FE9-390E-483C-A19E-F4A6D5C3ADC0}" destId="{515D6F61-D2D0-4016-8838-6553DE221845}" srcOrd="4" destOrd="0" presId="urn:microsoft.com/office/officeart/2005/8/layout/vList2"/>
    <dgm:cxn modelId="{DB0D88C7-97B7-45A2-A602-B636C4E9D68C}" type="presParOf" srcId="{84B47FE9-390E-483C-A19E-F4A6D5C3ADC0}" destId="{942C807F-1B3D-4E14-A676-3016CA3C1E54}" srcOrd="5" destOrd="0" presId="urn:microsoft.com/office/officeart/2005/8/layout/vList2"/>
    <dgm:cxn modelId="{9D5C2B96-8377-43C5-B730-5C8FA4AF2C75}" type="presParOf" srcId="{84B47FE9-390E-483C-A19E-F4A6D5C3ADC0}" destId="{D4624A3B-23E6-4864-9CD3-7EEE1E8EE45E}" srcOrd="6" destOrd="0" presId="urn:microsoft.com/office/officeart/2005/8/layout/vList2"/>
    <dgm:cxn modelId="{8CD4EBDC-7BA1-403A-8AD6-18AD09943CBA}" type="presParOf" srcId="{84B47FE9-390E-483C-A19E-F4A6D5C3ADC0}" destId="{24355FE3-DB0E-45D1-9DAB-83486F3CB53F}" srcOrd="7" destOrd="0" presId="urn:microsoft.com/office/officeart/2005/8/layout/vList2"/>
    <dgm:cxn modelId="{692E67DD-1FCF-43C6-9C97-295E0F168711}" type="presParOf" srcId="{84B47FE9-390E-483C-A19E-F4A6D5C3ADC0}" destId="{03E8C92C-92FD-4270-B77D-7663F5F584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2A12A-6957-4696-B5EF-5E99DF48E571}">
      <dsp:nvSpPr>
        <dsp:cNvPr id="0" name=""/>
        <dsp:cNvSpPr/>
      </dsp:nvSpPr>
      <dsp:spPr>
        <a:xfrm>
          <a:off x="0" y="59092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 dirty="0"/>
            <a:t>Σύνδεση του </a:t>
          </a:r>
          <a:r>
            <a:rPr lang="en-US" sz="2100" kern="1200" dirty="0"/>
            <a:t>SODAQ EXPLORER </a:t>
          </a:r>
          <a:r>
            <a:rPr lang="en-US" sz="2100" kern="1200" dirty="0" err="1"/>
            <a:t>LoRa</a:t>
          </a:r>
          <a:r>
            <a:rPr lang="en-US" sz="2100" kern="1200" dirty="0"/>
            <a:t> node </a:t>
          </a:r>
          <a:r>
            <a:rPr lang="el-GR" sz="2100" kern="1200" dirty="0"/>
            <a:t>στο </a:t>
          </a:r>
          <a:r>
            <a:rPr lang="en-US" sz="2100" kern="1200" dirty="0" err="1"/>
            <a:t>TheThingsNetwork</a:t>
          </a:r>
          <a:endParaRPr lang="el-GR" sz="2100" kern="1200" dirty="0"/>
        </a:p>
      </dsp:txBody>
      <dsp:txXfrm>
        <a:off x="23988" y="614914"/>
        <a:ext cx="8548692" cy="443423"/>
      </dsp:txXfrm>
    </dsp:sp>
    <dsp:sp modelId="{593BD50F-BBD0-46CA-B180-4A4328F079B6}">
      <dsp:nvSpPr>
        <dsp:cNvPr id="0" name=""/>
        <dsp:cNvSpPr/>
      </dsp:nvSpPr>
      <dsp:spPr>
        <a:xfrm>
          <a:off x="0" y="114280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Καταγραφή της θερμοκρασίας από το </a:t>
          </a:r>
          <a:r>
            <a:rPr lang="en-US" sz="2100" kern="1200"/>
            <a:t>SODAQ EXPLORER LoRa node</a:t>
          </a:r>
          <a:endParaRPr lang="el-GR" sz="2100" kern="1200"/>
        </a:p>
      </dsp:txBody>
      <dsp:txXfrm>
        <a:off x="23988" y="1166794"/>
        <a:ext cx="8548692" cy="443423"/>
      </dsp:txXfrm>
    </dsp:sp>
    <dsp:sp modelId="{515D6F61-D2D0-4016-8838-6553DE221845}">
      <dsp:nvSpPr>
        <dsp:cNvPr id="0" name=""/>
        <dsp:cNvSpPr/>
      </dsp:nvSpPr>
      <dsp:spPr>
        <a:xfrm>
          <a:off x="0" y="169468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Αποστολή της θερμοκρασίας</a:t>
          </a:r>
          <a:r>
            <a:rPr lang="en-US" sz="2100" kern="1200"/>
            <a:t> </a:t>
          </a:r>
          <a:r>
            <a:rPr lang="el-GR" sz="2100" kern="1200"/>
            <a:t>μέσω </a:t>
          </a:r>
          <a:r>
            <a:rPr lang="en-US" sz="2100" kern="1200"/>
            <a:t>LoRA</a:t>
          </a:r>
          <a:r>
            <a:rPr lang="el-GR" sz="2100" kern="1200"/>
            <a:t>.</a:t>
          </a:r>
        </a:p>
      </dsp:txBody>
      <dsp:txXfrm>
        <a:off x="23988" y="1718674"/>
        <a:ext cx="8548692" cy="443423"/>
      </dsp:txXfrm>
    </dsp:sp>
    <dsp:sp modelId="{D4624A3B-23E6-4864-9CD3-7EEE1E8EE45E}">
      <dsp:nvSpPr>
        <dsp:cNvPr id="0" name=""/>
        <dsp:cNvSpPr/>
      </dsp:nvSpPr>
      <dsp:spPr>
        <a:xfrm>
          <a:off x="0" y="224656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Εμφάνιση των θερμοκρασιών στην εφαρμογή </a:t>
          </a:r>
          <a:r>
            <a:rPr lang="en-US" sz="2100" kern="1200"/>
            <a:t>Android</a:t>
          </a:r>
          <a:endParaRPr lang="el-GR" sz="2100" kern="1200"/>
        </a:p>
      </dsp:txBody>
      <dsp:txXfrm>
        <a:off x="23988" y="2270554"/>
        <a:ext cx="8548692" cy="443423"/>
      </dsp:txXfrm>
    </dsp:sp>
    <dsp:sp modelId="{03E8C92C-92FD-4270-B77D-7663F5F58482}">
      <dsp:nvSpPr>
        <dsp:cNvPr id="0" name=""/>
        <dsp:cNvSpPr/>
      </dsp:nvSpPr>
      <dsp:spPr>
        <a:xfrm>
          <a:off x="0" y="279844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Μήνυμα ειδοποίησης στον χρήστη σε περίπτωση μεγάλης μεταβολής</a:t>
          </a:r>
        </a:p>
      </dsp:txBody>
      <dsp:txXfrm>
        <a:off x="23988" y="2822434"/>
        <a:ext cx="8548692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F76EA97-76B3-496C-A402-106EA7A75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sz="3200" dirty="0"/>
              <a:t>Δημιουργία εφαρμογής </a:t>
            </a:r>
            <a:r>
              <a:rPr lang="en-US" sz="3200" dirty="0"/>
              <a:t>Android </a:t>
            </a:r>
            <a:r>
              <a:rPr lang="el-GR" sz="3200" dirty="0"/>
              <a:t>για την παρακολούθηση και καταγραφή μετρήσεων θερμοκρασίας σε δίκτυο </a:t>
            </a:r>
            <a:r>
              <a:rPr lang="en-US" sz="3200" dirty="0" err="1"/>
              <a:t>LoRa</a:t>
            </a:r>
            <a:r>
              <a:rPr lang="en-US" sz="3200" dirty="0"/>
              <a:t> (SODAQ EXPLORER </a:t>
            </a:r>
            <a:r>
              <a:rPr lang="en-US" sz="3200" dirty="0" err="1"/>
              <a:t>LoRa</a:t>
            </a:r>
            <a:r>
              <a:rPr lang="en-US" sz="3200" dirty="0"/>
              <a:t> node). </a:t>
            </a:r>
            <a:endParaRPr lang="el-GR" sz="32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10D1B50-A417-43AE-9D02-5EEC7309F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ΜΠΑΛΑΦΑΣ ΒΑΣΙΛΕΙΟΣ</a:t>
            </a:r>
          </a:p>
          <a:p>
            <a:r>
              <a:rPr lang="el-GR" dirty="0"/>
              <a:t>ΜΑΡΙΟΣ ΚΑΡΑΜΙΝΤΖΙΟΣ</a:t>
            </a:r>
          </a:p>
        </p:txBody>
      </p:sp>
    </p:spTree>
    <p:extLst>
      <p:ext uri="{BB962C8B-B14F-4D97-AF65-F5344CB8AC3E}">
        <p14:creationId xmlns:p14="http://schemas.microsoft.com/office/powerpoint/2010/main" val="213671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F6344D-7443-48EB-8F13-8F221972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Στόχοι της εργασίας μας</a:t>
            </a:r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D266A533-5D96-49DD-8F87-2A5D58DD2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878019"/>
              </p:ext>
            </p:extLst>
          </p:nvPr>
        </p:nvGraphicFramePr>
        <p:xfrm>
          <a:off x="677334" y="1749528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87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7850ECA-A942-414C-87D3-167CB502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 dirty="0"/>
              <a:t>Ο εξοπλισμός μας</a:t>
            </a:r>
          </a:p>
        </p:txBody>
      </p:sp>
      <p:pic>
        <p:nvPicPr>
          <p:cNvPr id="15" name="Θέση περιεχομένου 14">
            <a:extLst>
              <a:ext uri="{FF2B5EF4-FFF2-40B4-BE49-F238E27FC236}">
                <a16:creationId xmlns:a16="http://schemas.microsoft.com/office/drawing/2014/main" id="{B5A8171B-FEBE-4A15-97E1-B3976527B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472279"/>
            <a:ext cx="3975420" cy="2656492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78330B-FD76-4540-BD07-AB89D914B67F}"/>
              </a:ext>
            </a:extLst>
          </p:cNvPr>
          <p:cNvSpPr txBox="1"/>
          <p:nvPr/>
        </p:nvSpPr>
        <p:spPr>
          <a:xfrm>
            <a:off x="677334" y="1726209"/>
            <a:ext cx="4528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SODAQ </a:t>
            </a:r>
            <a:r>
              <a:rPr lang="en-US" sz="2400" b="1" dirty="0" err="1"/>
              <a:t>ExpLoRer</a:t>
            </a:r>
            <a:r>
              <a:rPr lang="en-US" sz="2400" b="1" dirty="0"/>
              <a:t> RN2483A-EU</a:t>
            </a:r>
          </a:p>
          <a:p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3B98EA-175D-4708-B76A-B6C986CDB679}"/>
              </a:ext>
            </a:extLst>
          </p:cNvPr>
          <p:cNvSpPr txBox="1"/>
          <p:nvPr/>
        </p:nvSpPr>
        <p:spPr>
          <a:xfrm>
            <a:off x="4784863" y="2497281"/>
            <a:ext cx="512569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Atmel SAMD21, 32 bits Arm Cortex M0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Microchip RN2483A OR RN2903 </a:t>
            </a:r>
            <a:r>
              <a:rPr lang="en-US" sz="1500" dirty="0" err="1"/>
              <a:t>LoRa</a:t>
            </a:r>
            <a:r>
              <a:rPr lang="en-US" sz="1500" dirty="0"/>
              <a:t>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Bluetooth 4.2 module (BLE) with ceramic antenna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Crypto chip to securely store </a:t>
            </a:r>
            <a:r>
              <a:rPr lang="en-US" sz="1500" dirty="0" err="1"/>
              <a:t>LoRa</a:t>
            </a:r>
            <a:r>
              <a:rPr lang="en-US" sz="1500" dirty="0"/>
              <a:t> keys.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Serial flash chip (4Mbit)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On-board rechargeable coin cell 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Embedded (PCB) </a:t>
            </a:r>
            <a:r>
              <a:rPr lang="en-US" sz="1500" dirty="0" err="1"/>
              <a:t>LoRa</a:t>
            </a:r>
            <a:r>
              <a:rPr lang="en-US" sz="1500" dirty="0"/>
              <a:t> antenna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Temperature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RGB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Micro USB Connector</a:t>
            </a:r>
          </a:p>
          <a:p>
            <a:endParaRPr lang="el-GR" sz="1500" dirty="0"/>
          </a:p>
        </p:txBody>
      </p:sp>
    </p:spTree>
    <p:extLst>
      <p:ext uri="{BB962C8B-B14F-4D97-AF65-F5344CB8AC3E}">
        <p14:creationId xmlns:p14="http://schemas.microsoft.com/office/powerpoint/2010/main" val="41962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CFC6AD-FC83-4A07-8F29-902A6272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Το </a:t>
            </a:r>
            <a:r>
              <a:rPr lang="en-US" b="1" dirty="0"/>
              <a:t>SODAQ </a:t>
            </a:r>
            <a:r>
              <a:rPr lang="en-US" b="1" dirty="0" err="1"/>
              <a:t>ExpLoRer</a:t>
            </a:r>
            <a:r>
              <a:rPr lang="el-GR" b="1" dirty="0"/>
              <a:t> πιο αναλυτικά</a:t>
            </a:r>
            <a:endParaRPr lang="el-GR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3729B59F-3CFB-4117-86D9-F5DED8E3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003" y="4006326"/>
            <a:ext cx="2006114" cy="1131107"/>
          </a:xfrm>
          <a:prstGeom prst="rect">
            <a:avLst/>
          </a:prstGeom>
        </p:spPr>
      </p:pic>
      <p:pic>
        <p:nvPicPr>
          <p:cNvPr id="1026" name="Picture 2" descr="Αποτέλεσμα εικόνας για lora logo">
            <a:extLst>
              <a:ext uri="{FF2B5EF4-FFF2-40B4-BE49-F238E27FC236}">
                <a16:creationId xmlns:a16="http://schemas.microsoft.com/office/drawing/2014/main" id="{7A81A596-48C2-473A-9A6C-3FC102EAC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58" y="2189528"/>
            <a:ext cx="2153805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D61A6A28-06E1-49A9-8BF9-967674893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497" y="1451295"/>
            <a:ext cx="3772663" cy="51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7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5E7B53-50A3-435D-B53E-26182AEF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Things Network (TTN)</a:t>
            </a:r>
            <a:endParaRPr lang="el-GR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A57D4A43-F8EE-417A-8FEE-8FD61269D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609" y="2586654"/>
            <a:ext cx="4585076" cy="3224481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DC57D154-74F3-440E-93BE-4B1C2F810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93" y="2586654"/>
            <a:ext cx="5010084" cy="31647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DE8EE1-6DFD-4B14-85CA-D786F4A921B8}"/>
              </a:ext>
            </a:extLst>
          </p:cNvPr>
          <p:cNvSpPr txBox="1"/>
          <p:nvPr/>
        </p:nvSpPr>
        <p:spPr>
          <a:xfrm>
            <a:off x="765893" y="1623047"/>
            <a:ext cx="880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Δημιουργήσαμε μια νέα εφαρμογή στο ΤΤΝ και προσθέσαμε το </a:t>
            </a:r>
            <a:r>
              <a:rPr lang="en-US" dirty="0"/>
              <a:t>SODAQ </a:t>
            </a:r>
            <a:r>
              <a:rPr lang="en-US" dirty="0" err="1"/>
              <a:t>ExpLoRer</a:t>
            </a:r>
            <a:endParaRPr lang="en-US" dirty="0"/>
          </a:p>
          <a:p>
            <a:r>
              <a:rPr lang="el-GR" dirty="0"/>
              <a:t>προκειμένου να έχουμε πρόσβαση στα </a:t>
            </a:r>
            <a:r>
              <a:rPr lang="en-US" dirty="0" err="1"/>
              <a:t>LoRa</a:t>
            </a:r>
            <a:r>
              <a:rPr lang="en-US" dirty="0"/>
              <a:t> gateways </a:t>
            </a:r>
            <a:r>
              <a:rPr lang="el-GR" dirty="0"/>
              <a:t>για την αποστολή δεδομένων.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1AF8CB-77F5-41A9-BCEF-DBEDC699954F}"/>
              </a:ext>
            </a:extLst>
          </p:cNvPr>
          <p:cNvSpPr txBox="1"/>
          <p:nvPr/>
        </p:nvSpPr>
        <p:spPr>
          <a:xfrm>
            <a:off x="765893" y="5925234"/>
            <a:ext cx="817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Το </a:t>
            </a:r>
            <a:r>
              <a:rPr lang="en-US" dirty="0"/>
              <a:t>gateway </a:t>
            </a:r>
            <a:r>
              <a:rPr lang="el-GR" dirty="0"/>
              <a:t>που μας κάλυψέ στην</a:t>
            </a:r>
            <a:r>
              <a:rPr lang="en-US" dirty="0"/>
              <a:t> </a:t>
            </a:r>
            <a:r>
              <a:rPr lang="el-GR" dirty="0"/>
              <a:t>περιοχή της Κοζάνης ήταν αυτό της σχολής</a:t>
            </a:r>
          </a:p>
          <a:p>
            <a:r>
              <a:rPr lang="el-GR" i="1" dirty="0"/>
              <a:t>(</a:t>
            </a:r>
            <a:r>
              <a:rPr lang="en-US" i="1" dirty="0" err="1"/>
              <a:t>ttn-kozani-icte</a:t>
            </a:r>
            <a:r>
              <a:rPr lang="el-GR" i="1" dirty="0"/>
              <a:t>) </a:t>
            </a:r>
          </a:p>
        </p:txBody>
      </p:sp>
      <p:pic>
        <p:nvPicPr>
          <p:cNvPr id="15" name="Γραφικό 14">
            <a:extLst>
              <a:ext uri="{FF2B5EF4-FFF2-40B4-BE49-F238E27FC236}">
                <a16:creationId xmlns:a16="http://schemas.microsoft.com/office/drawing/2014/main" id="{39E39D5C-A2FB-4D28-9854-4EB7FCF28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3685" y="5425400"/>
            <a:ext cx="1572538" cy="15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3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50D4EDA-63FB-49CC-8B73-707832D0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Εφαρμογή </a:t>
            </a:r>
            <a:r>
              <a:rPr lang="en-US" dirty="0"/>
              <a:t>Android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387D1ACD-A39A-4670-A7CA-4B603A036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948" y="1487375"/>
            <a:ext cx="2134889" cy="45043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AB833F-41C6-47BA-A5EE-A567F4AF9939}"/>
              </a:ext>
            </a:extLst>
          </p:cNvPr>
          <p:cNvSpPr txBox="1"/>
          <p:nvPr/>
        </p:nvSpPr>
        <p:spPr>
          <a:xfrm>
            <a:off x="3624043" y="1590288"/>
            <a:ext cx="3970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Σύνδεση σε </a:t>
            </a:r>
            <a:r>
              <a:rPr lang="en-US" dirty="0"/>
              <a:t>The Things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 </a:t>
            </a:r>
            <a:r>
              <a:rPr lang="el-GR" dirty="0"/>
              <a:t>λήψη δεδομένων μέσω </a:t>
            </a:r>
            <a:r>
              <a:rPr lang="en-US" dirty="0"/>
              <a:t>MQTT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Λήψη </a:t>
            </a:r>
            <a:r>
              <a:rPr lang="en-US" dirty="0"/>
              <a:t>Push notifications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9AA96-1CEB-4804-A3FC-1E55984C7B7F}"/>
              </a:ext>
            </a:extLst>
          </p:cNvPr>
          <p:cNvSpPr txBox="1"/>
          <p:nvPr/>
        </p:nvSpPr>
        <p:spPr>
          <a:xfrm>
            <a:off x="3688207" y="2726422"/>
            <a:ext cx="618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Ανάπτυξη σε </a:t>
            </a:r>
            <a:r>
              <a:rPr lang="en-US" dirty="0"/>
              <a:t>Android Studio</a:t>
            </a:r>
            <a:r>
              <a:rPr lang="el-GR" dirty="0"/>
              <a:t> 3.4</a:t>
            </a:r>
            <a:r>
              <a:rPr lang="en-US" dirty="0"/>
              <a:t> </a:t>
            </a:r>
            <a:r>
              <a:rPr lang="el-GR" dirty="0"/>
              <a:t>με βάση το </a:t>
            </a:r>
            <a:r>
              <a:rPr lang="en-US" dirty="0"/>
              <a:t>Android API 23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27B12185-AAA7-4CEA-8A48-1859BC604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81" y="3245849"/>
            <a:ext cx="4907976" cy="265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763C9D3-99B9-4F9C-8875-F599D362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77" y="2648824"/>
            <a:ext cx="8596668" cy="1320800"/>
          </a:xfrm>
        </p:spPr>
        <p:txBody>
          <a:bodyPr>
            <a:normAutofit/>
          </a:bodyPr>
          <a:lstStyle/>
          <a:p>
            <a:r>
              <a:rPr lang="el-GR" sz="6600" dirty="0"/>
              <a:t>Ερωτήσεις;</a:t>
            </a:r>
          </a:p>
        </p:txBody>
      </p:sp>
    </p:spTree>
    <p:extLst>
      <p:ext uri="{BB962C8B-B14F-4D97-AF65-F5344CB8AC3E}">
        <p14:creationId xmlns:p14="http://schemas.microsoft.com/office/powerpoint/2010/main" val="1358410621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204</Words>
  <Application>Microsoft Office PowerPoint</Application>
  <PresentationFormat>Ευρεία οθόνη</PresentationFormat>
  <Paragraphs>33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Όψη</vt:lpstr>
      <vt:lpstr>Δημιουργία εφαρμογής Android για την παρακολούθηση και καταγραφή μετρήσεων θερμοκρασίας σε δίκτυο LoRa (SODAQ EXPLORER LoRa node). </vt:lpstr>
      <vt:lpstr>Στόχοι της εργασίας μας</vt:lpstr>
      <vt:lpstr>Ο εξοπλισμός μας</vt:lpstr>
      <vt:lpstr>Το SODAQ ExpLoRer πιο αναλυτικά</vt:lpstr>
      <vt:lpstr>The Things Network (TTN)</vt:lpstr>
      <vt:lpstr>Εφαρμογή Android</vt:lpstr>
      <vt:lpstr>Ερωτήσεις;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Δημιουργία εφαρμογής Android για την παρακολούθηση και καταγραφή μετρήσεων θερμοκρασίας σε δίκτυο LoRa (SODAQ EXPLORER LoRa node). </dc:title>
  <dc:creator>Vasilis Mpalafas</dc:creator>
  <cp:lastModifiedBy>Vasilis Mpalafas</cp:lastModifiedBy>
  <cp:revision>24</cp:revision>
  <dcterms:created xsi:type="dcterms:W3CDTF">2019-06-02T18:34:29Z</dcterms:created>
  <dcterms:modified xsi:type="dcterms:W3CDTF">2019-06-02T20:18:39Z</dcterms:modified>
</cp:coreProperties>
</file>