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6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33" autoAdjust="0"/>
  </p:normalViewPr>
  <p:slideViewPr>
    <p:cSldViewPr snapToGrid="0">
      <p:cViewPr>
        <p:scale>
          <a:sx n="54" d="100"/>
          <a:sy n="54" d="100"/>
        </p:scale>
        <p:origin x="9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tzel, Martha" userId="3cf4e27a-b2bd-4ad9-a5ce-c14eeb25eaf2" providerId="ADAL" clId="{D331AB79-FF31-423D-8407-637DF4110224}"/>
    <pc:docChg chg="undo custSel addSld modSld sldOrd">
      <pc:chgData name="Wetzel, Martha" userId="3cf4e27a-b2bd-4ad9-a5ce-c14eeb25eaf2" providerId="ADAL" clId="{D331AB79-FF31-423D-8407-637DF4110224}" dt="2022-09-25T20:58:39.945" v="3118"/>
      <pc:docMkLst>
        <pc:docMk/>
      </pc:docMkLst>
      <pc:sldChg chg="addSp delSp modSp modAnim">
        <pc:chgData name="Wetzel, Martha" userId="3cf4e27a-b2bd-4ad9-a5ce-c14eeb25eaf2" providerId="ADAL" clId="{D331AB79-FF31-423D-8407-637DF4110224}" dt="2022-09-25T20:30:09.103" v="3026"/>
        <pc:sldMkLst>
          <pc:docMk/>
          <pc:sldMk cId="4180466370" sldId="257"/>
        </pc:sldMkLst>
        <pc:spChg chg="del mod">
          <ac:chgData name="Wetzel, Martha" userId="3cf4e27a-b2bd-4ad9-a5ce-c14eeb25eaf2" providerId="ADAL" clId="{D331AB79-FF31-423D-8407-637DF4110224}" dt="2022-09-25T17:58:49.421" v="1238" actId="931"/>
          <ac:spMkLst>
            <pc:docMk/>
            <pc:sldMk cId="4180466370" sldId="257"/>
            <ac:spMk id="3" creationId="{6C1D6AC8-6E91-4933-ABB1-B743B637B1F7}"/>
          </ac:spMkLst>
        </pc:spChg>
        <pc:spChg chg="add mod">
          <ac:chgData name="Wetzel, Martha" userId="3cf4e27a-b2bd-4ad9-a5ce-c14eeb25eaf2" providerId="ADAL" clId="{D331AB79-FF31-423D-8407-637DF4110224}" dt="2022-09-25T17:59:08.316" v="1242" actId="403"/>
          <ac:spMkLst>
            <pc:docMk/>
            <pc:sldMk cId="4180466370" sldId="257"/>
            <ac:spMk id="4" creationId="{85940F35-D411-4764-87CE-3139923D8751}"/>
          </ac:spMkLst>
        </pc:spChg>
        <pc:picChg chg="add mod">
          <ac:chgData name="Wetzel, Martha" userId="3cf4e27a-b2bd-4ad9-a5ce-c14eeb25eaf2" providerId="ADAL" clId="{D331AB79-FF31-423D-8407-637DF4110224}" dt="2022-09-25T20:29:37.822" v="3020" actId="1076"/>
          <ac:picMkLst>
            <pc:docMk/>
            <pc:sldMk cId="4180466370" sldId="257"/>
            <ac:picMk id="6" creationId="{10CF0F50-A55D-443A-A076-9CA96AEA170D}"/>
          </ac:picMkLst>
        </pc:picChg>
      </pc:sldChg>
      <pc:sldChg chg="modSp">
        <pc:chgData name="Wetzel, Martha" userId="3cf4e27a-b2bd-4ad9-a5ce-c14eeb25eaf2" providerId="ADAL" clId="{D331AB79-FF31-423D-8407-637DF4110224}" dt="2022-09-25T20:33:50.694" v="3056" actId="20577"/>
        <pc:sldMkLst>
          <pc:docMk/>
          <pc:sldMk cId="1884515363" sldId="258"/>
        </pc:sldMkLst>
        <pc:spChg chg="mod">
          <ac:chgData name="Wetzel, Martha" userId="3cf4e27a-b2bd-4ad9-a5ce-c14eeb25eaf2" providerId="ADAL" clId="{D331AB79-FF31-423D-8407-637DF4110224}" dt="2022-09-25T20:33:50.694" v="3056" actId="20577"/>
          <ac:spMkLst>
            <pc:docMk/>
            <pc:sldMk cId="1884515363" sldId="258"/>
            <ac:spMk id="3" creationId="{5FEF8BFF-D390-4CFB-872D-655120309A96}"/>
          </ac:spMkLst>
        </pc:spChg>
      </pc:sldChg>
      <pc:sldChg chg="modSp modNotesTx">
        <pc:chgData name="Wetzel, Martha" userId="3cf4e27a-b2bd-4ad9-a5ce-c14eeb25eaf2" providerId="ADAL" clId="{D331AB79-FF31-423D-8407-637DF4110224}" dt="2022-09-25T18:49:39.644" v="2404" actId="20577"/>
        <pc:sldMkLst>
          <pc:docMk/>
          <pc:sldMk cId="2789880773" sldId="259"/>
        </pc:sldMkLst>
        <pc:spChg chg="mod">
          <ac:chgData name="Wetzel, Martha" userId="3cf4e27a-b2bd-4ad9-a5ce-c14eeb25eaf2" providerId="ADAL" clId="{D331AB79-FF31-423D-8407-637DF4110224}" dt="2022-09-25T18:48:47.699" v="2295" actId="20577"/>
          <ac:spMkLst>
            <pc:docMk/>
            <pc:sldMk cId="2789880773" sldId="259"/>
            <ac:spMk id="3" creationId="{8438EA0C-93E0-4D8F-A98F-1A89FE2AE0A0}"/>
          </ac:spMkLst>
        </pc:spChg>
      </pc:sldChg>
      <pc:sldChg chg="modSp">
        <pc:chgData name="Wetzel, Martha" userId="3cf4e27a-b2bd-4ad9-a5ce-c14eeb25eaf2" providerId="ADAL" clId="{D331AB79-FF31-423D-8407-637DF4110224}" dt="2022-09-25T19:06:52.706" v="2747" actId="20577"/>
        <pc:sldMkLst>
          <pc:docMk/>
          <pc:sldMk cId="536548860" sldId="260"/>
        </pc:sldMkLst>
        <pc:spChg chg="mod">
          <ac:chgData name="Wetzel, Martha" userId="3cf4e27a-b2bd-4ad9-a5ce-c14eeb25eaf2" providerId="ADAL" clId="{D331AB79-FF31-423D-8407-637DF4110224}" dt="2022-09-25T19:06:52.706" v="2747" actId="20577"/>
          <ac:spMkLst>
            <pc:docMk/>
            <pc:sldMk cId="536548860" sldId="260"/>
            <ac:spMk id="3" creationId="{6C442DE0-29C5-43FB-AD3D-5B652C9277B7}"/>
          </ac:spMkLst>
        </pc:spChg>
      </pc:sldChg>
      <pc:sldChg chg="modSp modNotesTx">
        <pc:chgData name="Wetzel, Martha" userId="3cf4e27a-b2bd-4ad9-a5ce-c14eeb25eaf2" providerId="ADAL" clId="{D331AB79-FF31-423D-8407-637DF4110224}" dt="2022-09-25T17:11:34.883" v="852" actId="20577"/>
        <pc:sldMkLst>
          <pc:docMk/>
          <pc:sldMk cId="2017158121" sldId="261"/>
        </pc:sldMkLst>
        <pc:spChg chg="mod">
          <ac:chgData name="Wetzel, Martha" userId="3cf4e27a-b2bd-4ad9-a5ce-c14eeb25eaf2" providerId="ADAL" clId="{D331AB79-FF31-423D-8407-637DF4110224}" dt="2022-09-25T17:11:34.883" v="852" actId="20577"/>
          <ac:spMkLst>
            <pc:docMk/>
            <pc:sldMk cId="2017158121" sldId="261"/>
            <ac:spMk id="3" creationId="{66A01F11-FB05-4233-B4D4-1D1BF71BD48E}"/>
          </ac:spMkLst>
        </pc:spChg>
      </pc:sldChg>
      <pc:sldChg chg="modSp modAnim modNotesTx">
        <pc:chgData name="Wetzel, Martha" userId="3cf4e27a-b2bd-4ad9-a5ce-c14eeb25eaf2" providerId="ADAL" clId="{D331AB79-FF31-423D-8407-637DF4110224}" dt="2022-09-25T20:40:25.303" v="3061"/>
        <pc:sldMkLst>
          <pc:docMk/>
          <pc:sldMk cId="2126757196" sldId="262"/>
        </pc:sldMkLst>
        <pc:spChg chg="mod">
          <ac:chgData name="Wetzel, Martha" userId="3cf4e27a-b2bd-4ad9-a5ce-c14eeb25eaf2" providerId="ADAL" clId="{D331AB79-FF31-423D-8407-637DF4110224}" dt="2022-09-25T17:32:02.012" v="1146" actId="20577"/>
          <ac:spMkLst>
            <pc:docMk/>
            <pc:sldMk cId="2126757196" sldId="262"/>
            <ac:spMk id="2" creationId="{7271A8FC-78D2-4470-A5CC-7B4A5AFF34EF}"/>
          </ac:spMkLst>
        </pc:spChg>
        <pc:spChg chg="mod">
          <ac:chgData name="Wetzel, Martha" userId="3cf4e27a-b2bd-4ad9-a5ce-c14eeb25eaf2" providerId="ADAL" clId="{D331AB79-FF31-423D-8407-637DF4110224}" dt="2022-09-25T20:40:00.192" v="3057"/>
          <ac:spMkLst>
            <pc:docMk/>
            <pc:sldMk cId="2126757196" sldId="262"/>
            <ac:spMk id="3" creationId="{C4F6627A-565F-4D63-AD4B-AAE63F7DA808}"/>
          </ac:spMkLst>
        </pc:spChg>
      </pc:sldChg>
      <pc:sldChg chg="modSp modAnim">
        <pc:chgData name="Wetzel, Martha" userId="3cf4e27a-b2bd-4ad9-a5ce-c14eeb25eaf2" providerId="ADAL" clId="{D331AB79-FF31-423D-8407-637DF4110224}" dt="2022-09-25T20:42:40.915" v="3114"/>
        <pc:sldMkLst>
          <pc:docMk/>
          <pc:sldMk cId="1039537505" sldId="263"/>
        </pc:sldMkLst>
        <pc:spChg chg="mod">
          <ac:chgData name="Wetzel, Martha" userId="3cf4e27a-b2bd-4ad9-a5ce-c14eeb25eaf2" providerId="ADAL" clId="{D331AB79-FF31-423D-8407-637DF4110224}" dt="2022-09-25T20:42:04.099" v="3113" actId="6549"/>
          <ac:spMkLst>
            <pc:docMk/>
            <pc:sldMk cId="1039537505" sldId="263"/>
            <ac:spMk id="3" creationId="{1B45906D-5CD6-4C18-8DF3-A66508CBCBCF}"/>
          </ac:spMkLst>
        </pc:spChg>
      </pc:sldChg>
      <pc:sldChg chg="addSp delSp modSp modAnim">
        <pc:chgData name="Wetzel, Martha" userId="3cf4e27a-b2bd-4ad9-a5ce-c14eeb25eaf2" providerId="ADAL" clId="{D331AB79-FF31-423D-8407-637DF4110224}" dt="2022-09-25T18:55:34.697" v="2416"/>
        <pc:sldMkLst>
          <pc:docMk/>
          <pc:sldMk cId="2455828541" sldId="264"/>
        </pc:sldMkLst>
        <pc:spChg chg="del">
          <ac:chgData name="Wetzel, Martha" userId="3cf4e27a-b2bd-4ad9-a5ce-c14eeb25eaf2" providerId="ADAL" clId="{D331AB79-FF31-423D-8407-637DF4110224}" dt="2022-09-25T18:53:41.720" v="2405" actId="931"/>
          <ac:spMkLst>
            <pc:docMk/>
            <pc:sldMk cId="2455828541" sldId="264"/>
            <ac:spMk id="3" creationId="{8346A91E-9261-4108-A56D-D0154B84B9B3}"/>
          </ac:spMkLst>
        </pc:spChg>
        <pc:spChg chg="add mod">
          <ac:chgData name="Wetzel, Martha" userId="3cf4e27a-b2bd-4ad9-a5ce-c14eeb25eaf2" providerId="ADAL" clId="{D331AB79-FF31-423D-8407-637DF4110224}" dt="2022-09-25T18:54:29.694" v="2409" actId="1582"/>
          <ac:spMkLst>
            <pc:docMk/>
            <pc:sldMk cId="2455828541" sldId="264"/>
            <ac:spMk id="6" creationId="{E0232EB6-02F8-44B6-88A1-590EA581C763}"/>
          </ac:spMkLst>
        </pc:spChg>
        <pc:spChg chg="add mod">
          <ac:chgData name="Wetzel, Martha" userId="3cf4e27a-b2bd-4ad9-a5ce-c14eeb25eaf2" providerId="ADAL" clId="{D331AB79-FF31-423D-8407-637DF4110224}" dt="2022-09-25T18:54:57.647" v="2414" actId="1076"/>
          <ac:spMkLst>
            <pc:docMk/>
            <pc:sldMk cId="2455828541" sldId="264"/>
            <ac:spMk id="7" creationId="{1B3D1A1A-F534-4AA9-ABA8-865B186CF545}"/>
          </ac:spMkLst>
        </pc:spChg>
        <pc:picChg chg="add mod">
          <ac:chgData name="Wetzel, Martha" userId="3cf4e27a-b2bd-4ad9-a5ce-c14eeb25eaf2" providerId="ADAL" clId="{D331AB79-FF31-423D-8407-637DF4110224}" dt="2022-09-25T18:54:44.661" v="2412" actId="1076"/>
          <ac:picMkLst>
            <pc:docMk/>
            <pc:sldMk cId="2455828541" sldId="264"/>
            <ac:picMk id="5" creationId="{DF4D0C97-1480-45CD-A4DF-16060649593D}"/>
          </ac:picMkLst>
        </pc:picChg>
      </pc:sldChg>
      <pc:sldChg chg="modSp modAnim">
        <pc:chgData name="Wetzel, Martha" userId="3cf4e27a-b2bd-4ad9-a5ce-c14eeb25eaf2" providerId="ADAL" clId="{D331AB79-FF31-423D-8407-637DF4110224}" dt="2022-09-25T20:54:46.310" v="3117"/>
        <pc:sldMkLst>
          <pc:docMk/>
          <pc:sldMk cId="3945147735" sldId="265"/>
        </pc:sldMkLst>
        <pc:spChg chg="mod">
          <ac:chgData name="Wetzel, Martha" userId="3cf4e27a-b2bd-4ad9-a5ce-c14eeb25eaf2" providerId="ADAL" clId="{D331AB79-FF31-423D-8407-637DF4110224}" dt="2022-09-25T20:24:51.018" v="2897" actId="20577"/>
          <ac:spMkLst>
            <pc:docMk/>
            <pc:sldMk cId="3945147735" sldId="265"/>
            <ac:spMk id="3" creationId="{53F08909-CCCD-4FD0-B699-B48B969536E8}"/>
          </ac:spMkLst>
        </pc:spChg>
      </pc:sldChg>
      <pc:sldChg chg="addSp delSp modSp add">
        <pc:chgData name="Wetzel, Martha" userId="3cf4e27a-b2bd-4ad9-a5ce-c14eeb25eaf2" providerId="ADAL" clId="{D331AB79-FF31-423D-8407-637DF4110224}" dt="2022-09-25T20:27:46.630" v="3010" actId="1076"/>
        <pc:sldMkLst>
          <pc:docMk/>
          <pc:sldMk cId="2520072900" sldId="266"/>
        </pc:sldMkLst>
        <pc:spChg chg="mod">
          <ac:chgData name="Wetzel, Martha" userId="3cf4e27a-b2bd-4ad9-a5ce-c14eeb25eaf2" providerId="ADAL" clId="{D331AB79-FF31-423D-8407-637DF4110224}" dt="2022-09-25T19:05:24.722" v="2514" actId="20577"/>
          <ac:spMkLst>
            <pc:docMk/>
            <pc:sldMk cId="2520072900" sldId="266"/>
            <ac:spMk id="2" creationId="{EDED9D22-830C-4654-A8B8-1CA42ED65886}"/>
          </ac:spMkLst>
        </pc:spChg>
        <pc:spChg chg="del">
          <ac:chgData name="Wetzel, Martha" userId="3cf4e27a-b2bd-4ad9-a5ce-c14eeb25eaf2" providerId="ADAL" clId="{D331AB79-FF31-423D-8407-637DF4110224}" dt="2022-09-25T20:27:36.408" v="3007" actId="931"/>
          <ac:spMkLst>
            <pc:docMk/>
            <pc:sldMk cId="2520072900" sldId="266"/>
            <ac:spMk id="3" creationId="{F6854CF3-BE95-4842-A224-68BBFF0E7E0B}"/>
          </ac:spMkLst>
        </pc:spChg>
        <pc:picChg chg="add mod">
          <ac:chgData name="Wetzel, Martha" userId="3cf4e27a-b2bd-4ad9-a5ce-c14eeb25eaf2" providerId="ADAL" clId="{D331AB79-FF31-423D-8407-637DF4110224}" dt="2022-09-25T20:27:46.630" v="3010" actId="1076"/>
          <ac:picMkLst>
            <pc:docMk/>
            <pc:sldMk cId="2520072900" sldId="266"/>
            <ac:picMk id="5" creationId="{ED1E41D1-F8FB-427A-804C-C36937AA3055}"/>
          </ac:picMkLst>
        </pc:picChg>
      </pc:sldChg>
      <pc:sldChg chg="modSp add ord modNotesTx">
        <pc:chgData name="Wetzel, Martha" userId="3cf4e27a-b2bd-4ad9-a5ce-c14eeb25eaf2" providerId="ADAL" clId="{D331AB79-FF31-423D-8407-637DF4110224}" dt="2022-09-25T20:45:06.267" v="3115" actId="20577"/>
        <pc:sldMkLst>
          <pc:docMk/>
          <pc:sldMk cId="783211428" sldId="267"/>
        </pc:sldMkLst>
        <pc:spChg chg="mod">
          <ac:chgData name="Wetzel, Martha" userId="3cf4e27a-b2bd-4ad9-a5ce-c14eeb25eaf2" providerId="ADAL" clId="{D331AB79-FF31-423D-8407-637DF4110224}" dt="2022-09-25T20:28:29.108" v="3018" actId="20577"/>
          <ac:spMkLst>
            <pc:docMk/>
            <pc:sldMk cId="783211428" sldId="267"/>
            <ac:spMk id="2" creationId="{96F3C49D-BF47-45F5-BA28-B08623647E0D}"/>
          </ac:spMkLst>
        </pc:spChg>
        <pc:spChg chg="mod">
          <ac:chgData name="Wetzel, Martha" userId="3cf4e27a-b2bd-4ad9-a5ce-c14eeb25eaf2" providerId="ADAL" clId="{D331AB79-FF31-423D-8407-637DF4110224}" dt="2022-09-25T20:45:06.267" v="3115" actId="20577"/>
          <ac:spMkLst>
            <pc:docMk/>
            <pc:sldMk cId="783211428" sldId="267"/>
            <ac:spMk id="3" creationId="{AF7CC566-4ED8-428C-B852-8CB9374383CB}"/>
          </ac:spMkLst>
        </pc:spChg>
      </pc:sldChg>
      <pc:sldChg chg="modSp add">
        <pc:chgData name="Wetzel, Martha" userId="3cf4e27a-b2bd-4ad9-a5ce-c14eeb25eaf2" providerId="ADAL" clId="{D331AB79-FF31-423D-8407-637DF4110224}" dt="2022-09-25T20:25:43.456" v="2985" actId="20577"/>
        <pc:sldMkLst>
          <pc:docMk/>
          <pc:sldMk cId="3846078857" sldId="268"/>
        </pc:sldMkLst>
        <pc:spChg chg="mod">
          <ac:chgData name="Wetzel, Martha" userId="3cf4e27a-b2bd-4ad9-a5ce-c14eeb25eaf2" providerId="ADAL" clId="{D331AB79-FF31-423D-8407-637DF4110224}" dt="2022-09-25T20:25:07.305" v="2950" actId="20577"/>
          <ac:spMkLst>
            <pc:docMk/>
            <pc:sldMk cId="3846078857" sldId="268"/>
            <ac:spMk id="2" creationId="{A583723E-C73A-44B4-8B56-4DDA2EBEFB48}"/>
          </ac:spMkLst>
        </pc:spChg>
        <pc:spChg chg="mod">
          <ac:chgData name="Wetzel, Martha" userId="3cf4e27a-b2bd-4ad9-a5ce-c14eeb25eaf2" providerId="ADAL" clId="{D331AB79-FF31-423D-8407-637DF4110224}" dt="2022-09-25T20:25:43.456" v="2985" actId="20577"/>
          <ac:spMkLst>
            <pc:docMk/>
            <pc:sldMk cId="3846078857" sldId="268"/>
            <ac:spMk id="3" creationId="{0CEFEF71-511D-444E-8A7F-725B46749D14}"/>
          </ac:spMkLst>
        </pc:spChg>
      </pc:sldChg>
      <pc:sldChg chg="addSp delSp modSp add modTransition">
        <pc:chgData name="Wetzel, Martha" userId="3cf4e27a-b2bd-4ad9-a5ce-c14eeb25eaf2" providerId="ADAL" clId="{D331AB79-FF31-423D-8407-637DF4110224}" dt="2022-09-25T20:58:39.945" v="3118"/>
        <pc:sldMkLst>
          <pc:docMk/>
          <pc:sldMk cId="21208593" sldId="269"/>
        </pc:sldMkLst>
        <pc:spChg chg="mod">
          <ac:chgData name="Wetzel, Martha" userId="3cf4e27a-b2bd-4ad9-a5ce-c14eeb25eaf2" providerId="ADAL" clId="{D331AB79-FF31-423D-8407-637DF4110224}" dt="2022-09-25T20:25:57.940" v="3005" actId="20577"/>
          <ac:spMkLst>
            <pc:docMk/>
            <pc:sldMk cId="21208593" sldId="269"/>
            <ac:spMk id="2" creationId="{BF328594-DA14-4D2F-8D4E-786BCE432EBA}"/>
          </ac:spMkLst>
        </pc:spChg>
        <pc:spChg chg="del">
          <ac:chgData name="Wetzel, Martha" userId="3cf4e27a-b2bd-4ad9-a5ce-c14eeb25eaf2" providerId="ADAL" clId="{D331AB79-FF31-423D-8407-637DF4110224}" dt="2022-09-25T20:26:47.850" v="3006" actId="931"/>
          <ac:spMkLst>
            <pc:docMk/>
            <pc:sldMk cId="21208593" sldId="269"/>
            <ac:spMk id="3" creationId="{0546B09A-25FF-4D3E-B8F2-A3F1732BE5AC}"/>
          </ac:spMkLst>
        </pc:spChg>
        <pc:picChg chg="add mod">
          <ac:chgData name="Wetzel, Martha" userId="3cf4e27a-b2bd-4ad9-a5ce-c14eeb25eaf2" providerId="ADAL" clId="{D331AB79-FF31-423D-8407-637DF4110224}" dt="2022-09-25T20:26:47.850" v="3006" actId="931"/>
          <ac:picMkLst>
            <pc:docMk/>
            <pc:sldMk cId="21208593" sldId="269"/>
            <ac:picMk id="5" creationId="{41AAE635-04D4-4F56-A4A1-FC1206EA2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35AC-48B8-4A04-A2E0-D49F81A5B11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5C7E-C13F-452E-86C0-AE2CED6D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lower bound: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Planned in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Undifferentiated in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Patients have a price transparency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SK&amp;A is an IQVIA product and has been renamed </a:t>
            </a:r>
            <a:r>
              <a:rPr lang="en-US" dirty="0" err="1"/>
              <a:t>OneKey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Predictors in ANOVA: a binary indicator of whether patients faced cost-sharing for their scan, patient demographic characteristics (year of birth, </a:t>
            </a:r>
            <a:r>
              <a:rPr lang="en-US" dirty="0" err="1"/>
              <a:t>Charlson</a:t>
            </a:r>
            <a:r>
              <a:rPr lang="en-US" dirty="0"/>
              <a:t> comorbidity score, race, and sex), fixed-effects for patients’ home HRR, and fixed-effects for patients’ referring physicians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illustrate in Appendix Table 1, controlling for patient characteristics and patient HRR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fixedeffects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patients with price exposure (those below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-of-pocket maximum at the time their scan was taken)had slightly more expensive MRI scans than patients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whohad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price exposure.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ThatFig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3. Rate at Which Referring Physicians Send Patients for Hospital-Based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MRIs.Notes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Each bar is an orthopedic surgeon. The sample of referrers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lim-ited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same set used for the analysis in Table 5 (i.e. orthopedists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whomade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least five referrals in 2013, excluding singleton patient HRRs).The bar height indicates the proportion of cases an individual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orthope-dist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refers her patients to a hospital. Black bars indicate referrers who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arevertically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-integrated with a hospital. Grey bars indicate referrers who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arenot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vertically-integrated.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01516D-3A54-406B-BB93-FE27F1AA71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63D-6CD0-414F-8860-16C51A0B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Physician agency, consumerism, and the consumption of lower-limb MRI scans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0B12-02DF-49B1-8038-9FA0B9D5B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Chernew</a:t>
            </a:r>
            <a:r>
              <a:rPr lang="en-US" dirty="0"/>
              <a:t> et al.</a:t>
            </a:r>
          </a:p>
          <a:p>
            <a:r>
              <a:rPr lang="en-US" dirty="0"/>
              <a:t>Presented by Martha Wetzel</a:t>
            </a:r>
          </a:p>
        </p:txBody>
      </p:sp>
    </p:spTree>
    <p:extLst>
      <p:ext uri="{BB962C8B-B14F-4D97-AF65-F5344CB8AC3E}">
        <p14:creationId xmlns:p14="http://schemas.microsoft.com/office/powerpoint/2010/main" val="40260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054A-DD3F-4E64-ABCD-5468BB08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D0C97-1480-45CD-A4DF-160606495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9996"/>
            <a:ext cx="10058400" cy="36352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232EB6-02F8-44B6-88A1-590EA581C763}"/>
              </a:ext>
            </a:extLst>
          </p:cNvPr>
          <p:cNvSpPr/>
          <p:nvPr/>
        </p:nvSpPr>
        <p:spPr>
          <a:xfrm>
            <a:off x="1199408" y="3538847"/>
            <a:ext cx="9895629" cy="2850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D1A1A-F534-4AA9-ABA8-865B186CF545}"/>
              </a:ext>
            </a:extLst>
          </p:cNvPr>
          <p:cNvSpPr/>
          <p:nvPr/>
        </p:nvSpPr>
        <p:spPr>
          <a:xfrm>
            <a:off x="1178348" y="5037698"/>
            <a:ext cx="9895629" cy="2850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9D22-830C-4654-A8B8-1CA42ED6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Vertical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E41D1-F8FB-427A-804C-C36937AA3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28" y="2024392"/>
            <a:ext cx="5620332" cy="4082899"/>
          </a:xfrm>
        </p:spPr>
      </p:pic>
    </p:spTree>
    <p:extLst>
      <p:ext uri="{BB962C8B-B14F-4D97-AF65-F5344CB8AC3E}">
        <p14:creationId xmlns:p14="http://schemas.microsoft.com/office/powerpoint/2010/main" val="252007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A084-F772-40E6-96B8-2E9BD75B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8909-CCCD-4FD0-B699-B48B9695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“These results indicate the need for insurers to work with physicians themselves, rather than exclusively loading incentives on patients, to reduce spending.”</a:t>
            </a:r>
          </a:p>
          <a:p>
            <a:pPr lvl="1"/>
            <a:r>
              <a:rPr lang="en-US" dirty="0"/>
              <a:t>Feasibility?</a:t>
            </a:r>
          </a:p>
          <a:p>
            <a:r>
              <a:rPr lang="en-US" dirty="0"/>
              <a:t>Does it matter that referrals are not directly observed?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723E-C73A-44B4-8B56-4DDA2EB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EF71-511D-444E-8A7F-725B46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“Patients with price exposure (those below their out-of-pocket maximum at the time their scan was taken) had slightly more expensive MRI scans than patients who had no price exposure”</a:t>
            </a:r>
          </a:p>
          <a:p>
            <a:pPr lvl="1"/>
            <a:r>
              <a:rPr lang="en-US" sz="2000" dirty="0"/>
              <a:t>Application to pain research</a:t>
            </a:r>
          </a:p>
          <a:p>
            <a:pPr marL="201168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8594-DA14-4D2F-8D4E-786BCE43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AE635-04D4-4F56-A4A1-FC1206EA2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42" y="1846263"/>
            <a:ext cx="9280642" cy="4022725"/>
          </a:xfrm>
        </p:spPr>
      </p:pic>
    </p:spTree>
    <p:extLst>
      <p:ext uri="{BB962C8B-B14F-4D97-AF65-F5344CB8AC3E}">
        <p14:creationId xmlns:p14="http://schemas.microsoft.com/office/powerpoint/2010/main" val="212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681-0B1A-4FCF-AB47-74F2F9E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F0F50-A55D-443A-A076-9CA96AEA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8" y="1121500"/>
            <a:ext cx="6492875" cy="4614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0F35-D411-4764-87CE-3139923D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variation in cost of lower-limb MRIs</a:t>
            </a:r>
          </a:p>
          <a:p>
            <a:r>
              <a:rPr lang="en-US" sz="2400" dirty="0"/>
              <a:t>Very little variation in quality</a:t>
            </a:r>
          </a:p>
          <a:p>
            <a:r>
              <a:rPr lang="en-US" sz="2400" dirty="0"/>
              <a:t>Price theory predictions are not born out by the empirical literature</a:t>
            </a:r>
          </a:p>
        </p:txBody>
      </p:sp>
    </p:spTree>
    <p:extLst>
      <p:ext uri="{BB962C8B-B14F-4D97-AF65-F5344CB8AC3E}">
        <p14:creationId xmlns:p14="http://schemas.microsoft.com/office/powerpoint/2010/main" val="41804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504E-DC7D-4DF9-B5DD-3D4CBA7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8BFF-D390-4CFB-872D-65512030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Describe/identify</a:t>
            </a:r>
          </a:p>
          <a:p>
            <a:pPr lvl="1"/>
            <a:r>
              <a:rPr lang="en-US" dirty="0"/>
              <a:t>Money left on the table</a:t>
            </a:r>
          </a:p>
          <a:p>
            <a:pPr lvl="1"/>
            <a:r>
              <a:rPr lang="en-US" dirty="0"/>
              <a:t>Factors associated with cost of care</a:t>
            </a:r>
          </a:p>
          <a:p>
            <a:pPr lvl="1"/>
            <a:r>
              <a:rPr lang="en-US" dirty="0"/>
              <a:t>Referral patterns of orthopedic surgeons</a:t>
            </a:r>
          </a:p>
          <a:p>
            <a:pPr lvl="1"/>
            <a:r>
              <a:rPr lang="en-US" dirty="0"/>
              <a:t>Differences in referral patterns of vertically-integrated orthopedic surgeons vs. independent practitioners</a:t>
            </a:r>
          </a:p>
        </p:txBody>
      </p:sp>
    </p:spTree>
    <p:extLst>
      <p:ext uri="{BB962C8B-B14F-4D97-AF65-F5344CB8AC3E}">
        <p14:creationId xmlns:p14="http://schemas.microsoft.com/office/powerpoint/2010/main" val="18845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1232-9E83-4691-94AB-5D572286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EA0C-93E0-4D8F-A98F-1A89FE2A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lower bound on the estimate of the influence of physician preferences on where patients receive care </a:t>
            </a:r>
          </a:p>
          <a:p>
            <a:r>
              <a:rPr lang="en-US" dirty="0"/>
              <a:t>Demonstrates the importance of explicitly accounting for physician recommendations in patient choice models</a:t>
            </a:r>
          </a:p>
        </p:txBody>
      </p:sp>
    </p:spTree>
    <p:extLst>
      <p:ext uri="{BB962C8B-B14F-4D97-AF65-F5344CB8AC3E}">
        <p14:creationId xmlns:p14="http://schemas.microsoft.com/office/powerpoint/2010/main" val="27898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FE9-E4A4-4364-8645-214848CD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2DE0-29C5-43FB-AD3D-5B652C9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bypass cheaper, closer options</a:t>
            </a:r>
          </a:p>
          <a:p>
            <a:r>
              <a:rPr lang="en-US" dirty="0"/>
              <a:t>Appears to be driven by physician effects</a:t>
            </a:r>
          </a:p>
          <a:p>
            <a:r>
              <a:rPr lang="en-US" dirty="0"/>
              <a:t>The patients of vertically integrated physicians go to more expensive facilities</a:t>
            </a:r>
          </a:p>
        </p:txBody>
      </p:sp>
    </p:spTree>
    <p:extLst>
      <p:ext uri="{BB962C8B-B14F-4D97-AF65-F5344CB8AC3E}">
        <p14:creationId xmlns:p14="http://schemas.microsoft.com/office/powerpoint/2010/main" val="5365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D65-F337-4345-A07C-B83A2CE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1F11-FB05-4233-B4D4-1D1BF71B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claims data from a large national insurer</a:t>
            </a:r>
          </a:p>
          <a:p>
            <a:pPr lvl="1"/>
            <a:r>
              <a:rPr lang="en-US" dirty="0"/>
              <a:t>Lower limb MRIs</a:t>
            </a:r>
          </a:p>
          <a:p>
            <a:pPr lvl="1"/>
            <a:r>
              <a:rPr lang="en-US" dirty="0"/>
              <a:t>Orthopedist seen in the three months preceding the MRI</a:t>
            </a:r>
          </a:p>
          <a:p>
            <a:r>
              <a:rPr lang="en-US" dirty="0"/>
              <a:t>SK&amp;A provider data</a:t>
            </a:r>
          </a:p>
          <a:p>
            <a:r>
              <a:rPr lang="en-US" dirty="0"/>
              <a:t>Usage data on cost compare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8FC-78D2-4470-A5CC-7B4A5AF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627A-565F-4D63-AD4B-AAE63F7DA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Unit of analysis: lower limb MRI scans</a:t>
                </a:r>
              </a:p>
              <a:p>
                <a:r>
                  <a:rPr lang="en-US" dirty="0"/>
                  <a:t>ANOVA</a:t>
                </a:r>
              </a:p>
              <a:p>
                <a:r>
                  <a:rPr lang="en-US" dirty="0"/>
                  <a:t>Outcomes: </a:t>
                </a:r>
              </a:p>
              <a:p>
                <a:pPr lvl="1"/>
                <a:r>
                  <a:rPr lang="en-US" dirty="0"/>
                  <a:t>Lower-limb MRI scan prices</a:t>
                </a:r>
              </a:p>
              <a:p>
                <a:pPr lvl="1"/>
                <a:r>
                  <a:rPr lang="en-US" dirty="0"/>
                  <a:t>Total amount of money left on the table</a:t>
                </a:r>
              </a:p>
              <a:p>
                <a:pPr lvl="1"/>
                <a:r>
                  <a:rPr lang="en-US" dirty="0"/>
                  <a:t>MRI scan is performed in a hospital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𝑠h𝑎𝑟𝑖𝑛𝑔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𝑑𝑒𝑚𝑜𝑔𝑟𝑎𝑝h𝑖𝑐𝑠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𝑟𝑒𝑓𝑒𝑟𝑟𝑖𝑛𝑔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𝑝h𝑦𝑠𝑖𝑐𝑖𝑎𝑛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627A-565F-4D63-AD4B-AAE63F7DA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7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443E-F330-4FB3-B257-77882C33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906D-5CD6-4C18-8DF3-A66508CB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09265" cy="4023360"/>
          </a:xfrm>
        </p:spPr>
        <p:txBody>
          <a:bodyPr/>
          <a:lstStyle/>
          <a:p>
            <a:r>
              <a:rPr lang="en-US" dirty="0"/>
              <a:t>Tons of provider fixed effects</a:t>
            </a:r>
          </a:p>
          <a:p>
            <a:pPr lvl="1"/>
            <a:r>
              <a:rPr lang="en-US" dirty="0"/>
              <a:t>Compare results with random assignment of patients to physicians in their HRR</a:t>
            </a:r>
          </a:p>
          <a:p>
            <a:r>
              <a:rPr lang="en-US" dirty="0"/>
              <a:t>Referrals not directly observed</a:t>
            </a:r>
          </a:p>
          <a:p>
            <a:pPr lvl="1"/>
            <a:r>
              <a:rPr lang="en-US" dirty="0"/>
              <a:t>Doctor advice</a:t>
            </a:r>
          </a:p>
          <a:p>
            <a:pPr lvl="1"/>
            <a:r>
              <a:rPr lang="en-US" dirty="0"/>
              <a:t>Office staff advice</a:t>
            </a:r>
          </a:p>
          <a:p>
            <a:pPr lvl="1"/>
            <a:r>
              <a:rPr lang="en-US" dirty="0"/>
              <a:t>Patient preference clustering</a:t>
            </a:r>
          </a:p>
        </p:txBody>
      </p:sp>
    </p:spTree>
    <p:extLst>
      <p:ext uri="{BB962C8B-B14F-4D97-AF65-F5344CB8AC3E}">
        <p14:creationId xmlns:p14="http://schemas.microsoft.com/office/powerpoint/2010/main" val="10395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49D-BF47-45F5-BA28-B0862364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566-4ED8-428C-B852-8CB93743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there were six lower-priced MRI providers closer to the patient’s home than the location where the patient received care</a:t>
            </a:r>
          </a:p>
          <a:p>
            <a:r>
              <a:rPr lang="en-US" dirty="0"/>
              <a:t>If patients used the cheapest provider within the same distance they actually travelled, would save:</a:t>
            </a:r>
          </a:p>
          <a:p>
            <a:pPr lvl="1"/>
            <a:r>
              <a:rPr lang="en-US" dirty="0"/>
              <a:t>$84.37 in patient out-of-pocket spending </a:t>
            </a:r>
          </a:p>
          <a:p>
            <a:pPr lvl="1"/>
            <a:r>
              <a:rPr lang="en-US" dirty="0"/>
              <a:t>$220.49 in insurer spending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1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996B9F2C0914698A59D675A587C52" ma:contentTypeVersion="12" ma:contentTypeDescription="Create a new document." ma:contentTypeScope="" ma:versionID="9f1ab9e2540e10a450ccb4c916bc6ae6">
  <xsd:schema xmlns:xsd="http://www.w3.org/2001/XMLSchema" xmlns:xs="http://www.w3.org/2001/XMLSchema" xmlns:p="http://schemas.microsoft.com/office/2006/metadata/properties" xmlns:ns3="e9229b6d-0f48-4484-9403-a12ac9dfd3ab" xmlns:ns4="8c67efb5-b33f-4ecf-a5c9-bb89c8bec919" targetNamespace="http://schemas.microsoft.com/office/2006/metadata/properties" ma:root="true" ma:fieldsID="836cb5aa8572530f7ef3d7b0e0b094c8" ns3:_="" ns4:_="">
    <xsd:import namespace="e9229b6d-0f48-4484-9403-a12ac9dfd3ab"/>
    <xsd:import namespace="8c67efb5-b33f-4ecf-a5c9-bb89c8bec9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9b6d-0f48-4484-9403-a12ac9dfd3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7efb5-b33f-4ecf-a5c9-bb89c8bec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76E408-942A-4562-AB65-EB4470BA8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29b6d-0f48-4484-9403-a12ac9dfd3ab"/>
    <ds:schemaRef ds:uri="8c67efb5-b33f-4ecf-a5c9-bb89c8bec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20BDB-E4DB-4AC7-9A81-EB39EEE593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2436D-B349-40F4-A954-00392A8992E7}">
  <ds:schemaRefs>
    <ds:schemaRef ds:uri="http://purl.org/dc/terms/"/>
    <ds:schemaRef ds:uri="http://schemas.microsoft.com/office/2006/documentManagement/types"/>
    <ds:schemaRef ds:uri="e9229b6d-0f48-4484-9403-a12ac9dfd3ab"/>
    <ds:schemaRef ds:uri="http://purl.org/dc/elements/1.1/"/>
    <ds:schemaRef ds:uri="http://schemas.microsoft.com/office/2006/metadata/properties"/>
    <ds:schemaRef ds:uri="http://schemas.microsoft.com/office/infopath/2007/PartnerControls"/>
    <ds:schemaRef ds:uri="8c67efb5-b33f-4ecf-a5c9-bb89c8bec91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609</Words>
  <Application>Microsoft Office PowerPoint</Application>
  <PresentationFormat>Widescreen</PresentationFormat>
  <Paragraphs>70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Physician agency, consumerism, and the consumption of lower-limb MRI scans</vt:lpstr>
      <vt:lpstr>Motivation</vt:lpstr>
      <vt:lpstr>Research Question</vt:lpstr>
      <vt:lpstr>Contribution</vt:lpstr>
      <vt:lpstr>Preview of Findings</vt:lpstr>
      <vt:lpstr>Data</vt:lpstr>
      <vt:lpstr>Analysis</vt:lpstr>
      <vt:lpstr>Threats</vt:lpstr>
      <vt:lpstr>Results Summary</vt:lpstr>
      <vt:lpstr>Results</vt:lpstr>
      <vt:lpstr>Results: Vertical Integration</vt:lpstr>
      <vt:lpstr>Discussion</vt:lpstr>
      <vt:lpstr>Further Research</vt:lpstr>
      <vt:lpstr>Descriptive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Physician agency, consumerism, and the consumption of lower-limb MRI scans</dc:title>
  <dc:creator>Wetzel, Martha</dc:creator>
  <cp:lastModifiedBy>Wetzel, Martha</cp:lastModifiedBy>
  <cp:revision>10</cp:revision>
  <dcterms:created xsi:type="dcterms:W3CDTF">2022-09-24T23:01:36Z</dcterms:created>
  <dcterms:modified xsi:type="dcterms:W3CDTF">2022-09-25T20:58:42Z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0x010100A70996B9F2C0914698A59D675A587C52</vt:lpwstr>
  </property>
</Properties>
</file>