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9" r:id="rId3"/>
    <p:sldId id="260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21596-55EC-44C0-A77D-A2F513BB4A3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45358-9134-48B1-B1A7-67CF4DBF8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1.</a:t>
            </a:r>
            <a:r>
              <a:rPr lang="zh-CN" altLang="en-US" smtClean="0"/>
              <a:t>内容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1.1 </a:t>
            </a:r>
            <a:r>
              <a:rPr lang="zh-CN" altLang="en-US" smtClean="0"/>
              <a:t>论点：对问题有全面、深入思考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1.2 </a:t>
            </a:r>
            <a:r>
              <a:rPr lang="zh-CN" altLang="en-US" smtClean="0"/>
              <a:t>论据：所提观点需引用研究文献作为论据（将所引用的文献列在</a:t>
            </a:r>
            <a:r>
              <a:rPr lang="en-US" altLang="zh-CN" smtClean="0"/>
              <a:t>PPT</a:t>
            </a:r>
            <a:r>
              <a:rPr lang="zh-CN" altLang="en-US" smtClean="0"/>
              <a:t>上，不少于</a:t>
            </a:r>
            <a:r>
              <a:rPr lang="en-US" altLang="zh-CN" smtClean="0"/>
              <a:t>5</a:t>
            </a:r>
            <a:r>
              <a:rPr lang="zh-CN" altLang="en-US" smtClean="0"/>
              <a:t>篇）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1.3 </a:t>
            </a:r>
            <a:r>
              <a:rPr lang="zh-CN" altLang="en-US" smtClean="0"/>
              <a:t>论述：逻辑严密，思维顺畅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2.</a:t>
            </a:r>
            <a:r>
              <a:rPr lang="zh-CN" altLang="en-US" smtClean="0"/>
              <a:t>形式（</a:t>
            </a:r>
            <a:r>
              <a:rPr lang="en-US" altLang="zh-CN" smtClean="0"/>
              <a:t>PPT</a:t>
            </a:r>
            <a:r>
              <a:rPr lang="zh-CN" altLang="en-US" smtClean="0"/>
              <a:t>制作）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2.1 </a:t>
            </a:r>
            <a:r>
              <a:rPr lang="zh-CN" altLang="en-US" smtClean="0"/>
              <a:t>排版简洁：只放要点，不要在</a:t>
            </a:r>
            <a:r>
              <a:rPr lang="en-US" altLang="zh-CN" smtClean="0"/>
              <a:t>PPT</a:t>
            </a:r>
            <a:r>
              <a:rPr lang="zh-CN" altLang="en-US" smtClean="0"/>
              <a:t>上呈现大段文字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2.2 </a:t>
            </a:r>
            <a:r>
              <a:rPr lang="zh-CN" altLang="en-US" smtClean="0"/>
              <a:t>重心明确：重点介绍核心论点和论据，有明确主次之分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2.3 </a:t>
            </a:r>
            <a:r>
              <a:rPr lang="zh-CN" altLang="en-US" smtClean="0"/>
              <a:t>图表呈现：研究数据尽量以图表的方式呈现，直观清楚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3.</a:t>
            </a:r>
            <a:r>
              <a:rPr lang="zh-CN" altLang="en-US" smtClean="0"/>
              <a:t>台风（讲解过程）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3.1 </a:t>
            </a:r>
            <a:r>
              <a:rPr lang="zh-CN" altLang="en-US" smtClean="0"/>
              <a:t>语调、语速、音量等：确保台下听众能够听清楚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3.2 </a:t>
            </a:r>
            <a:r>
              <a:rPr lang="zh-CN" altLang="en-US" smtClean="0"/>
              <a:t>表述：观点表述简洁流畅，逻辑清晰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3.3 </a:t>
            </a:r>
            <a:r>
              <a:rPr lang="zh-CN" altLang="en-US" smtClean="0"/>
              <a:t>形象：大方得体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36C133-5DC6-4BA1-BEE0-28CC0D16FCD1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70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1.</a:t>
            </a:r>
            <a:r>
              <a:rPr lang="zh-CN" altLang="en-US" smtClean="0"/>
              <a:t>内容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1.1 </a:t>
            </a:r>
            <a:r>
              <a:rPr lang="zh-CN" altLang="en-US" smtClean="0"/>
              <a:t>论点：对问题有全面、深入思考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1.2 </a:t>
            </a:r>
            <a:r>
              <a:rPr lang="zh-CN" altLang="en-US" smtClean="0"/>
              <a:t>论据：所提论点均需引用研究文献作为支持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1.3 </a:t>
            </a:r>
            <a:r>
              <a:rPr lang="zh-CN" altLang="en-US" smtClean="0"/>
              <a:t>论述：逻辑严密，思维顺畅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2.</a:t>
            </a:r>
            <a:r>
              <a:rPr lang="zh-CN" altLang="en-US" smtClean="0"/>
              <a:t>格式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2.1 </a:t>
            </a:r>
            <a:r>
              <a:rPr lang="zh-CN" altLang="en-US" smtClean="0"/>
              <a:t>格式：需符合正式科研文献格式，包括标题、摘要、关键词、正文、参考文献等。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2.2 </a:t>
            </a:r>
            <a:r>
              <a:rPr lang="zh-CN" altLang="en-US" smtClean="0"/>
              <a:t>参考文献：不少于</a:t>
            </a:r>
            <a:r>
              <a:rPr lang="en-US" altLang="zh-CN" smtClean="0"/>
              <a:t>5</a:t>
            </a:r>
            <a:r>
              <a:rPr lang="zh-CN" altLang="en-US" smtClean="0"/>
              <a:t>篇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2.3 </a:t>
            </a:r>
            <a:r>
              <a:rPr lang="zh-CN" altLang="en-US" smtClean="0"/>
              <a:t>字数：不小于</a:t>
            </a:r>
            <a:r>
              <a:rPr lang="en-US" altLang="zh-CN" smtClean="0"/>
              <a:t>1500</a:t>
            </a:r>
            <a:r>
              <a:rPr lang="zh-CN" altLang="en-US" smtClean="0"/>
              <a:t>字，建议</a:t>
            </a:r>
            <a:r>
              <a:rPr lang="en-US" altLang="zh-CN" smtClean="0"/>
              <a:t>3000</a:t>
            </a:r>
            <a:r>
              <a:rPr lang="zh-CN" altLang="en-US" smtClean="0"/>
              <a:t>字上下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13D4D2-F971-4805-B97F-3DF1C039583F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3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92C0F1-32CF-45DC-8304-35F2438E2F25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86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A206-132F-40BA-A6B9-79FDF6D3B374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D03D-DCA2-4BE1-8233-BB46F0E5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2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A206-132F-40BA-A6B9-79FDF6D3B374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D03D-DCA2-4BE1-8233-BB46F0E5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4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A206-132F-40BA-A6B9-79FDF6D3B374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D03D-DCA2-4BE1-8233-BB46F0E5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A206-132F-40BA-A6B9-79FDF6D3B374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D03D-DCA2-4BE1-8233-BB46F0E5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3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A206-132F-40BA-A6B9-79FDF6D3B374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D03D-DCA2-4BE1-8233-BB46F0E5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4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A206-132F-40BA-A6B9-79FDF6D3B374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D03D-DCA2-4BE1-8233-BB46F0E5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6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A206-132F-40BA-A6B9-79FDF6D3B374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D03D-DCA2-4BE1-8233-BB46F0E5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1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A206-132F-40BA-A6B9-79FDF6D3B374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D03D-DCA2-4BE1-8233-BB46F0E5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85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A206-132F-40BA-A6B9-79FDF6D3B374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D03D-DCA2-4BE1-8233-BB46F0E5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0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A206-132F-40BA-A6B9-79FDF6D3B374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D03D-DCA2-4BE1-8233-BB46F0E5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5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A206-132F-40BA-A6B9-79FDF6D3B374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D03D-DCA2-4BE1-8233-BB46F0E5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2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A206-132F-40BA-A6B9-79FDF6D3B374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D03D-DCA2-4BE1-8233-BB46F0E5B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2098623" y="0"/>
            <a:ext cx="4946753" cy="13255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期中专题报告题目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6295" y="1510728"/>
            <a:ext cx="5621311" cy="4840288"/>
          </a:xfrm>
        </p:spPr>
        <p:txBody>
          <a:bodyPr>
            <a:normAutofit/>
          </a:bodyPr>
          <a:lstStyle/>
          <a:p>
            <a:pPr marL="457189" indent="-457189">
              <a:buFont typeface="+mj-lt"/>
              <a:buAutoNum type="arabicPeriod"/>
              <a:defRPr/>
            </a:pPr>
            <a:r>
              <a:rPr lang="zh-CN" altLang="en-US" sz="2000" dirty="0">
                <a:latin typeface="方正姚体" pitchFamily="2" charset="-122"/>
                <a:ea typeface="方正姚体" pitchFamily="2" charset="-122"/>
              </a:rPr>
              <a:t>有意识的思考可以使</a:t>
            </a:r>
            <a:r>
              <a:rPr lang="zh-CN" altLang="en-US" sz="2000" dirty="0" smtClean="0">
                <a:latin typeface="方正姚体" pitchFamily="2" charset="-122"/>
                <a:ea typeface="方正姚体" pitchFamily="2" charset="-122"/>
              </a:rPr>
              <a:t>我们作出更优的决定。</a:t>
            </a:r>
            <a:endParaRPr lang="en-US" altLang="zh-CN" sz="2000" dirty="0" smtClean="0">
              <a:latin typeface="方正姚体" pitchFamily="2" charset="-122"/>
              <a:ea typeface="方正姚体" pitchFamily="2" charset="-122"/>
            </a:endParaRPr>
          </a:p>
          <a:p>
            <a:pPr marL="457189" indent="-457189">
              <a:buFont typeface="+mj-lt"/>
              <a:buAutoNum type="arabicPeriod"/>
              <a:defRPr/>
            </a:pPr>
            <a:r>
              <a:rPr lang="zh-CN" altLang="en-US" sz="2000" dirty="0" smtClean="0">
                <a:latin typeface="方正姚体" pitchFamily="2" charset="-122"/>
                <a:ea typeface="方正姚体" pitchFamily="2" charset="-122"/>
              </a:rPr>
              <a:t>无意识</a:t>
            </a:r>
            <a:r>
              <a:rPr lang="zh-CN" altLang="en-US" sz="2000" dirty="0">
                <a:latin typeface="方正姚体" pitchFamily="2" charset="-122"/>
                <a:ea typeface="方正姚体" pitchFamily="2" charset="-122"/>
              </a:rPr>
              <a:t>的思考可以使</a:t>
            </a:r>
            <a:r>
              <a:rPr lang="zh-CN" altLang="en-US" sz="2000" dirty="0" smtClean="0">
                <a:latin typeface="方正姚体" pitchFamily="2" charset="-122"/>
                <a:ea typeface="方正姚体" pitchFamily="2" charset="-122"/>
              </a:rPr>
              <a:t>我们</a:t>
            </a:r>
            <a:r>
              <a:rPr lang="zh-CN" altLang="en-US" sz="2000" dirty="0">
                <a:latin typeface="方正姚体" pitchFamily="2" charset="-122"/>
                <a:ea typeface="方正姚体" pitchFamily="2" charset="-122"/>
              </a:rPr>
              <a:t>作出更优的</a:t>
            </a:r>
            <a:r>
              <a:rPr lang="zh-CN" altLang="en-US" sz="2000" dirty="0" smtClean="0">
                <a:latin typeface="方正姚体" pitchFamily="2" charset="-122"/>
                <a:ea typeface="方正姚体" pitchFamily="2" charset="-122"/>
              </a:rPr>
              <a:t>决定。</a:t>
            </a:r>
            <a:endParaRPr lang="en-US" altLang="zh-CN" sz="2000" dirty="0">
              <a:latin typeface="方正姚体" pitchFamily="2" charset="-122"/>
              <a:ea typeface="方正姚体" pitchFamily="2" charset="-122"/>
            </a:endParaRPr>
          </a:p>
          <a:p>
            <a:pPr marL="457189" indent="-457189">
              <a:buFont typeface="+mj-lt"/>
              <a:buAutoNum type="arabicPeriod"/>
              <a:defRPr/>
            </a:pPr>
            <a:endParaRPr lang="en-US" altLang="zh-CN" sz="2000" dirty="0">
              <a:latin typeface="方正姚体" pitchFamily="2" charset="-122"/>
              <a:ea typeface="方正姚体" pitchFamily="2" charset="-122"/>
            </a:endParaRPr>
          </a:p>
          <a:p>
            <a:pPr marL="457189" indent="-457189">
              <a:buFont typeface="+mj-lt"/>
              <a:buAutoNum type="arabicPeriod"/>
              <a:defRPr/>
            </a:pPr>
            <a:r>
              <a:rPr lang="zh-CN" altLang="en-US" sz="2000" dirty="0" smtClean="0">
                <a:latin typeface="方正姚体" pitchFamily="2" charset="-122"/>
                <a:ea typeface="方正姚体" pitchFamily="2" charset="-122"/>
              </a:rPr>
              <a:t>人类记忆与计算机存储（硬盘）系统的异同。</a:t>
            </a:r>
            <a:endParaRPr lang="en-US" altLang="zh-CN" sz="2000" dirty="0">
              <a:latin typeface="方正姚体" pitchFamily="2" charset="-122"/>
              <a:ea typeface="方正姚体" pitchFamily="2" charset="-122"/>
            </a:endParaRPr>
          </a:p>
          <a:p>
            <a:pPr marL="457189" indent="-457189">
              <a:buFont typeface="+mj-lt"/>
              <a:buAutoNum type="arabicPeriod"/>
              <a:defRPr/>
            </a:pPr>
            <a:r>
              <a:rPr lang="zh-CN" altLang="en-US" sz="2000" dirty="0" smtClean="0">
                <a:latin typeface="方正姚体" pitchFamily="2" charset="-122"/>
                <a:ea typeface="方正姚体" pitchFamily="2" charset="-122"/>
              </a:rPr>
              <a:t>遗忘对人们生活的利弊影响。</a:t>
            </a:r>
            <a:endParaRPr lang="en-US" altLang="zh-CN" sz="2000" dirty="0">
              <a:latin typeface="方正姚体" pitchFamily="2" charset="-122"/>
              <a:ea typeface="方正姚体" pitchFamily="2" charset="-122"/>
            </a:endParaRPr>
          </a:p>
          <a:p>
            <a:pPr marL="457189" indent="-457189">
              <a:buFont typeface="+mj-lt"/>
              <a:buAutoNum type="arabicPeriod"/>
              <a:defRPr/>
            </a:pPr>
            <a:endParaRPr lang="en-US" altLang="zh-CN" sz="2000" dirty="0">
              <a:latin typeface="方正姚体" pitchFamily="2" charset="-122"/>
              <a:ea typeface="方正姚体" pitchFamily="2" charset="-122"/>
            </a:endParaRPr>
          </a:p>
          <a:p>
            <a:pPr marL="457189" indent="-457189">
              <a:buFont typeface="+mj-lt"/>
              <a:buAutoNum type="arabicPeriod"/>
              <a:defRPr/>
            </a:pPr>
            <a:r>
              <a:rPr lang="zh-CN" altLang="en-US" sz="2000" dirty="0">
                <a:latin typeface="方正姚体" pitchFamily="2" charset="-122"/>
                <a:ea typeface="方正姚体" pitchFamily="2" charset="-122"/>
              </a:rPr>
              <a:t>个性的形成受先天影响</a:t>
            </a:r>
            <a:r>
              <a:rPr lang="zh-CN" altLang="en-US" sz="2000" dirty="0" smtClean="0">
                <a:latin typeface="方正姚体" pitchFamily="2" charset="-122"/>
                <a:ea typeface="方正姚体" pitchFamily="2" charset="-122"/>
              </a:rPr>
              <a:t>大。</a:t>
            </a:r>
            <a:endParaRPr lang="zh-CN" altLang="en-US" sz="2000" dirty="0">
              <a:latin typeface="方正姚体" pitchFamily="2" charset="-122"/>
              <a:ea typeface="方正姚体" pitchFamily="2" charset="-122"/>
            </a:endParaRPr>
          </a:p>
          <a:p>
            <a:pPr marL="457189" indent="-457189">
              <a:buFont typeface="+mj-lt"/>
              <a:buAutoNum type="arabicPeriod"/>
              <a:defRPr/>
            </a:pPr>
            <a:r>
              <a:rPr lang="zh-CN" altLang="en-US" sz="2000" dirty="0">
                <a:latin typeface="方正姚体" pitchFamily="2" charset="-122"/>
                <a:ea typeface="方正姚体" pitchFamily="2" charset="-122"/>
              </a:rPr>
              <a:t>个性的形成受后天影响</a:t>
            </a:r>
            <a:r>
              <a:rPr lang="zh-CN" altLang="en-US" sz="2000" dirty="0" smtClean="0">
                <a:latin typeface="方正姚体" pitchFamily="2" charset="-122"/>
                <a:ea typeface="方正姚体" pitchFamily="2" charset="-122"/>
              </a:rPr>
              <a:t>大。</a:t>
            </a:r>
            <a:endParaRPr lang="zh-CN" altLang="en-US" sz="2000" dirty="0">
              <a:latin typeface="方正姚体" pitchFamily="2" charset="-122"/>
              <a:ea typeface="方正姚体" pitchFamily="2" charset="-122"/>
            </a:endParaRPr>
          </a:p>
          <a:p>
            <a:pPr marL="457189" indent="-457189">
              <a:buFont typeface="+mj-lt"/>
              <a:buAutoNum type="arabicPeriod"/>
              <a:defRPr/>
            </a:pPr>
            <a:endParaRPr lang="en-US" altLang="zh-CN" sz="2000" dirty="0">
              <a:latin typeface="方正姚体" pitchFamily="2" charset="-122"/>
              <a:ea typeface="方正姚体" pitchFamily="2" charset="-122"/>
            </a:endParaRPr>
          </a:p>
          <a:p>
            <a:pPr marL="457189" indent="-457189">
              <a:buFont typeface="+mj-lt"/>
              <a:buAutoNum type="arabicPeriod"/>
              <a:defRPr/>
            </a:pPr>
            <a:r>
              <a:rPr lang="zh-CN" altLang="en-US" sz="2000" dirty="0">
                <a:latin typeface="方正姚体" pitchFamily="2" charset="-122"/>
                <a:ea typeface="方正姚体" pitchFamily="2" charset="-122"/>
              </a:rPr>
              <a:t>大脑影响（决定）心理和行为。</a:t>
            </a:r>
          </a:p>
          <a:p>
            <a:pPr marL="457189" indent="-457189">
              <a:buFont typeface="+mj-lt"/>
              <a:buAutoNum type="arabicPeriod"/>
              <a:defRPr/>
            </a:pPr>
            <a:r>
              <a:rPr lang="zh-CN" altLang="en-US" sz="2000" dirty="0">
                <a:latin typeface="方正姚体" pitchFamily="2" charset="-122"/>
                <a:ea typeface="方正姚体" pitchFamily="2" charset="-122"/>
              </a:rPr>
              <a:t>心理和行为影响（决定）</a:t>
            </a:r>
            <a:r>
              <a:rPr lang="zh-CN" altLang="en-US" sz="2000" dirty="0" smtClean="0">
                <a:latin typeface="方正姚体" pitchFamily="2" charset="-122"/>
                <a:ea typeface="方正姚体" pitchFamily="2" charset="-122"/>
              </a:rPr>
              <a:t>大脑。</a:t>
            </a:r>
            <a:endParaRPr lang="en-US" altLang="zh-CN" sz="2000" dirty="0"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defRPr/>
            </a:pP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36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370662" y="177749"/>
            <a:ext cx="7301147" cy="13255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期中作业</a:t>
            </a:r>
            <a:r>
              <a:rPr lang="zh-CN" altLang="en-US" sz="3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（形式</a:t>
            </a:r>
            <a:r>
              <a:rPr lang="en-US" altLang="zh-CN" sz="3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3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：课堂报告）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87179" y="1773159"/>
            <a:ext cx="8544393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课堂报告（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presentation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）（以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1-2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人小组形式）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择优录取八组（</a:t>
            </a:r>
            <a:r>
              <a:rPr lang="zh-CN" altLang="en-US" sz="2400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优秀水平相当时，以上交先后录取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在</a:t>
            </a:r>
            <a:r>
              <a:rPr lang="zh-CN" altLang="en-US" sz="24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规定的时间（</a:t>
            </a:r>
            <a:r>
              <a:rPr lang="en-US" altLang="zh-CN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22</a:t>
            </a:r>
            <a:r>
              <a:rPr lang="zh-CN" altLang="en-US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11</a:t>
            </a:r>
            <a:r>
              <a:rPr lang="zh-CN" altLang="en-US" sz="24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16</a:t>
            </a:r>
            <a:r>
              <a:rPr lang="zh-CN" altLang="en-US" sz="24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日</a:t>
            </a:r>
            <a:r>
              <a:rPr lang="en-US" altLang="zh-CN" sz="24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24</a:t>
            </a:r>
            <a:r>
              <a:rPr lang="zh-CN" altLang="en-US" sz="24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点）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之前发到</a:t>
            </a:r>
            <a:r>
              <a:rPr lang="zh-CN" altLang="en-US" sz="2400" u="sng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学在浙大</a:t>
            </a: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附件格式：上台报告参选</a:t>
            </a:r>
            <a:r>
              <a:rPr lang="en-US" altLang="zh-CN" sz="20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en-US" sz="20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姓名（</a:t>
            </a:r>
            <a:r>
              <a:rPr lang="en-US" altLang="zh-CN" sz="20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</a:t>
            </a:r>
            <a:r>
              <a:rPr lang="zh-CN" altLang="en-US" sz="20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lang="en-US" altLang="zh-CN" sz="20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en-US" sz="20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至少一人学号</a:t>
            </a: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发送内容（自选题目）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PPT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报告大纲（实证研究的论点、论据）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课堂报告的分数上限比论文高</a:t>
            </a:r>
            <a:r>
              <a:rPr lang="zh-CN" altLang="en-US" sz="24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（鼓励）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17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553699" y="372621"/>
            <a:ext cx="2998970" cy="13255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课堂报告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12230" y="1825625"/>
            <a:ext cx="8103120" cy="43513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时间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2022</a:t>
            </a:r>
            <a:r>
              <a:rPr lang="zh-CN" altLang="en-US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年</a:t>
            </a:r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11</a:t>
            </a:r>
            <a:r>
              <a:rPr lang="zh-CN" altLang="en-US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月</a:t>
            </a:r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30</a:t>
            </a:r>
            <a:r>
              <a:rPr lang="zh-CN" altLang="en-US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日、</a:t>
            </a:r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月</a:t>
            </a:r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日</a:t>
            </a:r>
            <a:endParaRPr lang="en-US" altLang="zh-CN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</a:t>
            </a:r>
            <a:r>
              <a:rPr lang="zh-CN" altLang="en-US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11</a:t>
            </a:r>
            <a:r>
              <a:rPr lang="zh-CN" altLang="en-US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月</a:t>
            </a:r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16</a:t>
            </a:r>
            <a:r>
              <a:rPr lang="zh-CN" altLang="en-US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日之前提交</a:t>
            </a:r>
            <a:r>
              <a:rPr lang="en-US" altLang="zh-CN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PPT</a:t>
            </a:r>
            <a:r>
              <a:rPr lang="zh-CN" altLang="en-US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、报告大纲）</a:t>
            </a:r>
            <a:endParaRPr lang="en-US" altLang="zh-CN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每组在台上有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分钟时间演讲（两位小组成员都要上台）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演讲完毕后会与同一话题的另一小组同学一起接受提问（鼓励台下的学生提问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r>
              <a:rPr lang="zh-CN" altLang="en-US" sz="2800" dirty="0" smtClean="0">
                <a:solidFill>
                  <a:srgbClr val="00B05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课堂加分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台下老师与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助教打出的分数的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平均值为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最终成绩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同一小组内成员分数一样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82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18788" y="-84554"/>
            <a:ext cx="7886700" cy="1325563"/>
          </a:xfrm>
        </p:spPr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课堂报告要求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584616" y="1061127"/>
            <a:ext cx="8349522" cy="53021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</a:t>
            </a:r>
            <a:r>
              <a:rPr lang="zh-CN" altLang="en-US" sz="2200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内容</a:t>
            </a:r>
            <a:endParaRPr lang="en-US" altLang="zh-CN" sz="2200" u="sng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1.1 </a:t>
            </a:r>
            <a:r>
              <a:rPr lang="zh-CN" altLang="en-US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论点：对问题有全面、深入思考</a:t>
            </a:r>
            <a:endParaRPr lang="en-US" altLang="zh-CN" sz="22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1.2 </a:t>
            </a:r>
            <a:r>
              <a:rPr lang="zh-CN" altLang="en-US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论据：所提观点需引用研究文献作为论据（将所引用的文献列在</a:t>
            </a:r>
            <a:r>
              <a:rPr lang="en-US" altLang="zh-CN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PPT</a:t>
            </a:r>
            <a:r>
              <a:rPr lang="zh-CN" altLang="en-US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上，不少于</a:t>
            </a:r>
            <a:r>
              <a:rPr lang="en-US" altLang="zh-CN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篇，其中至少</a:t>
            </a:r>
            <a:r>
              <a:rPr lang="en-US" altLang="zh-CN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篇英文文献）</a:t>
            </a:r>
            <a:endParaRPr lang="en-US" altLang="zh-CN" sz="22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1.3 </a:t>
            </a:r>
            <a:r>
              <a:rPr lang="zh-CN" altLang="en-US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论述：逻辑严密，思维顺畅</a:t>
            </a:r>
            <a:endParaRPr lang="en-US" altLang="zh-CN" sz="22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2200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形式（</a:t>
            </a:r>
            <a:r>
              <a:rPr lang="en-US" altLang="zh-CN" sz="2200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PPT</a:t>
            </a:r>
            <a:r>
              <a:rPr lang="zh-CN" altLang="en-US" sz="2200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制作）</a:t>
            </a:r>
            <a:endParaRPr lang="en-US" altLang="zh-CN" sz="2200" u="sng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2.1 </a:t>
            </a:r>
            <a:r>
              <a:rPr lang="zh-CN" altLang="en-US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排版简洁：只放要点，不要在</a:t>
            </a:r>
            <a:r>
              <a:rPr lang="en-US" altLang="zh-CN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PPT</a:t>
            </a:r>
            <a:r>
              <a:rPr lang="zh-CN" altLang="en-US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上呈现大段文字</a:t>
            </a:r>
            <a:endParaRPr lang="en-US" altLang="zh-CN" sz="22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2.2 </a:t>
            </a:r>
            <a:r>
              <a:rPr lang="zh-CN" altLang="en-US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重心明确：重点介绍核心论点和论据，有明确主次之分</a:t>
            </a:r>
            <a:endParaRPr lang="en-US" altLang="zh-CN" sz="22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2.3 </a:t>
            </a:r>
            <a:r>
              <a:rPr lang="zh-CN" altLang="en-US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图表呈现：研究数据尽量以图表的方式呈现，直观清楚</a:t>
            </a:r>
            <a:endParaRPr lang="en-US" altLang="zh-CN" sz="22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3.</a:t>
            </a:r>
            <a:r>
              <a:rPr lang="zh-CN" altLang="en-US" sz="2200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台风（讲解过程）</a:t>
            </a:r>
            <a:endParaRPr lang="en-US" altLang="zh-CN" sz="2200" u="sng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3.1 </a:t>
            </a:r>
            <a:r>
              <a:rPr lang="zh-CN" altLang="en-US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语调、语速、音量等：确保台下听众能够听清楚</a:t>
            </a:r>
            <a:endParaRPr lang="en-US" altLang="zh-CN" sz="22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3.2 </a:t>
            </a:r>
            <a:r>
              <a:rPr lang="zh-CN" altLang="en-US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表述：观点表述简洁流畅，逻辑清晰</a:t>
            </a:r>
            <a:endParaRPr lang="en-US" altLang="zh-CN" sz="22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3.3 </a:t>
            </a:r>
            <a:r>
              <a:rPr lang="zh-CN" altLang="en-US" sz="2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形象：大方得体</a:t>
            </a:r>
          </a:p>
          <a:p>
            <a:pPr>
              <a:lnSpc>
                <a:spcPct val="120000"/>
              </a:lnSpc>
            </a:pPr>
            <a:endParaRPr lang="zh-CN" altLang="en-US" sz="22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6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1003404" y="312661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期中作业</a:t>
            </a:r>
            <a:r>
              <a:rPr lang="zh-CN" altLang="en-US" sz="3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（形式</a:t>
            </a:r>
            <a:r>
              <a:rPr lang="en-US" altLang="zh-CN" sz="3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3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：论文报告）</a:t>
            </a:r>
            <a:endParaRPr lang="zh-CN" altLang="en-US" sz="3600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591174" y="1690713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论文报告（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essay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选择不上台的同学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&amp;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没有被选上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上台报告的同学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u="sng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上台报告的同学不需要交论文</a:t>
            </a:r>
            <a:endParaRPr lang="en-US" altLang="zh-CN" u="sng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从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个主题中任选一个，写成一篇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1500-3000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字的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论文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要求：科学性、格式规范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上交截止日期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11</a:t>
            </a:r>
            <a:r>
              <a:rPr lang="zh-CN" altLang="en-US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月</a:t>
            </a:r>
            <a:r>
              <a:rPr lang="en-US" altLang="zh-CN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29</a:t>
            </a:r>
            <a:r>
              <a:rPr lang="zh-CN" altLang="en-US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日</a:t>
            </a:r>
            <a:r>
              <a:rPr lang="en-US" altLang="zh-CN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24</a:t>
            </a:r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00</a:t>
            </a:r>
            <a:r>
              <a:rPr lang="zh-CN" altLang="en-US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前</a:t>
            </a:r>
            <a:r>
              <a:rPr lang="zh-CN" altLang="en-US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（严格</a:t>
            </a:r>
            <a:r>
              <a:rPr lang="en-US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DDL,</a:t>
            </a:r>
            <a:r>
              <a:rPr lang="zh-CN" altLang="en-US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迟交扣分，每迟一天扣</a:t>
            </a:r>
            <a:r>
              <a:rPr lang="en-US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分，上限</a:t>
            </a:r>
            <a:r>
              <a:rPr lang="en-US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分）</a:t>
            </a:r>
            <a:endParaRPr lang="en-US" altLang="zh-CN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上交方式：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u="sng" dirty="0">
                <a:latin typeface="方正姚体" panose="02010601030101010101" pitchFamily="2" charset="-122"/>
                <a:ea typeface="方正姚体" panose="02010601030101010101" pitchFamily="2" charset="-122"/>
              </a:rPr>
              <a:t>学</a:t>
            </a:r>
            <a:r>
              <a:rPr lang="zh-CN" altLang="en-US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在浙大</a:t>
            </a:r>
            <a:endParaRPr lang="en-US" altLang="zh-CN" u="sng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题目格式：期中论文</a:t>
            </a:r>
            <a:r>
              <a:rPr lang="en-US" altLang="zh-CN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en-US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姓名</a:t>
            </a:r>
            <a:r>
              <a:rPr lang="en-US" altLang="zh-CN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+</a:t>
            </a:r>
            <a:r>
              <a:rPr lang="zh-CN" altLang="en-US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学号</a:t>
            </a:r>
          </a:p>
        </p:txBody>
      </p:sp>
    </p:spTree>
    <p:extLst>
      <p:ext uri="{BB962C8B-B14F-4D97-AF65-F5344CB8AC3E}">
        <p14:creationId xmlns:p14="http://schemas.microsoft.com/office/powerpoint/2010/main" val="38133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553699" y="65347"/>
            <a:ext cx="7886700" cy="1325563"/>
          </a:xfrm>
        </p:spPr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论文报告要求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28650" y="1390910"/>
            <a:ext cx="8057213" cy="51972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</a:t>
            </a:r>
            <a:r>
              <a:rPr lang="zh-CN" altLang="en-US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内容</a:t>
            </a:r>
            <a:endParaRPr lang="en-US" altLang="zh-CN" u="sng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1.1 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论点：对问题有全面、深入思考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1.2 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论据：所提论点均需引用研究文献作为支持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1.3 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论述：逻辑严密，思维顺畅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u="sng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格式</a:t>
            </a:r>
            <a:endParaRPr lang="en-US" altLang="zh-CN" u="sng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2.1 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格式：需符合正式科研文献格式，包括标题、摘要、关键词、正文、参考文献等。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2.2 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参考文献：不少于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篇（鼓励引用英文文献）</a:t>
            </a:r>
            <a:endParaRPr lang="en-US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2.3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要求排版规范；参考文献引用格式采用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《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心理学报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》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投稿格式要求。</a:t>
            </a:r>
          </a:p>
        </p:txBody>
      </p:sp>
    </p:spTree>
    <p:extLst>
      <p:ext uri="{BB962C8B-B14F-4D97-AF65-F5344CB8AC3E}">
        <p14:creationId xmlns:p14="http://schemas.microsoft.com/office/powerpoint/2010/main" val="6533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855</Words>
  <Application>Microsoft Office PowerPoint</Application>
  <PresentationFormat>全屏显示(4:3)</PresentationFormat>
  <Paragraphs>83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方正姚体</vt:lpstr>
      <vt:lpstr>宋体</vt:lpstr>
      <vt:lpstr>Arial</vt:lpstr>
      <vt:lpstr>Calibri</vt:lpstr>
      <vt:lpstr>Calibri Light</vt:lpstr>
      <vt:lpstr>Office 主题</vt:lpstr>
      <vt:lpstr>期中专题报告题目</vt:lpstr>
      <vt:lpstr>期中作业（形式1：课堂报告）</vt:lpstr>
      <vt:lpstr>课堂报告</vt:lpstr>
      <vt:lpstr>课堂报告要求</vt:lpstr>
      <vt:lpstr>期中作业（形式2：论文报告）</vt:lpstr>
      <vt:lpstr>论文报告要求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期中专题报告题目</dc:title>
  <dc:creator>CAI</dc:creator>
  <cp:lastModifiedBy>yc c</cp:lastModifiedBy>
  <cp:revision>21</cp:revision>
  <dcterms:created xsi:type="dcterms:W3CDTF">2018-10-14T12:31:04Z</dcterms:created>
  <dcterms:modified xsi:type="dcterms:W3CDTF">2022-10-10T10:01:30Z</dcterms:modified>
</cp:coreProperties>
</file>