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715000" type="screen16x10"/>
  <p:notesSz cx="6858000" cy="9144000"/>
  <p:embeddedFontLst>
    <p:embeddedFont>
      <p:font typeface="Roboto Mono" pitchFamily="49"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0" d="100"/>
          <a:sy n="140" d="100"/>
        </p:scale>
        <p:origin x="1288" y="192"/>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6e5949d7cd_0_3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6e5949d7c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6e5949d7cd_0_4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6e5949d7c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6e5949d7cd_0_57: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6e5949d7c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6d7f0a6c72_0_4: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6d7f0a6c7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e5949d7cd_0_93: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e5949d7cd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62f0169588_0_17: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62f016958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2f0169588_0_4: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2f016958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2f0169588_0_10:notes"/>
          <p:cNvSpPr>
            <a:spLocks noGrp="1" noRot="1" noChangeAspect="1"/>
          </p:cNvSpPr>
          <p:nvPr>
            <p:ph type="sldImg" idx="2"/>
          </p:nvPr>
        </p:nvSpPr>
        <p:spPr>
          <a:xfrm>
            <a:off x="6861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2f016958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62f0169588_0_47: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62f016958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62f0169588_0_71: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62f016958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6e5949d7cd_0_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6e5949d7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389833"/>
            <a:ext cx="8520600" cy="935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75300" y="362194"/>
            <a:ext cx="4078500" cy="4648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bam</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G241_M01.bowtie2.log</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G241_M01_sorted_filtered.bam</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G241_M01_sorted_filtered.bam.bai</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bam_count</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G241_M01_fragments.bed</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G241_M01_fragments_bed6.bed</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G241_M01_sorted_filtered.flagstats</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G241_M01_sorted_filtered.stats</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epic2</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G241_M01_epic2.bb</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G241_M01_epic_bed3.bed</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G241_M01_epic_bed6.bed</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fastqc</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G241_M01_1_fastqc.html</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G241_M01_1_fastqc.zip</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G241_M01_2_fastqc.html</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G241_M01_2_fastqc.zip</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G241_M01_raw_reads.txt</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macs2</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G241_M01_broad_MACS2.bb</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G241_M01_broad_MACS2_peaks.broadPeak</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G241_M01_broad_MACS2_peaks.broadPeak.bed</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G241_M01_broad_MACS2_peaks.xls</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G241_M01_narrow_MACS2.bb</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G241_M01_narrow_MACS2_peaks.narrowPeak</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G241_M01_narrow_MACS2_peaks.narrowPeak.bed</a:t>
            </a:r>
            <a:endParaRPr sz="1000">
              <a:latin typeface="Roboto Mono"/>
              <a:ea typeface="Roboto Mono"/>
              <a:cs typeface="Roboto Mono"/>
              <a:sym typeface="Roboto Mono"/>
            </a:endParaRPr>
          </a:p>
          <a:p>
            <a:pPr marL="0" lvl="0" indent="0" algn="l" rtl="0">
              <a:spcBef>
                <a:spcPts val="0"/>
              </a:spcBef>
              <a:spcAft>
                <a:spcPts val="0"/>
              </a:spcAft>
              <a:buNone/>
            </a:pPr>
            <a:r>
              <a:rPr lang="en" sz="1000">
                <a:latin typeface="Roboto Mono"/>
                <a:ea typeface="Roboto Mono"/>
                <a:cs typeface="Roboto Mono"/>
                <a:sym typeface="Roboto Mono"/>
              </a:rPr>
              <a:t>    `-- G241_M01_narrow_MACS2_peaks.xls</a:t>
            </a:r>
            <a:endParaRPr sz="1000">
              <a:latin typeface="Roboto Mono"/>
              <a:ea typeface="Roboto Mono"/>
              <a:cs typeface="Roboto Mono"/>
              <a:sym typeface="Roboto Mono"/>
            </a:endParaRPr>
          </a:p>
        </p:txBody>
      </p:sp>
      <p:sp>
        <p:nvSpPr>
          <p:cNvPr id="55" name="Google Shape;55;p13"/>
          <p:cNvSpPr txBox="1"/>
          <p:nvPr/>
        </p:nvSpPr>
        <p:spPr>
          <a:xfrm>
            <a:off x="4754750" y="40225"/>
            <a:ext cx="4228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2"/>
                </a:solidFill>
              </a:rPr>
              <a:t>Cache directory structure</a:t>
            </a:r>
            <a:endParaRPr b="1">
              <a:solidFill>
                <a:schemeClr val="dk2"/>
              </a:solidFill>
            </a:endParaRPr>
          </a:p>
          <a:p>
            <a:pPr marL="0" lvl="0" indent="0" algn="ctr" rtl="0">
              <a:spcBef>
                <a:spcPts val="0"/>
              </a:spcBef>
              <a:spcAft>
                <a:spcPts val="0"/>
              </a:spcAft>
              <a:buNone/>
            </a:pPr>
            <a:r>
              <a:rPr lang="en">
                <a:solidFill>
                  <a:schemeClr val="dk2"/>
                </a:solidFill>
                <a:latin typeface="Roboto Mono"/>
                <a:ea typeface="Roboto Mono"/>
                <a:cs typeface="Roboto Mono"/>
                <a:sym typeface="Roboto Mono"/>
              </a:rPr>
              <a:t>/projectnb/wax-es/CHIPSEQ_BAM_CACHE</a:t>
            </a:r>
            <a:endParaRPr>
              <a:solidFill>
                <a:schemeClr val="dk2"/>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2" title="2025-07-09_10:13:18.png"/>
          <p:cNvPicPr preferRelativeResize="0"/>
          <p:nvPr/>
        </p:nvPicPr>
        <p:blipFill>
          <a:blip r:embed="rId3">
            <a:alphaModFix/>
          </a:blip>
          <a:stretch>
            <a:fillRect/>
          </a:stretch>
        </p:blipFill>
        <p:spPr>
          <a:xfrm>
            <a:off x="1533600" y="1278450"/>
            <a:ext cx="5880100" cy="3917699"/>
          </a:xfrm>
          <a:prstGeom prst="rect">
            <a:avLst/>
          </a:prstGeom>
          <a:noFill/>
          <a:ln w="9525" cap="flat" cmpd="sng">
            <a:solidFill>
              <a:schemeClr val="dk2"/>
            </a:solidFill>
            <a:prstDash val="solid"/>
            <a:round/>
            <a:headEnd type="none" w="sm" len="sm"/>
            <a:tailEnd type="none" w="sm" len="sm"/>
          </a:ln>
        </p:spPr>
      </p:pic>
      <p:sp>
        <p:nvSpPr>
          <p:cNvPr id="142" name="Google Shape;142;p22"/>
          <p:cNvSpPr txBox="1"/>
          <p:nvPr/>
        </p:nvSpPr>
        <p:spPr>
          <a:xfrm>
            <a:off x="1203100" y="216850"/>
            <a:ext cx="6210600" cy="4926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Clr>
                <a:schemeClr val="dk1"/>
              </a:buClr>
              <a:buSzPts val="1000"/>
              <a:buFont typeface="Roboto Mono"/>
              <a:buAutoNum type="arabicPeriod"/>
            </a:pPr>
            <a:r>
              <a:rPr lang="en" sz="1000">
                <a:solidFill>
                  <a:schemeClr val="dk1"/>
                </a:solidFill>
                <a:latin typeface="Roboto Mono"/>
                <a:ea typeface="Roboto Mono"/>
                <a:cs typeface="Roboto Mono"/>
                <a:sym typeface="Roboto Mono"/>
              </a:rPr>
              <a:t>STAT5_HIGH_Andy_vs_STAT5_LOW_Andy_top25_DOWNREGULATED.xlsx</a:t>
            </a:r>
            <a:endParaRPr sz="1000">
              <a:solidFill>
                <a:schemeClr val="dk1"/>
              </a:solidFill>
              <a:latin typeface="Roboto Mono"/>
              <a:ea typeface="Roboto Mono"/>
              <a:cs typeface="Roboto Mono"/>
              <a:sym typeface="Roboto Mono"/>
            </a:endParaRPr>
          </a:p>
          <a:p>
            <a:pPr marL="457200" lvl="0" indent="-292100" algn="l" rtl="0">
              <a:spcBef>
                <a:spcPts val="0"/>
              </a:spcBef>
              <a:spcAft>
                <a:spcPts val="0"/>
              </a:spcAft>
              <a:buClr>
                <a:schemeClr val="dk1"/>
              </a:buClr>
              <a:buSzPts val="1000"/>
              <a:buFont typeface="Roboto Mono"/>
              <a:buAutoNum type="arabicPeriod"/>
            </a:pPr>
            <a:r>
              <a:rPr lang="en" sz="1000">
                <a:solidFill>
                  <a:schemeClr val="dk1"/>
                </a:solidFill>
                <a:latin typeface="Roboto Mono"/>
                <a:ea typeface="Roboto Mono"/>
                <a:cs typeface="Roboto Mono"/>
                <a:sym typeface="Roboto Mono"/>
              </a:rPr>
              <a:t>STAT5_HIGH_Andy_vs_STAT5_LOW_Andy_top25_UPREGULATED.xlsx</a:t>
            </a:r>
            <a:endParaRPr sz="1000">
              <a:solidFill>
                <a:schemeClr val="dk1"/>
              </a:solidFill>
              <a:latin typeface="Roboto Mono"/>
              <a:ea typeface="Roboto Mono"/>
              <a:cs typeface="Roboto Mono"/>
              <a:sym typeface="Roboto Mono"/>
            </a:endParaRPr>
          </a:p>
        </p:txBody>
      </p:sp>
      <p:sp>
        <p:nvSpPr>
          <p:cNvPr id="143" name="Google Shape;143;p22"/>
          <p:cNvSpPr txBox="1"/>
          <p:nvPr/>
        </p:nvSpPr>
        <p:spPr>
          <a:xfrm>
            <a:off x="560700" y="633250"/>
            <a:ext cx="8022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chemeClr val="dk1"/>
                </a:solidFill>
                <a:latin typeface="Roboto Mono"/>
                <a:ea typeface="Roboto Mono"/>
                <a:cs typeface="Roboto Mono"/>
                <a:sym typeface="Roboto Mono"/>
              </a:rPr>
              <a:t>Uses the same notation as the file described previously, </a:t>
            </a:r>
            <a:endParaRPr sz="1000">
              <a:solidFill>
                <a:schemeClr val="dk1"/>
              </a:solidFill>
              <a:latin typeface="Roboto Mono"/>
              <a:ea typeface="Roboto Mono"/>
              <a:cs typeface="Roboto Mono"/>
              <a:sym typeface="Roboto Mono"/>
            </a:endParaRPr>
          </a:p>
          <a:p>
            <a:pPr marL="0" lvl="0" indent="0" algn="ctr" rtl="0">
              <a:spcBef>
                <a:spcPts val="0"/>
              </a:spcBef>
              <a:spcAft>
                <a:spcPts val="0"/>
              </a:spcAft>
              <a:buNone/>
            </a:pPr>
            <a:r>
              <a:rPr lang="en" sz="1000">
                <a:solidFill>
                  <a:schemeClr val="dk1"/>
                </a:solidFill>
                <a:latin typeface="Roboto Mono"/>
                <a:ea typeface="Roboto Mono"/>
                <a:cs typeface="Roboto Mono"/>
                <a:sym typeface="Roboto Mono"/>
              </a:rPr>
              <a:t>listing the top UPREGULATED/DOWNREGULATED regions along with their coordinates and quality scores</a:t>
            </a:r>
            <a:endParaRPr sz="1000">
              <a:solidFill>
                <a:schemeClr val="dk1"/>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3" title="2025-07-09_10:24:47.png"/>
          <p:cNvPicPr preferRelativeResize="0"/>
          <p:nvPr/>
        </p:nvPicPr>
        <p:blipFill>
          <a:blip r:embed="rId3">
            <a:alphaModFix/>
          </a:blip>
          <a:stretch>
            <a:fillRect/>
          </a:stretch>
        </p:blipFill>
        <p:spPr>
          <a:xfrm>
            <a:off x="152400" y="1289825"/>
            <a:ext cx="8839200" cy="3326581"/>
          </a:xfrm>
          <a:prstGeom prst="rect">
            <a:avLst/>
          </a:prstGeom>
          <a:noFill/>
          <a:ln>
            <a:noFill/>
          </a:ln>
        </p:spPr>
      </p:pic>
      <p:sp>
        <p:nvSpPr>
          <p:cNvPr id="149" name="Google Shape;149;p23"/>
          <p:cNvSpPr txBox="1"/>
          <p:nvPr/>
        </p:nvSpPr>
        <p:spPr>
          <a:xfrm>
            <a:off x="1146125" y="178100"/>
            <a:ext cx="6396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dk1"/>
                </a:solidFill>
                <a:highlight>
                  <a:srgbClr val="CFE2F3"/>
                </a:highlight>
                <a:latin typeface="Roboto Mono"/>
                <a:ea typeface="Roboto Mono"/>
                <a:cs typeface="Roboto Mono"/>
                <a:sym typeface="Roboto Mono"/>
              </a:rPr>
              <a:t>pileup_data_for_pca/</a:t>
            </a:r>
            <a:r>
              <a:rPr lang="en" sz="1000">
                <a:solidFill>
                  <a:schemeClr val="dk1"/>
                </a:solidFill>
                <a:highlight>
                  <a:srgbClr val="CFE2F3"/>
                </a:highlight>
                <a:latin typeface="Roboto Mono"/>
                <a:ea typeface="Roboto Mono"/>
                <a:cs typeface="Roboto Mono"/>
                <a:sym typeface="Roboto Mono"/>
              </a:rPr>
              <a:t>STAT5_HIGH_Andy_vs_STAT5_LOW_Andy_pileup_all_chromosomes.xlsx</a:t>
            </a:r>
            <a:endParaRPr sz="1000">
              <a:solidFill>
                <a:schemeClr val="dk1"/>
              </a:solidFill>
              <a:highlight>
                <a:srgbClr val="CFE2F3"/>
              </a:highlight>
              <a:latin typeface="Roboto Mono"/>
              <a:ea typeface="Roboto Mono"/>
              <a:cs typeface="Roboto Mono"/>
              <a:sym typeface="Roboto Mono"/>
            </a:endParaRPr>
          </a:p>
        </p:txBody>
      </p:sp>
      <p:cxnSp>
        <p:nvCxnSpPr>
          <p:cNvPr id="150" name="Google Shape;150;p23"/>
          <p:cNvCxnSpPr/>
          <p:nvPr/>
        </p:nvCxnSpPr>
        <p:spPr>
          <a:xfrm rot="10800000" flipH="1">
            <a:off x="782125" y="859475"/>
            <a:ext cx="154800" cy="263400"/>
          </a:xfrm>
          <a:prstGeom prst="straightConnector1">
            <a:avLst/>
          </a:prstGeom>
          <a:noFill/>
          <a:ln w="9525" cap="flat" cmpd="sng">
            <a:solidFill>
              <a:schemeClr val="dk2"/>
            </a:solidFill>
            <a:prstDash val="solid"/>
            <a:round/>
            <a:headEnd type="stealth" w="med" len="med"/>
            <a:tailEnd type="none" w="med" len="med"/>
          </a:ln>
        </p:spPr>
      </p:cxnSp>
      <p:sp>
        <p:nvSpPr>
          <p:cNvPr id="151" name="Google Shape;151;p23"/>
          <p:cNvSpPr txBox="1"/>
          <p:nvPr/>
        </p:nvSpPr>
        <p:spPr>
          <a:xfrm>
            <a:off x="936925" y="516800"/>
            <a:ext cx="14094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chemeClr val="dk1"/>
                </a:solidFill>
                <a:latin typeface="Roboto Mono"/>
                <a:ea typeface="Roboto Mono"/>
                <a:cs typeface="Roboto Mono"/>
                <a:sym typeface="Roboto Mono"/>
              </a:rPr>
              <a:t>MACS2 merged regions from all samples</a:t>
            </a:r>
            <a:endParaRPr sz="1000">
              <a:solidFill>
                <a:schemeClr val="dk1"/>
              </a:solidFill>
              <a:latin typeface="Roboto Mono"/>
              <a:ea typeface="Roboto Mono"/>
              <a:cs typeface="Roboto Mono"/>
              <a:sym typeface="Roboto Mono"/>
            </a:endParaRPr>
          </a:p>
        </p:txBody>
      </p:sp>
      <p:sp>
        <p:nvSpPr>
          <p:cNvPr id="152" name="Google Shape;152;p23"/>
          <p:cNvSpPr/>
          <p:nvPr/>
        </p:nvSpPr>
        <p:spPr>
          <a:xfrm>
            <a:off x="1812075" y="1897250"/>
            <a:ext cx="270900" cy="1473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53" name="Google Shape;153;p23"/>
          <p:cNvCxnSpPr>
            <a:cxnSpLocks/>
            <a:endCxn id="154" idx="1"/>
          </p:cNvCxnSpPr>
          <p:nvPr/>
        </p:nvCxnSpPr>
        <p:spPr>
          <a:xfrm flipV="1">
            <a:off x="1987650" y="903225"/>
            <a:ext cx="521700" cy="994000"/>
          </a:xfrm>
          <a:prstGeom prst="straightConnector1">
            <a:avLst/>
          </a:prstGeom>
          <a:noFill/>
          <a:ln w="9525" cap="flat" cmpd="sng">
            <a:solidFill>
              <a:srgbClr val="FF0000"/>
            </a:solidFill>
            <a:prstDash val="solid"/>
            <a:round/>
            <a:headEnd type="stealth" w="med" len="med"/>
            <a:tailEnd type="none" w="med" len="med"/>
          </a:ln>
        </p:spPr>
      </p:cxnSp>
      <p:sp>
        <p:nvSpPr>
          <p:cNvPr id="154" name="Google Shape;154;p23"/>
          <p:cNvSpPr txBox="1"/>
          <p:nvPr/>
        </p:nvSpPr>
        <p:spPr>
          <a:xfrm>
            <a:off x="2509350" y="580075"/>
            <a:ext cx="2336970" cy="646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solidFill>
                  <a:schemeClr val="dk1"/>
                </a:solidFill>
                <a:latin typeface="Roboto Mono"/>
                <a:ea typeface="Roboto Mono"/>
                <a:cs typeface="Roboto Mono"/>
                <a:sym typeface="Roboto Mono"/>
              </a:rPr>
              <a:t>Number of sequence reads in this specific sample overlap the merged peak region</a:t>
            </a:r>
            <a:endParaRPr sz="1000" dirty="0">
              <a:solidFill>
                <a:schemeClr val="dk1"/>
              </a:solidFill>
              <a:latin typeface="Roboto Mono"/>
              <a:ea typeface="Roboto Mono"/>
              <a:cs typeface="Roboto Mono"/>
              <a:sym typeface="Roboto Mono"/>
            </a:endParaRPr>
          </a:p>
        </p:txBody>
      </p:sp>
      <p:sp>
        <p:nvSpPr>
          <p:cNvPr id="155" name="Google Shape;155;p23"/>
          <p:cNvSpPr txBox="1"/>
          <p:nvPr/>
        </p:nvSpPr>
        <p:spPr>
          <a:xfrm>
            <a:off x="653625" y="4679650"/>
            <a:ext cx="80226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chemeClr val="dk1"/>
                </a:solidFill>
                <a:latin typeface="Roboto Mono"/>
                <a:ea typeface="Roboto Mono"/>
                <a:cs typeface="Roboto Mono"/>
                <a:sym typeface="Roboto Mono"/>
              </a:rPr>
              <a:t>This file shows how individual MACS2 peaks from each sample overlap with the union of MACS2 peaks, which was generated by merging peaks from all samples. Filter out regions which overlapped by only 1 sample</a:t>
            </a:r>
            <a:endParaRPr sz="1000">
              <a:solidFill>
                <a:schemeClr val="dk1"/>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4" title="2025-07-09_13:30:05.png"/>
          <p:cNvPicPr preferRelativeResize="0"/>
          <p:nvPr/>
        </p:nvPicPr>
        <p:blipFill rotWithShape="1">
          <a:blip r:embed="rId3">
            <a:alphaModFix/>
          </a:blip>
          <a:srcRect b="34619"/>
          <a:stretch/>
        </p:blipFill>
        <p:spPr>
          <a:xfrm>
            <a:off x="0" y="2410402"/>
            <a:ext cx="9144002" cy="2383999"/>
          </a:xfrm>
          <a:prstGeom prst="rect">
            <a:avLst/>
          </a:prstGeom>
          <a:noFill/>
          <a:ln w="9525" cap="flat" cmpd="sng">
            <a:solidFill>
              <a:schemeClr val="dk2"/>
            </a:solidFill>
            <a:prstDash val="solid"/>
            <a:round/>
            <a:headEnd type="none" w="sm" len="sm"/>
            <a:tailEnd type="none" w="sm" len="sm"/>
          </a:ln>
        </p:spPr>
      </p:pic>
      <p:sp>
        <p:nvSpPr>
          <p:cNvPr id="161" name="Google Shape;161;p24"/>
          <p:cNvSpPr txBox="1"/>
          <p:nvPr/>
        </p:nvSpPr>
        <p:spPr>
          <a:xfrm>
            <a:off x="0" y="0"/>
            <a:ext cx="89751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dk1"/>
                </a:solidFill>
                <a:latin typeface="Roboto Mono"/>
                <a:ea typeface="Roboto Mono"/>
                <a:cs typeface="Roboto Mono"/>
                <a:sym typeface="Roboto Mono"/>
              </a:rPr>
              <a:t>-- </a:t>
            </a:r>
            <a:r>
              <a:rPr lang="en" sz="800" b="1">
                <a:solidFill>
                  <a:schemeClr val="dk1"/>
                </a:solidFill>
                <a:latin typeface="Roboto Mono"/>
                <a:ea typeface="Roboto Mono"/>
                <a:cs typeface="Roboto Mono"/>
                <a:sym typeface="Roboto Mono"/>
              </a:rPr>
              <a:t>extradetailed_peaks_overlaps</a:t>
            </a:r>
            <a:endParaRPr sz="800" b="1">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800">
                <a:solidFill>
                  <a:schemeClr val="dk1"/>
                </a:solidFill>
                <a:latin typeface="Roboto Mono"/>
                <a:ea typeface="Roboto Mono"/>
                <a:cs typeface="Roboto Mono"/>
                <a:sym typeface="Roboto Mono"/>
              </a:rPr>
              <a:t>   |-- </a:t>
            </a:r>
            <a:r>
              <a:rPr lang="en" sz="800">
                <a:solidFill>
                  <a:schemeClr val="dk1"/>
                </a:solidFill>
                <a:highlight>
                  <a:srgbClr val="FFF2CC"/>
                </a:highlight>
                <a:latin typeface="Roboto Mono"/>
                <a:ea typeface="Roboto Mono"/>
                <a:cs typeface="Roboto Mono"/>
                <a:sym typeface="Roboto Mono"/>
              </a:rPr>
              <a:t>EPIC2_broad_peaks_extradetailed_overlap_report.xlsx</a:t>
            </a:r>
            <a:endParaRPr sz="800">
              <a:solidFill>
                <a:schemeClr val="dk1"/>
              </a:solidFill>
              <a:highlight>
                <a:srgbClr val="FFF2CC"/>
              </a:highlight>
              <a:latin typeface="Roboto Mono"/>
              <a:ea typeface="Roboto Mono"/>
              <a:cs typeface="Roboto Mono"/>
              <a:sym typeface="Roboto Mono"/>
            </a:endParaRPr>
          </a:p>
          <a:p>
            <a:pPr marL="0" lvl="0" indent="0" algn="l" rtl="0">
              <a:spcBef>
                <a:spcPts val="0"/>
              </a:spcBef>
              <a:spcAft>
                <a:spcPts val="0"/>
              </a:spcAft>
              <a:buNone/>
            </a:pPr>
            <a:r>
              <a:rPr lang="en" sz="800">
                <a:solidFill>
                  <a:schemeClr val="dk1"/>
                </a:solidFill>
                <a:latin typeface="Roboto Mono"/>
                <a:ea typeface="Roboto Mono"/>
                <a:cs typeface="Roboto Mono"/>
                <a:sym typeface="Roboto Mono"/>
              </a:rPr>
              <a:t>   |-- </a:t>
            </a:r>
            <a:r>
              <a:rPr lang="en" sz="800">
                <a:solidFill>
                  <a:schemeClr val="dk1"/>
                </a:solidFill>
                <a:highlight>
                  <a:srgbClr val="FFF2CC"/>
                </a:highlight>
                <a:latin typeface="Roboto Mono"/>
                <a:ea typeface="Roboto Mono"/>
                <a:cs typeface="Roboto Mono"/>
                <a:sym typeface="Roboto Mono"/>
              </a:rPr>
              <a:t>MACS2_broad_peaks_extradetailed_overlap_report.xlsx</a:t>
            </a:r>
            <a:endParaRPr sz="800">
              <a:solidFill>
                <a:schemeClr val="dk1"/>
              </a:solidFill>
              <a:highlight>
                <a:srgbClr val="FFF2CC"/>
              </a:highlight>
              <a:latin typeface="Roboto Mono"/>
              <a:ea typeface="Roboto Mono"/>
              <a:cs typeface="Roboto Mono"/>
              <a:sym typeface="Roboto Mono"/>
            </a:endParaRPr>
          </a:p>
          <a:p>
            <a:pPr marL="0" lvl="0" indent="0" algn="l" rtl="0">
              <a:spcBef>
                <a:spcPts val="0"/>
              </a:spcBef>
              <a:spcAft>
                <a:spcPts val="0"/>
              </a:spcAft>
              <a:buNone/>
            </a:pPr>
            <a:r>
              <a:rPr lang="en" sz="800">
                <a:solidFill>
                  <a:schemeClr val="dk1"/>
                </a:solidFill>
                <a:latin typeface="Roboto Mono"/>
                <a:ea typeface="Roboto Mono"/>
                <a:cs typeface="Roboto Mono"/>
                <a:sym typeface="Roboto Mono"/>
              </a:rPr>
              <a:t>   `-- </a:t>
            </a:r>
            <a:r>
              <a:rPr lang="en" sz="800">
                <a:solidFill>
                  <a:schemeClr val="dk1"/>
                </a:solidFill>
                <a:highlight>
                  <a:srgbClr val="FFF2CC"/>
                </a:highlight>
                <a:latin typeface="Roboto Mono"/>
                <a:ea typeface="Roboto Mono"/>
                <a:cs typeface="Roboto Mono"/>
                <a:sym typeface="Roboto Mono"/>
              </a:rPr>
              <a:t>MACS2_narrow_peaks_extradetailed_overlap_report.xlsx</a:t>
            </a:r>
            <a:endParaRPr sz="800">
              <a:solidFill>
                <a:schemeClr val="dk1"/>
              </a:solidFill>
              <a:highlight>
                <a:srgbClr val="FFF2CC"/>
              </a:highlight>
              <a:latin typeface="Roboto Mono"/>
              <a:ea typeface="Roboto Mono"/>
              <a:cs typeface="Roboto Mono"/>
              <a:sym typeface="Roboto Mono"/>
            </a:endParaRPr>
          </a:p>
        </p:txBody>
      </p:sp>
      <p:sp>
        <p:nvSpPr>
          <p:cNvPr id="162" name="Google Shape;162;p24"/>
          <p:cNvSpPr txBox="1"/>
          <p:nvPr/>
        </p:nvSpPr>
        <p:spPr>
          <a:xfrm>
            <a:off x="15488" y="596300"/>
            <a:ext cx="9099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Mono"/>
                <a:ea typeface="Roboto Mono"/>
                <a:cs typeface="Roboto Mono"/>
                <a:sym typeface="Roboto Mono"/>
              </a:rPr>
              <a:t>The files represents highly detailed peaks overlap report (MACS2_{narrow|broad}/EPIC_peaks_extradetailed_overlap_report.xlsx) aggregating signal, annotation, and group/sample-wise statistics for each distinct genomic region identified by merging all input peak sets.</a:t>
            </a:r>
            <a:endParaRPr sz="800">
              <a:latin typeface="Roboto Mono"/>
              <a:ea typeface="Roboto Mono"/>
              <a:cs typeface="Roboto Mono"/>
              <a:sym typeface="Roboto Mono"/>
            </a:endParaRPr>
          </a:p>
        </p:txBody>
      </p:sp>
      <p:sp>
        <p:nvSpPr>
          <p:cNvPr id="163" name="Google Shape;163;p24"/>
          <p:cNvSpPr/>
          <p:nvPr/>
        </p:nvSpPr>
        <p:spPr>
          <a:xfrm rot="-5400000">
            <a:off x="625000" y="1640950"/>
            <a:ext cx="132600" cy="12036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4" name="Google Shape;164;p24"/>
          <p:cNvSpPr txBox="1"/>
          <p:nvPr/>
        </p:nvSpPr>
        <p:spPr>
          <a:xfrm>
            <a:off x="89500" y="1644000"/>
            <a:ext cx="1134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a:solidFill>
                  <a:schemeClr val="dk1"/>
                </a:solidFill>
              </a:rPr>
              <a:t>coordinates and</a:t>
            </a:r>
            <a:endParaRPr sz="800">
              <a:solidFill>
                <a:schemeClr val="dk1"/>
              </a:solidFill>
            </a:endParaRPr>
          </a:p>
          <a:p>
            <a:pPr marL="0" lvl="0" indent="0" algn="ctr" rtl="0">
              <a:spcBef>
                <a:spcPts val="0"/>
              </a:spcBef>
              <a:spcAft>
                <a:spcPts val="0"/>
              </a:spcAft>
              <a:buNone/>
            </a:pPr>
            <a:r>
              <a:rPr lang="en" sz="800">
                <a:solidFill>
                  <a:schemeClr val="dk1"/>
                </a:solidFill>
              </a:rPr>
              <a:t>width of region</a:t>
            </a:r>
            <a:endParaRPr sz="800">
              <a:solidFill>
                <a:schemeClr val="dk1"/>
              </a:solidFill>
            </a:endParaRPr>
          </a:p>
        </p:txBody>
      </p:sp>
      <p:cxnSp>
        <p:nvCxnSpPr>
          <p:cNvPr id="165" name="Google Shape;165;p24"/>
          <p:cNvCxnSpPr/>
          <p:nvPr/>
        </p:nvCxnSpPr>
        <p:spPr>
          <a:xfrm>
            <a:off x="1645750" y="2075100"/>
            <a:ext cx="0" cy="258600"/>
          </a:xfrm>
          <a:prstGeom prst="straightConnector1">
            <a:avLst/>
          </a:prstGeom>
          <a:noFill/>
          <a:ln w="9525" cap="flat" cmpd="sng">
            <a:solidFill>
              <a:schemeClr val="dk2"/>
            </a:solidFill>
            <a:prstDash val="solid"/>
            <a:round/>
            <a:headEnd type="oval" w="med" len="med"/>
            <a:tailEnd type="stealth" w="med" len="med"/>
          </a:ln>
        </p:spPr>
      </p:cxnSp>
      <p:sp>
        <p:nvSpPr>
          <p:cNvPr id="166" name="Google Shape;166;p24"/>
          <p:cNvSpPr txBox="1"/>
          <p:nvPr/>
        </p:nvSpPr>
        <p:spPr>
          <a:xfrm>
            <a:off x="1279450" y="1204400"/>
            <a:ext cx="7326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a:solidFill>
                  <a:schemeClr val="dk1"/>
                </a:solidFill>
              </a:rPr>
              <a:t>Number of samples with a peak overlapping this region</a:t>
            </a:r>
            <a:endParaRPr sz="800">
              <a:solidFill>
                <a:schemeClr val="dk1"/>
              </a:solidFill>
            </a:endParaRPr>
          </a:p>
        </p:txBody>
      </p:sp>
      <p:sp>
        <p:nvSpPr>
          <p:cNvPr id="167" name="Google Shape;167;p24"/>
          <p:cNvSpPr/>
          <p:nvPr/>
        </p:nvSpPr>
        <p:spPr>
          <a:xfrm rot="-5400000">
            <a:off x="1979050" y="2034550"/>
            <a:ext cx="132600" cy="4164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24"/>
          <p:cNvSpPr txBox="1"/>
          <p:nvPr/>
        </p:nvSpPr>
        <p:spPr>
          <a:xfrm>
            <a:off x="1953850" y="1026575"/>
            <a:ext cx="12036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a:solidFill>
                  <a:schemeClr val="dk1"/>
                </a:solidFill>
              </a:rPr>
              <a:t>Group presence columns</a:t>
            </a:r>
            <a:endParaRPr sz="800">
              <a:solidFill>
                <a:schemeClr val="dk1"/>
              </a:solidFill>
            </a:endParaRPr>
          </a:p>
          <a:p>
            <a:pPr marL="0" lvl="0" indent="0" algn="ctr" rtl="0">
              <a:spcBef>
                <a:spcPts val="0"/>
              </a:spcBef>
              <a:spcAft>
                <a:spcPts val="0"/>
              </a:spcAft>
              <a:buNone/>
            </a:pPr>
            <a:r>
              <a:rPr lang="en" sz="800">
                <a:solidFill>
                  <a:schemeClr val="dk1"/>
                </a:solidFill>
              </a:rPr>
              <a:t>(How many samples from each group have a peak in this region)</a:t>
            </a:r>
            <a:endParaRPr sz="800">
              <a:solidFill>
                <a:schemeClr val="dk1"/>
              </a:solidFill>
            </a:endParaRPr>
          </a:p>
        </p:txBody>
      </p:sp>
      <p:cxnSp>
        <p:nvCxnSpPr>
          <p:cNvPr id="169" name="Google Shape;169;p24"/>
          <p:cNvCxnSpPr>
            <a:stCxn id="168" idx="2"/>
            <a:endCxn id="167" idx="1"/>
          </p:cNvCxnSpPr>
          <p:nvPr/>
        </p:nvCxnSpPr>
        <p:spPr>
          <a:xfrm flipH="1">
            <a:off x="2045350" y="1826975"/>
            <a:ext cx="510300" cy="349500"/>
          </a:xfrm>
          <a:prstGeom prst="straightConnector1">
            <a:avLst/>
          </a:prstGeom>
          <a:noFill/>
          <a:ln w="9525" cap="flat" cmpd="sng">
            <a:solidFill>
              <a:schemeClr val="dk2"/>
            </a:solidFill>
            <a:prstDash val="solid"/>
            <a:round/>
            <a:headEnd type="oval" w="med" len="med"/>
            <a:tailEnd type="stealth" w="med" len="med"/>
          </a:ln>
        </p:spPr>
      </p:cxnSp>
      <p:sp>
        <p:nvSpPr>
          <p:cNvPr id="170" name="Google Shape;170;p24"/>
          <p:cNvSpPr/>
          <p:nvPr/>
        </p:nvSpPr>
        <p:spPr>
          <a:xfrm rot="-5400000">
            <a:off x="3452200" y="1169200"/>
            <a:ext cx="132600" cy="21471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1" name="Google Shape;171;p24"/>
          <p:cNvSpPr txBox="1"/>
          <p:nvPr/>
        </p:nvSpPr>
        <p:spPr>
          <a:xfrm>
            <a:off x="2873000" y="1705650"/>
            <a:ext cx="13941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a:solidFill>
                  <a:schemeClr val="dk1"/>
                </a:solidFill>
              </a:rPr>
              <a:t>Group metric columns</a:t>
            </a:r>
            <a:endParaRPr sz="800">
              <a:solidFill>
                <a:schemeClr val="dk1"/>
              </a:solidFill>
            </a:endParaRPr>
          </a:p>
          <a:p>
            <a:pPr marL="0" lvl="0" indent="0" algn="ctr" rtl="0">
              <a:spcBef>
                <a:spcPts val="0"/>
              </a:spcBef>
              <a:spcAft>
                <a:spcPts val="0"/>
              </a:spcAft>
              <a:buNone/>
            </a:pPr>
            <a:r>
              <a:rPr lang="en" sz="800">
                <a:solidFill>
                  <a:schemeClr val="dk1"/>
                </a:solidFill>
              </a:rPr>
              <a:t>(qvalue, pileup, length, fold_enrichment)</a:t>
            </a:r>
            <a:endParaRPr sz="800">
              <a:solidFill>
                <a:schemeClr val="dk1"/>
              </a:solidFill>
            </a:endParaRPr>
          </a:p>
        </p:txBody>
      </p:sp>
      <p:sp>
        <p:nvSpPr>
          <p:cNvPr id="172" name="Google Shape;172;p24"/>
          <p:cNvSpPr txBox="1"/>
          <p:nvPr/>
        </p:nvSpPr>
        <p:spPr>
          <a:xfrm>
            <a:off x="5179925" y="1705650"/>
            <a:ext cx="732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a:solidFill>
                  <a:schemeClr val="dk1"/>
                </a:solidFill>
              </a:rPr>
              <a:t>Sample presence columns</a:t>
            </a:r>
            <a:endParaRPr sz="800">
              <a:solidFill>
                <a:schemeClr val="dk1"/>
              </a:solidFill>
            </a:endParaRPr>
          </a:p>
        </p:txBody>
      </p:sp>
      <p:sp>
        <p:nvSpPr>
          <p:cNvPr id="173" name="Google Shape;173;p24"/>
          <p:cNvSpPr/>
          <p:nvPr/>
        </p:nvSpPr>
        <p:spPr>
          <a:xfrm rot="-5400000">
            <a:off x="5479925" y="1291750"/>
            <a:ext cx="132600" cy="19020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4" name="Google Shape;174;p24"/>
          <p:cNvSpPr/>
          <p:nvPr/>
        </p:nvSpPr>
        <p:spPr>
          <a:xfrm rot="-5400000">
            <a:off x="7120300" y="1670050"/>
            <a:ext cx="132600" cy="11454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5" name="Google Shape;175;p24"/>
          <p:cNvSpPr txBox="1"/>
          <p:nvPr/>
        </p:nvSpPr>
        <p:spPr>
          <a:xfrm>
            <a:off x="6396700" y="1705650"/>
            <a:ext cx="1579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a:solidFill>
                  <a:schemeClr val="dk1"/>
                </a:solidFill>
              </a:rPr>
              <a:t>Sample metric columns</a:t>
            </a:r>
            <a:endParaRPr sz="800">
              <a:solidFill>
                <a:schemeClr val="dk1"/>
              </a:solidFill>
            </a:endParaRPr>
          </a:p>
          <a:p>
            <a:pPr marL="0" lvl="0" indent="0" algn="ctr" rtl="0">
              <a:spcBef>
                <a:spcPts val="0"/>
              </a:spcBef>
              <a:spcAft>
                <a:spcPts val="0"/>
              </a:spcAft>
              <a:buClr>
                <a:schemeClr val="dk1"/>
              </a:buClr>
              <a:buSzPts val="1100"/>
              <a:buFont typeface="Arial"/>
              <a:buNone/>
            </a:pPr>
            <a:r>
              <a:rPr lang="en" sz="800">
                <a:solidFill>
                  <a:schemeClr val="dk1"/>
                </a:solidFill>
              </a:rPr>
              <a:t>(qvalue, pileup, length, fold_enrichment)</a:t>
            </a:r>
            <a:endParaRPr sz="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188400" y="627833"/>
            <a:ext cx="6237300" cy="418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b="1">
                <a:latin typeface="Roboto Mono"/>
                <a:ea typeface="Roboto Mono"/>
                <a:cs typeface="Roboto Mono"/>
                <a:sym typeface="Roboto Mono"/>
              </a:rPr>
              <a:t>FDR_Barcharts</a:t>
            </a:r>
            <a:endParaRPr sz="1000" b="1">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STAT5_HIGH_Andy_vs_STAT5_LOW_Andy_FDR_Barcharts_MACS2.pdf</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b="1">
                <a:latin typeface="Roboto Mono"/>
                <a:ea typeface="Roboto Mono"/>
                <a:cs typeface="Roboto Mono"/>
                <a:sym typeface="Roboto Mono"/>
              </a:rPr>
              <a:t>Feature_Barcharts</a:t>
            </a:r>
            <a:endParaRPr sz="1000" b="1">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STAT5_HIGH_Andy_vs_STAT5_LOW_Andy_Feature_Barcharts_MACS2.pdf</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a:highlight>
                  <a:srgbClr val="FFFF00"/>
                </a:highlight>
                <a:latin typeface="Roboto Mono"/>
                <a:ea typeface="Roboto Mono"/>
                <a:cs typeface="Roboto Mono"/>
                <a:sym typeface="Roboto Mono"/>
              </a:rPr>
              <a:t>G74A_G92_G99_STAT5_HIGH_LOW_ANDY_v1.xlsx</a:t>
            </a:r>
            <a:endParaRPr sz="1000">
              <a:highlight>
                <a:srgbClr val="FFFF00"/>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b="1">
                <a:latin typeface="Roboto Mono"/>
                <a:ea typeface="Roboto Mono"/>
                <a:cs typeface="Roboto Mono"/>
                <a:sym typeface="Roboto Mono"/>
              </a:rPr>
              <a:t>Histograms</a:t>
            </a:r>
            <a:endParaRPr sz="1000" b="1">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STAT5_HIGH_Andy_vs_STAT5_LOW_Andy_Histogram_AllChrom_MACS2.pdf</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STAT5_HIGH_Andy_vs_STAT5_LOW_Andy_Histogram_noXY_MACS2.pdf</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a:highlight>
                  <a:srgbClr val="F4CCCC"/>
                </a:highlight>
                <a:latin typeface="Roboto Mono"/>
                <a:ea typeface="Roboto Mono"/>
                <a:cs typeface="Roboto Mono"/>
                <a:sym typeface="Roboto Mono"/>
              </a:rPr>
              <a:t>Norm_Factors.tsv</a:t>
            </a:r>
            <a:endParaRPr sz="1000">
              <a:highlight>
                <a:srgbClr val="F4CCCC"/>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Summary_MACS2_PCA_correlation_plots.pdf</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a:highlight>
                  <a:srgbClr val="F4CCCC"/>
                </a:highlight>
                <a:latin typeface="Roboto Mono"/>
                <a:ea typeface="Roboto Mono"/>
                <a:cs typeface="Roboto Mono"/>
                <a:sym typeface="Roboto Mono"/>
              </a:rPr>
              <a:t>Summary_normalization_factors.xlsx</a:t>
            </a:r>
            <a:endParaRPr sz="1000">
              <a:highlight>
                <a:srgbClr val="F4CCCC"/>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a:highlight>
                  <a:srgbClr val="D9EAD3"/>
                </a:highlight>
                <a:latin typeface="Roboto Mono"/>
                <a:ea typeface="Roboto Mono"/>
                <a:cs typeface="Roboto Mono"/>
                <a:sym typeface="Roboto Mono"/>
              </a:rPr>
              <a:t>all_groups_together_overlap_manorm2_vs_diffreps.xlsx</a:t>
            </a:r>
            <a:endParaRPr sz="1000">
              <a:highlight>
                <a:srgbClr val="D9EAD3"/>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b="1">
                <a:latin typeface="Roboto Mono"/>
                <a:ea typeface="Roboto Mono"/>
                <a:cs typeface="Roboto Mono"/>
                <a:sym typeface="Roboto Mono"/>
              </a:rPr>
              <a:t>extradetailed_peaks_overlaps</a:t>
            </a:r>
            <a:endParaRPr sz="1000" b="1">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a:t>
            </a:r>
            <a:r>
              <a:rPr lang="en" sz="1000">
                <a:highlight>
                  <a:srgbClr val="FFF2CC"/>
                </a:highlight>
                <a:latin typeface="Roboto Mono"/>
                <a:ea typeface="Roboto Mono"/>
                <a:cs typeface="Roboto Mono"/>
                <a:sym typeface="Roboto Mono"/>
              </a:rPr>
              <a:t>EPIC2_broad_peaks_extradetailed_overlap_report.xlsx</a:t>
            </a:r>
            <a:endParaRPr sz="1000">
              <a:highlight>
                <a:srgbClr val="FFF2CC"/>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a:t>
            </a:r>
            <a:r>
              <a:rPr lang="en" sz="1000">
                <a:highlight>
                  <a:srgbClr val="FFF2CC"/>
                </a:highlight>
                <a:latin typeface="Roboto Mono"/>
                <a:ea typeface="Roboto Mono"/>
                <a:cs typeface="Roboto Mono"/>
                <a:sym typeface="Roboto Mono"/>
              </a:rPr>
              <a:t>MACS2_broad_peaks_extradetailed_overlap_report.xlsx</a:t>
            </a:r>
            <a:endParaRPr sz="1000">
              <a:highlight>
                <a:srgbClr val="FFF2CC"/>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a:t>
            </a:r>
            <a:r>
              <a:rPr lang="en" sz="1000">
                <a:highlight>
                  <a:srgbClr val="FFF2CC"/>
                </a:highlight>
                <a:latin typeface="Roboto Mono"/>
                <a:ea typeface="Roboto Mono"/>
                <a:cs typeface="Roboto Mono"/>
                <a:sym typeface="Roboto Mono"/>
              </a:rPr>
              <a:t>MACS2_narrow_peaks_extradetailed_overlap_report.xlsx</a:t>
            </a:r>
            <a:endParaRPr sz="1000">
              <a:highlight>
                <a:srgbClr val="FFF2CC"/>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b="1">
                <a:latin typeface="Roboto Mono"/>
                <a:ea typeface="Roboto Mono"/>
                <a:cs typeface="Roboto Mono"/>
                <a:sym typeface="Roboto Mono"/>
              </a:rPr>
              <a:t>manorm2_diffreps_overlap_individual_reports_for_groups</a:t>
            </a:r>
            <a:endParaRPr sz="1000" b="1">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a:t>
            </a:r>
            <a:r>
              <a:rPr lang="en" sz="1000">
                <a:highlight>
                  <a:srgbClr val="D9EAD3"/>
                </a:highlight>
                <a:latin typeface="Roboto Mono"/>
                <a:ea typeface="Roboto Mono"/>
                <a:cs typeface="Roboto Mono"/>
                <a:sym typeface="Roboto Mono"/>
              </a:rPr>
              <a:t>STAT5_HIGH_Andy_vs_STAT5_LOW_Andy_overlap_manorm2_vs_diffreps.xlsx</a:t>
            </a:r>
            <a:endParaRPr sz="1000">
              <a:highlight>
                <a:srgbClr val="D9EAD3"/>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b="1">
                <a:latin typeface="Roboto Mono"/>
                <a:ea typeface="Roboto Mono"/>
                <a:cs typeface="Roboto Mono"/>
                <a:sym typeface="Roboto Mono"/>
              </a:rPr>
              <a:t>manorm2_diffreps_overlap_top25</a:t>
            </a:r>
            <a:endParaRPr sz="1000" b="1">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a:t>
            </a:r>
            <a:r>
              <a:rPr lang="en" sz="1000">
                <a:highlight>
                  <a:srgbClr val="FCE5CD"/>
                </a:highlight>
                <a:latin typeface="Roboto Mono"/>
                <a:ea typeface="Roboto Mono"/>
                <a:cs typeface="Roboto Mono"/>
                <a:sym typeface="Roboto Mono"/>
              </a:rPr>
              <a:t>STAT5_HIGH_Andy_vs_STAT5_LOW_Andy_top25_DOWNREGULATED.xlsx</a:t>
            </a:r>
            <a:endParaRPr sz="1000">
              <a:highlight>
                <a:srgbClr val="FCE5CD"/>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a:t>
            </a:r>
            <a:r>
              <a:rPr lang="en" sz="1000">
                <a:highlight>
                  <a:srgbClr val="FCE5CD"/>
                </a:highlight>
                <a:latin typeface="Roboto Mono"/>
                <a:ea typeface="Roboto Mono"/>
                <a:cs typeface="Roboto Mono"/>
                <a:sym typeface="Roboto Mono"/>
              </a:rPr>
              <a:t>STAT5_HIGH_Andy_vs_STAT5_LOW_Andy_top25_UPREGULATED.xlsx</a:t>
            </a:r>
            <a:endParaRPr sz="1000">
              <a:highlight>
                <a:srgbClr val="FCE5CD"/>
              </a:highlight>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b="1">
                <a:latin typeface="Roboto Mono"/>
                <a:ea typeface="Roboto Mono"/>
                <a:cs typeface="Roboto Mono"/>
                <a:sym typeface="Roboto Mono"/>
              </a:rPr>
              <a:t>multiqc</a:t>
            </a:r>
            <a:endParaRPr sz="1000" b="1">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 multiqc_report.html</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latin typeface="Roboto Mono"/>
                <a:ea typeface="Roboto Mono"/>
                <a:cs typeface="Roboto Mono"/>
                <a:sym typeface="Roboto Mono"/>
              </a:rPr>
              <a:t>`-- </a:t>
            </a:r>
            <a:r>
              <a:rPr lang="en" sz="1000" b="1">
                <a:latin typeface="Roboto Mono"/>
                <a:ea typeface="Roboto Mono"/>
                <a:cs typeface="Roboto Mono"/>
                <a:sym typeface="Roboto Mono"/>
              </a:rPr>
              <a:t>pileup_data_for_pca</a:t>
            </a:r>
            <a:endParaRPr sz="1000" b="1">
              <a:latin typeface="Roboto Mono"/>
              <a:ea typeface="Roboto Mono"/>
              <a:cs typeface="Roboto Mono"/>
              <a:sym typeface="Roboto Mono"/>
            </a:endParaRPr>
          </a:p>
          <a:p>
            <a:pPr marL="0" lvl="0" indent="0" algn="l" rtl="0">
              <a:spcBef>
                <a:spcPts val="0"/>
              </a:spcBef>
              <a:spcAft>
                <a:spcPts val="0"/>
              </a:spcAft>
              <a:buNone/>
            </a:pPr>
            <a:r>
              <a:rPr lang="en" sz="1000">
                <a:latin typeface="Roboto Mono"/>
                <a:ea typeface="Roboto Mono"/>
                <a:cs typeface="Roboto Mono"/>
                <a:sym typeface="Roboto Mono"/>
              </a:rPr>
              <a:t>    `-- </a:t>
            </a:r>
            <a:r>
              <a:rPr lang="en" sz="1000">
                <a:highlight>
                  <a:srgbClr val="CFE2F3"/>
                </a:highlight>
                <a:latin typeface="Roboto Mono"/>
                <a:ea typeface="Roboto Mono"/>
                <a:cs typeface="Roboto Mono"/>
                <a:sym typeface="Roboto Mono"/>
              </a:rPr>
              <a:t>STAT5_HIGH_Andy_vs_STAT5_LOW_Andy_pileup_all_chromosomes.xlsx</a:t>
            </a:r>
            <a:endParaRPr sz="1000">
              <a:highlight>
                <a:srgbClr val="CFE2F3"/>
              </a:highlight>
              <a:latin typeface="Roboto Mono"/>
              <a:ea typeface="Roboto Mono"/>
              <a:cs typeface="Roboto Mono"/>
              <a:sym typeface="Roboto Mono"/>
            </a:endParaRPr>
          </a:p>
        </p:txBody>
      </p:sp>
      <p:sp>
        <p:nvSpPr>
          <p:cNvPr id="61" name="Google Shape;61;p14"/>
          <p:cNvSpPr txBox="1"/>
          <p:nvPr/>
        </p:nvSpPr>
        <p:spPr>
          <a:xfrm>
            <a:off x="2941200" y="0"/>
            <a:ext cx="3107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2"/>
                </a:solidFill>
              </a:rPr>
              <a:t>Summary directory</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152400" y="350400"/>
            <a:ext cx="5157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highlight>
                  <a:srgbClr val="FFFF00"/>
                </a:highlight>
                <a:latin typeface="Roboto Mono"/>
                <a:ea typeface="Roboto Mono"/>
                <a:cs typeface="Roboto Mono"/>
                <a:sym typeface="Roboto Mono"/>
              </a:rPr>
              <a:t>G74A_G92_G99_STAT5_HIGH_LOW_ANDY_v1.xlsx (Configuration file)</a:t>
            </a:r>
            <a:endParaRPr/>
          </a:p>
        </p:txBody>
      </p:sp>
      <p:pic>
        <p:nvPicPr>
          <p:cNvPr id="67" name="Google Shape;67;p15" title="2025-07-09_13:49:22.png"/>
          <p:cNvPicPr preferRelativeResize="0"/>
          <p:nvPr/>
        </p:nvPicPr>
        <p:blipFill>
          <a:blip r:embed="rId3">
            <a:alphaModFix/>
          </a:blip>
          <a:stretch>
            <a:fillRect/>
          </a:stretch>
        </p:blipFill>
        <p:spPr>
          <a:xfrm>
            <a:off x="152400" y="1412650"/>
            <a:ext cx="8839202" cy="2812741"/>
          </a:xfrm>
          <a:prstGeom prst="rect">
            <a:avLst/>
          </a:prstGeom>
          <a:noFill/>
          <a:ln>
            <a:noFill/>
          </a:ln>
        </p:spPr>
      </p:pic>
      <p:sp>
        <p:nvSpPr>
          <p:cNvPr id="68" name="Google Shape;68;p15"/>
          <p:cNvSpPr/>
          <p:nvPr/>
        </p:nvSpPr>
        <p:spPr>
          <a:xfrm>
            <a:off x="86400" y="1350500"/>
            <a:ext cx="3382800" cy="29163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5"/>
          <p:cNvSpPr txBox="1"/>
          <p:nvPr/>
        </p:nvSpPr>
        <p:spPr>
          <a:xfrm>
            <a:off x="1126650" y="873875"/>
            <a:ext cx="13023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dk1"/>
                </a:solidFill>
              </a:rPr>
              <a:t>Sample labels</a:t>
            </a:r>
            <a:endParaRPr sz="1800">
              <a:solidFill>
                <a:schemeClr val="dk2"/>
              </a:solidFill>
            </a:endParaRPr>
          </a:p>
        </p:txBody>
      </p:sp>
      <p:sp>
        <p:nvSpPr>
          <p:cNvPr id="70" name="Google Shape;70;p15"/>
          <p:cNvSpPr/>
          <p:nvPr/>
        </p:nvSpPr>
        <p:spPr>
          <a:xfrm>
            <a:off x="4530175" y="1412650"/>
            <a:ext cx="2741400" cy="5544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5"/>
          <p:cNvSpPr txBox="1"/>
          <p:nvPr/>
        </p:nvSpPr>
        <p:spPr>
          <a:xfrm>
            <a:off x="5249725" y="996500"/>
            <a:ext cx="13023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chemeClr val="dk1"/>
                </a:solidFill>
              </a:rPr>
              <a:t>Group labels</a:t>
            </a:r>
            <a:endParaRPr sz="1800">
              <a:solidFill>
                <a:schemeClr val="dk2"/>
              </a:solidFill>
            </a:endParaRPr>
          </a:p>
        </p:txBody>
      </p:sp>
      <p:sp>
        <p:nvSpPr>
          <p:cNvPr id="72" name="Google Shape;72;p15"/>
          <p:cNvSpPr/>
          <p:nvPr/>
        </p:nvSpPr>
        <p:spPr>
          <a:xfrm>
            <a:off x="4530175" y="2153600"/>
            <a:ext cx="4461300" cy="7812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 name="Google Shape;73;p15"/>
          <p:cNvSpPr txBox="1"/>
          <p:nvPr/>
        </p:nvSpPr>
        <p:spPr>
          <a:xfrm>
            <a:off x="5030425" y="3041000"/>
            <a:ext cx="3325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Group comparisons and methods for normalization</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title="2025-07-08_08:44:26.png"/>
          <p:cNvPicPr preferRelativeResize="0"/>
          <p:nvPr/>
        </p:nvPicPr>
        <p:blipFill>
          <a:blip r:embed="rId3">
            <a:alphaModFix/>
          </a:blip>
          <a:stretch>
            <a:fillRect/>
          </a:stretch>
        </p:blipFill>
        <p:spPr>
          <a:xfrm>
            <a:off x="449450" y="591908"/>
            <a:ext cx="8171376" cy="4036775"/>
          </a:xfrm>
          <a:prstGeom prst="rect">
            <a:avLst/>
          </a:prstGeom>
          <a:noFill/>
          <a:ln>
            <a:noFill/>
          </a:ln>
        </p:spPr>
      </p:pic>
      <p:sp>
        <p:nvSpPr>
          <p:cNvPr id="79" name="Google Shape;79;p16"/>
          <p:cNvSpPr txBox="1"/>
          <p:nvPr/>
        </p:nvSpPr>
        <p:spPr>
          <a:xfrm>
            <a:off x="162750" y="4752928"/>
            <a:ext cx="8818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This plot illustrates how the number of condition-specific STAT5 binding regions varies with different false discovery rate (FDR) thresholds, both before and after peak filtering with MACS2. As the FDR cutoff becomes more permissive, the number of regions identified as significantly enriched in the HIGH condition increases, then plateaus, indicating that most detectable differences are captured at moderate stringency. In contrast, the number of regions enriched in the LOW condition remains consistently low across all thresholds. This suggests that STAT5 binding is predominantly associated with the HIGH condition, and that results are stable across a range of statistical cutoffs, especially after MACS2 filtering improves signal reliability.</a:t>
            </a:r>
            <a:endParaRPr sz="1000"/>
          </a:p>
        </p:txBody>
      </p:sp>
      <p:sp>
        <p:nvSpPr>
          <p:cNvPr id="80" name="Google Shape;80;p16"/>
          <p:cNvSpPr txBox="1"/>
          <p:nvPr/>
        </p:nvSpPr>
        <p:spPr>
          <a:xfrm>
            <a:off x="1241475" y="110200"/>
            <a:ext cx="5905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Roboto Mono"/>
                <a:ea typeface="Roboto Mono"/>
                <a:cs typeface="Roboto Mono"/>
                <a:sym typeface="Roboto Mono"/>
              </a:rPr>
              <a:t>STAT5_HIGH_Andy_vs_STAT5_LOW_Andy_FDR_Barcharts_MACS2.pdf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title="2025-07-07_15:32:12.png"/>
          <p:cNvPicPr preferRelativeResize="0"/>
          <p:nvPr/>
        </p:nvPicPr>
        <p:blipFill>
          <a:blip r:embed="rId3">
            <a:alphaModFix/>
          </a:blip>
          <a:stretch>
            <a:fillRect/>
          </a:stretch>
        </p:blipFill>
        <p:spPr>
          <a:xfrm>
            <a:off x="108975" y="725513"/>
            <a:ext cx="6041475" cy="4659000"/>
          </a:xfrm>
          <a:prstGeom prst="rect">
            <a:avLst/>
          </a:prstGeom>
          <a:noFill/>
          <a:ln>
            <a:noFill/>
          </a:ln>
        </p:spPr>
      </p:pic>
      <p:sp>
        <p:nvSpPr>
          <p:cNvPr id="86" name="Google Shape;86;p17"/>
          <p:cNvSpPr txBox="1"/>
          <p:nvPr/>
        </p:nvSpPr>
        <p:spPr>
          <a:xfrm>
            <a:off x="6193900" y="2159344"/>
            <a:ext cx="2832600" cy="1708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These plots visualize the genomic feature distribution of STAT5 binding sites in two categories: </a:t>
            </a:r>
            <a:r>
              <a:rPr lang="en" sz="1100" b="1">
                <a:solidFill>
                  <a:schemeClr val="dk1"/>
                </a:solidFill>
              </a:rPr>
              <a:t>HIGH</a:t>
            </a:r>
            <a:r>
              <a:rPr lang="en" sz="1100">
                <a:solidFill>
                  <a:schemeClr val="dk1"/>
                </a:solidFill>
              </a:rPr>
              <a:t> and </a:t>
            </a:r>
            <a:r>
              <a:rPr lang="en" sz="1100" b="1">
                <a:solidFill>
                  <a:schemeClr val="dk1"/>
                </a:solidFill>
              </a:rPr>
              <a:t>LOW</a:t>
            </a:r>
            <a:r>
              <a:rPr lang="en" sz="1100">
                <a:solidFill>
                  <a:schemeClr val="dk1"/>
                </a:solidFill>
              </a:rPr>
              <a:t>, both before and after filtering with </a:t>
            </a:r>
            <a:r>
              <a:rPr lang="en" sz="1100" b="1">
                <a:solidFill>
                  <a:schemeClr val="dk1"/>
                </a:solidFill>
              </a:rPr>
              <a:t>MACS2</a:t>
            </a:r>
            <a:r>
              <a:rPr lang="en" sz="1100">
                <a:solidFill>
                  <a:schemeClr val="dk1"/>
                </a:solidFill>
              </a:rPr>
              <a:t>, a peak calling tool used in ChIP-seq analysis. The breakdown includes how STAT5 binding regions are distributed across various genomic features (e.g., gene body, promoter regions, etc.).</a:t>
            </a:r>
            <a:endParaRPr sz="1800">
              <a:solidFill>
                <a:schemeClr val="dk2"/>
              </a:solidFill>
            </a:endParaRPr>
          </a:p>
        </p:txBody>
      </p:sp>
      <p:sp>
        <p:nvSpPr>
          <p:cNvPr id="87" name="Google Shape;87;p17"/>
          <p:cNvSpPr txBox="1"/>
          <p:nvPr/>
        </p:nvSpPr>
        <p:spPr>
          <a:xfrm>
            <a:off x="810900" y="114000"/>
            <a:ext cx="4969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Roboto Mono"/>
                <a:ea typeface="Roboto Mono"/>
                <a:cs typeface="Roboto Mono"/>
                <a:sym typeface="Roboto Mono"/>
              </a:rPr>
              <a:t>STAT5_HIGH_Andy_vs_STAT5_LOW_Andy_Feature_Barcharts_MACS2.pdf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8" title="2025-07-07_15:35:26.png"/>
          <p:cNvPicPr preferRelativeResize="0"/>
          <p:nvPr/>
        </p:nvPicPr>
        <p:blipFill rotWithShape="1">
          <a:blip r:embed="rId3">
            <a:alphaModFix/>
          </a:blip>
          <a:srcRect/>
          <a:stretch/>
        </p:blipFill>
        <p:spPr>
          <a:xfrm>
            <a:off x="799350" y="584162"/>
            <a:ext cx="7579076" cy="3794462"/>
          </a:xfrm>
          <a:prstGeom prst="rect">
            <a:avLst/>
          </a:prstGeom>
          <a:noFill/>
          <a:ln>
            <a:noFill/>
          </a:ln>
        </p:spPr>
      </p:pic>
      <p:sp>
        <p:nvSpPr>
          <p:cNvPr id="93" name="Google Shape;93;p18"/>
          <p:cNvSpPr txBox="1"/>
          <p:nvPr/>
        </p:nvSpPr>
        <p:spPr>
          <a:xfrm>
            <a:off x="420175" y="4523150"/>
            <a:ext cx="4013400" cy="123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900"/>
              <a:t>To explore how STAT5 binding varies between two conditions—labeled ‘HIGH’ and ‘LOW’—we applied the DiffReps (window) tool, which systematically scans the genome for regions where the signal differs significantly between groups. By setting thresholds for fold change, adjusted p-value, and minimum read depth, we filtered out weaker signals to focus on the most reliable differences.</a:t>
            </a:r>
            <a:endParaRPr sz="900"/>
          </a:p>
        </p:txBody>
      </p:sp>
      <p:sp>
        <p:nvSpPr>
          <p:cNvPr id="94" name="Google Shape;94;p18"/>
          <p:cNvSpPr txBox="1"/>
          <p:nvPr/>
        </p:nvSpPr>
        <p:spPr>
          <a:xfrm>
            <a:off x="4433575" y="4764622"/>
            <a:ext cx="3478200" cy="885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900"/>
              <a:t>To further refine the results, we keep only the peaks which overlap with MACS2 peaks. This allowed us to remove background noise and retain only those genomic regions with strong evidence of STAT5 enrichment.</a:t>
            </a:r>
            <a:endParaRPr sz="900"/>
          </a:p>
        </p:txBody>
      </p:sp>
      <p:sp>
        <p:nvSpPr>
          <p:cNvPr id="95" name="Google Shape;95;p18"/>
          <p:cNvSpPr txBox="1"/>
          <p:nvPr/>
        </p:nvSpPr>
        <p:spPr>
          <a:xfrm>
            <a:off x="6505450" y="3436539"/>
            <a:ext cx="2593500" cy="1175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0000"/>
                </a:solidFill>
              </a:rPr>
              <a:t>The histogram summarizes the results by showing the distribution of fold changes across all tested regions. This helps us quickly assess the overall direction and strength of STAT5 binding differences between the conditions.</a:t>
            </a:r>
            <a:endParaRPr sz="1000">
              <a:solidFill>
                <a:srgbClr val="FF0000"/>
              </a:solidFill>
            </a:endParaRPr>
          </a:p>
        </p:txBody>
      </p:sp>
      <p:sp>
        <p:nvSpPr>
          <p:cNvPr id="96" name="Google Shape;96;p18"/>
          <p:cNvSpPr txBox="1"/>
          <p:nvPr/>
        </p:nvSpPr>
        <p:spPr>
          <a:xfrm>
            <a:off x="217400" y="0"/>
            <a:ext cx="5657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   |-- STAT5_HIGH_Andy_vs_STAT5_LOW_Andy_Histogram_AllChrom_MACS2.pdf</a:t>
            </a:r>
            <a:endParaRPr sz="10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chemeClr val="dk1"/>
                </a:solidFill>
                <a:latin typeface="Roboto Mono"/>
                <a:ea typeface="Roboto Mono"/>
                <a:cs typeface="Roboto Mono"/>
                <a:sym typeface="Roboto Mono"/>
              </a:rPr>
              <a:t>   `-- STAT5_HIGH_Andy_vs_STAT5_LOW_Andy_Histogram_noXY_MACS2.pdf</a:t>
            </a:r>
            <a:endParaRPr sz="1000">
              <a:solidFill>
                <a:schemeClr val="dk1"/>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9" title="2025-07-08_14:09:46.png"/>
          <p:cNvPicPr preferRelativeResize="0"/>
          <p:nvPr/>
        </p:nvPicPr>
        <p:blipFill>
          <a:blip r:embed="rId3">
            <a:alphaModFix/>
          </a:blip>
          <a:stretch>
            <a:fillRect/>
          </a:stretch>
        </p:blipFill>
        <p:spPr>
          <a:xfrm>
            <a:off x="1747900" y="809925"/>
            <a:ext cx="6596924" cy="4187601"/>
          </a:xfrm>
          <a:prstGeom prst="rect">
            <a:avLst/>
          </a:prstGeom>
          <a:noFill/>
          <a:ln>
            <a:noFill/>
          </a:ln>
        </p:spPr>
      </p:pic>
      <p:sp>
        <p:nvSpPr>
          <p:cNvPr id="102" name="Google Shape;102;p19"/>
          <p:cNvSpPr txBox="1"/>
          <p:nvPr/>
        </p:nvSpPr>
        <p:spPr>
          <a:xfrm>
            <a:off x="1499975" y="4989875"/>
            <a:ext cx="3793200" cy="692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t>Shows correlation patterns between samples. The block structure indicates samples from the same condition are more similar to each other than to the other condition</a:t>
            </a:r>
            <a:endParaRPr sz="1100"/>
          </a:p>
        </p:txBody>
      </p:sp>
      <p:sp>
        <p:nvSpPr>
          <p:cNvPr id="103" name="Google Shape;103;p19"/>
          <p:cNvSpPr txBox="1"/>
          <p:nvPr/>
        </p:nvSpPr>
        <p:spPr>
          <a:xfrm>
            <a:off x="5536175" y="213075"/>
            <a:ext cx="3186300" cy="8619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t>PCA plot shows the same data in 2D space. The clear separation between red and blue points demonstrates that the two conditions produce distinct genomic signatures</a:t>
            </a:r>
            <a:endParaRPr sz="1100"/>
          </a:p>
        </p:txBody>
      </p:sp>
      <p:sp>
        <p:nvSpPr>
          <p:cNvPr id="104" name="Google Shape;104;p19"/>
          <p:cNvSpPr txBox="1"/>
          <p:nvPr/>
        </p:nvSpPr>
        <p:spPr>
          <a:xfrm>
            <a:off x="5546975" y="5115100"/>
            <a:ext cx="2704800" cy="5232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100"/>
              <a:t>Provides statistical summaries and quality metrics for each sample.</a:t>
            </a:r>
            <a:endParaRPr sz="1100"/>
          </a:p>
        </p:txBody>
      </p:sp>
      <p:sp>
        <p:nvSpPr>
          <p:cNvPr id="105" name="Google Shape;105;p19"/>
          <p:cNvSpPr/>
          <p:nvPr/>
        </p:nvSpPr>
        <p:spPr>
          <a:xfrm>
            <a:off x="1333175" y="506425"/>
            <a:ext cx="4126800" cy="431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 name="Google Shape;106;p19"/>
          <p:cNvSpPr/>
          <p:nvPr/>
        </p:nvSpPr>
        <p:spPr>
          <a:xfrm>
            <a:off x="5536175" y="1145800"/>
            <a:ext cx="2902200" cy="19854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 name="Google Shape;107;p19"/>
          <p:cNvSpPr/>
          <p:nvPr/>
        </p:nvSpPr>
        <p:spPr>
          <a:xfrm>
            <a:off x="5546975" y="3207100"/>
            <a:ext cx="2704800" cy="1867500"/>
          </a:xfrm>
          <a:prstGeom prst="rect">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108;p19"/>
          <p:cNvSpPr txBox="1"/>
          <p:nvPr/>
        </p:nvSpPr>
        <p:spPr>
          <a:xfrm>
            <a:off x="971100" y="89550"/>
            <a:ext cx="3600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latin typeface="Roboto Mono"/>
                <a:ea typeface="Roboto Mono"/>
                <a:cs typeface="Roboto Mono"/>
                <a:sym typeface="Roboto Mono"/>
              </a:rPr>
              <a:t>Summary_MACS2_PCA_correlation_plots.pdf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title="2025-07-08_15:12:15.png"/>
          <p:cNvPicPr preferRelativeResize="0"/>
          <p:nvPr/>
        </p:nvPicPr>
        <p:blipFill rotWithShape="1">
          <a:blip r:embed="rId3">
            <a:alphaModFix/>
          </a:blip>
          <a:srcRect t="2008"/>
          <a:stretch/>
        </p:blipFill>
        <p:spPr>
          <a:xfrm>
            <a:off x="193175" y="910100"/>
            <a:ext cx="8839198" cy="3172975"/>
          </a:xfrm>
          <a:prstGeom prst="rect">
            <a:avLst/>
          </a:prstGeom>
          <a:noFill/>
          <a:ln w="9525" cap="flat" cmpd="sng">
            <a:solidFill>
              <a:schemeClr val="dk2"/>
            </a:solidFill>
            <a:prstDash val="solid"/>
            <a:round/>
            <a:headEnd type="none" w="sm" len="sm"/>
            <a:tailEnd type="none" w="sm" len="sm"/>
          </a:ln>
        </p:spPr>
      </p:pic>
      <p:sp>
        <p:nvSpPr>
          <p:cNvPr id="114" name="Google Shape;114;p20"/>
          <p:cNvSpPr txBox="1"/>
          <p:nvPr/>
        </p:nvSpPr>
        <p:spPr>
          <a:xfrm>
            <a:off x="193175" y="209275"/>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1"/>
                </a:solidFill>
                <a:highlight>
                  <a:srgbClr val="F4CCCC"/>
                </a:highlight>
                <a:latin typeface="Roboto Mono"/>
                <a:ea typeface="Roboto Mono"/>
                <a:cs typeface="Roboto Mono"/>
                <a:sym typeface="Roboto Mono"/>
              </a:rPr>
              <a:t>Summary_normalization_factors.xlsx</a:t>
            </a:r>
            <a:endParaRPr>
              <a:highlight>
                <a:srgbClr val="F4CCCC"/>
              </a:highlight>
            </a:endParaRPr>
          </a:p>
        </p:txBody>
      </p:sp>
      <p:sp>
        <p:nvSpPr>
          <p:cNvPr id="115" name="Google Shape;115;p20"/>
          <p:cNvSpPr txBox="1"/>
          <p:nvPr/>
        </p:nvSpPr>
        <p:spPr>
          <a:xfrm>
            <a:off x="643925" y="4445200"/>
            <a:ext cx="81297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This table presents the final RiPPM normalization factors used in each differential peak analysis method (DIFFREPS with different windows and ways to normalize data). It also includes additional sample-specific metrics, such as the number of raw reads in the FASTQ files, the number of aligned fragments, and the number of fragments overlapping with MACS2 peaks.</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1" title="2025-07-09_08:36:11.png"/>
          <p:cNvPicPr preferRelativeResize="0"/>
          <p:nvPr/>
        </p:nvPicPr>
        <p:blipFill>
          <a:blip r:embed="rId3">
            <a:alphaModFix/>
          </a:blip>
          <a:stretch>
            <a:fillRect/>
          </a:stretch>
        </p:blipFill>
        <p:spPr>
          <a:xfrm>
            <a:off x="152400" y="2819400"/>
            <a:ext cx="8839198" cy="2708088"/>
          </a:xfrm>
          <a:prstGeom prst="rect">
            <a:avLst/>
          </a:prstGeom>
          <a:noFill/>
          <a:ln>
            <a:noFill/>
          </a:ln>
        </p:spPr>
      </p:pic>
      <p:sp>
        <p:nvSpPr>
          <p:cNvPr id="121" name="Google Shape;121;p21"/>
          <p:cNvSpPr txBox="1"/>
          <p:nvPr/>
        </p:nvSpPr>
        <p:spPr>
          <a:xfrm>
            <a:off x="267600" y="49250"/>
            <a:ext cx="8608800" cy="8772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Clr>
                <a:schemeClr val="dk1"/>
              </a:buClr>
              <a:buSzPts val="900"/>
              <a:buFont typeface="Roboto Mono"/>
              <a:buAutoNum type="arabicPeriod"/>
            </a:pPr>
            <a:r>
              <a:rPr lang="en" sz="900">
                <a:solidFill>
                  <a:schemeClr val="dk1"/>
                </a:solidFill>
                <a:highlight>
                  <a:srgbClr val="D9EAD3"/>
                </a:highlight>
                <a:latin typeface="Roboto Mono"/>
                <a:ea typeface="Roboto Mono"/>
                <a:cs typeface="Roboto Mono"/>
                <a:sym typeface="Roboto Mono"/>
              </a:rPr>
              <a:t>all_groups_together_overlap_manorm2_vs_diffreps.xlsx</a:t>
            </a:r>
            <a:endParaRPr sz="900">
              <a:solidFill>
                <a:schemeClr val="dk1"/>
              </a:solidFill>
              <a:highlight>
                <a:srgbClr val="D9EAD3"/>
              </a:highlight>
              <a:latin typeface="Roboto Mono"/>
              <a:ea typeface="Roboto Mono"/>
              <a:cs typeface="Roboto Mono"/>
              <a:sym typeface="Roboto Mono"/>
            </a:endParaRPr>
          </a:p>
          <a:p>
            <a:pPr marL="457200" lvl="0" indent="-285750" algn="l" rtl="0">
              <a:spcBef>
                <a:spcPts val="0"/>
              </a:spcBef>
              <a:spcAft>
                <a:spcPts val="0"/>
              </a:spcAft>
              <a:buClr>
                <a:schemeClr val="dk1"/>
              </a:buClr>
              <a:buSzPts val="900"/>
              <a:buFont typeface="Roboto Mono"/>
              <a:buAutoNum type="arabicPeriod"/>
            </a:pPr>
            <a:r>
              <a:rPr lang="en" sz="900">
                <a:solidFill>
                  <a:schemeClr val="dk1"/>
                </a:solidFill>
                <a:highlight>
                  <a:srgbClr val="D9EAD3"/>
                </a:highlight>
                <a:latin typeface="Roboto Mono"/>
                <a:ea typeface="Roboto Mono"/>
                <a:cs typeface="Roboto Mono"/>
                <a:sym typeface="Roboto Mono"/>
              </a:rPr>
              <a:t>STAT5_HIGH_Andy_vs_STAT5_LOW_Andy_overlap_manorm2_vs_diffreps.xlsx</a:t>
            </a:r>
            <a:endParaRPr sz="900">
              <a:solidFill>
                <a:schemeClr val="dk1"/>
              </a:solidFill>
              <a:highlight>
                <a:srgbClr val="D9EAD3"/>
              </a:highlight>
              <a:latin typeface="Roboto Mono"/>
              <a:ea typeface="Roboto Mono"/>
              <a:cs typeface="Roboto Mono"/>
              <a:sym typeface="Roboto Mono"/>
            </a:endParaRPr>
          </a:p>
          <a:p>
            <a:pPr marL="0" lvl="0" indent="0" algn="l" rtl="0">
              <a:spcBef>
                <a:spcPts val="0"/>
              </a:spcBef>
              <a:spcAft>
                <a:spcPts val="0"/>
              </a:spcAft>
              <a:buNone/>
            </a:pP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900">
                <a:solidFill>
                  <a:schemeClr val="dk1"/>
                </a:solidFill>
                <a:latin typeface="Roboto Mono"/>
                <a:ea typeface="Roboto Mono"/>
                <a:cs typeface="Roboto Mono"/>
                <a:sym typeface="Roboto Mono"/>
              </a:rPr>
              <a:t>These files have the same structure; the difference is that if there are multiple groups, the first file will include all of them, while the second will consist of multiple files, each corresponding to a specific group comparison.</a:t>
            </a:r>
            <a:endParaRPr sz="900">
              <a:solidFill>
                <a:schemeClr val="dk1"/>
              </a:solidFill>
              <a:latin typeface="Roboto Mono"/>
              <a:ea typeface="Roboto Mono"/>
              <a:cs typeface="Roboto Mono"/>
              <a:sym typeface="Roboto Mono"/>
            </a:endParaRPr>
          </a:p>
        </p:txBody>
      </p:sp>
      <p:sp>
        <p:nvSpPr>
          <p:cNvPr id="122" name="Google Shape;122;p21"/>
          <p:cNvSpPr/>
          <p:nvPr/>
        </p:nvSpPr>
        <p:spPr>
          <a:xfrm rot="-5400000">
            <a:off x="701100" y="2196125"/>
            <a:ext cx="132600" cy="9996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 name="Google Shape;123;p21"/>
          <p:cNvSpPr txBox="1"/>
          <p:nvPr/>
        </p:nvSpPr>
        <p:spPr>
          <a:xfrm>
            <a:off x="320100" y="2075525"/>
            <a:ext cx="894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a:solidFill>
                  <a:schemeClr val="dk2"/>
                </a:solidFill>
              </a:rPr>
              <a:t>coordinates and</a:t>
            </a:r>
            <a:endParaRPr sz="800">
              <a:solidFill>
                <a:schemeClr val="dk2"/>
              </a:solidFill>
            </a:endParaRPr>
          </a:p>
          <a:p>
            <a:pPr marL="0" lvl="0" indent="0" algn="ctr" rtl="0">
              <a:spcBef>
                <a:spcPts val="0"/>
              </a:spcBef>
              <a:spcAft>
                <a:spcPts val="0"/>
              </a:spcAft>
              <a:buNone/>
            </a:pPr>
            <a:r>
              <a:rPr lang="en" sz="800">
                <a:solidFill>
                  <a:schemeClr val="dk2"/>
                </a:solidFill>
              </a:rPr>
              <a:t>width of region</a:t>
            </a:r>
            <a:endParaRPr sz="800">
              <a:solidFill>
                <a:schemeClr val="dk2"/>
              </a:solidFill>
            </a:endParaRPr>
          </a:p>
        </p:txBody>
      </p:sp>
      <p:cxnSp>
        <p:nvCxnSpPr>
          <p:cNvPr id="124" name="Google Shape;124;p21"/>
          <p:cNvCxnSpPr/>
          <p:nvPr/>
        </p:nvCxnSpPr>
        <p:spPr>
          <a:xfrm>
            <a:off x="1490875" y="2484775"/>
            <a:ext cx="0" cy="258600"/>
          </a:xfrm>
          <a:prstGeom prst="straightConnector1">
            <a:avLst/>
          </a:prstGeom>
          <a:noFill/>
          <a:ln w="9525" cap="flat" cmpd="sng">
            <a:solidFill>
              <a:schemeClr val="dk2"/>
            </a:solidFill>
            <a:prstDash val="solid"/>
            <a:round/>
            <a:headEnd type="oval" w="med" len="med"/>
            <a:tailEnd type="stealth" w="med" len="med"/>
          </a:ln>
        </p:spPr>
      </p:cxnSp>
      <p:sp>
        <p:nvSpPr>
          <p:cNvPr id="125" name="Google Shape;125;p21"/>
          <p:cNvSpPr txBox="1"/>
          <p:nvPr/>
        </p:nvSpPr>
        <p:spPr>
          <a:xfrm>
            <a:off x="1124575" y="1930675"/>
            <a:ext cx="7326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a:solidFill>
                  <a:schemeClr val="dk2"/>
                </a:solidFill>
              </a:rPr>
              <a:t>positive or negative regulation</a:t>
            </a:r>
            <a:endParaRPr sz="800">
              <a:solidFill>
                <a:schemeClr val="dk2"/>
              </a:solidFill>
            </a:endParaRPr>
          </a:p>
        </p:txBody>
      </p:sp>
      <p:pic>
        <p:nvPicPr>
          <p:cNvPr id="126" name="Google Shape;126;p21" title="2025-07-09_09:54:54.png"/>
          <p:cNvPicPr preferRelativeResize="0"/>
          <p:nvPr/>
        </p:nvPicPr>
        <p:blipFill>
          <a:blip r:embed="rId4">
            <a:alphaModFix/>
          </a:blip>
          <a:stretch>
            <a:fillRect/>
          </a:stretch>
        </p:blipFill>
        <p:spPr>
          <a:xfrm>
            <a:off x="3261475" y="1639925"/>
            <a:ext cx="1725650" cy="844850"/>
          </a:xfrm>
          <a:prstGeom prst="rect">
            <a:avLst/>
          </a:prstGeom>
          <a:noFill/>
          <a:ln>
            <a:noFill/>
          </a:ln>
        </p:spPr>
      </p:pic>
      <p:sp>
        <p:nvSpPr>
          <p:cNvPr id="127" name="Google Shape;127;p21"/>
          <p:cNvSpPr/>
          <p:nvPr/>
        </p:nvSpPr>
        <p:spPr>
          <a:xfrm rot="-5400000">
            <a:off x="4007925" y="1783025"/>
            <a:ext cx="132600" cy="18258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21"/>
          <p:cNvSpPr/>
          <p:nvPr/>
        </p:nvSpPr>
        <p:spPr>
          <a:xfrm rot="-5400000">
            <a:off x="1840167" y="2503925"/>
            <a:ext cx="132600" cy="3840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21"/>
          <p:cNvSpPr/>
          <p:nvPr/>
        </p:nvSpPr>
        <p:spPr>
          <a:xfrm rot="-5400000">
            <a:off x="6049850" y="1764175"/>
            <a:ext cx="132600" cy="18258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21"/>
          <p:cNvSpPr txBox="1"/>
          <p:nvPr/>
        </p:nvSpPr>
        <p:spPr>
          <a:xfrm>
            <a:off x="5140100" y="2302975"/>
            <a:ext cx="19521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a:solidFill>
                  <a:schemeClr val="dk2"/>
                </a:solidFill>
              </a:rPr>
              <a:t>Individual characteristics of region</a:t>
            </a:r>
            <a:endParaRPr sz="800">
              <a:solidFill>
                <a:schemeClr val="dk2"/>
              </a:solidFill>
            </a:endParaRPr>
          </a:p>
        </p:txBody>
      </p:sp>
      <p:sp>
        <p:nvSpPr>
          <p:cNvPr id="131" name="Google Shape;131;p21"/>
          <p:cNvSpPr/>
          <p:nvPr/>
        </p:nvSpPr>
        <p:spPr>
          <a:xfrm rot="-5400000">
            <a:off x="7954850" y="1764175"/>
            <a:ext cx="132600" cy="18258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21"/>
          <p:cNvSpPr txBox="1"/>
          <p:nvPr/>
        </p:nvSpPr>
        <p:spPr>
          <a:xfrm>
            <a:off x="7045100" y="2302975"/>
            <a:ext cx="19521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a:solidFill>
                  <a:schemeClr val="dk2"/>
                </a:solidFill>
              </a:rPr>
              <a:t>Individual characteristics of region</a:t>
            </a:r>
            <a:endParaRPr sz="800">
              <a:solidFill>
                <a:schemeClr val="dk2"/>
              </a:solidFill>
            </a:endParaRPr>
          </a:p>
        </p:txBody>
      </p:sp>
      <p:cxnSp>
        <p:nvCxnSpPr>
          <p:cNvPr id="133" name="Google Shape;133;p21"/>
          <p:cNvCxnSpPr/>
          <p:nvPr/>
        </p:nvCxnSpPr>
        <p:spPr>
          <a:xfrm>
            <a:off x="8465650" y="2610775"/>
            <a:ext cx="339300" cy="0"/>
          </a:xfrm>
          <a:prstGeom prst="straightConnector1">
            <a:avLst/>
          </a:prstGeom>
          <a:noFill/>
          <a:ln w="9525" cap="flat" cmpd="sng">
            <a:solidFill>
              <a:schemeClr val="dk2"/>
            </a:solidFill>
            <a:prstDash val="solid"/>
            <a:round/>
            <a:headEnd type="none" w="med" len="med"/>
            <a:tailEnd type="stealth" w="med" len="med"/>
          </a:ln>
        </p:spPr>
      </p:cxnSp>
      <p:sp>
        <p:nvSpPr>
          <p:cNvPr id="134" name="Google Shape;134;p21"/>
          <p:cNvSpPr/>
          <p:nvPr/>
        </p:nvSpPr>
        <p:spPr>
          <a:xfrm>
            <a:off x="1912750" y="1235332"/>
            <a:ext cx="3275675" cy="1304675"/>
          </a:xfrm>
          <a:custGeom>
            <a:avLst/>
            <a:gdLst/>
            <a:ahLst/>
            <a:cxnLst/>
            <a:rect l="l" t="t" r="r" b="b"/>
            <a:pathLst>
              <a:path w="131027" h="52187" extrusionOk="0">
                <a:moveTo>
                  <a:pt x="0" y="52187"/>
                </a:moveTo>
                <a:cubicBezTo>
                  <a:pt x="3614" y="44443"/>
                  <a:pt x="-155" y="14397"/>
                  <a:pt x="21683" y="5724"/>
                </a:cubicBezTo>
                <a:cubicBezTo>
                  <a:pt x="43521" y="-2949"/>
                  <a:pt x="112803" y="1077"/>
                  <a:pt x="131027" y="148"/>
                </a:cubicBezTo>
              </a:path>
            </a:pathLst>
          </a:custGeom>
          <a:noFill/>
          <a:ln w="9525" cap="flat" cmpd="sng">
            <a:solidFill>
              <a:schemeClr val="dk2"/>
            </a:solidFill>
            <a:prstDash val="solid"/>
            <a:round/>
            <a:headEnd type="none" w="med" len="med"/>
            <a:tailEnd type="stealth" w="med" len="med"/>
          </a:ln>
        </p:spPr>
      </p:sp>
      <p:sp>
        <p:nvSpPr>
          <p:cNvPr id="135" name="Google Shape;135;p21"/>
          <p:cNvSpPr txBox="1"/>
          <p:nvPr/>
        </p:nvSpPr>
        <p:spPr>
          <a:xfrm>
            <a:off x="5273600" y="851825"/>
            <a:ext cx="3810000" cy="1431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900"/>
              <a:t>The configuration file allows us to specify which methods to use for differential peak analysis. By default, five methods are included: MANORM, DIFFREPS with 200 bp and 1000 bp windows, and RIPPM with 200 bp and 1000 bp windows. The last four differ in their window sizes and normalization approaches.</a:t>
            </a:r>
            <a:endParaRPr sz="900"/>
          </a:p>
          <a:p>
            <a:pPr marL="0" lvl="0" indent="0" algn="l" rtl="0">
              <a:spcBef>
                <a:spcPts val="0"/>
              </a:spcBef>
              <a:spcAft>
                <a:spcPts val="0"/>
              </a:spcAft>
              <a:buClr>
                <a:schemeClr val="dk1"/>
              </a:buClr>
              <a:buSzPts val="1100"/>
              <a:buFont typeface="Arial"/>
              <a:buNone/>
            </a:pPr>
            <a:endParaRPr sz="900"/>
          </a:p>
          <a:p>
            <a:pPr marL="0" lvl="0" indent="0" algn="l" rtl="0">
              <a:spcBef>
                <a:spcPts val="0"/>
              </a:spcBef>
              <a:spcAft>
                <a:spcPts val="0"/>
              </a:spcAft>
              <a:buNone/>
            </a:pPr>
            <a:r>
              <a:rPr lang="en" sz="900" b="1"/>
              <a:t>n_any_quality_overlaps</a:t>
            </a:r>
            <a:r>
              <a:rPr lang="en" sz="900"/>
              <a:t> indicates the number of overlapping regions of any quality for a given region, while </a:t>
            </a:r>
            <a:r>
              <a:rPr lang="en" sz="900" b="1"/>
              <a:t>n_signif_quality_overlaps</a:t>
            </a:r>
            <a:r>
              <a:rPr lang="en" sz="900"/>
              <a:t> counts how many high-quality regions overlap that same region.</a:t>
            </a:r>
            <a:endParaRPr sz="900"/>
          </a:p>
        </p:txBody>
      </p:sp>
      <p:sp>
        <p:nvSpPr>
          <p:cNvPr id="136" name="Google Shape;136;p21"/>
          <p:cNvSpPr txBox="1"/>
          <p:nvPr/>
        </p:nvSpPr>
        <p:spPr>
          <a:xfrm>
            <a:off x="3261500" y="1377425"/>
            <a:ext cx="1725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The quality of the regions </a:t>
            </a:r>
            <a:endParaRPr sz="1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1721</Words>
  <Application>Microsoft Macintosh PowerPoint</Application>
  <PresentationFormat>On-screen Show (16:10)</PresentationFormat>
  <Paragraphs>113</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DJ Waxman</cp:lastModifiedBy>
  <cp:revision>1</cp:revision>
  <cp:lastPrinted>2025-07-09T19:20:44Z</cp:lastPrinted>
  <dcterms:modified xsi:type="dcterms:W3CDTF">2025-07-09T20:07:46Z</dcterms:modified>
</cp:coreProperties>
</file>