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F3DE0-3149-964D-AF35-FCADC4E2196E}" v="110" dt="2020-08-13T17:05:0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Viera Niella (HDR)" userId="c1059677-66d7-4335-9e4c-e65fe0679b0f" providerId="ADAL" clId="{D20F3DE0-3149-964D-AF35-FCADC4E2196E}"/>
    <pc:docChg chg="modSld">
      <pc:chgData name="Yuri Viera Niella (HDR)" userId="c1059677-66d7-4335-9e4c-e65fe0679b0f" providerId="ADAL" clId="{D20F3DE0-3149-964D-AF35-FCADC4E2196E}" dt="2020-08-21T18:50:12.201" v="46" actId="1076"/>
      <pc:docMkLst>
        <pc:docMk/>
      </pc:docMkLst>
      <pc:sldChg chg="modSp mod">
        <pc:chgData name="Yuri Viera Niella (HDR)" userId="c1059677-66d7-4335-9e4c-e65fe0679b0f" providerId="ADAL" clId="{D20F3DE0-3149-964D-AF35-FCADC4E2196E}" dt="2020-08-21T18:50:12.201" v="46" actId="1076"/>
        <pc:sldMkLst>
          <pc:docMk/>
          <pc:sldMk cId="2402797549" sldId="256"/>
        </pc:sldMkLst>
        <pc:spChg chg="mod">
          <ac:chgData name="Yuri Viera Niella (HDR)" userId="c1059677-66d7-4335-9e4c-e65fe0679b0f" providerId="ADAL" clId="{D20F3DE0-3149-964D-AF35-FCADC4E2196E}" dt="2020-08-13T17:12:11.755" v="45" actId="113"/>
          <ac:spMkLst>
            <pc:docMk/>
            <pc:sldMk cId="2402797549" sldId="256"/>
            <ac:spMk id="3" creationId="{39F4EFF8-9AFE-C642-845F-8F0884CD6243}"/>
          </ac:spMkLst>
        </pc:spChg>
        <pc:picChg chg="mod">
          <ac:chgData name="Yuri Viera Niella (HDR)" userId="c1059677-66d7-4335-9e4c-e65fe0679b0f" providerId="ADAL" clId="{D20F3DE0-3149-964D-AF35-FCADC4E2196E}" dt="2020-08-21T18:50:12.201" v="46" actId="1076"/>
          <ac:picMkLst>
            <pc:docMk/>
            <pc:sldMk cId="2402797549" sldId="256"/>
            <ac:picMk id="9" creationId="{AED392AE-759D-004B-AA29-6D23B62ACD2D}"/>
          </ac:picMkLst>
        </pc:picChg>
      </pc:sldChg>
      <pc:sldChg chg="addSp modSp mod modAnim">
        <pc:chgData name="Yuri Viera Niella (HDR)" userId="c1059677-66d7-4335-9e4c-e65fe0679b0f" providerId="ADAL" clId="{D20F3DE0-3149-964D-AF35-FCADC4E2196E}" dt="2020-08-13T17:11:24.944" v="44" actId="1037"/>
        <pc:sldMkLst>
          <pc:docMk/>
          <pc:sldMk cId="1121044589" sldId="264"/>
        </pc:sldMkLst>
        <pc:spChg chg="mod">
          <ac:chgData name="Yuri Viera Niella (HDR)" userId="c1059677-66d7-4335-9e4c-e65fe0679b0f" providerId="ADAL" clId="{D20F3DE0-3149-964D-AF35-FCADC4E2196E}" dt="2020-08-13T17:11:08.975" v="22" actId="1036"/>
          <ac:spMkLst>
            <pc:docMk/>
            <pc:sldMk cId="1121044589" sldId="264"/>
            <ac:spMk id="2" creationId="{8BBA37A9-6DB1-4A4D-933E-807946979432}"/>
          </ac:spMkLst>
        </pc:spChg>
        <pc:picChg chg="add mod">
          <ac:chgData name="Yuri Viera Niella (HDR)" userId="c1059677-66d7-4335-9e4c-e65fe0679b0f" providerId="ADAL" clId="{D20F3DE0-3149-964D-AF35-FCADC4E2196E}" dt="2020-08-13T17:11:24.944" v="44" actId="1037"/>
          <ac:picMkLst>
            <pc:docMk/>
            <pc:sldMk cId="1121044589" sldId="264"/>
            <ac:picMk id="7" creationId="{0B86C2D1-7CA5-B84C-A258-B47B3A4010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0E4-D794-4E45-8FB0-0EFBBA5FB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E259-3B91-8D42-8834-D5D65AF3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E190-3869-6A4E-919F-ABDBD82B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C6E8-DC36-9941-8071-FDDB8250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48E8-898C-6549-AE5B-BB806EAF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C14D-58C0-5245-B438-78D71F72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CA59C-6662-CA40-A803-9338EA30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F3A8-BC1B-5949-A1F3-C5C73B32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18AC-0695-0C49-B85C-2FD784E6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D0ED-9184-454E-8F5B-43D08BC4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2BC7F-B5DE-0D4D-9D5B-44B6609B6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1933D-9112-7D42-9842-25B3A315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7910-0BD5-2540-B49A-30C2332A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8C1B-E6A6-5B49-AFFF-611EFB06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B219-8820-BE43-BDDF-160AF8AE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1C7-8CBD-CC42-84F6-C0D4C9FE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3A40-DC63-6546-A857-0950B772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B37A-760C-1E4C-B0CD-2680ECE6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2CD4-B4E2-FB45-B2A6-9B8C475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620D-9BE7-7041-9F59-BCACA26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B60-0468-2246-88D4-74E87D3F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89DD1-50BE-854A-8357-8C3C3AD7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7A79-1F8F-FF42-B2CC-077D2543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EF63-1F2F-B94F-9F1F-20186180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C610-9A53-E545-9639-DEBACA59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3934-5481-C443-96D8-06D045C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8A0D-F496-1A40-BAF2-1DE2435B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A45A0-04EB-7047-9C64-573F74AFE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82D8B-A774-FF4E-AFA3-9A7388FB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61039-7D4B-4940-9963-2664B2B8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DEC8-75B9-5441-8824-B2DE7203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0F3-BB7D-5D46-8CF2-5D9CE3F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A989-68B1-C54D-84BE-86EFF35B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DBBC3-4376-0B44-956D-E8976978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5F443-1534-1F4D-BB49-7297DD144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EF3D5-7CA8-514E-8159-57243E537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A905-86C1-5443-A3B2-1EC175B3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C5391-B4C9-4D4C-8415-A6574A93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76A9F-5974-4745-805A-12E9AB8F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659A-A8AB-3A42-B534-5E482F8A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A9B6C-936A-484B-B990-E1472589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321CB-2DA8-6B48-962E-8740CB4F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E45BF-38CB-5E43-BF78-4318089F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DD690-5427-EC47-BB80-DF415C95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2BD37-0DB3-8F47-98E9-33603C2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355B6-0FB0-AD4F-ADF1-D209E200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C20B-7926-A942-8F67-EF19CB34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5D0-9453-A044-952E-FFD53232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858EC-D348-0142-8A68-31C026A6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EE51-81EA-AE4F-BF47-A5EC0571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908A-0AA4-7949-B53F-707B7D27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39C2-F3F4-734B-9742-8C9A55A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5B18-914A-AF49-A727-CD41513A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92D59-1E44-EB4C-9A04-76CB237B0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6ED75-47FE-BC48-9226-BCDC91A0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37B98-A9EA-2447-93C8-163CABDA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2A5AF-F20A-BE4B-BB86-58C11BF3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6F81-C11A-9F42-8735-D1A1F15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3C38D-5FCA-D24D-8AE0-8309C94C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312EA-E342-C147-B900-6CB6CFA0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57C8-9389-E94C-942A-AEC3DF0D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44EF-4A00-3845-A3D9-64F39CAF185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CD50-829C-FA4E-AF34-2F070937D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C4F9-CDEC-0F46-9442-130A569A5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7C3F-D020-264D-93A5-3F8094A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9E9B91-D7C0-4F41-8F7F-88CBD810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0490" cy="17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9F4EFF8-9AFE-C642-845F-8F0884CD6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289"/>
            <a:ext cx="9144000" cy="1416237"/>
          </a:xfrm>
        </p:spPr>
        <p:txBody>
          <a:bodyPr/>
          <a:lstStyle/>
          <a:p>
            <a:r>
              <a:rPr lang="en-US" b="1" dirty="0"/>
              <a:t>Yuri </a:t>
            </a:r>
            <a:r>
              <a:rPr lang="en-US" b="1" dirty="0" err="1"/>
              <a:t>Niella</a:t>
            </a:r>
            <a:r>
              <a:rPr lang="en-US" b="1" dirty="0"/>
              <a:t> (PhD candidate)</a:t>
            </a:r>
          </a:p>
          <a:p>
            <a:r>
              <a:rPr lang="en-US" dirty="0" err="1"/>
              <a:t>yuri.niella@hdr.mq.edu.au</a:t>
            </a:r>
            <a:endParaRPr lang="en-US" dirty="0"/>
          </a:p>
          <a:p>
            <a:r>
              <a:rPr lang="en-US" b="1" dirty="0"/>
              <a:t>Department of Biological Sciences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BECC71-4FB4-E34B-913E-F93B6182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" y="3189514"/>
            <a:ext cx="3521577" cy="36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ED392AE-759D-004B-AA29-6D23B62AC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966" y="91432"/>
            <a:ext cx="1478067" cy="1602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518EB-7F59-E84C-8FDA-A590C50A9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330"/>
            <a:ext cx="9144000" cy="2531475"/>
          </a:xfrm>
        </p:spPr>
        <p:txBody>
          <a:bodyPr/>
          <a:lstStyle/>
          <a:p>
            <a:r>
              <a:rPr lang="en-US" b="1" dirty="0"/>
              <a:t>Introduction to GIS with R</a:t>
            </a:r>
          </a:p>
        </p:txBody>
      </p:sp>
    </p:spTree>
    <p:extLst>
      <p:ext uri="{BB962C8B-B14F-4D97-AF65-F5344CB8AC3E}">
        <p14:creationId xmlns:p14="http://schemas.microsoft.com/office/powerpoint/2010/main" val="24027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37A9-6DB1-4A4D-933E-80794697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Geographic Information Systems (GIS)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27D7-9650-D64A-BB5D-0254B067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represent the geographic placement of an object we need two main things: 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dirty="0"/>
              <a:t>	A. The </a:t>
            </a:r>
            <a:r>
              <a:rPr lang="en-US" b="1" dirty="0"/>
              <a:t>coordinates </a:t>
            </a:r>
            <a:r>
              <a:rPr lang="en-US" dirty="0"/>
              <a:t>of the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B. A system of reference for how the coordinates relate to a 		physical location on Earth (Coordinate Reference System = </a:t>
            </a:r>
            <a:r>
              <a:rPr lang="en-US" b="1" dirty="0"/>
              <a:t>CRS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37A9-6DB1-4A4D-933E-80794697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 Reference System (CRS)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27D7-9650-D64A-BB5D-0254B067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A. Ellipsoid or geometric model of the shape of the Earth 	(projection)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B. A datum, which identifies the origin and orientation of the 	coordinate axes on the ellipsoid, as well as the units of 	measurement</a:t>
            </a:r>
          </a:p>
        </p:txBody>
      </p:sp>
    </p:spTree>
    <p:extLst>
      <p:ext uri="{BB962C8B-B14F-4D97-AF65-F5344CB8AC3E}">
        <p14:creationId xmlns:p14="http://schemas.microsoft.com/office/powerpoint/2010/main" val="170963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37A9-6DB1-4A4D-933E-80794697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 Reference System (CRS)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18719-7F2E-8140-9641-742FFEF0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0" y="1690688"/>
            <a:ext cx="6556230" cy="50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D28420-2679-0945-B05A-EBBD1B09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1" y="2272408"/>
            <a:ext cx="4669973" cy="4339998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sz="3200" dirty="0"/>
              <a:t>Cylindrical projections</a:t>
            </a:r>
          </a:p>
          <a:p>
            <a:pPr marL="457200" lvl="1" indent="0">
              <a:buNone/>
            </a:pPr>
            <a:r>
              <a:rPr lang="en-US" sz="2800" dirty="0"/>
              <a:t>Preserves areas/distances</a:t>
            </a:r>
          </a:p>
          <a:p>
            <a:pPr marL="457200" indent="-457200">
              <a:buAutoNum type="alphaLcParenR"/>
            </a:pPr>
            <a:endParaRPr lang="en-US" sz="3200" dirty="0"/>
          </a:p>
          <a:p>
            <a:pPr marL="457200" indent="-457200">
              <a:buAutoNum type="alphaLcParenR"/>
            </a:pPr>
            <a:r>
              <a:rPr lang="en-US" sz="3200" dirty="0"/>
              <a:t>Conical projections:</a:t>
            </a:r>
          </a:p>
          <a:p>
            <a:pPr marL="457200" lvl="1" indent="0">
              <a:buNone/>
            </a:pPr>
            <a:r>
              <a:rPr lang="en-US" sz="2800" dirty="0"/>
              <a:t>Preserves angles</a:t>
            </a:r>
          </a:p>
          <a:p>
            <a:pPr marL="457200" indent="-457200">
              <a:buAutoNum type="alphaLcParenR"/>
            </a:pPr>
            <a:endParaRPr lang="en-US" sz="3200" dirty="0"/>
          </a:p>
          <a:p>
            <a:pPr marL="457200" indent="-457200">
              <a:buAutoNum type="alphaLcParenR"/>
            </a:pPr>
            <a:r>
              <a:rPr lang="en-US" sz="3200" dirty="0"/>
              <a:t>Planar projections</a:t>
            </a:r>
          </a:p>
          <a:p>
            <a:pPr marL="457200" lvl="1" indent="0">
              <a:buNone/>
            </a:pPr>
            <a:r>
              <a:rPr lang="en-US" sz="2800" dirty="0"/>
              <a:t>Preserves distances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226C5-A4DA-E14E-AFB3-CCA864D7EC33}"/>
              </a:ext>
            </a:extLst>
          </p:cNvPr>
          <p:cNvSpPr/>
          <p:nvPr/>
        </p:nvSpPr>
        <p:spPr>
          <a:xfrm>
            <a:off x="6966857" y="1690688"/>
            <a:ext cx="4669973" cy="159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44CBC-7D91-764B-893E-5190AB21F6B4}"/>
              </a:ext>
            </a:extLst>
          </p:cNvPr>
          <p:cNvSpPr/>
          <p:nvPr/>
        </p:nvSpPr>
        <p:spPr>
          <a:xfrm>
            <a:off x="7021284" y="3570515"/>
            <a:ext cx="4669973" cy="159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11C12-698E-5D40-983E-22BE0DF6AEAC}"/>
              </a:ext>
            </a:extLst>
          </p:cNvPr>
          <p:cNvSpPr/>
          <p:nvPr/>
        </p:nvSpPr>
        <p:spPr>
          <a:xfrm>
            <a:off x="7190009" y="5091461"/>
            <a:ext cx="4669973" cy="159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75AAF-E952-794A-8713-7834BC54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GIS objects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72D9C8-8B9F-8A4A-BE00-6320CAEF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27" y="325539"/>
            <a:ext cx="6071408" cy="6179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0B38A5-1429-0447-B1B4-9BFFEBBE798E}"/>
              </a:ext>
            </a:extLst>
          </p:cNvPr>
          <p:cNvSpPr/>
          <p:nvPr/>
        </p:nvSpPr>
        <p:spPr>
          <a:xfrm>
            <a:off x="5159829" y="4271963"/>
            <a:ext cx="6411685" cy="236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B6F1FA-E130-8B42-AA90-E47B248EA6A8}"/>
              </a:ext>
            </a:extLst>
          </p:cNvPr>
          <p:cNvSpPr/>
          <p:nvPr/>
        </p:nvSpPr>
        <p:spPr>
          <a:xfrm>
            <a:off x="5077988" y="2217063"/>
            <a:ext cx="6411685" cy="236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FD989-3DDF-3747-AD0D-E620987F6CB5}"/>
              </a:ext>
            </a:extLst>
          </p:cNvPr>
          <p:cNvSpPr/>
          <p:nvPr/>
        </p:nvSpPr>
        <p:spPr>
          <a:xfrm>
            <a:off x="5159829" y="300145"/>
            <a:ext cx="6411685" cy="236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37A9-6DB1-4A4D-933E-80794697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 b="1" dirty="0"/>
              <a:t>How can we store geographical information that varies temporally?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543FB5-E153-374C-ADA6-BAF080E7E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6437" r="4085" b="6755"/>
          <a:stretch/>
        </p:blipFill>
        <p:spPr bwMode="auto">
          <a:xfrm>
            <a:off x="163285" y="2793997"/>
            <a:ext cx="6290773" cy="34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1FAAE-0AA2-1D46-9220-861D150A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242457"/>
            <a:ext cx="1290799" cy="551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Raster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0491BFE-F933-2548-BE4F-A06387928EEE}"/>
              </a:ext>
            </a:extLst>
          </p:cNvPr>
          <p:cNvSpPr txBox="1">
            <a:spLocks/>
          </p:cNvSpPr>
          <p:nvPr/>
        </p:nvSpPr>
        <p:spPr>
          <a:xfrm>
            <a:off x="6803572" y="2242457"/>
            <a:ext cx="5954486" cy="393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NetCDF</a:t>
            </a:r>
            <a:r>
              <a:rPr lang="en-US" dirty="0"/>
              <a:t>: combination of </a:t>
            </a:r>
            <a:r>
              <a:rPr lang="en-US" dirty="0" err="1"/>
              <a:t>rasters</a:t>
            </a:r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64A148C-3253-274B-93ED-3643C417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6437" r="4085" b="6755"/>
          <a:stretch/>
        </p:blipFill>
        <p:spPr bwMode="auto">
          <a:xfrm>
            <a:off x="6803572" y="2897641"/>
            <a:ext cx="2333673" cy="1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38BED67-2317-0D42-AE43-FE20ADCE7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6437" r="4085" b="6755"/>
          <a:stretch/>
        </p:blipFill>
        <p:spPr bwMode="auto">
          <a:xfrm>
            <a:off x="9137245" y="2916124"/>
            <a:ext cx="2333673" cy="1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B97EAB7-2887-7141-9454-1392ECDB6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6437" r="4085" b="6755"/>
          <a:stretch/>
        </p:blipFill>
        <p:spPr bwMode="auto">
          <a:xfrm>
            <a:off x="6803572" y="4218101"/>
            <a:ext cx="2333673" cy="1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9A0D52A-5ADA-B842-9F34-A4D39830D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6437" r="4085" b="6755"/>
          <a:stretch/>
        </p:blipFill>
        <p:spPr bwMode="auto">
          <a:xfrm>
            <a:off x="9137245" y="4236584"/>
            <a:ext cx="2333673" cy="1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1A42A6B-473D-C649-A781-B200B2AB6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6437" r="4085" b="6755"/>
          <a:stretch/>
        </p:blipFill>
        <p:spPr bwMode="auto">
          <a:xfrm>
            <a:off x="6803572" y="5497285"/>
            <a:ext cx="2333673" cy="1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BDE7B0F-914A-5A4B-8FB4-0E5F42381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6437" r="4085" b="6755"/>
          <a:stretch/>
        </p:blipFill>
        <p:spPr bwMode="auto">
          <a:xfrm>
            <a:off x="9137245" y="5515768"/>
            <a:ext cx="2333673" cy="1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7BD6C5-1B12-E84A-AD11-CC62472AAED8}"/>
              </a:ext>
            </a:extLst>
          </p:cNvPr>
          <p:cNvSpPr/>
          <p:nvPr/>
        </p:nvSpPr>
        <p:spPr>
          <a:xfrm>
            <a:off x="307219" y="4201958"/>
            <a:ext cx="4425648" cy="235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EF36BA8-3917-C94B-AEEF-9C43F448520B}"/>
              </a:ext>
            </a:extLst>
          </p:cNvPr>
          <p:cNvSpPr/>
          <p:nvPr/>
        </p:nvSpPr>
        <p:spPr>
          <a:xfrm rot="20235680">
            <a:off x="3660696" y="3786093"/>
            <a:ext cx="2953955" cy="1860434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AC8F82F9-0E45-744A-9800-402881C0E17F}"/>
              </a:ext>
            </a:extLst>
          </p:cNvPr>
          <p:cNvSpPr txBox="1">
            <a:spLocks/>
          </p:cNvSpPr>
          <p:nvPr/>
        </p:nvSpPr>
        <p:spPr>
          <a:xfrm>
            <a:off x="4469899" y="2670668"/>
            <a:ext cx="1452717" cy="551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 band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3771B8-874B-CD49-BB22-4D134E7EC920}"/>
              </a:ext>
            </a:extLst>
          </p:cNvPr>
          <p:cNvSpPr/>
          <p:nvPr/>
        </p:nvSpPr>
        <p:spPr>
          <a:xfrm>
            <a:off x="90239" y="2103335"/>
            <a:ext cx="6411685" cy="236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D793FC59-9137-FD46-9714-C2D0DB620B22}"/>
              </a:ext>
            </a:extLst>
          </p:cNvPr>
          <p:cNvSpPr txBox="1">
            <a:spLocks/>
          </p:cNvSpPr>
          <p:nvPr/>
        </p:nvSpPr>
        <p:spPr>
          <a:xfrm>
            <a:off x="649428" y="6239331"/>
            <a:ext cx="1452717" cy="551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 band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A6E2EB-DA4A-1F44-A09D-736CF29F2155}"/>
              </a:ext>
            </a:extLst>
          </p:cNvPr>
          <p:cNvSpPr/>
          <p:nvPr/>
        </p:nvSpPr>
        <p:spPr>
          <a:xfrm>
            <a:off x="6762286" y="1993606"/>
            <a:ext cx="5122496" cy="479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6C2D1-7CA5-B84C-A258-B47B3A40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41" y="915958"/>
            <a:ext cx="3039616" cy="12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4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/>
      <p:bldP spid="26" grpId="0" animBg="1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182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GIS with R</vt:lpstr>
      <vt:lpstr>Geographic Information Systems (GIS)</vt:lpstr>
      <vt:lpstr>Coordinate Reference System (CRS)</vt:lpstr>
      <vt:lpstr>Coordinate Reference System (CRS)</vt:lpstr>
      <vt:lpstr>Types of GIS objects</vt:lpstr>
      <vt:lpstr>How can we store geographical information that varies temporally?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GIS with R</dc:title>
  <dc:creator>Yuri Viera Niella (HDR)</dc:creator>
  <cp:lastModifiedBy>Yuri Viera Niella (HDR)</cp:lastModifiedBy>
  <cp:revision>1</cp:revision>
  <dcterms:created xsi:type="dcterms:W3CDTF">2020-08-13T16:10:00Z</dcterms:created>
  <dcterms:modified xsi:type="dcterms:W3CDTF">2020-08-21T18:50:16Z</dcterms:modified>
</cp:coreProperties>
</file>