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76" r:id="rId4"/>
    <p:sldId id="270" r:id="rId5"/>
    <p:sldId id="258" r:id="rId6"/>
    <p:sldId id="266" r:id="rId7"/>
    <p:sldId id="272" r:id="rId8"/>
    <p:sldId id="259" r:id="rId9"/>
    <p:sldId id="273" r:id="rId10"/>
    <p:sldId id="277" r:id="rId11"/>
    <p:sldId id="278" r:id="rId12"/>
    <p:sldId id="263" r:id="rId13"/>
    <p:sldId id="274" r:id="rId14"/>
    <p:sldId id="275" r:id="rId15"/>
    <p:sldId id="279" r:id="rId16"/>
    <p:sldId id="280" r:id="rId17"/>
    <p:sldId id="281" r:id="rId18"/>
    <p:sldId id="282" r:id="rId19"/>
    <p:sldId id="283" r:id="rId20"/>
    <p:sldId id="262" r:id="rId21"/>
    <p:sldId id="260" r:id="rId22"/>
    <p:sldId id="268" r:id="rId23"/>
    <p:sldId id="267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672" autoAdjust="0"/>
  </p:normalViewPr>
  <p:slideViewPr>
    <p:cSldViewPr snapToGrid="0" showGuides="1">
      <p:cViewPr varScale="1">
        <p:scale>
          <a:sx n="58" d="100"/>
          <a:sy n="58" d="100"/>
        </p:scale>
        <p:origin x="2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90BFC-339E-4827-9871-7BB61DA27492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DB74A-ADAA-4C6C-8978-73E1476501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53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https://syknapptic.netlify.com/2018/03/yet-another-tidyverse-intro/ </a:t>
            </a:r>
          </a:p>
          <a:p>
            <a:r>
              <a:rPr lang="en-AU" dirty="0" smtClean="0"/>
              <a:t>https://medium.com/@chrisvaccaro_78233/the-absolute-fastest-way-to-learn-r-for-data-science-606ab2b28b7e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0980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883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This seems</a:t>
            </a:r>
            <a:r>
              <a:rPr lang="en-AU" baseline="0" dirty="0" smtClean="0"/>
              <a:t> to work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635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</a:t>
            </a:r>
            <a:r>
              <a:rPr lang="en-AU" baseline="0" dirty="0" smtClean="0"/>
              <a:t> progression of emotions when learning R…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5661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94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58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Information from developer – there are more examples in most recent </a:t>
            </a:r>
            <a:r>
              <a:rPr lang="en-AU" dirty="0" err="1" smtClean="0"/>
              <a:t>vingettes</a:t>
            </a:r>
            <a:r>
              <a:rPr lang="en-AU" dirty="0" smtClean="0"/>
              <a:t>..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272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Why the </a:t>
            </a:r>
            <a:r>
              <a:rPr lang="en-AU" dirty="0" err="1" smtClean="0"/>
              <a:t>tidyverse</a:t>
            </a:r>
            <a:r>
              <a:rPr lang="en-AU" dirty="0" smtClean="0"/>
              <a:t> was created..</a:t>
            </a:r>
            <a:r>
              <a:rPr lang="en-AU" baseline="0" dirty="0" smtClean="0"/>
              <a:t> So all post processing and stats could be done using data in the same format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901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7391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122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Thanks</a:t>
            </a:r>
            <a:r>
              <a:rPr lang="en-AU" baseline="0" dirty="0" smtClean="0"/>
              <a:t> to James </a:t>
            </a:r>
            <a:r>
              <a:rPr lang="en-AU" baseline="0" dirty="0" err="1" smtClean="0"/>
              <a:t>Lawsons</a:t>
            </a:r>
            <a:r>
              <a:rPr lang="en-AU" baseline="0" dirty="0" smtClean="0"/>
              <a:t> DPLYR workshop. </a:t>
            </a:r>
          </a:p>
          <a:p>
            <a:r>
              <a:rPr lang="en-AU" baseline="0" dirty="0" smtClean="0"/>
              <a:t>How the packages fit together.. And how to write easy to follow and reproducible code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80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6CEC-E430-4EAD-A896-2DB6400D2B81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4749-5981-458A-8995-E9B529D09F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15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6CEC-E430-4EAD-A896-2DB6400D2B81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4749-5981-458A-8995-E9B529D09F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421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6CEC-E430-4EAD-A896-2DB6400D2B81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4749-5981-458A-8995-E9B529D09F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010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6CEC-E430-4EAD-A896-2DB6400D2B81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4749-5981-458A-8995-E9B529D09F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685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6CEC-E430-4EAD-A896-2DB6400D2B81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4749-5981-458A-8995-E9B529D09F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36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6CEC-E430-4EAD-A896-2DB6400D2B81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4749-5981-458A-8995-E9B529D09F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7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6CEC-E430-4EAD-A896-2DB6400D2B81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4749-5981-458A-8995-E9B529D09F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318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6CEC-E430-4EAD-A896-2DB6400D2B81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4749-5981-458A-8995-E9B529D09F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97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6CEC-E430-4EAD-A896-2DB6400D2B81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4749-5981-458A-8995-E9B529D09F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214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6CEC-E430-4EAD-A896-2DB6400D2B81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4749-5981-458A-8995-E9B529D09F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04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6CEC-E430-4EAD-A896-2DB6400D2B81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4749-5981-458A-8995-E9B529D09F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576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6CEC-E430-4EAD-A896-2DB6400D2B81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4749-5981-458A-8995-E9B529D09F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574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te.dodds@mq.edu.a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" TargetMode="External"/><Relationship Id="rId2" Type="http://schemas.openxmlformats.org/officeDocument/2006/relationships/hyperlink" Target="https://adv-r.hadley.nz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studio.com/resources/cheatsheets/" TargetMode="External"/><Relationship Id="rId4" Type="http://schemas.openxmlformats.org/officeDocument/2006/relationships/hyperlink" Target="http://r-pkgs.had.co.nz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yknapptic.netlify.com/2018/03/yet-another-tidyverse-intro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mqRusers" TargetMode="External"/><Relationship Id="rId7" Type="http://schemas.openxmlformats.org/officeDocument/2006/relationships/hyperlink" Target="https://github.com/mqRusers/2018_07_R-Shiny_Worksho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qRusers/loops-and-beyond" TargetMode="External"/><Relationship Id="rId5" Type="http://schemas.openxmlformats.org/officeDocument/2006/relationships/hyperlink" Target="https://github.com/mqRusers/2018_04_ggplot" TargetMode="External"/><Relationship Id="rId4" Type="http://schemas.openxmlformats.org/officeDocument/2006/relationships/hyperlink" Target="https://github.com/mqRusers/2018_02_Dply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chrisvaccaro_78233/the-absolute-fastest-way-to-learn-r-for-data-science-606ab2b28b7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Introduction to the </a:t>
            </a:r>
            <a:r>
              <a:rPr lang="en-AU" dirty="0" smtClean="0">
                <a:solidFill>
                  <a:schemeClr val="bg1"/>
                </a:solidFill>
              </a:rPr>
              <a:t>“</a:t>
            </a:r>
            <a:r>
              <a:rPr lang="en-AU" dirty="0" err="1" smtClean="0">
                <a:solidFill>
                  <a:schemeClr val="bg1"/>
                </a:solidFill>
              </a:rPr>
              <a:t>tidyverse</a:t>
            </a:r>
            <a:r>
              <a:rPr lang="en-AU" dirty="0" smtClean="0">
                <a:solidFill>
                  <a:schemeClr val="bg1"/>
                </a:solidFill>
              </a:rPr>
              <a:t>”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Kate Dodds</a:t>
            </a:r>
          </a:p>
          <a:p>
            <a:r>
              <a:rPr lang="en-AU" dirty="0" smtClean="0">
                <a:solidFill>
                  <a:schemeClr val="bg1"/>
                </a:solidFill>
                <a:hlinkClick r:id="rId3"/>
              </a:rPr>
              <a:t>Kate.dodds@mq.edu.au</a:t>
            </a:r>
            <a:endParaRPr lang="en-AU" dirty="0" smtClean="0">
              <a:solidFill>
                <a:schemeClr val="bg1"/>
              </a:solidFill>
            </a:endParaRPr>
          </a:p>
          <a:p>
            <a:r>
              <a:rPr lang="en-AU" dirty="0" smtClean="0">
                <a:solidFill>
                  <a:schemeClr val="bg1"/>
                </a:solidFill>
              </a:rPr>
              <a:t>@</a:t>
            </a:r>
            <a:r>
              <a:rPr lang="en-AU" dirty="0" err="1" smtClean="0">
                <a:solidFill>
                  <a:schemeClr val="bg1"/>
                </a:solidFill>
              </a:rPr>
              <a:t>kate_c_dodds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Messy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Column headers are values, not variable names.</a:t>
            </a:r>
          </a:p>
          <a:p>
            <a:r>
              <a:rPr lang="en-AU" dirty="0"/>
              <a:t>Multiple variables are stored in one column.</a:t>
            </a:r>
          </a:p>
          <a:p>
            <a:r>
              <a:rPr lang="en-AU" dirty="0"/>
              <a:t>Variables are stored in both rows and columns.</a:t>
            </a:r>
          </a:p>
          <a:p>
            <a:r>
              <a:rPr lang="en-AU" dirty="0"/>
              <a:t>Multiple types of observational units are stored in the same table.</a:t>
            </a:r>
          </a:p>
          <a:p>
            <a:r>
              <a:rPr lang="en-AU" dirty="0"/>
              <a:t>A single observational unit is stored in multiple tables.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921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Ways to Tidy it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tidying</a:t>
            </a:r>
            <a:r>
              <a:rPr lang="en-AU" dirty="0"/>
              <a:t>: structuring datasets to facilitate analysis</a:t>
            </a:r>
            <a:r>
              <a:rPr lang="en-AU" dirty="0" smtClean="0"/>
              <a:t>.</a:t>
            </a:r>
          </a:p>
          <a:p>
            <a:r>
              <a:rPr lang="en-AU" dirty="0"/>
              <a:t>Tidy datasets and tidy tools work hand in hand to make data analysis easier, allowing you to focus on the interesting domain problem, not on the uninteresting logistics of data.</a:t>
            </a:r>
            <a:endParaRPr lang="en-AU" dirty="0" smtClean="0"/>
          </a:p>
          <a:p>
            <a:r>
              <a:rPr lang="en-AU" dirty="0" smtClean="0"/>
              <a:t>gathering</a:t>
            </a:r>
            <a:r>
              <a:rPr lang="en-AU" dirty="0"/>
              <a:t>, separating and spreading. </a:t>
            </a:r>
            <a:endParaRPr lang="en-AU" dirty="0" smtClean="0"/>
          </a:p>
          <a:p>
            <a:r>
              <a:rPr lang="en-AU" b="1" dirty="0" smtClean="0"/>
              <a:t>OR nowadays: </a:t>
            </a:r>
            <a:r>
              <a:rPr lang="en-AU" b="1" dirty="0" err="1" smtClean="0"/>
              <a:t>pivot_wider</a:t>
            </a:r>
            <a:r>
              <a:rPr lang="en-AU" b="1" dirty="0" smtClean="0"/>
              <a:t> and </a:t>
            </a:r>
            <a:r>
              <a:rPr lang="en-AU" b="1" dirty="0" err="1" smtClean="0"/>
              <a:t>pivot_longer</a:t>
            </a:r>
            <a:endParaRPr lang="en-AU" b="1" dirty="0" smtClean="0"/>
          </a:p>
          <a:p>
            <a:r>
              <a:rPr lang="en-AU" dirty="0" smtClean="0"/>
              <a:t>Mostly using DPLYR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602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 THE PIPE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472" y="1934785"/>
            <a:ext cx="6378767" cy="4631268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a </a:t>
            </a:r>
            <a:r>
              <a:rPr lang="en-AU" dirty="0"/>
              <a:t>'pipe' - </a:t>
            </a:r>
            <a:r>
              <a:rPr lang="en-AU" dirty="0" smtClean="0"/>
              <a:t>means </a:t>
            </a:r>
            <a:r>
              <a:rPr lang="en-AU" dirty="0"/>
              <a:t>'and then do this next thing with the </a:t>
            </a:r>
            <a:r>
              <a:rPr lang="en-AU" dirty="0" smtClean="0"/>
              <a:t>output‘</a:t>
            </a:r>
          </a:p>
          <a:p>
            <a:r>
              <a:rPr lang="en-AU" dirty="0" smtClean="0"/>
              <a:t>“Pipe” instructions down a workflow</a:t>
            </a:r>
            <a:endParaRPr lang="en-AU" dirty="0"/>
          </a:p>
          <a:p>
            <a:r>
              <a:rPr lang="en-AU" dirty="0" smtClean="0"/>
              <a:t>pipes </a:t>
            </a:r>
            <a:r>
              <a:rPr lang="en-AU" dirty="0"/>
              <a:t>allow us to build chains of operations without making intermediate objects</a:t>
            </a:r>
          </a:p>
          <a:p>
            <a:r>
              <a:rPr lang="en-AU" dirty="0" smtClean="0"/>
              <a:t>when </a:t>
            </a:r>
            <a:r>
              <a:rPr lang="en-AU" dirty="0"/>
              <a:t>using 'pipes' they need to go at the end of a line, not the beginning of a new line</a:t>
            </a:r>
          </a:p>
          <a:p>
            <a:r>
              <a:rPr lang="en-AU" dirty="0" smtClean="0"/>
              <a:t>or </a:t>
            </a:r>
            <a:r>
              <a:rPr lang="en-AU" dirty="0"/>
              <a:t>you can put everything on one line if there isn't too much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1393" y="121028"/>
            <a:ext cx="3404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600" dirty="0" smtClean="0"/>
              <a:t>%&gt;%</a:t>
            </a:r>
            <a:endParaRPr lang="en-AU" sz="9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605" y="0"/>
            <a:ext cx="5151248" cy="66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4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56" y="-10358"/>
            <a:ext cx="9760944" cy="68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3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48" y="0"/>
            <a:ext cx="10232830" cy="73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0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695325"/>
            <a:ext cx="77057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0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595312"/>
            <a:ext cx="80200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9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33337"/>
            <a:ext cx="744855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5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161925"/>
            <a:ext cx="745807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72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18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Caveats**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It impossible to teach a whole universe in one hour</a:t>
            </a:r>
          </a:p>
          <a:p>
            <a:r>
              <a:rPr lang="en-AU" dirty="0" smtClean="0"/>
              <a:t>I am certainly not “All knowing”!</a:t>
            </a:r>
          </a:p>
          <a:p>
            <a:r>
              <a:rPr lang="en-AU" dirty="0" smtClean="0"/>
              <a:t>Aim is to showcase some great bits of functionality</a:t>
            </a:r>
          </a:p>
          <a:p>
            <a:r>
              <a:rPr lang="en-AU" dirty="0" smtClean="0"/>
              <a:t>Point you in the direction of finding out more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2571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Little miss tidy verse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 Ladies Sydney</a:t>
            </a:r>
          </a:p>
          <a:p>
            <a:r>
              <a:rPr lang="en-AU" dirty="0" smtClean="0"/>
              <a:t>Great source of learning material</a:t>
            </a:r>
          </a:p>
          <a:p>
            <a:r>
              <a:rPr lang="en-AU" dirty="0" smtClean="0"/>
              <a:t>Before we start….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655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8800" b="1" dirty="0" smtClean="0">
                <a:solidFill>
                  <a:schemeClr val="bg1"/>
                </a:solidFill>
              </a:rPr>
              <a:t>BUT…</a:t>
            </a:r>
            <a:endParaRPr lang="en-AU" sz="8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71" y="2506662"/>
            <a:ext cx="11799064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4400" b="1" dirty="0" smtClean="0">
                <a:solidFill>
                  <a:schemeClr val="bg1"/>
                </a:solidFill>
                <a:latin typeface="+mj-lt"/>
              </a:rPr>
              <a:t>Create </a:t>
            </a:r>
            <a:r>
              <a:rPr lang="en-AU" sz="4400" b="1" dirty="0" smtClean="0">
                <a:solidFill>
                  <a:schemeClr val="bg1"/>
                </a:solidFill>
                <a:latin typeface="+mj-lt"/>
              </a:rPr>
              <a:t>muscle memory for the commands you use. </a:t>
            </a:r>
            <a:endParaRPr lang="en-AU" sz="4400" b="1" dirty="0" smtClean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4400" b="1" dirty="0" smtClean="0">
                <a:solidFill>
                  <a:schemeClr val="bg1"/>
                </a:solidFill>
                <a:latin typeface="+mj-lt"/>
              </a:rPr>
              <a:t>Never </a:t>
            </a:r>
            <a:r>
              <a:rPr lang="en-AU" sz="4400" b="1" dirty="0" smtClean="0">
                <a:solidFill>
                  <a:schemeClr val="bg1"/>
                </a:solidFill>
                <a:latin typeface="+mj-lt"/>
              </a:rPr>
              <a:t>ever </a:t>
            </a:r>
            <a:r>
              <a:rPr lang="en-AU" sz="4400" b="1" dirty="0" err="1" smtClean="0">
                <a:solidFill>
                  <a:schemeClr val="bg1"/>
                </a:solidFill>
                <a:latin typeface="+mj-lt"/>
              </a:rPr>
              <a:t>ever</a:t>
            </a:r>
            <a:r>
              <a:rPr lang="en-AU" sz="4400" b="1" dirty="0" smtClean="0">
                <a:solidFill>
                  <a:schemeClr val="bg1"/>
                </a:solidFill>
                <a:latin typeface="+mj-lt"/>
              </a:rPr>
              <a:t> copy and paste commands you’re trying to learn. </a:t>
            </a:r>
            <a:endParaRPr lang="en-AU" sz="4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0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What's next..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 bits of the </a:t>
            </a:r>
            <a:r>
              <a:rPr lang="en-AU" dirty="0" err="1" smtClean="0"/>
              <a:t>tidyverse</a:t>
            </a:r>
            <a:r>
              <a:rPr lang="en-AU" dirty="0" smtClean="0"/>
              <a:t> in your own data</a:t>
            </a:r>
          </a:p>
          <a:p>
            <a:pPr lvl="1"/>
            <a:r>
              <a:rPr lang="en-AU" dirty="0" smtClean="0"/>
              <a:t>The beginning is frustrating.. But you WILL get faster</a:t>
            </a:r>
          </a:p>
          <a:p>
            <a:pPr lvl="1"/>
            <a:r>
              <a:rPr lang="en-AU" dirty="0" smtClean="0"/>
              <a:t>Most of your problems have already been solved by someone on </a:t>
            </a:r>
            <a:r>
              <a:rPr lang="en-AU" dirty="0" err="1" smtClean="0"/>
              <a:t>stackoverflow</a:t>
            </a:r>
            <a:r>
              <a:rPr lang="en-AU" dirty="0" smtClean="0"/>
              <a:t> or somewhere on google.</a:t>
            </a:r>
          </a:p>
          <a:p>
            <a:r>
              <a:rPr lang="en-AU" dirty="0" smtClean="0"/>
              <a:t>Always think of ways to make your code sleeker and simpler</a:t>
            </a:r>
          </a:p>
          <a:p>
            <a:r>
              <a:rPr lang="en-AU" dirty="0" smtClean="0"/>
              <a:t>Once your data is tidy – you can do anything with it</a:t>
            </a:r>
          </a:p>
          <a:p>
            <a:pPr lvl="1"/>
            <a:r>
              <a:rPr lang="en-AU" dirty="0" smtClean="0"/>
              <a:t>Stats, models </a:t>
            </a:r>
            <a:r>
              <a:rPr lang="en-AU" dirty="0" err="1" smtClean="0"/>
              <a:t>etc</a:t>
            </a:r>
            <a:endParaRPr lang="en-AU" dirty="0" smtClean="0"/>
          </a:p>
          <a:p>
            <a:r>
              <a:rPr lang="en-AU" dirty="0" smtClean="0"/>
              <a:t>If you’re doing something multiple times</a:t>
            </a:r>
          </a:p>
          <a:p>
            <a:pPr lvl="1"/>
            <a:r>
              <a:rPr lang="en-AU" dirty="0" smtClean="0"/>
              <a:t>Write it as a function</a:t>
            </a:r>
          </a:p>
          <a:p>
            <a:pPr lvl="1"/>
            <a:r>
              <a:rPr lang="en-AU" dirty="0" smtClean="0"/>
              <a:t>Or better still create your own package… you could expand the </a:t>
            </a:r>
            <a:r>
              <a:rPr lang="en-AU" dirty="0" err="1" smtClean="0"/>
              <a:t>tidyverse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8240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Useful resources: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910" y="1597446"/>
            <a:ext cx="11512627" cy="4755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You can always learn more and its sometimes helpful to know where to look for help:</a:t>
            </a:r>
          </a:p>
          <a:p>
            <a:r>
              <a:rPr lang="en-AU" dirty="0">
                <a:hlinkClick r:id="rId2"/>
              </a:rPr>
              <a:t>https://adv-r.hadley.nz/</a:t>
            </a:r>
            <a:r>
              <a:rPr lang="en-AU" dirty="0"/>
              <a:t> - Advanced R</a:t>
            </a:r>
          </a:p>
          <a:p>
            <a:r>
              <a:rPr lang="en-AU" dirty="0">
                <a:hlinkClick r:id="rId3"/>
              </a:rPr>
              <a:t>https://r4ds.had.co.nz/</a:t>
            </a:r>
            <a:r>
              <a:rPr lang="en-AU" dirty="0"/>
              <a:t> - Using the Tidy verse for Data science </a:t>
            </a:r>
          </a:p>
          <a:p>
            <a:r>
              <a:rPr lang="en-AU" dirty="0">
                <a:hlinkClick r:id="rId4"/>
              </a:rPr>
              <a:t>http://r-pkgs.had.co.nz/</a:t>
            </a:r>
            <a:r>
              <a:rPr lang="en-AU" dirty="0"/>
              <a:t> - instructions for using packages correctly and also writing your own packages (ENCOURAGED!). 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b="1" dirty="0" err="1" smtClean="0"/>
              <a:t>Rstudio</a:t>
            </a:r>
            <a:r>
              <a:rPr lang="en-AU" b="1" dirty="0" smtClean="0"/>
              <a:t> </a:t>
            </a:r>
            <a:r>
              <a:rPr lang="en-AU" b="1" dirty="0" err="1" smtClean="0"/>
              <a:t>cheatsheets</a:t>
            </a:r>
            <a:r>
              <a:rPr lang="en-AU" b="1" dirty="0" smtClean="0"/>
              <a:t> </a:t>
            </a:r>
            <a:r>
              <a:rPr lang="en-AU" dirty="0" smtClean="0"/>
              <a:t>– not a “one stop shop” but very helpful once you’ve tried a few things and done some reading:</a:t>
            </a:r>
          </a:p>
          <a:p>
            <a:pPr lvl="1"/>
            <a:r>
              <a:rPr lang="en-AU" dirty="0">
                <a:hlinkClick r:id="rId5"/>
              </a:rPr>
              <a:t>https://www.rstudio.com/resources/cheatsheets/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8566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Workshops…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INTRO R (30</a:t>
            </a:r>
            <a:r>
              <a:rPr lang="en-AU" baseline="30000" dirty="0" smtClean="0"/>
              <a:t>th</a:t>
            </a:r>
            <a:r>
              <a:rPr lang="en-AU" dirty="0" smtClean="0"/>
              <a:t> May)</a:t>
            </a:r>
          </a:p>
          <a:p>
            <a:pPr lvl="1"/>
            <a:r>
              <a:rPr lang="en-AU" dirty="0" smtClean="0"/>
              <a:t>Invite people that you think should learn basics in R</a:t>
            </a:r>
          </a:p>
          <a:p>
            <a:r>
              <a:rPr lang="en-AU" dirty="0" smtClean="0"/>
              <a:t>R Spatial (27</a:t>
            </a:r>
            <a:r>
              <a:rPr lang="en-AU" baseline="30000" dirty="0" smtClean="0"/>
              <a:t>th</a:t>
            </a:r>
            <a:r>
              <a:rPr lang="en-AU" dirty="0" smtClean="0"/>
              <a:t> June)</a:t>
            </a:r>
          </a:p>
          <a:p>
            <a:pPr lvl="1"/>
            <a:r>
              <a:rPr lang="en-AU" dirty="0" smtClean="0"/>
              <a:t>Matt Kerr</a:t>
            </a:r>
          </a:p>
          <a:p>
            <a:r>
              <a:rPr lang="en-AU" dirty="0" smtClean="0"/>
              <a:t>Linear and non-linear Modelling (25</a:t>
            </a:r>
            <a:r>
              <a:rPr lang="en-AU" baseline="30000" dirty="0" smtClean="0"/>
              <a:t>th</a:t>
            </a:r>
            <a:r>
              <a:rPr lang="en-AU" dirty="0" smtClean="0"/>
              <a:t> July) </a:t>
            </a:r>
          </a:p>
          <a:p>
            <a:pPr lvl="1"/>
            <a:r>
              <a:rPr lang="en-AU" dirty="0" smtClean="0"/>
              <a:t>Yuri </a:t>
            </a:r>
            <a:r>
              <a:rPr lang="en-AU" dirty="0" err="1" smtClean="0"/>
              <a:t>Niella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4" name="Picture 2" descr="https://australiasoutheast1-mediap.svc.ms/transform/thumbnail?provider=spo&amp;inputFormat=png&amp;cs=fFNQTw&amp;docid=https%3A%2F%2Fmqoutlook.sharepoint.com%3A443%2F_api%2Fv2.0%2Fdrives%2Fb!z8R7Q9Mbf0mjSoPCBEzEQUIz2Iu98lREo2Bm5xqhFPmMnlos8B1NRp7GqoKExxYQ%2Fitems%2F01YZ3W6DACCF3VPPDM6ZC2MCIIUJOELB4C%3Fversion%3DPublished&amp;access_token=eyJ0eXAiOiJKV1QiLCJhbGciOiJub25lIn0.eyJhdWQiOiIwMDAwMDAwMy0wMDAwLTBmZjEtY2UwMC0wMDAwMDAwMDAwMDAvbXFvdXRsb29rLnNoYXJlcG9pbnQuY29tQDgyYzUxNGMxLWE3MTctNDA4Ny1iZTA2LWQ0MGQyMDcwYWQ1MiIsImlzcyI6IjAwMDAwMDAzLTAwMDAtMGZmMS1jZTAwLTAwMDAwMDAwMDAwMCIsIm5iZiI6IjE1NTg1ODU0MTciLCJleHAiOiIxNTU4NjA3MDE3IiwiZW5kcG9pbnR1cmwiOiJWNmhFb3ZkbU1lRFNSNUdyQlFHdzhIdnVsUCtzd3dvR0ZzVnFQOEZoSWY4PSIsImVuZHBvaW50dXJsTGVuZ3RoIjoiMTE2IiwiaXNsb29wYmFjayI6IlRydWUiLCJjaWQiOiJZV1kxTVdSbU9XVXRZekExTVMwNE1EQXdMVFZsWVRVdFpqY3pNR0poTUdRNVkyVXoiLCJ2ZXIiOiJoYXNoZWRwcm9vZnRva2VuIiwic2l0ZWlkIjoiTkRNM1ltTTBZMll0TVdKa015MDBPVGRtTFdFek5HRXRPRE5qTWpBME5HTmpORFF4Iiwic2lnbmluX3N0YXRlIjoiW1wia21zaVwiXSIsIm5hbWVpZCI6IjAjLmZ8bWVtYmVyc2hpcHxrYXRlLmRvZGRzQG1xLmVkdS5hdSIsIm5paSI6Im1pY3Jvc29mdC5zaGFyZXBvaW50IiwiaXN1c2VyIjoidHJ1ZSIsImNhY2hla2V5IjoiMGguZnxtZW1iZXJzaGlwfDEwMDM3ZmZlYTdhNGFmZjhAbGl2ZS5jb20iLCJ0dCI6IjAiLCJ1c2VQZXJzaXN0ZW50Q29va2llIjoiMyJ9.QmJrYWVtQVc4WWd3ekRWNjVZS2VVOWFTbzhTTDErYlQrMSsvVmY0dk53bz0&amp;encodeFailures=1&amp;width=485&amp;height=166&amp;srcWidth=485&amp;srcHeight=1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71" y="4727113"/>
            <a:ext cx="6358168" cy="217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30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 descr="http://res.cloudinary.com/syknapptic/image/upload/v1521320144/tidyverse_meme_oce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0" y="146343"/>
            <a:ext cx="9944560" cy="648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32733" y="6533783"/>
            <a:ext cx="735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dirty="0">
                <a:hlinkClick r:id="rId4"/>
              </a:rPr>
              <a:t>https://syknapptic.netlify.com/2018/03/yet-another-tidyverse-intro/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87160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492" y="-99153"/>
            <a:ext cx="10515600" cy="1325563"/>
          </a:xfrm>
        </p:spPr>
        <p:txBody>
          <a:bodyPr/>
          <a:lstStyle/>
          <a:p>
            <a:r>
              <a:rPr lang="en-AU" dirty="0" smtClean="0"/>
              <a:t>Where this workshop fits in…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306" y="1226410"/>
            <a:ext cx="11687978" cy="4351338"/>
          </a:xfrm>
        </p:spPr>
        <p:txBody>
          <a:bodyPr/>
          <a:lstStyle/>
          <a:p>
            <a:r>
              <a:rPr lang="en-AU" dirty="0" smtClean="0"/>
              <a:t>MQ R user group git hub page: </a:t>
            </a:r>
            <a:r>
              <a:rPr lang="en-AU" dirty="0">
                <a:hlinkClick r:id="rId3"/>
              </a:rPr>
              <a:t>https://github.com/mqRusers</a:t>
            </a:r>
            <a:endParaRPr lang="en-AU" dirty="0" smtClean="0"/>
          </a:p>
          <a:p>
            <a:r>
              <a:rPr lang="en-AU" dirty="0" smtClean="0"/>
              <a:t>Continually building on previous and adding new lessons</a:t>
            </a:r>
          </a:p>
          <a:p>
            <a:r>
              <a:rPr lang="en-AU" dirty="0" smtClean="0"/>
              <a:t>MANY previous workshops dealing with specific aspects of the </a:t>
            </a:r>
            <a:r>
              <a:rPr lang="en-AU" dirty="0" err="1" smtClean="0"/>
              <a:t>tidyverse</a:t>
            </a:r>
            <a:endParaRPr lang="en-AU" dirty="0" smtClean="0"/>
          </a:p>
          <a:p>
            <a:r>
              <a:rPr lang="en-AU" dirty="0" smtClean="0"/>
              <a:t>Go back to these OFTEN </a:t>
            </a:r>
          </a:p>
          <a:p>
            <a:pPr lvl="1"/>
            <a:r>
              <a:rPr lang="en-AU" dirty="0" smtClean="0"/>
              <a:t>DPLYR: James Lawson: </a:t>
            </a:r>
            <a:r>
              <a:rPr lang="en-AU" dirty="0" smtClean="0">
                <a:hlinkClick r:id="rId4"/>
              </a:rPr>
              <a:t>https</a:t>
            </a:r>
            <a:r>
              <a:rPr lang="en-AU" dirty="0">
                <a:hlinkClick r:id="rId4"/>
              </a:rPr>
              <a:t>://</a:t>
            </a:r>
            <a:r>
              <a:rPr lang="en-AU" dirty="0" smtClean="0">
                <a:hlinkClick r:id="rId4"/>
              </a:rPr>
              <a:t>github.com/mqRusers/2018_02_Dplyr</a:t>
            </a:r>
            <a:endParaRPr lang="en-AU" dirty="0" smtClean="0"/>
          </a:p>
          <a:p>
            <a:pPr lvl="1"/>
            <a:r>
              <a:rPr lang="en-AU" dirty="0" smtClean="0"/>
              <a:t>GGPLOT: Kyle </a:t>
            </a:r>
            <a:r>
              <a:rPr lang="en-AU" dirty="0" err="1" smtClean="0"/>
              <a:t>Zawada</a:t>
            </a:r>
            <a:r>
              <a:rPr lang="en-AU" dirty="0" smtClean="0"/>
              <a:t>: </a:t>
            </a:r>
            <a:r>
              <a:rPr lang="en-AU" dirty="0">
                <a:hlinkClick r:id="rId5"/>
              </a:rPr>
              <a:t>https://</a:t>
            </a:r>
            <a:r>
              <a:rPr lang="en-AU" dirty="0" smtClean="0">
                <a:hlinkClick r:id="rId5"/>
              </a:rPr>
              <a:t>github.com/mqRusers/2018_04_ggplot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PURRR: Aniko Toth: </a:t>
            </a:r>
            <a:r>
              <a:rPr lang="en-AU" dirty="0">
                <a:hlinkClick r:id="rId6"/>
              </a:rPr>
              <a:t>https://</a:t>
            </a:r>
            <a:r>
              <a:rPr lang="en-AU" dirty="0" smtClean="0">
                <a:hlinkClick r:id="rId6"/>
              </a:rPr>
              <a:t>github.com/mqRusers/loops-and-beyond</a:t>
            </a:r>
            <a:endParaRPr lang="en-AU" dirty="0" smtClean="0"/>
          </a:p>
          <a:p>
            <a:pPr lvl="1"/>
            <a:r>
              <a:rPr lang="en-AU" dirty="0" smtClean="0"/>
              <a:t>SHINY R: Kate Dodds: </a:t>
            </a:r>
            <a:r>
              <a:rPr lang="en-AU" dirty="0">
                <a:hlinkClick r:id="rId7"/>
              </a:rPr>
              <a:t>https://</a:t>
            </a:r>
            <a:r>
              <a:rPr lang="en-AU" dirty="0" smtClean="0">
                <a:hlinkClick r:id="rId7"/>
              </a:rPr>
              <a:t>github.com/mqRusers/2018_07_R-Shiny_Workshop</a:t>
            </a:r>
            <a:r>
              <a:rPr lang="en-AU" dirty="0" smtClean="0"/>
              <a:t> </a:t>
            </a:r>
          </a:p>
        </p:txBody>
      </p:sp>
      <p:pic>
        <p:nvPicPr>
          <p:cNvPr id="4098" name="Picture 2" descr="https://australiasoutheast1-mediap.svc.ms/transform/thumbnail?provider=spo&amp;inputFormat=png&amp;cs=fFNQTw&amp;docid=https%3A%2F%2Fmqoutlook.sharepoint.com%3A443%2F_api%2Fv2.0%2Fdrives%2Fb!z8R7Q9Mbf0mjSoPCBEzEQUIz2Iu98lREo2Bm5xqhFPmMnlos8B1NRp7GqoKExxYQ%2Fitems%2F01YZ3W6DACCF3VPPDM6ZC2MCIIUJOELB4C%3Fversion%3DPublished&amp;access_token=eyJ0eXAiOiJKV1QiLCJhbGciOiJub25lIn0.eyJhdWQiOiIwMDAwMDAwMy0wMDAwLTBmZjEtY2UwMC0wMDAwMDAwMDAwMDAvbXFvdXRsb29rLnNoYXJlcG9pbnQuY29tQDgyYzUxNGMxLWE3MTctNDA4Ny1iZTA2LWQ0MGQyMDcwYWQ1MiIsImlzcyI6IjAwMDAwMDAzLTAwMDAtMGZmMS1jZTAwLTAwMDAwMDAwMDAwMCIsIm5iZiI6IjE1NTg1ODU0MTciLCJleHAiOiIxNTU4NjA3MDE3IiwiZW5kcG9pbnR1cmwiOiJWNmhFb3ZkbU1lRFNSNUdyQlFHdzhIdnVsUCtzd3dvR0ZzVnFQOEZoSWY4PSIsImVuZHBvaW50dXJsTGVuZ3RoIjoiMTE2IiwiaXNsb29wYmFjayI6IlRydWUiLCJjaWQiOiJZV1kxTVdSbU9XVXRZekExTVMwNE1EQXdMVFZsWVRVdFpqY3pNR0poTUdRNVkyVXoiLCJ2ZXIiOiJoYXNoZWRwcm9vZnRva2VuIiwic2l0ZWlkIjoiTkRNM1ltTTBZMll0TVdKa015MDBPVGRtTFdFek5HRXRPRE5qTWpBME5HTmpORFF4Iiwic2lnbmluX3N0YXRlIjoiW1wia21zaVwiXSIsIm5hbWVpZCI6IjAjLmZ8bWVtYmVyc2hpcHxrYXRlLmRvZGRzQG1xLmVkdS5hdSIsIm5paSI6Im1pY3Jvc29mdC5zaGFyZXBvaW50IiwiaXN1c2VyIjoidHJ1ZSIsImNhY2hla2V5IjoiMGguZnxtZW1iZXJzaGlwfDEwMDM3ZmZlYTdhNGFmZjhAbGl2ZS5jb20iLCJ0dCI6IjAiLCJ1c2VQZXJzaXN0ZW50Q29va2llIjoiMyJ9.QmJrYWVtQVc4WWd3ekRWNjVZS2VVOWFTbzhTTDErYlQrMSsvVmY0dk53bz0&amp;encodeFailures=1&amp;width=485&amp;height=166&amp;srcWidth=485&amp;srcHeight=16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71" y="4727113"/>
            <a:ext cx="6358168" cy="217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81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05" y="-187286"/>
            <a:ext cx="7382990" cy="7382990"/>
          </a:xfrm>
        </p:spPr>
      </p:pic>
      <p:sp>
        <p:nvSpPr>
          <p:cNvPr id="3" name="TextBox 2"/>
          <p:cNvSpPr txBox="1"/>
          <p:nvPr/>
        </p:nvSpPr>
        <p:spPr>
          <a:xfrm>
            <a:off x="0" y="6304002"/>
            <a:ext cx="125041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https://www.google.com/</a:t>
            </a:r>
            <a:r>
              <a:rPr lang="en-AU" sz="1000" dirty="0" err="1"/>
              <a:t>imgres?imgurl</a:t>
            </a:r>
            <a:r>
              <a:rPr lang="en-AU" sz="1000" dirty="0"/>
              <a:t>=https%3A%2F%2Fcdn-images-1.medium.com%2Fmax%2F1600%2F1*z0FQS9XOnRSs9HVwYwpzCA.jpeg&amp;imgrefurl=https%3A%2F%2Fmedium.com%2F%40chrisvaccaro_78233%2Fthe-absolute-fastest-way-to-learn-r-for-data-science-606ab2b28b7e&amp;docid=fwhA7XxCP4J9JM&amp;tbnid=as2N1TdZkABBQM%3A&amp;vet=10ahUKEwiHq-iJ2oXiAhVWcCsKHUvaATwQMwiAASg1MDU..i&amp;w=1440&amp;h=1440&amp;client=</a:t>
            </a:r>
            <a:r>
              <a:rPr lang="en-AU" sz="1000" dirty="0" err="1"/>
              <a:t>firefox-b-e&amp;bih</a:t>
            </a:r>
            <a:r>
              <a:rPr lang="en-AU" sz="1000" dirty="0"/>
              <a:t>=943&amp;biw=1920&amp;q=Tidyverse%20meme&amp;ved=0ahUKEwiHq-iJ2oXiAhVWcCsKHUvaATwQMwiAASg1MDU&amp;iact=</a:t>
            </a:r>
            <a:r>
              <a:rPr lang="en-AU" sz="1000" dirty="0" err="1"/>
              <a:t>mrc&amp;uact</a:t>
            </a:r>
            <a:r>
              <a:rPr lang="en-AU" sz="1000" dirty="0"/>
              <a:t>=8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8572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38" y="-103511"/>
            <a:ext cx="10515600" cy="1325563"/>
          </a:xfrm>
        </p:spPr>
        <p:txBody>
          <a:bodyPr/>
          <a:lstStyle/>
          <a:p>
            <a:r>
              <a:rPr lang="en-AU" dirty="0" smtClean="0"/>
              <a:t>CORE TIDYVERSE</a:t>
            </a:r>
            <a:endParaRPr lang="en-A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668770"/>
            <a:ext cx="65" cy="66504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457056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1906" y="227016"/>
            <a:ext cx="743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https</a:t>
            </a:r>
            <a:r>
              <a:rPr lang="en-AU" dirty="0"/>
              <a:t>://tidyverse.tidyverse.org.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140" y="1190951"/>
            <a:ext cx="5598890" cy="2295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78" y="1073556"/>
            <a:ext cx="5788356" cy="2381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75" y="3932336"/>
            <a:ext cx="5827162" cy="23814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955" y="4001293"/>
            <a:ext cx="5846562" cy="251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1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a package??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TOOL</a:t>
            </a:r>
          </a:p>
          <a:p>
            <a:r>
              <a:rPr lang="en-AU" b="1" dirty="0" smtClean="0"/>
              <a:t>Example </a:t>
            </a:r>
            <a:r>
              <a:rPr lang="en-AU" b="1" dirty="0"/>
              <a:t>of a Vignette</a:t>
            </a:r>
            <a:r>
              <a:rPr lang="en-AU" dirty="0"/>
              <a:t>. A </a:t>
            </a:r>
            <a:r>
              <a:rPr lang="en-AU" b="1" dirty="0"/>
              <a:t>vignette</a:t>
            </a:r>
            <a:r>
              <a:rPr lang="en-AU" dirty="0"/>
              <a:t> should be descriptive, whether it is about a setting, a character, or another aspect of a story. ... The </a:t>
            </a:r>
            <a:r>
              <a:rPr lang="en-AU" b="1" dirty="0"/>
              <a:t>vignette</a:t>
            </a:r>
            <a:r>
              <a:rPr lang="en-AU" dirty="0"/>
              <a:t> above uses descriptive words to paint a literary picture of a single room. On its own and out of context, this passage does not serve much of a </a:t>
            </a:r>
            <a:r>
              <a:rPr lang="en-AU" dirty="0" smtClean="0"/>
              <a:t>purpose</a:t>
            </a:r>
          </a:p>
          <a:p>
            <a:r>
              <a:rPr lang="en-AU" dirty="0" smtClean="0"/>
              <a:t>In this case: a mini toolbox that you can use with other toolboxes.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8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690" y="-16625"/>
            <a:ext cx="12648036" cy="7054936"/>
          </a:xfrm>
        </p:spPr>
      </p:pic>
      <p:sp>
        <p:nvSpPr>
          <p:cNvPr id="3" name="TextBox 2"/>
          <p:cNvSpPr txBox="1"/>
          <p:nvPr/>
        </p:nvSpPr>
        <p:spPr>
          <a:xfrm>
            <a:off x="787754" y="6704111"/>
            <a:ext cx="11490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dirty="0">
                <a:hlinkClick r:id="rId4"/>
              </a:rPr>
              <a:t>https://medium.com/@chrisvaccaro_78233/the-absolute-fastest-way-to-learn-r-for-data-science-606ab2b28b7e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5713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tidy data..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142"/>
            <a:ext cx="10515600" cy="4777821"/>
          </a:xfrm>
        </p:spPr>
        <p:txBody>
          <a:bodyPr>
            <a:normAutofit/>
          </a:bodyPr>
          <a:lstStyle/>
          <a:p>
            <a:r>
              <a:rPr lang="en-AU" b="1" dirty="0"/>
              <a:t>Each variable forms a column.</a:t>
            </a:r>
          </a:p>
          <a:p>
            <a:r>
              <a:rPr lang="en-AU" b="1" dirty="0"/>
              <a:t>Each observation forms a row.</a:t>
            </a:r>
          </a:p>
          <a:p>
            <a:r>
              <a:rPr lang="en-AU" b="1" dirty="0"/>
              <a:t>Each type of observational unit forms a table.</a:t>
            </a:r>
          </a:p>
          <a:p>
            <a:pPr marL="457200" lvl="1" indent="0">
              <a:buNone/>
            </a:pP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2949852"/>
            <a:ext cx="5295900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136" y="2849352"/>
            <a:ext cx="56673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4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697</Words>
  <Application>Microsoft Office PowerPoint</Application>
  <PresentationFormat>Widescreen</PresentationFormat>
  <Paragraphs>102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inherit</vt:lpstr>
      <vt:lpstr>Office Theme</vt:lpstr>
      <vt:lpstr>Introduction to the “tidyverse”</vt:lpstr>
      <vt:lpstr>Caveats**</vt:lpstr>
      <vt:lpstr>PowerPoint Presentation</vt:lpstr>
      <vt:lpstr>Where this workshop fits in…</vt:lpstr>
      <vt:lpstr>PowerPoint Presentation</vt:lpstr>
      <vt:lpstr>CORE TIDYVERSE</vt:lpstr>
      <vt:lpstr>What is a package??</vt:lpstr>
      <vt:lpstr>PowerPoint Presentation</vt:lpstr>
      <vt:lpstr>What is tidy data..</vt:lpstr>
      <vt:lpstr>Messy Data</vt:lpstr>
      <vt:lpstr>Ways to Tidy it </vt:lpstr>
      <vt:lpstr> THE PIPE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Little miss tidy verse</vt:lpstr>
      <vt:lpstr>BUT…</vt:lpstr>
      <vt:lpstr>What's next..</vt:lpstr>
      <vt:lpstr>Useful resources:</vt:lpstr>
      <vt:lpstr>Next Workshops…</vt:lpstr>
    </vt:vector>
  </TitlesOfParts>
  <Company>Macquarie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Mrs Kate Dodds</dc:creator>
  <cp:lastModifiedBy>Kate Dodds</cp:lastModifiedBy>
  <cp:revision>44</cp:revision>
  <dcterms:created xsi:type="dcterms:W3CDTF">2019-05-06T00:53:29Z</dcterms:created>
  <dcterms:modified xsi:type="dcterms:W3CDTF">2019-05-23T05:26:29Z</dcterms:modified>
</cp:coreProperties>
</file>