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E4E4D4-8644-4AAE-A69A-3FE7E0160546}">
  <a:tblStyle styleId="{58E4E4D4-8644-4AAE-A69A-3FE7E016054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4637716-1009-4BCD-863A-BBA2088A489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5.xml"/><Relationship Id="rId22" Type="http://schemas.openxmlformats.org/officeDocument/2006/relationships/font" Target="fonts/Oswald-bold.fntdata"/><Relationship Id="rId10" Type="http://schemas.openxmlformats.org/officeDocument/2006/relationships/slide" Target="slides/slide4.xml"/><Relationship Id="rId21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90f497f53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90f497f5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90f497f53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90f497f53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4842f788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4842f788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90f497f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90f497f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4842f78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4842f78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90f497f5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90f497f5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90f497f5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90f497f5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90f497f5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90f497f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4842f788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4842f788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4842f78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4842f78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90f497f53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90f497f53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90f497f5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90f497f5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Reviews Sentiment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 Graham - 101555540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Younes Bensassi-Nour - 101542854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Adnan Shaikh - </a:t>
            </a:r>
            <a:r>
              <a:rPr lang="en"/>
              <a:t>101549676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Yonatan Girma   -101532284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Majed Qarmout - 101565483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Roberta (Full DataSet)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Roberta (Full DataSet)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75" y="1152475"/>
            <a:ext cx="4135307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4703875" y="1677875"/>
            <a:ext cx="4261800" cy="20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</a:rPr>
              <a:t>Class 0: Precision: 0.85, Recall: 0.84, F1-Score: 0.85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</a:rPr>
              <a:t>Class 1: Precision: 0.78, Recall: 0.80, F1-Score: 0.79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</a:rPr>
              <a:t>Class 2: Precision: 0.92, Recall: 0.91, F1-Score: 0.92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Variances</a:t>
            </a:r>
            <a:endParaRPr/>
          </a:p>
        </p:txBody>
      </p:sp>
      <p:graphicFrame>
        <p:nvGraphicFramePr>
          <p:cNvPr id="143" name="Google Shape;143;p24"/>
          <p:cNvGraphicFramePr/>
          <p:nvPr/>
        </p:nvGraphicFramePr>
        <p:xfrm>
          <a:off x="952500" y="123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{C4637716-1009-4BCD-863A-BBA2088A4895}</a:tableStyleId>
              </a:tblPr>
              <a:tblGrid>
                <a:gridCol w="2207625"/>
                <a:gridCol w="2207625"/>
                <a:gridCol w="2207625"/>
              </a:tblGrid>
              <a:tr h="4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Freezing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 Model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Learning Rate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1e-5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e-5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Optimizer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Adamw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Batch size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Activation Fn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Relu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Tanh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Batch Normalization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Drop out layers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Distilroberta-base</a:t>
            </a:r>
            <a:endParaRPr/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40900"/>
            <a:ext cx="418409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267200" cy="329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4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</a:t>
            </a:r>
            <a:r>
              <a:rPr lang="en"/>
              <a:t>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Models performances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Variances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Preprocessing pipeline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750" y="1017725"/>
            <a:ext cx="719451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00" y="1017725"/>
            <a:ext cx="71757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75" y="1170125"/>
            <a:ext cx="4020624" cy="298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499" y="1174625"/>
            <a:ext cx="4020625" cy="29780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7"/>
          <p:cNvCxnSpPr>
            <a:stCxn id="89" idx="3"/>
            <a:endCxn id="90" idx="1"/>
          </p:cNvCxnSpPr>
          <p:nvPr/>
        </p:nvCxnSpPr>
        <p:spPr>
          <a:xfrm>
            <a:off x="4143799" y="2663650"/>
            <a:ext cx="753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Pipeline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354" y="445024"/>
            <a:ext cx="3203575" cy="45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Initial features: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ProductId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UserId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ProfileName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HelpfulnessNumerator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HelpfulnessDenominator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Score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Time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Summary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Text</a:t>
            </a:r>
            <a:endParaRPr sz="1400"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Performances</a:t>
            </a:r>
            <a:endParaRPr/>
          </a:p>
        </p:txBody>
      </p:sp>
      <p:graphicFrame>
        <p:nvGraphicFramePr>
          <p:cNvPr id="105" name="Google Shape;105;p19"/>
          <p:cNvGraphicFramePr/>
          <p:nvPr/>
        </p:nvGraphicFramePr>
        <p:xfrm>
          <a:off x="579150" y="147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{58E4E4D4-8644-4AAE-A69A-3FE7E0160546}</a:tableStyleId>
              </a:tblPr>
              <a:tblGrid>
                <a:gridCol w="1249350"/>
                <a:gridCol w="973825"/>
                <a:gridCol w="1111575"/>
                <a:gridCol w="1111575"/>
                <a:gridCol w="1111575"/>
                <a:gridCol w="1111575"/>
                <a:gridCol w="1111575"/>
              </a:tblGrid>
              <a:tr h="49390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Model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Dataset size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# Epochs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Optimizer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Learning Rate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Batch size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0475">
                <a:tc vMerge="1"/>
                <a:tc vMerge="1"/>
                <a:tc vMerge="1"/>
                <a:tc vMerge="1"/>
                <a:tc vMerge="1"/>
                <a:tc vMerge="1"/>
                <a:tc vMerge="1"/>
              </a:tr>
              <a:tr h="47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LSTM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120K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Roberta-base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30k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1e-6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Roberta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sentiment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170k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2e-15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Distilroberta-base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15k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2e-5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roberta-base</a:t>
            </a:r>
            <a:endParaRPr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50" y="1156450"/>
            <a:ext cx="8185450" cy="3796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LSTM</a:t>
            </a:r>
            <a:endParaRPr/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891" y="1152475"/>
            <a:ext cx="458822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