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78" r:id="rId6"/>
    <p:sldId id="274" r:id="rId7"/>
    <p:sldId id="275" r:id="rId8"/>
    <p:sldId id="276" r:id="rId9"/>
    <p:sldId id="279" r:id="rId10"/>
    <p:sldId id="277" r:id="rId11"/>
    <p:sldId id="280" r:id="rId12"/>
    <p:sldId id="281" r:id="rId13"/>
    <p:sldId id="282" r:id="rId14"/>
    <p:sldId id="283" r:id="rId15"/>
    <p:sldId id="284" r:id="rId16"/>
    <p:sldId id="264" r:id="rId17"/>
    <p:sldId id="271"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 userDrawn="1">
          <p15:clr>
            <a:srgbClr val="A4A3A4"/>
          </p15:clr>
        </p15:guide>
        <p15:guide id="2" pos="3863" userDrawn="1">
          <p15:clr>
            <a:srgbClr val="A4A3A4"/>
          </p15:clr>
        </p15:guide>
        <p15:guide id="3" pos="4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DD5"/>
    <a:srgbClr val="488BCE"/>
    <a:srgbClr val="3B3838"/>
    <a:srgbClr val="767171"/>
    <a:srgbClr val="2B37BE"/>
    <a:srgbClr val="3045C1"/>
    <a:srgbClr val="498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384" y="48"/>
      </p:cViewPr>
      <p:guideLst>
        <p:guide orient="horz" pos="51"/>
        <p:guide pos="3863"/>
        <p:guide pos="4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t>2023/6/26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文本框 6"/>
          <p:cNvSpPr txBox="1"/>
          <p:nvPr/>
        </p:nvSpPr>
        <p:spPr>
          <a:xfrm>
            <a:off x="1419224" y="2030686"/>
            <a:ext cx="6295546" cy="759182"/>
          </a:xfrm>
          <a:prstGeom prst="rect">
            <a:avLst/>
          </a:prstGeom>
        </p:spPr>
        <p:txBody>
          <a:bodyPr wrap="square" rtlCol="0">
            <a:spAutoFit/>
          </a:bodyPr>
          <a:lstStyle/>
          <a:p>
            <a:pPr>
              <a:lnSpc>
                <a:spcPts val="5200"/>
              </a:lnSpc>
            </a:pP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程序设计专题</a:t>
            </a:r>
            <a:r>
              <a:rPr lang="en-US" altLang="zh-CN" sz="4400" spc="130" dirty="0">
                <a:solidFill>
                  <a:schemeClr val="bg2">
                    <a:lumMod val="25000"/>
                  </a:schemeClr>
                </a:solidFill>
                <a:latin typeface="思源黑体 CN Heavy" panose="020B0A00000000000000" pitchFamily="34" charset="-122"/>
                <a:ea typeface="思源黑体 CN Heavy" panose="020B0A00000000000000" pitchFamily="34" charset="-122"/>
              </a:rPr>
              <a:t>Project</a:t>
            </a:r>
            <a:endPar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
        <p:nvSpPr>
          <p:cNvPr id="9" name="矩形 8"/>
          <p:cNvSpPr/>
          <p:nvPr/>
        </p:nvSpPr>
        <p:spPr>
          <a:xfrm>
            <a:off x="2575319" y="2873964"/>
            <a:ext cx="1569660" cy="507831"/>
          </a:xfrm>
          <a:prstGeom prst="rect">
            <a:avLst/>
          </a:prstGeom>
        </p:spPr>
        <p:txBody>
          <a:bodyPr wrap="none">
            <a:spAutoFit/>
          </a:bodyPr>
          <a:lstStyle/>
          <a:p>
            <a:pPr algn="ctr"/>
            <a:r>
              <a:rPr lang="zh-CN" altLang="en-US"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迷宫游戏</a:t>
            </a:r>
          </a:p>
        </p:txBody>
      </p:sp>
      <p:sp>
        <p:nvSpPr>
          <p:cNvPr id="10" name="矩形: 圆角 9"/>
          <p:cNvSpPr/>
          <p:nvPr/>
        </p:nvSpPr>
        <p:spPr>
          <a:xfrm>
            <a:off x="1948812" y="3511834"/>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40088" y="3587810"/>
            <a:ext cx="2301872" cy="338554"/>
          </a:xfrm>
          <a:prstGeom prst="rect">
            <a:avLst/>
          </a:prstGeom>
          <a:noFill/>
        </p:spPr>
        <p:txBody>
          <a:bodyPr wrap="square" rtlCol="0">
            <a:spAutoFit/>
          </a:bodyPr>
          <a:lstStyle/>
          <a:p>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汇报人：</a:t>
            </a:r>
            <a:r>
              <a:rPr lang="zh-CN" altLang="en-US" sz="1600" dirty="0">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rPr>
              <a:t>马琦</a:t>
            </a: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80060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92760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思源黑体 CN Heavy" panose="020B0A00000000000000" pitchFamily="34" charset="-122"/>
                  <a:ea typeface="思源黑体 CN Heavy" panose="020B0A00000000000000" pitchFamily="34" charset="-122"/>
                </a:rPr>
                <a:t>重要函数</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965329" cy="338554"/>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Function</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8" name="文本框 7">
            <a:extLst>
              <a:ext uri="{FF2B5EF4-FFF2-40B4-BE49-F238E27FC236}">
                <a16:creationId xmlns:a16="http://schemas.microsoft.com/office/drawing/2014/main" id="{636C066E-CF12-4B6D-953B-1498AD47DF49}"/>
              </a:ext>
            </a:extLst>
          </p:cNvPr>
          <p:cNvSpPr txBox="1"/>
          <p:nvPr/>
        </p:nvSpPr>
        <p:spPr>
          <a:xfrm>
            <a:off x="1296035" y="1805305"/>
            <a:ext cx="8619958" cy="4154984"/>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cs typeface="华文中宋" panose="02010600040101010101" charset="-122"/>
              </a:rPr>
              <a:t>函数原型：</a:t>
            </a:r>
            <a:r>
              <a:rPr lang="en-US" altLang="zh-CN" sz="2400" dirty="0">
                <a:latin typeface="华文中宋" panose="02010600040101010101" charset="-122"/>
                <a:ea typeface="华文中宋" panose="02010600040101010101" charset="-122"/>
                <a:cs typeface="华文中宋" panose="02010600040101010101" charset="-122"/>
              </a:rPr>
              <a:t>void </a:t>
            </a:r>
            <a:r>
              <a:rPr lang="en-US" altLang="zh-CN" sz="2400" dirty="0" err="1">
                <a:latin typeface="华文中宋" panose="02010600040101010101" charset="-122"/>
                <a:ea typeface="华文中宋" panose="02010600040101010101" charset="-122"/>
                <a:cs typeface="华文中宋" panose="02010600040101010101" charset="-122"/>
              </a:rPr>
              <a:t>createHardMaze</a:t>
            </a:r>
            <a:r>
              <a:rPr lang="en-US" altLang="zh-CN" sz="2400" dirty="0">
                <a:latin typeface="华文中宋" panose="02010600040101010101" charset="-122"/>
                <a:ea typeface="华文中宋" panose="02010600040101010101" charset="-122"/>
                <a:cs typeface="华文中宋" panose="02010600040101010101" charset="-122"/>
              </a:rPr>
              <a:t>(int </a:t>
            </a:r>
            <a:r>
              <a:rPr lang="en-US" altLang="zh-CN" sz="2400" dirty="0" err="1">
                <a:latin typeface="华文中宋" panose="02010600040101010101" charset="-122"/>
                <a:ea typeface="华文中宋" panose="02010600040101010101" charset="-122"/>
                <a:cs typeface="华文中宋" panose="02010600040101010101" charset="-122"/>
              </a:rPr>
              <a:t>xCur</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yCur</a:t>
            </a:r>
            <a:r>
              <a:rPr lang="en-US" altLang="zh-CN" sz="2400" dirty="0">
                <a:latin typeface="华文中宋" panose="02010600040101010101" charset="-122"/>
                <a:ea typeface="华文中宋" panose="02010600040101010101" charset="-122"/>
                <a:cs typeface="华文中宋" panose="02010600040101010101" charset="-122"/>
              </a:rPr>
              <a:t>);</a:t>
            </a:r>
            <a:endParaRPr lang="zh-CN" altLang="en-US" sz="2400" dirty="0">
              <a:latin typeface="华文中宋" panose="02010600040101010101" charset="-122"/>
              <a:ea typeface="华文中宋" panose="02010600040101010101" charset="-122"/>
              <a:cs typeface="华文中宋" panose="02010600040101010101" charset="-122"/>
            </a:endParaRP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功能介绍：利用广度优先遍历算法生成从迷宫起点到迷宫终点的通路</a:t>
            </a: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算法描述：</a:t>
            </a:r>
          </a:p>
          <a:p>
            <a:r>
              <a:rPr lang="en-US" altLang="zh-CN" sz="2400" dirty="0">
                <a:latin typeface="华文中宋" panose="02010600040101010101" charset="-122"/>
                <a:ea typeface="华文中宋" panose="02010600040101010101" charset="-122"/>
                <a:cs typeface="华文中宋" panose="02010600040101010101" charset="-122"/>
              </a:rPr>
              <a:t>1.</a:t>
            </a:r>
            <a:r>
              <a:rPr lang="zh-CN" altLang="en-US" sz="2400" dirty="0">
                <a:latin typeface="华文中宋" panose="02010600040101010101" charset="-122"/>
                <a:ea typeface="华文中宋" panose="02010600040101010101" charset="-122"/>
                <a:cs typeface="华文中宋" panose="02010600040101010101" charset="-122"/>
              </a:rPr>
              <a:t>从传入参数</a:t>
            </a:r>
            <a:r>
              <a:rPr lang="en-US" altLang="zh-CN" sz="2400" dirty="0" err="1">
                <a:latin typeface="华文中宋" panose="02010600040101010101" charset="-122"/>
                <a:ea typeface="华文中宋" panose="02010600040101010101" charset="-122"/>
                <a:cs typeface="华文中宋" panose="02010600040101010101" charset="-122"/>
              </a:rPr>
              <a:t>xCur</a:t>
            </a:r>
            <a:r>
              <a:rPr lang="en-US" altLang="zh-CN" sz="2400" dirty="0">
                <a:latin typeface="华文中宋" panose="02010600040101010101" charset="-122"/>
                <a:ea typeface="华文中宋" panose="02010600040101010101" charset="-122"/>
                <a:cs typeface="华文中宋" panose="02010600040101010101" charset="-122"/>
              </a:rPr>
              <a:t>,</a:t>
            </a:r>
            <a:r>
              <a:rPr lang="zh-CN" altLang="en-US" sz="2400" dirty="0">
                <a:latin typeface="华文中宋" panose="02010600040101010101" charset="-122"/>
                <a:ea typeface="华文中宋" panose="02010600040101010101" charset="-122"/>
                <a:cs typeface="华文中宋" panose="02010600040101010101" charset="-122"/>
              </a:rPr>
              <a:t> </a:t>
            </a:r>
            <a:r>
              <a:rPr lang="en-US" altLang="zh-CN" sz="2400" dirty="0" err="1">
                <a:latin typeface="华文中宋" panose="02010600040101010101" charset="-122"/>
                <a:ea typeface="华文中宋" panose="02010600040101010101" charset="-122"/>
                <a:cs typeface="华文中宋" panose="02010600040101010101" charset="-122"/>
              </a:rPr>
              <a:t>yCur</a:t>
            </a:r>
            <a:r>
              <a:rPr lang="zh-CN" altLang="en-US" sz="2400" dirty="0">
                <a:latin typeface="华文中宋" panose="02010600040101010101" charset="-122"/>
                <a:ea typeface="华文中宋" panose="02010600040101010101" charset="-122"/>
                <a:cs typeface="华文中宋" panose="02010600040101010101" charset="-122"/>
              </a:rPr>
              <a:t>位置开始调用函数</a:t>
            </a:r>
            <a:r>
              <a:rPr lang="en-US" altLang="zh-CN" sz="2400" dirty="0" err="1">
                <a:latin typeface="华文中宋" panose="02010600040101010101" charset="-122"/>
                <a:ea typeface="华文中宋" panose="02010600040101010101" charset="-122"/>
                <a:cs typeface="华文中宋" panose="02010600040101010101" charset="-122"/>
              </a:rPr>
              <a:t>isHaveNeighbor</a:t>
            </a:r>
            <a:r>
              <a:rPr lang="en-US" altLang="zh-CN" sz="2400" dirty="0">
                <a:latin typeface="华文中宋" panose="02010600040101010101" charset="-122"/>
                <a:ea typeface="华文中宋" panose="02010600040101010101" charset="-122"/>
                <a:cs typeface="华文中宋" panose="02010600040101010101" charset="-122"/>
              </a:rPr>
              <a:t>(), </a:t>
            </a:r>
          </a:p>
          <a:p>
            <a:r>
              <a:rPr lang="zh-CN" altLang="en-US" sz="2400" dirty="0">
                <a:latin typeface="华文中宋" panose="02010600040101010101" charset="-122"/>
                <a:ea typeface="华文中宋" panose="02010600040101010101" charset="-122"/>
                <a:cs typeface="华文中宋" panose="02010600040101010101" charset="-122"/>
              </a:rPr>
              <a:t>找到相邻的路径，并打通路径。</a:t>
            </a:r>
            <a:endParaRPr lang="en-US" altLang="zh-CN" sz="2400" dirty="0">
              <a:latin typeface="华文中宋" panose="02010600040101010101" charset="-122"/>
              <a:ea typeface="华文中宋" panose="02010600040101010101" charset="-122"/>
              <a:cs typeface="华文中宋" panose="02010600040101010101" charset="-122"/>
            </a:endParaRPr>
          </a:p>
          <a:p>
            <a:r>
              <a:rPr lang="en-US" altLang="zh-CN" sz="2400" dirty="0">
                <a:latin typeface="华文中宋" panose="02010600040101010101" charset="-122"/>
                <a:ea typeface="华文中宋" panose="02010600040101010101" charset="-122"/>
                <a:cs typeface="华文中宋" panose="02010600040101010101" charset="-122"/>
              </a:rPr>
              <a:t>2.</a:t>
            </a:r>
            <a:r>
              <a:rPr lang="zh-CN" altLang="en-US" sz="2400" dirty="0">
                <a:latin typeface="华文中宋" panose="02010600040101010101" charset="-122"/>
                <a:ea typeface="华文中宋" panose="02010600040101010101" charset="-122"/>
                <a:cs typeface="华文中宋" panose="02010600040101010101" charset="-122"/>
              </a:rPr>
              <a:t>更新参数</a:t>
            </a:r>
            <a:r>
              <a:rPr lang="en-US" altLang="zh-CN" sz="2400" dirty="0" err="1">
                <a:latin typeface="华文中宋" panose="02010600040101010101" charset="-122"/>
                <a:ea typeface="华文中宋" panose="02010600040101010101" charset="-122"/>
                <a:cs typeface="华文中宋" panose="02010600040101010101" charset="-122"/>
              </a:rPr>
              <a:t>xCur</a:t>
            </a:r>
            <a:r>
              <a:rPr lang="en-US" altLang="zh-CN" sz="2400" dirty="0">
                <a:latin typeface="华文中宋" panose="02010600040101010101" charset="-122"/>
                <a:ea typeface="华文中宋" panose="02010600040101010101" charset="-122"/>
                <a:cs typeface="华文中宋" panose="02010600040101010101" charset="-122"/>
              </a:rPr>
              <a:t>, </a:t>
            </a:r>
            <a:r>
              <a:rPr lang="en-US" altLang="zh-CN" sz="2400" dirty="0" err="1">
                <a:latin typeface="华文中宋" panose="02010600040101010101" charset="-122"/>
                <a:ea typeface="华文中宋" panose="02010600040101010101" charset="-122"/>
                <a:cs typeface="华文中宋" panose="02010600040101010101" charset="-122"/>
              </a:rPr>
              <a:t>yCur</a:t>
            </a:r>
            <a:r>
              <a:rPr lang="zh-CN" altLang="en-US" sz="2400" dirty="0">
                <a:latin typeface="华文中宋" panose="02010600040101010101" charset="-122"/>
                <a:ea typeface="华文中宋" panose="02010600040101010101" charset="-122"/>
                <a:cs typeface="华文中宋" panose="02010600040101010101" charset="-122"/>
              </a:rPr>
              <a:t>后，继续执行步骤一，直到迷宫首尾连通。</a:t>
            </a:r>
            <a:endParaRPr lang="en-US" altLang="zh-CN" sz="2400" dirty="0">
              <a:latin typeface="华文中宋" panose="02010600040101010101" charset="-122"/>
              <a:ea typeface="华文中宋" panose="02010600040101010101" charset="-122"/>
              <a:cs typeface="华文中宋" panose="02010600040101010101" charset="-122"/>
            </a:endParaRPr>
          </a:p>
          <a:p>
            <a:r>
              <a:rPr lang="en-US" altLang="zh-CN" sz="2400" dirty="0">
                <a:latin typeface="华文中宋" panose="02010600040101010101" charset="-122"/>
                <a:ea typeface="华文中宋" panose="02010600040101010101" charset="-122"/>
                <a:cs typeface="华文中宋" panose="02010600040101010101" charset="-122"/>
              </a:rPr>
              <a:t>3.</a:t>
            </a:r>
            <a:r>
              <a:rPr lang="zh-CN" altLang="en-US" sz="2400" dirty="0">
                <a:latin typeface="华文中宋" panose="02010600040101010101" charset="-122"/>
                <a:ea typeface="华文中宋" panose="02010600040101010101" charset="-122"/>
                <a:cs typeface="华文中宋" panose="02010600040101010101" charset="-122"/>
              </a:rPr>
              <a:t>迷宫特点：分叉更多，难度略高。</a:t>
            </a:r>
          </a:p>
        </p:txBody>
      </p:sp>
    </p:spTree>
    <p:extLst>
      <p:ext uri="{BB962C8B-B14F-4D97-AF65-F5344CB8AC3E}">
        <p14:creationId xmlns:p14="http://schemas.microsoft.com/office/powerpoint/2010/main" val="270821731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函数演示</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788999" cy="369332"/>
            </a:xfrm>
            <a:prstGeom prst="rect">
              <a:avLst/>
            </a:prstGeom>
          </p:spPr>
          <p:txBody>
            <a:bodyPr wrap="none">
              <a:spAutoFit/>
            </a:bodyPr>
            <a:lstStyle/>
            <a:p>
              <a:r>
                <a:rPr lang="en-US" altLang="zh-CN" dirty="0"/>
                <a:t>Demo</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2" name="图片 1">
            <a:extLst>
              <a:ext uri="{FF2B5EF4-FFF2-40B4-BE49-F238E27FC236}">
                <a16:creationId xmlns:a16="http://schemas.microsoft.com/office/drawing/2014/main" id="{6B9BEF2E-FBB0-464D-BE8E-F0E5572CDEF2}"/>
              </a:ext>
            </a:extLst>
          </p:cNvPr>
          <p:cNvPicPr>
            <a:picLocks noChangeAspect="1"/>
          </p:cNvPicPr>
          <p:nvPr/>
        </p:nvPicPr>
        <p:blipFill>
          <a:blip r:embed="rId2"/>
          <a:stretch>
            <a:fillRect/>
          </a:stretch>
        </p:blipFill>
        <p:spPr>
          <a:xfrm>
            <a:off x="658813" y="2105015"/>
            <a:ext cx="2781430" cy="3105372"/>
          </a:xfrm>
          <a:prstGeom prst="rect">
            <a:avLst/>
          </a:prstGeom>
        </p:spPr>
      </p:pic>
      <p:sp>
        <p:nvSpPr>
          <p:cNvPr id="11" name="箭头: 右 10">
            <a:extLst>
              <a:ext uri="{FF2B5EF4-FFF2-40B4-BE49-F238E27FC236}">
                <a16:creationId xmlns:a16="http://schemas.microsoft.com/office/drawing/2014/main" id="{FF9F8BE5-63BE-41A1-86CB-DFE33CE0BF1A}"/>
              </a:ext>
            </a:extLst>
          </p:cNvPr>
          <p:cNvSpPr/>
          <p:nvPr/>
        </p:nvSpPr>
        <p:spPr>
          <a:xfrm>
            <a:off x="3575156" y="3376634"/>
            <a:ext cx="697042" cy="281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B82D79B-B913-4BBC-ADF0-ACEABC591E41}"/>
              </a:ext>
            </a:extLst>
          </p:cNvPr>
          <p:cNvPicPr>
            <a:picLocks noChangeAspect="1"/>
          </p:cNvPicPr>
          <p:nvPr/>
        </p:nvPicPr>
        <p:blipFill>
          <a:blip r:embed="rId3"/>
          <a:stretch>
            <a:fillRect/>
          </a:stretch>
        </p:blipFill>
        <p:spPr>
          <a:xfrm>
            <a:off x="4474043" y="2105015"/>
            <a:ext cx="2781431" cy="3088792"/>
          </a:xfrm>
          <a:prstGeom prst="rect">
            <a:avLst/>
          </a:prstGeom>
        </p:spPr>
      </p:pic>
      <p:sp>
        <p:nvSpPr>
          <p:cNvPr id="13" name="箭头: 右 12">
            <a:extLst>
              <a:ext uri="{FF2B5EF4-FFF2-40B4-BE49-F238E27FC236}">
                <a16:creationId xmlns:a16="http://schemas.microsoft.com/office/drawing/2014/main" id="{EEC52D0C-4832-46E0-8FE4-2ED67888E415}"/>
              </a:ext>
            </a:extLst>
          </p:cNvPr>
          <p:cNvSpPr/>
          <p:nvPr/>
        </p:nvSpPr>
        <p:spPr>
          <a:xfrm>
            <a:off x="7457321" y="3406616"/>
            <a:ext cx="697042" cy="281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F807E56-5781-4140-8002-9CA01495AD13}"/>
              </a:ext>
            </a:extLst>
          </p:cNvPr>
          <p:cNvPicPr>
            <a:picLocks noChangeAspect="1"/>
          </p:cNvPicPr>
          <p:nvPr/>
        </p:nvPicPr>
        <p:blipFill>
          <a:blip r:embed="rId4"/>
          <a:stretch>
            <a:fillRect/>
          </a:stretch>
        </p:blipFill>
        <p:spPr>
          <a:xfrm>
            <a:off x="8500273" y="2040246"/>
            <a:ext cx="2781431" cy="3110959"/>
          </a:xfrm>
          <a:prstGeom prst="rect">
            <a:avLst/>
          </a:prstGeom>
        </p:spPr>
      </p:pic>
    </p:spTree>
    <p:extLst>
      <p:ext uri="{BB962C8B-B14F-4D97-AF65-F5344CB8AC3E}">
        <p14:creationId xmlns:p14="http://schemas.microsoft.com/office/powerpoint/2010/main" val="197584784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重要函数</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037463" cy="369332"/>
            </a:xfrm>
            <a:prstGeom prst="rect">
              <a:avLst/>
            </a:prstGeom>
          </p:spPr>
          <p:txBody>
            <a:bodyPr wrap="none">
              <a:spAutoFit/>
            </a:bodyPr>
            <a:lstStyle/>
            <a:p>
              <a:r>
                <a:rPr lang="en-US" altLang="zh-CN" dirty="0"/>
                <a:t>Function</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0" name="文本框 9">
            <a:extLst>
              <a:ext uri="{FF2B5EF4-FFF2-40B4-BE49-F238E27FC236}">
                <a16:creationId xmlns:a16="http://schemas.microsoft.com/office/drawing/2014/main" id="{472EA201-D786-4C1A-BC95-617438ED8C8D}"/>
              </a:ext>
            </a:extLst>
          </p:cNvPr>
          <p:cNvSpPr txBox="1"/>
          <p:nvPr/>
        </p:nvSpPr>
        <p:spPr>
          <a:xfrm>
            <a:off x="1296035" y="1805305"/>
            <a:ext cx="8619958" cy="4154984"/>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cs typeface="华文中宋" panose="02010600040101010101" charset="-122"/>
              </a:rPr>
              <a:t>函数原型：</a:t>
            </a:r>
            <a:r>
              <a:rPr lang="en-US" altLang="zh-CN" sz="2400" dirty="0">
                <a:latin typeface="华文中宋" panose="02010600040101010101" charset="-122"/>
                <a:ea typeface="华文中宋" panose="02010600040101010101" charset="-122"/>
                <a:cs typeface="华文中宋" panose="02010600040101010101" charset="-122"/>
              </a:rPr>
              <a:t>int </a:t>
            </a:r>
            <a:r>
              <a:rPr lang="en-US" altLang="zh-CN" sz="2400" dirty="0" err="1">
                <a:latin typeface="华文中宋" panose="02010600040101010101" charset="-122"/>
                <a:ea typeface="华文中宋" panose="02010600040101010101" charset="-122"/>
                <a:cs typeface="华文中宋" panose="02010600040101010101" charset="-122"/>
              </a:rPr>
              <a:t>findPath</a:t>
            </a:r>
            <a:r>
              <a:rPr lang="en-US" altLang="zh-CN" sz="2400" dirty="0">
                <a:latin typeface="华文中宋" panose="02010600040101010101" charset="-122"/>
                <a:ea typeface="华文中宋" panose="02010600040101010101" charset="-122"/>
                <a:cs typeface="华文中宋" panose="02010600040101010101" charset="-122"/>
              </a:rPr>
              <a:t>(int </a:t>
            </a:r>
            <a:r>
              <a:rPr lang="en-US" altLang="zh-CN" sz="2400" dirty="0" err="1">
                <a:latin typeface="华文中宋" panose="02010600040101010101" charset="-122"/>
                <a:ea typeface="华文中宋" panose="02010600040101010101" charset="-122"/>
                <a:cs typeface="华文中宋" panose="02010600040101010101" charset="-122"/>
              </a:rPr>
              <a:t>pathStartX</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pathStartY</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pathEndX</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pathEndY</a:t>
            </a:r>
            <a:r>
              <a:rPr lang="en-US" altLang="zh-CN" sz="2400" dirty="0">
                <a:latin typeface="华文中宋" panose="02010600040101010101" charset="-122"/>
                <a:ea typeface="华文中宋" panose="02010600040101010101" charset="-122"/>
                <a:cs typeface="华文中宋" panose="02010600040101010101" charset="-122"/>
              </a:rPr>
              <a:t>)</a:t>
            </a:r>
            <a:r>
              <a:rPr lang="zh-CN" altLang="en-US" sz="2400" dirty="0">
                <a:latin typeface="华文中宋" panose="02010600040101010101" charset="-122"/>
                <a:ea typeface="华文中宋" panose="02010600040101010101" charset="-122"/>
                <a:cs typeface="华文中宋" panose="02010600040101010101" charset="-122"/>
              </a:rPr>
              <a:t>；</a:t>
            </a: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功能介绍：使用队列找到传入的起点参数到终点参数路径，并用将行进方向表示保存到</a:t>
            </a:r>
            <a:r>
              <a:rPr lang="en-US" altLang="zh-CN" sz="2400" dirty="0">
                <a:latin typeface="华文中宋" panose="02010600040101010101" charset="-122"/>
                <a:ea typeface="华文中宋" panose="02010600040101010101" charset="-122"/>
                <a:cs typeface="华文中宋" panose="02010600040101010101" charset="-122"/>
              </a:rPr>
              <a:t>path[15][15]</a:t>
            </a:r>
            <a:r>
              <a:rPr lang="zh-CN" altLang="en-US" sz="2400" dirty="0">
                <a:latin typeface="华文中宋" panose="02010600040101010101" charset="-122"/>
                <a:ea typeface="华文中宋" panose="02010600040101010101" charset="-122"/>
                <a:cs typeface="华文中宋" panose="02010600040101010101" charset="-122"/>
              </a:rPr>
              <a:t>二维数组中。</a:t>
            </a: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算法描述：</a:t>
            </a:r>
          </a:p>
          <a:p>
            <a:r>
              <a:rPr lang="en-US" altLang="zh-CN" sz="2400" dirty="0">
                <a:latin typeface="华文中宋" panose="02010600040101010101" charset="-122"/>
                <a:ea typeface="华文中宋" panose="02010600040101010101" charset="-122"/>
                <a:cs typeface="华文中宋" panose="02010600040101010101" charset="-122"/>
              </a:rPr>
              <a:t>1.</a:t>
            </a:r>
            <a:r>
              <a:rPr lang="zh-CN" altLang="en-US" sz="2400" dirty="0">
                <a:latin typeface="华文中宋" panose="02010600040101010101" charset="-122"/>
                <a:ea typeface="华文中宋" panose="02010600040101010101" charset="-122"/>
                <a:cs typeface="华文中宋" panose="02010600040101010101" charset="-122"/>
              </a:rPr>
              <a:t>传入起点位置参数，将当前位置压入队列。</a:t>
            </a:r>
            <a:endParaRPr lang="en-US" altLang="zh-CN" sz="2400" dirty="0">
              <a:latin typeface="华文中宋" panose="02010600040101010101" charset="-122"/>
              <a:ea typeface="华文中宋" panose="02010600040101010101" charset="-122"/>
              <a:cs typeface="华文中宋" panose="02010600040101010101" charset="-122"/>
            </a:endParaRPr>
          </a:p>
          <a:p>
            <a:r>
              <a:rPr lang="en-US" altLang="zh-CN" sz="2400" dirty="0">
                <a:latin typeface="华文中宋" panose="02010600040101010101" charset="-122"/>
                <a:ea typeface="华文中宋" panose="02010600040101010101" charset="-122"/>
                <a:cs typeface="华文中宋" panose="02010600040101010101" charset="-122"/>
              </a:rPr>
              <a:t>2.</a:t>
            </a:r>
            <a:r>
              <a:rPr lang="zh-CN" altLang="en-US" sz="2400" dirty="0">
                <a:latin typeface="华文中宋" panose="02010600040101010101" charset="-122"/>
                <a:ea typeface="华文中宋" panose="02010600040101010101" charset="-122"/>
                <a:cs typeface="华文中宋" panose="02010600040101010101" charset="-122"/>
              </a:rPr>
              <a:t>从当前位置开始，向四个方向探索，找到可行进的路径后，将方向存储到</a:t>
            </a:r>
            <a:r>
              <a:rPr lang="en-US" altLang="zh-CN" sz="2400" dirty="0">
                <a:latin typeface="华文中宋" panose="02010600040101010101" charset="-122"/>
                <a:ea typeface="华文中宋" panose="02010600040101010101" charset="-122"/>
                <a:cs typeface="华文中宋" panose="02010600040101010101" charset="-122"/>
              </a:rPr>
              <a:t>path</a:t>
            </a:r>
            <a:r>
              <a:rPr lang="zh-CN" altLang="en-US" sz="2400" dirty="0">
                <a:latin typeface="华文中宋" panose="02010600040101010101" charset="-122"/>
                <a:ea typeface="华文中宋" panose="02010600040101010101" charset="-122"/>
                <a:cs typeface="华文中宋" panose="02010600040101010101" charset="-122"/>
              </a:rPr>
              <a:t>数组中，并将下一位置压入队列中。</a:t>
            </a:r>
            <a:endParaRPr lang="en-US" altLang="zh-CN" sz="2400" dirty="0">
              <a:latin typeface="华文中宋" panose="02010600040101010101" charset="-122"/>
              <a:ea typeface="华文中宋" panose="02010600040101010101" charset="-122"/>
              <a:cs typeface="华文中宋" panose="02010600040101010101" charset="-122"/>
            </a:endParaRPr>
          </a:p>
          <a:p>
            <a:endParaRPr lang="zh-CN" altLang="en-US" sz="2400" dirty="0">
              <a:latin typeface="华文中宋" panose="02010600040101010101" charset="-122"/>
              <a:ea typeface="华文中宋" panose="02010600040101010101" charset="-122"/>
              <a:cs typeface="华文中宋" panose="02010600040101010101" charset="-122"/>
            </a:endParaRPr>
          </a:p>
        </p:txBody>
      </p:sp>
    </p:spTree>
    <p:extLst>
      <p:ext uri="{BB962C8B-B14F-4D97-AF65-F5344CB8AC3E}">
        <p14:creationId xmlns:p14="http://schemas.microsoft.com/office/powerpoint/2010/main" val="119436218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重要函数</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037463" cy="369332"/>
            </a:xfrm>
            <a:prstGeom prst="rect">
              <a:avLst/>
            </a:prstGeom>
          </p:spPr>
          <p:txBody>
            <a:bodyPr wrap="none">
              <a:spAutoFit/>
            </a:bodyPr>
            <a:lstStyle/>
            <a:p>
              <a:r>
                <a:rPr lang="en-US" altLang="zh-CN" dirty="0"/>
                <a:t>Function</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0" name="文本框 9">
            <a:extLst>
              <a:ext uri="{FF2B5EF4-FFF2-40B4-BE49-F238E27FC236}">
                <a16:creationId xmlns:a16="http://schemas.microsoft.com/office/drawing/2014/main" id="{472EA201-D786-4C1A-BC95-617438ED8C8D}"/>
              </a:ext>
            </a:extLst>
          </p:cNvPr>
          <p:cNvSpPr txBox="1"/>
          <p:nvPr/>
        </p:nvSpPr>
        <p:spPr>
          <a:xfrm>
            <a:off x="1296035" y="1805305"/>
            <a:ext cx="8619958" cy="3785652"/>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cs typeface="华文中宋" panose="02010600040101010101" charset="-122"/>
              </a:rPr>
              <a:t>函数原型：</a:t>
            </a:r>
            <a:r>
              <a:rPr lang="en-US" altLang="zh-CN" sz="2400" dirty="0">
                <a:latin typeface="华文中宋" panose="02010600040101010101" charset="-122"/>
                <a:ea typeface="华文中宋" panose="02010600040101010101" charset="-122"/>
                <a:cs typeface="华文中宋" panose="02010600040101010101" charset="-122"/>
              </a:rPr>
              <a:t>void </a:t>
            </a:r>
            <a:r>
              <a:rPr lang="en-US" altLang="zh-CN" sz="2400" dirty="0" err="1">
                <a:latin typeface="华文中宋" panose="02010600040101010101" charset="-122"/>
                <a:ea typeface="华文中宋" panose="02010600040101010101" charset="-122"/>
                <a:cs typeface="华文中宋" panose="02010600040101010101" charset="-122"/>
              </a:rPr>
              <a:t>printPath</a:t>
            </a:r>
            <a:r>
              <a:rPr lang="en-US" altLang="zh-CN" sz="2400" dirty="0">
                <a:latin typeface="华文中宋" panose="02010600040101010101" charset="-122"/>
                <a:ea typeface="华文中宋" panose="02010600040101010101" charset="-122"/>
                <a:cs typeface="华文中宋" panose="02010600040101010101" charset="-122"/>
              </a:rPr>
              <a:t>(int </a:t>
            </a:r>
            <a:r>
              <a:rPr lang="en-US" altLang="zh-CN" sz="2400" dirty="0" err="1">
                <a:latin typeface="华文中宋" panose="02010600040101010101" charset="-122"/>
                <a:ea typeface="华文中宋" panose="02010600040101010101" charset="-122"/>
                <a:cs typeface="华文中宋" panose="02010600040101010101" charset="-122"/>
              </a:rPr>
              <a:t>pathStartX</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pathStartY</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pathEndX</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pathEndY</a:t>
            </a:r>
            <a:r>
              <a:rPr lang="en-US" altLang="zh-CN" sz="2400" dirty="0">
                <a:latin typeface="华文中宋" panose="02010600040101010101" charset="-122"/>
                <a:ea typeface="华文中宋" panose="02010600040101010101" charset="-122"/>
                <a:cs typeface="华文中宋" panose="02010600040101010101" charset="-122"/>
              </a:rPr>
              <a:t>);</a:t>
            </a:r>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功能介绍：利用上述</a:t>
            </a:r>
            <a:r>
              <a:rPr lang="en-US" altLang="zh-CN" sz="2400" dirty="0" err="1">
                <a:latin typeface="华文中宋" panose="02010600040101010101" charset="-122"/>
                <a:ea typeface="华文中宋" panose="02010600040101010101" charset="-122"/>
                <a:cs typeface="华文中宋" panose="02010600040101010101" charset="-122"/>
              </a:rPr>
              <a:t>findPath</a:t>
            </a:r>
            <a:r>
              <a:rPr lang="zh-CN" altLang="en-US" sz="2400" dirty="0">
                <a:latin typeface="华文中宋" panose="02010600040101010101" charset="-122"/>
                <a:ea typeface="华文中宋" panose="02010600040101010101" charset="-122"/>
                <a:cs typeface="华文中宋" panose="02010600040101010101" charset="-122"/>
              </a:rPr>
              <a:t>找到的路径方向数组，从路径终点回到路径起点，输出所有路径</a:t>
            </a: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算法描述：</a:t>
            </a:r>
          </a:p>
          <a:p>
            <a:r>
              <a:rPr lang="en-US" altLang="zh-CN" sz="2400" dirty="0">
                <a:latin typeface="华文中宋" panose="02010600040101010101" charset="-122"/>
                <a:ea typeface="华文中宋" panose="02010600040101010101" charset="-122"/>
                <a:cs typeface="华文中宋" panose="02010600040101010101" charset="-122"/>
              </a:rPr>
              <a:t>1.</a:t>
            </a:r>
            <a:r>
              <a:rPr lang="zh-CN" altLang="en-US" sz="2400" dirty="0">
                <a:latin typeface="华文中宋" panose="02010600040101010101" charset="-122"/>
                <a:ea typeface="华文中宋" panose="02010600040101010101" charset="-122"/>
                <a:cs typeface="华文中宋" panose="02010600040101010101" charset="-122"/>
              </a:rPr>
              <a:t>从路径终点，根据</a:t>
            </a:r>
            <a:r>
              <a:rPr lang="en-US" altLang="zh-CN" sz="2400" dirty="0">
                <a:latin typeface="华文中宋" panose="02010600040101010101" charset="-122"/>
                <a:ea typeface="华文中宋" panose="02010600040101010101" charset="-122"/>
                <a:cs typeface="华文中宋" panose="02010600040101010101" charset="-122"/>
              </a:rPr>
              <a:t>path</a:t>
            </a:r>
            <a:r>
              <a:rPr lang="zh-CN" altLang="en-US" sz="2400" dirty="0">
                <a:latin typeface="华文中宋" panose="02010600040101010101" charset="-122"/>
                <a:ea typeface="华文中宋" panose="02010600040101010101" charset="-122"/>
                <a:cs typeface="华文中宋" panose="02010600040101010101" charset="-122"/>
              </a:rPr>
              <a:t>数组中所存方向，一步步返回起点，并将</a:t>
            </a:r>
            <a:r>
              <a:rPr lang="en-US" altLang="zh-CN" sz="2400" dirty="0">
                <a:latin typeface="华文中宋" panose="02010600040101010101" charset="-122"/>
                <a:ea typeface="华文中宋" panose="02010600040101010101" charset="-122"/>
                <a:cs typeface="华文中宋" panose="02010600040101010101" charset="-122"/>
              </a:rPr>
              <a:t>x</a:t>
            </a:r>
            <a:r>
              <a:rPr lang="zh-CN" altLang="en-US" sz="2400" dirty="0">
                <a:latin typeface="华文中宋" panose="02010600040101010101" charset="-122"/>
                <a:ea typeface="华文中宋" panose="02010600040101010101" charset="-122"/>
                <a:cs typeface="华文中宋" panose="02010600040101010101" charset="-122"/>
              </a:rPr>
              <a:t>坐标，</a:t>
            </a:r>
            <a:r>
              <a:rPr lang="en-US" altLang="zh-CN" sz="2400" dirty="0">
                <a:latin typeface="华文中宋" panose="02010600040101010101" charset="-122"/>
                <a:ea typeface="华文中宋" panose="02010600040101010101" charset="-122"/>
                <a:cs typeface="华文中宋" panose="02010600040101010101" charset="-122"/>
              </a:rPr>
              <a:t>y</a:t>
            </a:r>
            <a:r>
              <a:rPr lang="zh-CN" altLang="en-US" sz="2400" dirty="0">
                <a:latin typeface="华文中宋" panose="02010600040101010101" charset="-122"/>
                <a:ea typeface="华文中宋" panose="02010600040101010101" charset="-122"/>
                <a:cs typeface="华文中宋" panose="02010600040101010101" charset="-122"/>
              </a:rPr>
              <a:t>坐标用链表储存</a:t>
            </a:r>
            <a:endParaRPr lang="en-US" altLang="zh-CN" sz="2400" dirty="0">
              <a:latin typeface="华文中宋" panose="02010600040101010101" charset="-122"/>
              <a:ea typeface="华文中宋" panose="02010600040101010101" charset="-122"/>
              <a:cs typeface="华文中宋" panose="02010600040101010101" charset="-122"/>
            </a:endParaRPr>
          </a:p>
          <a:p>
            <a:r>
              <a:rPr lang="en-US" altLang="zh-CN" sz="2400" dirty="0">
                <a:latin typeface="华文中宋" panose="02010600040101010101" charset="-122"/>
                <a:ea typeface="华文中宋" panose="02010600040101010101" charset="-122"/>
                <a:cs typeface="华文中宋" panose="02010600040101010101" charset="-122"/>
              </a:rPr>
              <a:t>2.</a:t>
            </a:r>
            <a:r>
              <a:rPr lang="zh-CN" altLang="en-US" sz="2400" dirty="0">
                <a:latin typeface="华文中宋" panose="02010600040101010101" charset="-122"/>
                <a:ea typeface="华文中宋" panose="02010600040101010101" charset="-122"/>
                <a:cs typeface="华文中宋" panose="02010600040101010101" charset="-122"/>
              </a:rPr>
              <a:t>将上述</a:t>
            </a:r>
            <a:r>
              <a:rPr lang="en-US" altLang="zh-CN" sz="2400" dirty="0">
                <a:latin typeface="华文中宋" panose="02010600040101010101" charset="-122"/>
                <a:ea typeface="华文中宋" panose="02010600040101010101" charset="-122"/>
                <a:cs typeface="华文中宋" panose="02010600040101010101" charset="-122"/>
              </a:rPr>
              <a:t>x</a:t>
            </a:r>
            <a:r>
              <a:rPr lang="zh-CN" altLang="en-US" sz="2400" dirty="0">
                <a:latin typeface="华文中宋" panose="02010600040101010101" charset="-122"/>
                <a:ea typeface="华文中宋" panose="02010600040101010101" charset="-122"/>
                <a:cs typeface="华文中宋" panose="02010600040101010101" charset="-122"/>
              </a:rPr>
              <a:t>，</a:t>
            </a:r>
            <a:r>
              <a:rPr lang="en-US" altLang="zh-CN" sz="2400" dirty="0">
                <a:latin typeface="华文中宋" panose="02010600040101010101" charset="-122"/>
                <a:ea typeface="华文中宋" panose="02010600040101010101" charset="-122"/>
                <a:cs typeface="华文中宋" panose="02010600040101010101" charset="-122"/>
              </a:rPr>
              <a:t>y</a:t>
            </a:r>
            <a:r>
              <a:rPr lang="zh-CN" altLang="en-US" sz="2400" dirty="0">
                <a:latin typeface="华文中宋" panose="02010600040101010101" charset="-122"/>
                <a:ea typeface="华文中宋" panose="02010600040101010101" charset="-122"/>
                <a:cs typeface="华文中宋" panose="02010600040101010101" charset="-122"/>
              </a:rPr>
              <a:t>坐标对应的迷宫迷宫数组元素赋值为</a:t>
            </a:r>
            <a:r>
              <a:rPr lang="en-US" altLang="zh-CN" sz="2400" dirty="0">
                <a:latin typeface="华文中宋" panose="02010600040101010101" charset="-122"/>
                <a:ea typeface="华文中宋" panose="02010600040101010101" charset="-122"/>
                <a:cs typeface="华文中宋" panose="02010600040101010101" charset="-122"/>
              </a:rPr>
              <a:t>6</a:t>
            </a:r>
            <a:r>
              <a:rPr lang="zh-CN" altLang="en-US" sz="2400" dirty="0">
                <a:latin typeface="华文中宋" panose="02010600040101010101" charset="-122"/>
                <a:ea typeface="华文中宋" panose="02010600040101010101" charset="-122"/>
                <a:cs typeface="华文中宋" panose="02010600040101010101" charset="-122"/>
              </a:rPr>
              <a:t>用于绘制提示</a:t>
            </a:r>
            <a:endParaRPr lang="en-US" altLang="zh-CN" sz="2400" dirty="0">
              <a:latin typeface="华文中宋" panose="02010600040101010101" charset="-122"/>
              <a:ea typeface="华文中宋" panose="02010600040101010101" charset="-122"/>
              <a:cs typeface="华文中宋" panose="02010600040101010101" charset="-122"/>
            </a:endParaRPr>
          </a:p>
        </p:txBody>
      </p:sp>
    </p:spTree>
    <p:extLst>
      <p:ext uri="{BB962C8B-B14F-4D97-AF65-F5344CB8AC3E}">
        <p14:creationId xmlns:p14="http://schemas.microsoft.com/office/powerpoint/2010/main" val="3646066702"/>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重要函数</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037463" cy="369332"/>
            </a:xfrm>
            <a:prstGeom prst="rect">
              <a:avLst/>
            </a:prstGeom>
          </p:spPr>
          <p:txBody>
            <a:bodyPr wrap="none">
              <a:spAutoFit/>
            </a:bodyPr>
            <a:lstStyle/>
            <a:p>
              <a:r>
                <a:rPr lang="en-US" altLang="zh-CN" dirty="0"/>
                <a:t>Function</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0" name="文本框 9">
            <a:extLst>
              <a:ext uri="{FF2B5EF4-FFF2-40B4-BE49-F238E27FC236}">
                <a16:creationId xmlns:a16="http://schemas.microsoft.com/office/drawing/2014/main" id="{472EA201-D786-4C1A-BC95-617438ED8C8D}"/>
              </a:ext>
            </a:extLst>
          </p:cNvPr>
          <p:cNvSpPr txBox="1"/>
          <p:nvPr/>
        </p:nvSpPr>
        <p:spPr>
          <a:xfrm>
            <a:off x="1296035" y="1805305"/>
            <a:ext cx="8619958" cy="4154984"/>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cs typeface="华文中宋" panose="02010600040101010101" charset="-122"/>
              </a:rPr>
              <a:t>函数原型：</a:t>
            </a:r>
            <a:r>
              <a:rPr lang="en-US" altLang="zh-CN" sz="2400" dirty="0">
                <a:latin typeface="华文中宋" panose="02010600040101010101" charset="-122"/>
                <a:ea typeface="华文中宋" panose="02010600040101010101" charset="-122"/>
                <a:cs typeface="华文中宋" panose="02010600040101010101" charset="-122"/>
              </a:rPr>
              <a:t>void </a:t>
            </a:r>
            <a:r>
              <a:rPr lang="en-US" altLang="zh-CN" sz="2400" dirty="0" err="1">
                <a:latin typeface="华文中宋" panose="02010600040101010101" charset="-122"/>
                <a:ea typeface="华文中宋" panose="02010600040101010101" charset="-122"/>
                <a:cs typeface="华文中宋" panose="02010600040101010101" charset="-122"/>
              </a:rPr>
              <a:t>printNextStep</a:t>
            </a:r>
            <a:r>
              <a:rPr lang="en-US" altLang="zh-CN" sz="2400" dirty="0">
                <a:latin typeface="华文中宋" panose="02010600040101010101" charset="-122"/>
                <a:ea typeface="华文中宋" panose="02010600040101010101" charset="-122"/>
                <a:cs typeface="华文中宋" panose="02010600040101010101" charset="-122"/>
              </a:rPr>
              <a:t>(int </a:t>
            </a:r>
            <a:r>
              <a:rPr lang="en-US" altLang="zh-CN" sz="2400" dirty="0" err="1">
                <a:latin typeface="华文中宋" panose="02010600040101010101" charset="-122"/>
                <a:ea typeface="华文中宋" panose="02010600040101010101" charset="-122"/>
                <a:cs typeface="华文中宋" panose="02010600040101010101" charset="-122"/>
              </a:rPr>
              <a:t>pathStartX</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pathStartY</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pathEndX</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pathEndY</a:t>
            </a:r>
            <a:r>
              <a:rPr lang="en-US" altLang="zh-CN" sz="2400" dirty="0">
                <a:latin typeface="华文中宋" panose="02010600040101010101" charset="-122"/>
                <a:ea typeface="华文中宋" panose="02010600040101010101" charset="-122"/>
                <a:cs typeface="华文中宋" panose="02010600040101010101" charset="-122"/>
              </a:rPr>
              <a:t>);</a:t>
            </a:r>
            <a:endParaRPr lang="zh-CN" altLang="en-US" sz="2400" dirty="0">
              <a:latin typeface="华文中宋" panose="02010600040101010101" charset="-122"/>
              <a:ea typeface="华文中宋" panose="02010600040101010101" charset="-122"/>
              <a:cs typeface="华文中宋" panose="02010600040101010101" charset="-122"/>
            </a:endParaRP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功能介绍：利用上述</a:t>
            </a:r>
            <a:r>
              <a:rPr lang="en-US" altLang="zh-CN" sz="2400" dirty="0" err="1">
                <a:latin typeface="华文中宋" panose="02010600040101010101" charset="-122"/>
                <a:ea typeface="华文中宋" panose="02010600040101010101" charset="-122"/>
                <a:cs typeface="华文中宋" panose="02010600040101010101" charset="-122"/>
              </a:rPr>
              <a:t>findPath</a:t>
            </a:r>
            <a:r>
              <a:rPr lang="zh-CN" altLang="en-US" sz="2400" dirty="0">
                <a:latin typeface="华文中宋" panose="02010600040101010101" charset="-122"/>
                <a:ea typeface="华文中宋" panose="02010600040101010101" charset="-122"/>
                <a:cs typeface="华文中宋" panose="02010600040101010101" charset="-122"/>
              </a:rPr>
              <a:t>找到的路径方向数组，从路径终点回到路径起点，每次只输出一步</a:t>
            </a: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算法描述：</a:t>
            </a:r>
          </a:p>
          <a:p>
            <a:r>
              <a:rPr lang="en-US" altLang="zh-CN" sz="2400" dirty="0">
                <a:latin typeface="华文中宋" panose="02010600040101010101" charset="-122"/>
                <a:ea typeface="华文中宋" panose="02010600040101010101" charset="-122"/>
                <a:cs typeface="华文中宋" panose="02010600040101010101" charset="-122"/>
              </a:rPr>
              <a:t>1.</a:t>
            </a:r>
            <a:r>
              <a:rPr lang="zh-CN" altLang="en-US" sz="2400" dirty="0">
                <a:latin typeface="华文中宋" panose="02010600040101010101" charset="-122"/>
                <a:ea typeface="华文中宋" panose="02010600040101010101" charset="-122"/>
                <a:cs typeface="华文中宋" panose="02010600040101010101" charset="-122"/>
              </a:rPr>
              <a:t>从路径终点，根据</a:t>
            </a:r>
            <a:r>
              <a:rPr lang="en-US" altLang="zh-CN" sz="2400" dirty="0">
                <a:latin typeface="华文中宋" panose="02010600040101010101" charset="-122"/>
                <a:ea typeface="华文中宋" panose="02010600040101010101" charset="-122"/>
                <a:cs typeface="华文中宋" panose="02010600040101010101" charset="-122"/>
              </a:rPr>
              <a:t>path</a:t>
            </a:r>
            <a:r>
              <a:rPr lang="zh-CN" altLang="en-US" sz="2400" dirty="0">
                <a:latin typeface="华文中宋" panose="02010600040101010101" charset="-122"/>
                <a:ea typeface="华文中宋" panose="02010600040101010101" charset="-122"/>
                <a:cs typeface="华文中宋" panose="02010600040101010101" charset="-122"/>
              </a:rPr>
              <a:t>数组中所存方向，一步步返回起点，并将</a:t>
            </a:r>
            <a:r>
              <a:rPr lang="en-US" altLang="zh-CN" sz="2400" dirty="0">
                <a:latin typeface="华文中宋" panose="02010600040101010101" charset="-122"/>
                <a:ea typeface="华文中宋" panose="02010600040101010101" charset="-122"/>
                <a:cs typeface="华文中宋" panose="02010600040101010101" charset="-122"/>
              </a:rPr>
              <a:t>x</a:t>
            </a:r>
            <a:r>
              <a:rPr lang="zh-CN" altLang="en-US" sz="2400" dirty="0">
                <a:latin typeface="华文中宋" panose="02010600040101010101" charset="-122"/>
                <a:ea typeface="华文中宋" panose="02010600040101010101" charset="-122"/>
                <a:cs typeface="华文中宋" panose="02010600040101010101" charset="-122"/>
              </a:rPr>
              <a:t>坐标，</a:t>
            </a:r>
            <a:r>
              <a:rPr lang="en-US" altLang="zh-CN" sz="2400" dirty="0">
                <a:latin typeface="华文中宋" panose="02010600040101010101" charset="-122"/>
                <a:ea typeface="华文中宋" panose="02010600040101010101" charset="-122"/>
                <a:cs typeface="华文中宋" panose="02010600040101010101" charset="-122"/>
              </a:rPr>
              <a:t>y</a:t>
            </a:r>
            <a:r>
              <a:rPr lang="zh-CN" altLang="en-US" sz="2400" dirty="0">
                <a:latin typeface="华文中宋" panose="02010600040101010101" charset="-122"/>
                <a:ea typeface="华文中宋" panose="02010600040101010101" charset="-122"/>
                <a:cs typeface="华文中宋" panose="02010600040101010101" charset="-122"/>
              </a:rPr>
              <a:t>坐标用链表储存</a:t>
            </a:r>
            <a:endParaRPr lang="en-US" altLang="zh-CN" sz="2400" dirty="0">
              <a:latin typeface="华文中宋" panose="02010600040101010101" charset="-122"/>
              <a:ea typeface="华文中宋" panose="02010600040101010101" charset="-122"/>
              <a:cs typeface="华文中宋" panose="02010600040101010101" charset="-122"/>
            </a:endParaRPr>
          </a:p>
          <a:p>
            <a:r>
              <a:rPr lang="en-US" altLang="zh-CN" sz="2400" dirty="0">
                <a:latin typeface="华文中宋" panose="02010600040101010101" charset="-122"/>
                <a:ea typeface="华文中宋" panose="02010600040101010101" charset="-122"/>
                <a:cs typeface="华文中宋" panose="02010600040101010101" charset="-122"/>
              </a:rPr>
              <a:t>2.</a:t>
            </a:r>
            <a:r>
              <a:rPr lang="zh-CN" altLang="en-US" sz="2400" dirty="0">
                <a:latin typeface="华文中宋" panose="02010600040101010101" charset="-122"/>
                <a:ea typeface="华文中宋" panose="02010600040101010101" charset="-122"/>
                <a:cs typeface="华文中宋" panose="02010600040101010101" charset="-122"/>
              </a:rPr>
              <a:t>将上述</a:t>
            </a:r>
            <a:r>
              <a:rPr lang="en-US" altLang="zh-CN" sz="2400" dirty="0">
                <a:latin typeface="华文中宋" panose="02010600040101010101" charset="-122"/>
                <a:ea typeface="华文中宋" panose="02010600040101010101" charset="-122"/>
                <a:cs typeface="华文中宋" panose="02010600040101010101" charset="-122"/>
              </a:rPr>
              <a:t>x</a:t>
            </a:r>
            <a:r>
              <a:rPr lang="zh-CN" altLang="en-US" sz="2400" dirty="0">
                <a:latin typeface="华文中宋" panose="02010600040101010101" charset="-122"/>
                <a:ea typeface="华文中宋" panose="02010600040101010101" charset="-122"/>
                <a:cs typeface="华文中宋" panose="02010600040101010101" charset="-122"/>
              </a:rPr>
              <a:t>，</a:t>
            </a:r>
            <a:r>
              <a:rPr lang="en-US" altLang="zh-CN" sz="2400" dirty="0">
                <a:latin typeface="华文中宋" panose="02010600040101010101" charset="-122"/>
                <a:ea typeface="华文中宋" panose="02010600040101010101" charset="-122"/>
                <a:cs typeface="华文中宋" panose="02010600040101010101" charset="-122"/>
              </a:rPr>
              <a:t>y</a:t>
            </a:r>
            <a:r>
              <a:rPr lang="zh-CN" altLang="en-US" sz="2400" dirty="0">
                <a:latin typeface="华文中宋" panose="02010600040101010101" charset="-122"/>
                <a:ea typeface="华文中宋" panose="02010600040101010101" charset="-122"/>
                <a:cs typeface="华文中宋" panose="02010600040101010101" charset="-122"/>
              </a:rPr>
              <a:t>坐标对应的迷宫迷宫数组元素赋值为</a:t>
            </a:r>
            <a:r>
              <a:rPr lang="en-US" altLang="zh-CN" sz="2400" dirty="0">
                <a:latin typeface="华文中宋" panose="02010600040101010101" charset="-122"/>
                <a:ea typeface="华文中宋" panose="02010600040101010101" charset="-122"/>
                <a:cs typeface="华文中宋" panose="02010600040101010101" charset="-122"/>
              </a:rPr>
              <a:t>6</a:t>
            </a:r>
            <a:r>
              <a:rPr lang="zh-CN" altLang="en-US" sz="2400" dirty="0">
                <a:latin typeface="华文中宋" panose="02010600040101010101" charset="-122"/>
                <a:ea typeface="华文中宋" panose="02010600040101010101" charset="-122"/>
                <a:cs typeface="华文中宋" panose="02010600040101010101" charset="-122"/>
              </a:rPr>
              <a:t>用于绘制提示</a:t>
            </a:r>
            <a:endParaRPr lang="en-US" altLang="zh-CN" sz="2400" dirty="0">
              <a:latin typeface="华文中宋" panose="02010600040101010101" charset="-122"/>
              <a:ea typeface="华文中宋" panose="02010600040101010101" charset="-122"/>
              <a:cs typeface="华文中宋" panose="02010600040101010101" charset="-122"/>
            </a:endParaRPr>
          </a:p>
        </p:txBody>
      </p:sp>
    </p:spTree>
    <p:extLst>
      <p:ext uri="{BB962C8B-B14F-4D97-AF65-F5344CB8AC3E}">
        <p14:creationId xmlns:p14="http://schemas.microsoft.com/office/powerpoint/2010/main" val="321286432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链表应用</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511679" cy="369332"/>
            </a:xfrm>
            <a:prstGeom prst="rect">
              <a:avLst/>
            </a:prstGeom>
          </p:spPr>
          <p:txBody>
            <a:bodyPr wrap="none">
              <a:spAutoFit/>
            </a:bodyPr>
            <a:lstStyle/>
            <a:p>
              <a:r>
                <a:rPr lang="en-US" altLang="zh-CN" dirty="0"/>
                <a:t>List</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9" name="文本框 8">
            <a:extLst>
              <a:ext uri="{FF2B5EF4-FFF2-40B4-BE49-F238E27FC236}">
                <a16:creationId xmlns:a16="http://schemas.microsoft.com/office/drawing/2014/main" id="{07898E3E-0757-460A-94DA-57AB1B09546D}"/>
              </a:ext>
            </a:extLst>
          </p:cNvPr>
          <p:cNvSpPr txBox="1"/>
          <p:nvPr/>
        </p:nvSpPr>
        <p:spPr>
          <a:xfrm>
            <a:off x="1348105" y="1120775"/>
            <a:ext cx="9495790" cy="3170099"/>
          </a:xfrm>
          <a:prstGeom prst="rect">
            <a:avLst/>
          </a:prstGeom>
          <a:noFill/>
        </p:spPr>
        <p:txBody>
          <a:bodyPr wrap="square" rtlCol="0">
            <a:spAutoFit/>
          </a:bodyPr>
          <a:lstStyle/>
          <a:p>
            <a:r>
              <a:rPr lang="en-US" altLang="zh-CN" sz="2000" dirty="0">
                <a:latin typeface="华文中宋" panose="02010600040101010101" charset="-122"/>
                <a:ea typeface="华文中宋" panose="02010600040101010101" charset="-122"/>
                <a:cs typeface="华文中宋" panose="02010600040101010101" charset="-122"/>
              </a:rPr>
              <a:t>1.</a:t>
            </a:r>
          </a:p>
          <a:p>
            <a:r>
              <a:rPr lang="en-US" altLang="zh-CN" sz="2000" dirty="0">
                <a:latin typeface="华文中宋" panose="02010600040101010101" charset="-122"/>
                <a:ea typeface="华文中宋" panose="02010600040101010101" charset="-122"/>
                <a:cs typeface="华文中宋" panose="02010600040101010101" charset="-122"/>
              </a:rPr>
              <a:t>int </a:t>
            </a:r>
            <a:r>
              <a:rPr lang="en-US" altLang="zh-CN" sz="2000" dirty="0" err="1">
                <a:latin typeface="华文中宋" panose="02010600040101010101" charset="-122"/>
                <a:ea typeface="华文中宋" panose="02010600040101010101" charset="-122"/>
                <a:cs typeface="华文中宋" panose="02010600040101010101" charset="-122"/>
              </a:rPr>
              <a:t>findPath</a:t>
            </a:r>
            <a:r>
              <a:rPr lang="en-US" altLang="zh-CN" sz="2000" dirty="0">
                <a:latin typeface="华文中宋" panose="02010600040101010101" charset="-122"/>
                <a:ea typeface="华文中宋" panose="02010600040101010101" charset="-122"/>
                <a:cs typeface="华文中宋" panose="02010600040101010101" charset="-122"/>
              </a:rPr>
              <a:t>(int </a:t>
            </a:r>
            <a:r>
              <a:rPr lang="en-US" altLang="zh-CN" sz="2000" dirty="0" err="1">
                <a:latin typeface="华文中宋" panose="02010600040101010101" charset="-122"/>
                <a:ea typeface="华文中宋" panose="02010600040101010101" charset="-122"/>
                <a:cs typeface="华文中宋" panose="02010600040101010101" charset="-122"/>
              </a:rPr>
              <a:t>pathStartX</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pathStartY</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pathEndX</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pathEndY</a:t>
            </a:r>
            <a:r>
              <a:rPr lang="en-US" altLang="zh-CN" sz="2000" dirty="0">
                <a:latin typeface="华文中宋" panose="02010600040101010101" charset="-122"/>
                <a:ea typeface="华文中宋" panose="02010600040101010101" charset="-122"/>
                <a:cs typeface="华文中宋" panose="02010600040101010101" charset="-122"/>
              </a:rPr>
              <a:t>)</a:t>
            </a:r>
            <a:r>
              <a:rPr lang="zh-CN" altLang="en-US" sz="2000" dirty="0">
                <a:latin typeface="华文中宋" panose="02010600040101010101" charset="-122"/>
                <a:ea typeface="华文中宋" panose="02010600040101010101" charset="-122"/>
                <a:cs typeface="华文中宋" panose="02010600040101010101" charset="-122"/>
              </a:rPr>
              <a:t>；</a:t>
            </a:r>
          </a:p>
          <a:p>
            <a:endParaRPr lang="en-US" altLang="zh-CN" sz="2000" dirty="0">
              <a:latin typeface="华文中宋" panose="02010600040101010101" charset="-122"/>
              <a:ea typeface="华文中宋" panose="02010600040101010101" charset="-122"/>
              <a:cs typeface="华文中宋" panose="02010600040101010101" charset="-122"/>
            </a:endParaRPr>
          </a:p>
          <a:p>
            <a:r>
              <a:rPr lang="en-US" altLang="zh-CN" sz="2000" dirty="0">
                <a:latin typeface="华文中宋" panose="02010600040101010101" charset="-122"/>
                <a:ea typeface="华文中宋" panose="02010600040101010101" charset="-122"/>
                <a:cs typeface="华文中宋" panose="02010600040101010101" charset="-122"/>
              </a:rPr>
              <a:t>void </a:t>
            </a:r>
            <a:r>
              <a:rPr lang="en-US" altLang="zh-CN" sz="2000" dirty="0" err="1">
                <a:latin typeface="华文中宋" panose="02010600040101010101" charset="-122"/>
                <a:ea typeface="华文中宋" panose="02010600040101010101" charset="-122"/>
                <a:cs typeface="华文中宋" panose="02010600040101010101" charset="-122"/>
              </a:rPr>
              <a:t>printPath</a:t>
            </a:r>
            <a:r>
              <a:rPr lang="en-US" altLang="zh-CN" sz="2000" dirty="0">
                <a:latin typeface="华文中宋" panose="02010600040101010101" charset="-122"/>
                <a:ea typeface="华文中宋" panose="02010600040101010101" charset="-122"/>
                <a:cs typeface="华文中宋" panose="02010600040101010101" charset="-122"/>
              </a:rPr>
              <a:t>(int </a:t>
            </a:r>
            <a:r>
              <a:rPr lang="en-US" altLang="zh-CN" sz="2000" dirty="0" err="1">
                <a:latin typeface="华文中宋" panose="02010600040101010101" charset="-122"/>
                <a:ea typeface="华文中宋" panose="02010600040101010101" charset="-122"/>
                <a:cs typeface="华文中宋" panose="02010600040101010101" charset="-122"/>
              </a:rPr>
              <a:t>pathStartX</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pathStartY</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pathEndX</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pathEndY</a:t>
            </a:r>
            <a:r>
              <a:rPr lang="en-US" altLang="zh-CN" sz="2000" dirty="0">
                <a:latin typeface="华文中宋" panose="02010600040101010101" charset="-122"/>
                <a:ea typeface="华文中宋" panose="02010600040101010101" charset="-122"/>
                <a:cs typeface="华文中宋" panose="02010600040101010101" charset="-122"/>
              </a:rPr>
              <a:t>);</a:t>
            </a:r>
            <a:endParaRPr lang="zh-CN" altLang="en-US" sz="2000" dirty="0">
              <a:latin typeface="华文中宋" panose="02010600040101010101" charset="-122"/>
              <a:ea typeface="华文中宋" panose="02010600040101010101" charset="-122"/>
              <a:cs typeface="华文中宋" panose="02010600040101010101" charset="-122"/>
            </a:endParaRPr>
          </a:p>
          <a:p>
            <a:r>
              <a:rPr lang="en-US" altLang="zh-CN" sz="2000" dirty="0">
                <a:latin typeface="华文中宋" panose="02010600040101010101" charset="-122"/>
                <a:ea typeface="华文中宋" panose="02010600040101010101" charset="-122"/>
                <a:cs typeface="华文中宋" panose="02010600040101010101" charset="-122"/>
              </a:rPr>
              <a:t> </a:t>
            </a:r>
          </a:p>
          <a:p>
            <a:r>
              <a:rPr lang="en-US" altLang="zh-CN" sz="2000" dirty="0">
                <a:latin typeface="华文中宋" panose="02010600040101010101" charset="-122"/>
                <a:ea typeface="华文中宋" panose="02010600040101010101" charset="-122"/>
                <a:cs typeface="华文中宋" panose="02010600040101010101" charset="-122"/>
              </a:rPr>
              <a:t>void </a:t>
            </a:r>
            <a:r>
              <a:rPr lang="en-US" altLang="zh-CN" sz="2000" dirty="0" err="1">
                <a:latin typeface="华文中宋" panose="02010600040101010101" charset="-122"/>
                <a:ea typeface="华文中宋" panose="02010600040101010101" charset="-122"/>
                <a:cs typeface="华文中宋" panose="02010600040101010101" charset="-122"/>
              </a:rPr>
              <a:t>printNextStep</a:t>
            </a:r>
            <a:r>
              <a:rPr lang="en-US" altLang="zh-CN" sz="2000" dirty="0">
                <a:latin typeface="华文中宋" panose="02010600040101010101" charset="-122"/>
                <a:ea typeface="华文中宋" panose="02010600040101010101" charset="-122"/>
                <a:cs typeface="华文中宋" panose="02010600040101010101" charset="-122"/>
              </a:rPr>
              <a:t>(int </a:t>
            </a:r>
            <a:r>
              <a:rPr lang="en-US" altLang="zh-CN" sz="2000" dirty="0" err="1">
                <a:latin typeface="华文中宋" panose="02010600040101010101" charset="-122"/>
                <a:ea typeface="华文中宋" panose="02010600040101010101" charset="-122"/>
                <a:cs typeface="华文中宋" panose="02010600040101010101" charset="-122"/>
              </a:rPr>
              <a:t>pathStartX</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pathStartY</a:t>
            </a:r>
            <a:r>
              <a:rPr lang="en-US" altLang="zh-CN" sz="2000" dirty="0">
                <a:latin typeface="华文中宋" panose="02010600040101010101" charset="-122"/>
                <a:ea typeface="华文中宋" panose="02010600040101010101" charset="-122"/>
                <a:cs typeface="华文中宋" panose="02010600040101010101" charset="-122"/>
              </a:rPr>
              <a:t>, int </a:t>
            </a:r>
            <a:r>
              <a:rPr lang="en-US" altLang="zh-CN" sz="2000" dirty="0" err="1">
                <a:latin typeface="华文中宋" panose="02010600040101010101" charset="-122"/>
                <a:ea typeface="华文中宋" panose="02010600040101010101" charset="-122"/>
                <a:cs typeface="华文中宋" panose="02010600040101010101" charset="-122"/>
              </a:rPr>
              <a:t>pathEndX</a:t>
            </a:r>
            <a:r>
              <a:rPr lang="en-US" altLang="zh-CN" sz="2000">
                <a:latin typeface="华文中宋" panose="02010600040101010101" charset="-122"/>
                <a:ea typeface="华文中宋" panose="02010600040101010101" charset="-122"/>
                <a:cs typeface="华文中宋" panose="02010600040101010101" charset="-122"/>
              </a:rPr>
              <a:t>, int pathEndY</a:t>
            </a:r>
            <a:r>
              <a:rPr lang="en-US" altLang="zh-CN" sz="2000" dirty="0">
                <a:latin typeface="华文中宋" panose="02010600040101010101" charset="-122"/>
                <a:ea typeface="华文中宋" panose="02010600040101010101" charset="-122"/>
                <a:cs typeface="华文中宋" panose="02010600040101010101" charset="-122"/>
              </a:rPr>
              <a:t>);</a:t>
            </a:r>
          </a:p>
          <a:p>
            <a:endParaRPr lang="en-US" altLang="zh-CN" sz="2000" dirty="0">
              <a:latin typeface="华文中宋" panose="02010600040101010101" charset="-122"/>
              <a:ea typeface="华文中宋" panose="02010600040101010101" charset="-122"/>
              <a:cs typeface="华文中宋" panose="02010600040101010101" charset="-122"/>
            </a:endParaRPr>
          </a:p>
          <a:p>
            <a:r>
              <a:rPr lang="zh-CN" altLang="en-US" sz="2000" dirty="0">
                <a:latin typeface="华文中宋" panose="02010600040101010101" charset="-122"/>
                <a:ea typeface="华文中宋" panose="02010600040101010101" charset="-122"/>
                <a:cs typeface="华文中宋" panose="02010600040101010101" charset="-122"/>
              </a:rPr>
              <a:t>上述三个函数中使用了队列和链表用于迷宫路径的求解和迷宫路径的输出。</a:t>
            </a:r>
          </a:p>
        </p:txBody>
      </p:sp>
    </p:spTree>
    <p:extLst>
      <p:ext uri="{BB962C8B-B14F-4D97-AF65-F5344CB8AC3E}">
        <p14:creationId xmlns:p14="http://schemas.microsoft.com/office/powerpoint/2010/main" val="2646029974"/>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5385" y="118126"/>
            <a:ext cx="2321021" cy="906309"/>
            <a:chOff x="435385" y="118126"/>
            <a:chExt cx="2321021" cy="906309"/>
          </a:xfrm>
        </p:grpSpPr>
        <p:sp>
          <p:nvSpPr>
            <p:cNvPr id="32" name="文本框 31"/>
            <p:cNvSpPr txBox="1"/>
            <p:nvPr/>
          </p:nvSpPr>
          <p:spPr>
            <a:xfrm>
              <a:off x="708420" y="151164"/>
              <a:ext cx="833562" cy="461665"/>
            </a:xfrm>
            <a:prstGeom prst="rect">
              <a:avLst/>
            </a:prstGeom>
            <a:noFill/>
          </p:spPr>
          <p:txBody>
            <a:bodyPr wrap="none" rtlCol="0">
              <a:spAutoFit/>
            </a:bodyPr>
            <a:lstStyle/>
            <a:p>
              <a:r>
                <a:rPr lang="zh-CN" altLang="en-US" sz="2400" spc="130" dirty="0">
                  <a:solidFill>
                    <a:schemeClr val="bg2">
                      <a:lumMod val="25000"/>
                    </a:schemeClr>
                  </a:solidFill>
                  <a:latin typeface="思源黑体 CN Heavy" panose="020B0A00000000000000" pitchFamily="34" charset="-122"/>
                  <a:ea typeface="思源黑体 CN Heavy" panose="020B0A00000000000000" pitchFamily="34" charset="-122"/>
                </a:rPr>
                <a:t>总结</a:t>
              </a:r>
              <a:endParaRPr lang="zh-CN" altLang="en-US" sz="2400" b="1" dirty="0">
                <a:latin typeface="Segoe UI" panose="020B0502040204020203" pitchFamily="34" charset="0"/>
                <a:cs typeface="Segoe UI" panose="020B0502040204020203" pitchFamily="34" charset="0"/>
              </a:endParaRPr>
            </a:p>
          </p:txBody>
        </p:sp>
        <p:sp>
          <p:nvSpPr>
            <p:cNvPr id="33" name="矩形 32"/>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4" name="矩形 33"/>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5" name="直接连接符 34"/>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08420" y="620378"/>
              <a:ext cx="1045671" cy="338554"/>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Summary</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37" name="文本框 36">
            <a:extLst>
              <a:ext uri="{FF2B5EF4-FFF2-40B4-BE49-F238E27FC236}">
                <a16:creationId xmlns:a16="http://schemas.microsoft.com/office/drawing/2014/main" id="{689A323C-4516-47E0-88DC-83FE82399459}"/>
              </a:ext>
            </a:extLst>
          </p:cNvPr>
          <p:cNvSpPr txBox="1"/>
          <p:nvPr/>
        </p:nvSpPr>
        <p:spPr>
          <a:xfrm>
            <a:off x="1125201" y="1541416"/>
            <a:ext cx="7902575" cy="2554545"/>
          </a:xfrm>
          <a:prstGeom prst="rect">
            <a:avLst/>
          </a:prstGeom>
          <a:noFill/>
        </p:spPr>
        <p:txBody>
          <a:bodyPr wrap="square" rtlCol="0">
            <a:spAutoFit/>
          </a:bodyPr>
          <a:lstStyle/>
          <a:p>
            <a:r>
              <a:rPr lang="zh-CN" altLang="en-US" sz="3200" dirty="0">
                <a:latin typeface="华文中宋" panose="02010600040101010101" charset="-122"/>
                <a:ea typeface="华文中宋" panose="02010600040101010101" charset="-122"/>
                <a:cs typeface="华文中宋" panose="02010600040101010101" charset="-122"/>
              </a:rPr>
              <a:t>优点：</a:t>
            </a:r>
          </a:p>
          <a:p>
            <a:r>
              <a:rPr lang="en-US" altLang="zh-CN" sz="3200" dirty="0">
                <a:latin typeface="华文中宋" panose="02010600040101010101" charset="-122"/>
                <a:ea typeface="华文中宋" panose="02010600040101010101" charset="-122"/>
                <a:cs typeface="华文中宋" panose="02010600040101010101" charset="-122"/>
              </a:rPr>
              <a:t>1.</a:t>
            </a:r>
            <a:r>
              <a:rPr lang="zh-CN" altLang="en-US" sz="3200" dirty="0">
                <a:latin typeface="华文中宋" panose="02010600040101010101" charset="-122"/>
                <a:ea typeface="华文中宋" panose="02010600040101010101" charset="-122"/>
                <a:cs typeface="华文中宋" panose="02010600040101010101" charset="-122"/>
              </a:rPr>
              <a:t>总体功能较为完备</a:t>
            </a:r>
          </a:p>
          <a:p>
            <a:r>
              <a:rPr lang="zh-CN" altLang="en-US" sz="3200" dirty="0">
                <a:latin typeface="华文中宋" panose="02010600040101010101" charset="-122"/>
                <a:ea typeface="华文中宋" panose="02010600040101010101" charset="-122"/>
                <a:cs typeface="华文中宋" panose="02010600040101010101" charset="-122"/>
              </a:rPr>
              <a:t>缺点：</a:t>
            </a:r>
          </a:p>
          <a:p>
            <a:r>
              <a:rPr lang="en-US" altLang="zh-CN" sz="3200" dirty="0">
                <a:latin typeface="华文中宋" panose="02010600040101010101" charset="-122"/>
                <a:ea typeface="华文中宋" panose="02010600040101010101" charset="-122"/>
                <a:cs typeface="华文中宋" panose="02010600040101010101" charset="-122"/>
              </a:rPr>
              <a:t>1.</a:t>
            </a:r>
            <a:r>
              <a:rPr lang="zh-CN" altLang="en-US" sz="3200" dirty="0">
                <a:latin typeface="华文中宋" panose="02010600040101010101" charset="-122"/>
                <a:ea typeface="华文中宋" panose="02010600040101010101" charset="-122"/>
                <a:cs typeface="华文中宋" panose="02010600040101010101" charset="-122"/>
              </a:rPr>
              <a:t>游戏界面简单，缺少美观度</a:t>
            </a:r>
            <a:endParaRPr lang="en-US" altLang="zh-CN" sz="3200" dirty="0">
              <a:latin typeface="华文中宋" panose="02010600040101010101" charset="-122"/>
              <a:ea typeface="华文中宋" panose="02010600040101010101" charset="-122"/>
              <a:cs typeface="华文中宋" panose="02010600040101010101" charset="-122"/>
            </a:endParaRPr>
          </a:p>
          <a:p>
            <a:r>
              <a:rPr lang="en-US" altLang="zh-CN" sz="3200" dirty="0">
                <a:latin typeface="华文中宋" panose="02010600040101010101" charset="-122"/>
                <a:ea typeface="华文中宋" panose="02010600040101010101" charset="-122"/>
                <a:cs typeface="华文中宋" panose="02010600040101010101" charset="-122"/>
              </a:rPr>
              <a:t>2.</a:t>
            </a:r>
            <a:r>
              <a:rPr lang="zh-CN" altLang="en-US" sz="3200" dirty="0">
                <a:latin typeface="华文中宋" panose="02010600040101010101" charset="-122"/>
                <a:ea typeface="华文中宋" panose="02010600040101010101" charset="-122"/>
                <a:cs typeface="华文中宋" panose="02010600040101010101" charset="-122"/>
              </a:rPr>
              <a:t>游戏难度、可玩性</a:t>
            </a:r>
            <a:r>
              <a:rPr lang="zh-CN" altLang="en-US" sz="3200">
                <a:latin typeface="华文中宋" panose="02010600040101010101" charset="-122"/>
                <a:ea typeface="华文中宋" panose="02010600040101010101" charset="-122"/>
                <a:cs typeface="华文中宋" panose="02010600040101010101" charset="-122"/>
              </a:rPr>
              <a:t>需要加强</a:t>
            </a:r>
            <a:endParaRPr lang="zh-CN" altLang="en-US" sz="320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56499" y="2004725"/>
            <a:ext cx="3800475" cy="759182"/>
          </a:xfrm>
          <a:prstGeom prst="rect">
            <a:avLst/>
          </a:prstGeom>
          <a:noFill/>
        </p:spPr>
        <p:txBody>
          <a:bodyPr wrap="square" rtlCol="0">
            <a:spAutoFit/>
          </a:bodyPr>
          <a:lstStyle/>
          <a:p>
            <a:pPr>
              <a:lnSpc>
                <a:spcPts val="5200"/>
              </a:lnSpc>
            </a:pPr>
            <a:r>
              <a:rPr lang="en-US" altLang="zh-CN"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rPr>
              <a:t>2023.06.26</a:t>
            </a:r>
            <a:endParaRPr lang="zh-CN" altLang="en-US"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endParaRPr>
          </a:p>
        </p:txBody>
      </p:sp>
      <p:sp>
        <p:nvSpPr>
          <p:cNvPr id="9" name="矩形 8"/>
          <p:cNvSpPr/>
          <p:nvPr/>
        </p:nvSpPr>
        <p:spPr>
          <a:xfrm>
            <a:off x="1356499" y="3361685"/>
            <a:ext cx="4659352" cy="507831"/>
          </a:xfrm>
          <a:prstGeom prst="rect">
            <a:avLst/>
          </a:prstGeom>
        </p:spPr>
        <p:txBody>
          <a:bodyPr wrap="none">
            <a:spAutoFit/>
          </a:bodyPr>
          <a:lstStyle/>
          <a:p>
            <a:pPr algn="ctr"/>
            <a:r>
              <a:rPr lang="en-US" altLang="zh-CN"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THANK YOU FOR WAHCTING</a:t>
            </a:r>
            <a:endParaRPr lang="zh-CN" altLang="en-US"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endParaRPr>
          </a:p>
        </p:txBody>
      </p:sp>
      <p:sp>
        <p:nvSpPr>
          <p:cNvPr id="10" name="矩形: 圆角 9"/>
          <p:cNvSpPr/>
          <p:nvPr/>
        </p:nvSpPr>
        <p:spPr>
          <a:xfrm>
            <a:off x="1507489" y="4046606"/>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22731" y="4133224"/>
            <a:ext cx="2301872" cy="338554"/>
          </a:xfrm>
          <a:prstGeom prst="rect">
            <a:avLst/>
          </a:prstGeom>
          <a:noFill/>
        </p:spPr>
        <p:txBody>
          <a:bodyPr wrap="square" rtlCol="0">
            <a:spAutoFit/>
          </a:bodyPr>
          <a:lstStyle/>
          <a:p>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汇报人：</a:t>
            </a:r>
            <a:r>
              <a:rPr lang="zh-CN" altLang="en-US" sz="1600" dirty="0">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rPr>
              <a:t>马琦</a:t>
            </a: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76872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89572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56499" y="2706331"/>
            <a:ext cx="3800475" cy="759182"/>
          </a:xfrm>
          <a:prstGeom prst="rect">
            <a:avLst/>
          </a:prstGeom>
          <a:noFill/>
        </p:spPr>
        <p:txBody>
          <a:bodyPr wrap="square" rtlCol="0">
            <a:spAutoFit/>
          </a:bodyPr>
          <a:lstStyle/>
          <a:p>
            <a:pPr>
              <a:lnSpc>
                <a:spcPts val="5200"/>
              </a:lnSpc>
            </a:pP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感谢您的观看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17894215">
            <a:off x="10213918" y="1260372"/>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142046" y="4120893"/>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矩形 4"/>
          <p:cNvSpPr/>
          <p:nvPr/>
        </p:nvSpPr>
        <p:spPr>
          <a:xfrm>
            <a:off x="3686175" y="2070101"/>
            <a:ext cx="914400" cy="2381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5600" y="3340268"/>
            <a:ext cx="4318000" cy="769441"/>
          </a:xfrm>
          <a:prstGeom prst="rect">
            <a:avLst/>
          </a:prstGeom>
          <a:noFill/>
        </p:spPr>
        <p:txBody>
          <a:bodyPr wrap="square" rtlCol="0">
            <a:spAutoFit/>
          </a:bodyPr>
          <a:lstStyle/>
          <a:p>
            <a:r>
              <a:rPr lang="en-US" altLang="zh-CN"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CONTENTS</a:t>
            </a:r>
            <a:endParaRPr lang="zh-CN" altLang="en-US"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cxnSp>
        <p:nvCxnSpPr>
          <p:cNvPr id="7" name="直接连接符 6"/>
          <p:cNvCxnSpPr/>
          <p:nvPr/>
        </p:nvCxnSpPr>
        <p:spPr>
          <a:xfrm>
            <a:off x="1802131" y="33843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74800" y="2542706"/>
            <a:ext cx="3800475" cy="858633"/>
          </a:xfrm>
          <a:prstGeom prst="rect">
            <a:avLst/>
          </a:prstGeom>
          <a:noFill/>
        </p:spPr>
        <p:txBody>
          <a:bodyPr wrap="square" rtlCol="0">
            <a:spAutoFit/>
          </a:bodyPr>
          <a:lstStyle/>
          <a:p>
            <a:pPr>
              <a:lnSpc>
                <a:spcPts val="5200"/>
              </a:lnSpc>
            </a:pPr>
            <a:r>
              <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rPr>
              <a:t>目录</a:t>
            </a:r>
          </a:p>
        </p:txBody>
      </p:sp>
      <p:cxnSp>
        <p:nvCxnSpPr>
          <p:cNvPr id="11" name="直接连接符 10"/>
          <p:cNvCxnSpPr/>
          <p:nvPr/>
        </p:nvCxnSpPr>
        <p:spPr>
          <a:xfrm flipH="1">
            <a:off x="3753074" y="170585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777341" y="193292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145502" y="1310211"/>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145502" y="1364186"/>
            <a:ext cx="692727" cy="584775"/>
          </a:xfrm>
          <a:prstGeom prst="rect">
            <a:avLst/>
          </a:prstGeom>
          <a:noFill/>
        </p:spPr>
        <p:txBody>
          <a:bodyPr wrap="square" rtlCol="0">
            <a:spAutoFit/>
          </a:bodyPr>
          <a:lstStyle/>
          <a:p>
            <a:pPr algn="ctr"/>
            <a:r>
              <a:rPr lang="en-US" altLang="zh-CN"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02</a:t>
            </a:r>
            <a:endParaRPr lang="zh-CN" altLang="en-US"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18" name="矩形 17"/>
          <p:cNvSpPr/>
          <p:nvPr/>
        </p:nvSpPr>
        <p:spPr>
          <a:xfrm>
            <a:off x="6145502" y="2449747"/>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145502" y="2503722"/>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03</a:t>
            </a:r>
            <a:endParaRPr lang="zh-CN" altLang="en-US" dirty="0"/>
          </a:p>
        </p:txBody>
      </p:sp>
      <p:sp>
        <p:nvSpPr>
          <p:cNvPr id="20" name="矩形 19"/>
          <p:cNvSpPr/>
          <p:nvPr/>
        </p:nvSpPr>
        <p:spPr>
          <a:xfrm>
            <a:off x="6145502" y="358928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145502" y="364325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04</a:t>
            </a:r>
            <a:endParaRPr lang="zh-CN" altLang="en-US" dirty="0"/>
          </a:p>
        </p:txBody>
      </p:sp>
      <p:sp>
        <p:nvSpPr>
          <p:cNvPr id="23"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94092" y="120529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02</a:t>
            </a:r>
          </a:p>
        </p:txBody>
      </p:sp>
      <p:sp>
        <p:nvSpPr>
          <p:cNvPr id="24"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94092" y="2324053"/>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03</a:t>
            </a:r>
          </a:p>
        </p:txBody>
      </p:sp>
      <p:sp>
        <p:nvSpPr>
          <p:cNvPr id="2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94092" y="346358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04</a:t>
            </a:r>
          </a:p>
        </p:txBody>
      </p:sp>
      <p:grpSp>
        <p:nvGrpSpPr>
          <p:cNvPr id="2" name="组合 1">
            <a:extLst>
              <a:ext uri="{FF2B5EF4-FFF2-40B4-BE49-F238E27FC236}">
                <a16:creationId xmlns:a16="http://schemas.microsoft.com/office/drawing/2014/main" id="{6EC04461-7289-4317-821A-2EEA15831389}"/>
              </a:ext>
            </a:extLst>
          </p:cNvPr>
          <p:cNvGrpSpPr/>
          <p:nvPr/>
        </p:nvGrpSpPr>
        <p:grpSpPr>
          <a:xfrm>
            <a:off x="6145502" y="44981"/>
            <a:ext cx="3965862" cy="902961"/>
            <a:chOff x="6096000" y="1145459"/>
            <a:chExt cx="3965862" cy="902961"/>
          </a:xfrm>
        </p:grpSpPr>
        <p:sp>
          <p:nvSpPr>
            <p:cNvPr id="14" name="矩形 13"/>
            <p:cNvSpPr/>
            <p:nvPr/>
          </p:nvSpPr>
          <p:spPr>
            <a:xfrm>
              <a:off x="6096000" y="127115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96000" y="132512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01</a:t>
              </a:r>
              <a:endParaRPr lang="zh-CN" altLang="en-US" dirty="0"/>
            </a:p>
          </p:txBody>
        </p:sp>
        <p:sp>
          <p:nvSpPr>
            <p:cNvPr id="22"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44590" y="114545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01</a:t>
              </a:r>
            </a:p>
          </p:txBody>
        </p:sp>
        <p:sp>
          <p:nvSpPr>
            <p:cNvPr id="26" name="文本框 25"/>
            <p:cNvSpPr txBox="1"/>
            <p:nvPr/>
          </p:nvSpPr>
          <p:spPr>
            <a:xfrm>
              <a:off x="6944590" y="1648310"/>
              <a:ext cx="3117272" cy="40011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选题背景</a:t>
              </a:r>
            </a:p>
          </p:txBody>
        </p:sp>
      </p:grpSp>
      <p:sp>
        <p:nvSpPr>
          <p:cNvPr id="27" name="文本框 26"/>
          <p:cNvSpPr txBox="1"/>
          <p:nvPr/>
        </p:nvSpPr>
        <p:spPr>
          <a:xfrm>
            <a:off x="6994092" y="1676976"/>
            <a:ext cx="3117272" cy="40011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程序概览</a:t>
            </a:r>
          </a:p>
        </p:txBody>
      </p:sp>
      <p:sp>
        <p:nvSpPr>
          <p:cNvPr id="28" name="文本框 27"/>
          <p:cNvSpPr txBox="1"/>
          <p:nvPr/>
        </p:nvSpPr>
        <p:spPr>
          <a:xfrm>
            <a:off x="6994092" y="2806120"/>
            <a:ext cx="3117272" cy="40011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数据结构</a:t>
            </a:r>
          </a:p>
        </p:txBody>
      </p:sp>
      <p:sp>
        <p:nvSpPr>
          <p:cNvPr id="29" name="文本框 28"/>
          <p:cNvSpPr txBox="1"/>
          <p:nvPr/>
        </p:nvSpPr>
        <p:spPr>
          <a:xfrm>
            <a:off x="6994092" y="3935264"/>
            <a:ext cx="3117272" cy="40011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模块分析</a:t>
            </a:r>
          </a:p>
        </p:txBody>
      </p:sp>
      <p:grpSp>
        <p:nvGrpSpPr>
          <p:cNvPr id="32" name="组合 31">
            <a:extLst>
              <a:ext uri="{FF2B5EF4-FFF2-40B4-BE49-F238E27FC236}">
                <a16:creationId xmlns:a16="http://schemas.microsoft.com/office/drawing/2014/main" id="{AD2709A2-76F9-4D43-A339-7A41AEEF0169}"/>
              </a:ext>
            </a:extLst>
          </p:cNvPr>
          <p:cNvGrpSpPr/>
          <p:nvPr/>
        </p:nvGrpSpPr>
        <p:grpSpPr>
          <a:xfrm>
            <a:off x="6173788" y="4559656"/>
            <a:ext cx="3965862" cy="902961"/>
            <a:chOff x="6096000" y="1145459"/>
            <a:chExt cx="3965862" cy="902961"/>
          </a:xfrm>
        </p:grpSpPr>
        <p:sp>
          <p:nvSpPr>
            <p:cNvPr id="33" name="矩形 32">
              <a:extLst>
                <a:ext uri="{FF2B5EF4-FFF2-40B4-BE49-F238E27FC236}">
                  <a16:creationId xmlns:a16="http://schemas.microsoft.com/office/drawing/2014/main" id="{94D22807-CE20-49A2-A2D6-A01DCDDC59C9}"/>
                </a:ext>
              </a:extLst>
            </p:cNvPr>
            <p:cNvSpPr/>
            <p:nvPr/>
          </p:nvSpPr>
          <p:spPr>
            <a:xfrm>
              <a:off x="6096000" y="127115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F7C4166A-857D-40E2-B47F-F244B19E4B6D}"/>
                </a:ext>
              </a:extLst>
            </p:cNvPr>
            <p:cNvSpPr txBox="1"/>
            <p:nvPr/>
          </p:nvSpPr>
          <p:spPr>
            <a:xfrm>
              <a:off x="6096000" y="132512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05</a:t>
              </a:r>
              <a:endParaRPr lang="zh-CN" altLang="en-US" dirty="0"/>
            </a:p>
          </p:txBody>
        </p:sp>
        <p:sp>
          <p:nvSpPr>
            <p:cNvPr id="3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a:extLst>
                <a:ext uri="{FF2B5EF4-FFF2-40B4-BE49-F238E27FC236}">
                  <a16:creationId xmlns:a16="http://schemas.microsoft.com/office/drawing/2014/main" id="{198968EA-6055-4EAF-BEE0-4A30FE1B7BC3}"/>
                </a:ext>
              </a:extLst>
            </p:cNvPr>
            <p:cNvSpPr/>
            <p:nvPr/>
          </p:nvSpPr>
          <p:spPr>
            <a:xfrm>
              <a:off x="6944590" y="114545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05</a:t>
              </a:r>
            </a:p>
          </p:txBody>
        </p:sp>
        <p:sp>
          <p:nvSpPr>
            <p:cNvPr id="36" name="文本框 35">
              <a:extLst>
                <a:ext uri="{FF2B5EF4-FFF2-40B4-BE49-F238E27FC236}">
                  <a16:creationId xmlns:a16="http://schemas.microsoft.com/office/drawing/2014/main" id="{5E87D145-B2B0-4C78-B7A8-DEF338C0BF53}"/>
                </a:ext>
              </a:extLst>
            </p:cNvPr>
            <p:cNvSpPr txBox="1"/>
            <p:nvPr/>
          </p:nvSpPr>
          <p:spPr>
            <a:xfrm>
              <a:off x="6944590" y="1648310"/>
              <a:ext cx="3117272" cy="40011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链表应用</a:t>
              </a:r>
            </a:p>
          </p:txBody>
        </p:sp>
      </p:grpSp>
      <p:grpSp>
        <p:nvGrpSpPr>
          <p:cNvPr id="37" name="组合 36">
            <a:extLst>
              <a:ext uri="{FF2B5EF4-FFF2-40B4-BE49-F238E27FC236}">
                <a16:creationId xmlns:a16="http://schemas.microsoft.com/office/drawing/2014/main" id="{62212A74-90A5-43D4-AEA5-8632798C991A}"/>
              </a:ext>
            </a:extLst>
          </p:cNvPr>
          <p:cNvGrpSpPr/>
          <p:nvPr/>
        </p:nvGrpSpPr>
        <p:grpSpPr>
          <a:xfrm>
            <a:off x="6173788" y="5574951"/>
            <a:ext cx="3965862" cy="902961"/>
            <a:chOff x="6096000" y="1145459"/>
            <a:chExt cx="3965862" cy="902961"/>
          </a:xfrm>
        </p:grpSpPr>
        <p:sp>
          <p:nvSpPr>
            <p:cNvPr id="38" name="矩形 37">
              <a:extLst>
                <a:ext uri="{FF2B5EF4-FFF2-40B4-BE49-F238E27FC236}">
                  <a16:creationId xmlns:a16="http://schemas.microsoft.com/office/drawing/2014/main" id="{364714A7-C01B-4827-979B-C307D8E8E3A6}"/>
                </a:ext>
              </a:extLst>
            </p:cNvPr>
            <p:cNvSpPr/>
            <p:nvPr/>
          </p:nvSpPr>
          <p:spPr>
            <a:xfrm>
              <a:off x="6096000" y="127115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84B098BF-0714-4A98-9136-8EBEBDC3340C}"/>
                </a:ext>
              </a:extLst>
            </p:cNvPr>
            <p:cNvSpPr txBox="1"/>
            <p:nvPr/>
          </p:nvSpPr>
          <p:spPr>
            <a:xfrm>
              <a:off x="6096000" y="132512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06</a:t>
              </a:r>
              <a:endParaRPr lang="zh-CN" altLang="en-US" dirty="0"/>
            </a:p>
          </p:txBody>
        </p:sp>
        <p:sp>
          <p:nvSpPr>
            <p:cNvPr id="40"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a:extLst>
                <a:ext uri="{FF2B5EF4-FFF2-40B4-BE49-F238E27FC236}">
                  <a16:creationId xmlns:a16="http://schemas.microsoft.com/office/drawing/2014/main" id="{49B3B326-79D7-43A5-85C5-2D9FAB83A1BF}"/>
                </a:ext>
              </a:extLst>
            </p:cNvPr>
            <p:cNvSpPr/>
            <p:nvPr/>
          </p:nvSpPr>
          <p:spPr>
            <a:xfrm>
              <a:off x="6944590" y="114545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06</a:t>
              </a:r>
            </a:p>
          </p:txBody>
        </p:sp>
        <p:sp>
          <p:nvSpPr>
            <p:cNvPr id="41" name="文本框 40">
              <a:extLst>
                <a:ext uri="{FF2B5EF4-FFF2-40B4-BE49-F238E27FC236}">
                  <a16:creationId xmlns:a16="http://schemas.microsoft.com/office/drawing/2014/main" id="{B3C8B51F-8807-4C04-B876-3B8C0718FB54}"/>
                </a:ext>
              </a:extLst>
            </p:cNvPr>
            <p:cNvSpPr txBox="1"/>
            <p:nvPr/>
          </p:nvSpPr>
          <p:spPr>
            <a:xfrm>
              <a:off x="6944590" y="1648310"/>
              <a:ext cx="3117272" cy="40011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优缺点分析</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482457" cy="461665"/>
            </a:xfrm>
            <a:prstGeom prst="rect">
              <a:avLst/>
            </a:prstGeom>
            <a:noFill/>
          </p:spPr>
          <p:txBody>
            <a:bodyPr wrap="none" rtlCol="0">
              <a:spAutoFit/>
            </a:bodyPr>
            <a:lstStyle/>
            <a:p>
              <a:r>
                <a:rPr lang="zh-CN" altLang="en-US" sz="2400" spc="130" dirty="0">
                  <a:solidFill>
                    <a:schemeClr val="bg2">
                      <a:lumMod val="25000"/>
                    </a:schemeClr>
                  </a:solidFill>
                  <a:latin typeface="思源黑体 CN Heavy" panose="020B0A00000000000000" pitchFamily="34" charset="-122"/>
                  <a:ea typeface="思源黑体 CN Heavy" panose="020B0A00000000000000" pitchFamily="34" charset="-122"/>
                </a:rPr>
                <a:t>选题背景</a:t>
              </a:r>
              <a:endParaRPr lang="zh-CN" altLang="en-US" sz="2400" b="1" dirty="0">
                <a:latin typeface="Segoe UI" panose="020B0502040204020203" pitchFamily="34" charset="0"/>
                <a:cs typeface="Segoe UI" panose="020B0502040204020203" pitchFamily="34" charset="0"/>
              </a:endParaRP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259897" cy="338554"/>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Background</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a:extLst>
              <a:ext uri="{FF2B5EF4-FFF2-40B4-BE49-F238E27FC236}">
                <a16:creationId xmlns:a16="http://schemas.microsoft.com/office/drawing/2014/main" id="{753AC869-E21B-4789-9FA0-5198149D22C8}"/>
              </a:ext>
            </a:extLst>
          </p:cNvPr>
          <p:cNvSpPr txBox="1"/>
          <p:nvPr/>
        </p:nvSpPr>
        <p:spPr>
          <a:xfrm>
            <a:off x="703060" y="1001205"/>
            <a:ext cx="5337976" cy="5016758"/>
          </a:xfrm>
          <a:prstGeom prst="rect">
            <a:avLst/>
          </a:prstGeom>
          <a:noFill/>
        </p:spPr>
        <p:txBody>
          <a:bodyPr wrap="square" rtlCol="0">
            <a:spAutoFit/>
          </a:bodyPr>
          <a:lstStyle/>
          <a:p>
            <a:r>
              <a:rPr lang="zh-CN" altLang="en-US" sz="3200" dirty="0">
                <a:latin typeface="华文中宋" panose="02010600040101010101" charset="-122"/>
                <a:ea typeface="华文中宋" panose="02010600040101010101" charset="-122"/>
                <a:sym typeface="+mn-ea"/>
              </a:rPr>
              <a:t>迷宫游戏程序设计能够有机结合程序设计专题课程中学习的基本数据结构、迷宫生成算法以及图形编程等的相关知识，对团队合作开发的能力有较高的要求，具有一定的挑战性。</a:t>
            </a:r>
            <a:endParaRPr lang="en-US" altLang="zh-CN" sz="3200" dirty="0">
              <a:latin typeface="华文中宋" panose="02010600040101010101" charset="-122"/>
              <a:ea typeface="华文中宋" panose="02010600040101010101" charset="-122"/>
              <a:sym typeface="+mn-ea"/>
            </a:endParaRPr>
          </a:p>
          <a:p>
            <a:r>
              <a:rPr lang="zh-CN" altLang="en-US" sz="3200" dirty="0">
                <a:latin typeface="华文中宋" panose="02010600040101010101" charset="-122"/>
                <a:ea typeface="华文中宋" panose="02010600040101010101" charset="-122"/>
              </a:rPr>
              <a:t>作为一款探索解密的电子游戏，迷宫的创新性极强，它成功地激起了我的兴趣。</a:t>
            </a:r>
          </a:p>
        </p:txBody>
      </p:sp>
      <p:pic>
        <p:nvPicPr>
          <p:cNvPr id="1026" name="Picture 2" descr="http://5b0988e595225.cdn.sohucs.com/images/20190414/b967f68d72484b4d99464e00f12a1ecb.jpeg">
            <a:extLst>
              <a:ext uri="{FF2B5EF4-FFF2-40B4-BE49-F238E27FC236}">
                <a16:creationId xmlns:a16="http://schemas.microsoft.com/office/drawing/2014/main" id="{2EDC1A63-5FBD-4D58-A563-34E80EE15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657" y="1623075"/>
            <a:ext cx="6191741" cy="3611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spc="130" dirty="0">
                  <a:solidFill>
                    <a:schemeClr val="bg2">
                      <a:lumMod val="25000"/>
                    </a:schemeClr>
                  </a:solidFill>
                  <a:latin typeface="思源黑体 CN Heavy" panose="020B0A00000000000000" pitchFamily="34" charset="-122"/>
                  <a:ea typeface="思源黑体 CN Heavy" panose="020B0A00000000000000" pitchFamily="34" charset="-122"/>
                </a:rPr>
                <a:t>程序概览</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146468" cy="369332"/>
            </a:xfrm>
            <a:prstGeom prst="rect">
              <a:avLst/>
            </a:prstGeom>
          </p:spPr>
          <p:txBody>
            <a:bodyPr wrap="none">
              <a:spAutoFit/>
            </a:bodyPr>
            <a:lstStyle/>
            <a:p>
              <a:r>
                <a:rPr lang="en-US" altLang="zh-CN" dirty="0"/>
                <a:t>Overview</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2" name="图片 1">
            <a:extLst>
              <a:ext uri="{FF2B5EF4-FFF2-40B4-BE49-F238E27FC236}">
                <a16:creationId xmlns:a16="http://schemas.microsoft.com/office/drawing/2014/main" id="{12C16FB8-9B58-4AFB-A523-DE289D67D03C}"/>
              </a:ext>
            </a:extLst>
          </p:cNvPr>
          <p:cNvPicPr>
            <a:picLocks noChangeAspect="1"/>
          </p:cNvPicPr>
          <p:nvPr/>
        </p:nvPicPr>
        <p:blipFill>
          <a:blip r:embed="rId2"/>
          <a:stretch>
            <a:fillRect/>
          </a:stretch>
        </p:blipFill>
        <p:spPr>
          <a:xfrm>
            <a:off x="225484" y="1255597"/>
            <a:ext cx="5907029" cy="3629116"/>
          </a:xfrm>
          <a:prstGeom prst="rect">
            <a:avLst/>
          </a:prstGeom>
        </p:spPr>
      </p:pic>
      <p:pic>
        <p:nvPicPr>
          <p:cNvPr id="3" name="图片 2">
            <a:extLst>
              <a:ext uri="{FF2B5EF4-FFF2-40B4-BE49-F238E27FC236}">
                <a16:creationId xmlns:a16="http://schemas.microsoft.com/office/drawing/2014/main" id="{6C502EF6-8A97-425B-B971-32A395B1306F}"/>
              </a:ext>
            </a:extLst>
          </p:cNvPr>
          <p:cNvPicPr>
            <a:picLocks noChangeAspect="1"/>
          </p:cNvPicPr>
          <p:nvPr/>
        </p:nvPicPr>
        <p:blipFill>
          <a:blip r:embed="rId3"/>
          <a:stretch>
            <a:fillRect/>
          </a:stretch>
        </p:blipFill>
        <p:spPr>
          <a:xfrm>
            <a:off x="6220862" y="1255597"/>
            <a:ext cx="5907030" cy="3629116"/>
          </a:xfrm>
          <a:prstGeom prst="rect">
            <a:avLst/>
          </a:prstGeom>
        </p:spPr>
      </p:pic>
      <p:sp>
        <p:nvSpPr>
          <p:cNvPr id="4" name="文本框 3">
            <a:extLst>
              <a:ext uri="{FF2B5EF4-FFF2-40B4-BE49-F238E27FC236}">
                <a16:creationId xmlns:a16="http://schemas.microsoft.com/office/drawing/2014/main" id="{37C0908A-37DD-45F7-9CFB-74445DD52030}"/>
              </a:ext>
            </a:extLst>
          </p:cNvPr>
          <p:cNvSpPr txBox="1"/>
          <p:nvPr/>
        </p:nvSpPr>
        <p:spPr>
          <a:xfrm>
            <a:off x="2855832" y="5158148"/>
            <a:ext cx="646331" cy="369332"/>
          </a:xfrm>
          <a:prstGeom prst="rect">
            <a:avLst/>
          </a:prstGeom>
          <a:noFill/>
        </p:spPr>
        <p:txBody>
          <a:bodyPr wrap="none" rtlCol="0">
            <a:spAutoFit/>
          </a:bodyPr>
          <a:lstStyle/>
          <a:p>
            <a:r>
              <a:rPr lang="zh-CN" altLang="en-US" dirty="0"/>
              <a:t>首页</a:t>
            </a:r>
          </a:p>
        </p:txBody>
      </p:sp>
      <p:sp>
        <p:nvSpPr>
          <p:cNvPr id="34" name="文本框 33">
            <a:extLst>
              <a:ext uri="{FF2B5EF4-FFF2-40B4-BE49-F238E27FC236}">
                <a16:creationId xmlns:a16="http://schemas.microsoft.com/office/drawing/2014/main" id="{335C8A25-E9ED-4199-B158-88D0BE6D34C9}"/>
              </a:ext>
            </a:extLst>
          </p:cNvPr>
          <p:cNvSpPr txBox="1"/>
          <p:nvPr/>
        </p:nvSpPr>
        <p:spPr>
          <a:xfrm>
            <a:off x="8504963" y="5103939"/>
            <a:ext cx="1338828" cy="369332"/>
          </a:xfrm>
          <a:prstGeom prst="rect">
            <a:avLst/>
          </a:prstGeom>
          <a:noFill/>
        </p:spPr>
        <p:txBody>
          <a:bodyPr wrap="none" rtlCol="0">
            <a:spAutoFit/>
          </a:bodyPr>
          <a:lstStyle/>
          <a:p>
            <a:r>
              <a:rPr lang="zh-CN" altLang="en-US" dirty="0"/>
              <a:t>游戏进行页</a:t>
            </a:r>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spc="130" dirty="0">
                  <a:solidFill>
                    <a:schemeClr val="bg2">
                      <a:lumMod val="25000"/>
                    </a:schemeClr>
                  </a:solidFill>
                  <a:latin typeface="思源黑体 CN Heavy" panose="020B0A00000000000000" pitchFamily="34" charset="-122"/>
                  <a:ea typeface="思源黑体 CN Heavy" panose="020B0A00000000000000" pitchFamily="34" charset="-122"/>
                </a:rPr>
                <a:t>程序功能</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146468" cy="369332"/>
            </a:xfrm>
            <a:prstGeom prst="rect">
              <a:avLst/>
            </a:prstGeom>
          </p:spPr>
          <p:txBody>
            <a:bodyPr wrap="none">
              <a:spAutoFit/>
            </a:bodyPr>
            <a:lstStyle/>
            <a:p>
              <a:r>
                <a:rPr lang="en-US" altLang="zh-CN" dirty="0"/>
                <a:t>Overview</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5" name="图片 4">
            <a:extLst>
              <a:ext uri="{FF2B5EF4-FFF2-40B4-BE49-F238E27FC236}">
                <a16:creationId xmlns:a16="http://schemas.microsoft.com/office/drawing/2014/main" id="{C6584D4C-DFEC-477B-A98A-4D55A6107C62}"/>
              </a:ext>
            </a:extLst>
          </p:cNvPr>
          <p:cNvPicPr>
            <a:picLocks noChangeAspect="1"/>
          </p:cNvPicPr>
          <p:nvPr/>
        </p:nvPicPr>
        <p:blipFill>
          <a:blip r:embed="rId2"/>
          <a:stretch>
            <a:fillRect/>
          </a:stretch>
        </p:blipFill>
        <p:spPr>
          <a:xfrm>
            <a:off x="5155908" y="1220193"/>
            <a:ext cx="6712215" cy="4123800"/>
          </a:xfrm>
          <a:prstGeom prst="rect">
            <a:avLst/>
          </a:prstGeom>
        </p:spPr>
      </p:pic>
      <p:sp>
        <p:nvSpPr>
          <p:cNvPr id="7" name="文本框 6">
            <a:extLst>
              <a:ext uri="{FF2B5EF4-FFF2-40B4-BE49-F238E27FC236}">
                <a16:creationId xmlns:a16="http://schemas.microsoft.com/office/drawing/2014/main" id="{361E3850-CBC6-433C-9AEA-2F7525CEE69D}"/>
              </a:ext>
            </a:extLst>
          </p:cNvPr>
          <p:cNvSpPr txBox="1"/>
          <p:nvPr/>
        </p:nvSpPr>
        <p:spPr>
          <a:xfrm>
            <a:off x="658813" y="1514007"/>
            <a:ext cx="4512774" cy="369332"/>
          </a:xfrm>
          <a:prstGeom prst="rect">
            <a:avLst/>
          </a:prstGeom>
          <a:noFill/>
        </p:spPr>
        <p:txBody>
          <a:bodyPr wrap="none" rtlCol="0">
            <a:spAutoFit/>
          </a:bodyPr>
          <a:lstStyle/>
          <a:p>
            <a:r>
              <a:rPr lang="en-US" altLang="zh-CN" dirty="0"/>
              <a:t>1.</a:t>
            </a:r>
            <a:r>
              <a:rPr lang="zh-CN" altLang="en-US" dirty="0"/>
              <a:t>玩家通过点击首页的开始可进入游戏界面</a:t>
            </a:r>
          </a:p>
        </p:txBody>
      </p:sp>
      <p:sp>
        <p:nvSpPr>
          <p:cNvPr id="15" name="文本框 14">
            <a:extLst>
              <a:ext uri="{FF2B5EF4-FFF2-40B4-BE49-F238E27FC236}">
                <a16:creationId xmlns:a16="http://schemas.microsoft.com/office/drawing/2014/main" id="{96EC34BD-19D2-4EA7-84F3-7E4ECB709057}"/>
              </a:ext>
            </a:extLst>
          </p:cNvPr>
          <p:cNvSpPr txBox="1"/>
          <p:nvPr/>
        </p:nvSpPr>
        <p:spPr>
          <a:xfrm>
            <a:off x="643134" y="2112670"/>
            <a:ext cx="4512774" cy="923330"/>
          </a:xfrm>
          <a:prstGeom prst="rect">
            <a:avLst/>
          </a:prstGeom>
          <a:noFill/>
        </p:spPr>
        <p:txBody>
          <a:bodyPr wrap="none" rtlCol="0">
            <a:spAutoFit/>
          </a:bodyPr>
          <a:lstStyle/>
          <a:p>
            <a:r>
              <a:rPr lang="en-US" altLang="zh-CN" dirty="0"/>
              <a:t>2.</a:t>
            </a:r>
            <a:r>
              <a:rPr lang="zh-CN" altLang="en-US" dirty="0"/>
              <a:t>玩家通过键盘上的上下左右键控制左上角</a:t>
            </a:r>
            <a:endParaRPr lang="en-US" altLang="zh-CN" dirty="0"/>
          </a:p>
          <a:p>
            <a:r>
              <a:rPr lang="zh-CN" altLang="en-US" dirty="0"/>
              <a:t>红色旗子到达右下角绿色旗子处即为游戏</a:t>
            </a:r>
            <a:endParaRPr lang="en-US" altLang="zh-CN" dirty="0"/>
          </a:p>
          <a:p>
            <a:r>
              <a:rPr lang="zh-CN" altLang="en-US" dirty="0"/>
              <a:t>完成</a:t>
            </a:r>
          </a:p>
        </p:txBody>
      </p:sp>
      <p:sp>
        <p:nvSpPr>
          <p:cNvPr id="16" name="文本框 15">
            <a:extLst>
              <a:ext uri="{FF2B5EF4-FFF2-40B4-BE49-F238E27FC236}">
                <a16:creationId xmlns:a16="http://schemas.microsoft.com/office/drawing/2014/main" id="{36311056-486D-48CE-8035-05CD0A230070}"/>
              </a:ext>
            </a:extLst>
          </p:cNvPr>
          <p:cNvSpPr txBox="1"/>
          <p:nvPr/>
        </p:nvSpPr>
        <p:spPr>
          <a:xfrm>
            <a:off x="643134" y="3190700"/>
            <a:ext cx="4281941" cy="646331"/>
          </a:xfrm>
          <a:prstGeom prst="rect">
            <a:avLst/>
          </a:prstGeom>
          <a:noFill/>
        </p:spPr>
        <p:txBody>
          <a:bodyPr wrap="none" rtlCol="0">
            <a:spAutoFit/>
          </a:bodyPr>
          <a:lstStyle/>
          <a:p>
            <a:r>
              <a:rPr lang="en-US" altLang="zh-CN" dirty="0"/>
              <a:t>3.</a:t>
            </a:r>
            <a:r>
              <a:rPr lang="zh-CN" altLang="en-US" dirty="0"/>
              <a:t>玩家可通过右侧编辑区功能实现地图编</a:t>
            </a:r>
            <a:endParaRPr lang="en-US" altLang="zh-CN" dirty="0"/>
          </a:p>
          <a:p>
            <a:r>
              <a:rPr lang="zh-CN" altLang="en-US" dirty="0"/>
              <a:t>辑、保存打开以及模式的切换</a:t>
            </a:r>
          </a:p>
        </p:txBody>
      </p:sp>
      <p:sp>
        <p:nvSpPr>
          <p:cNvPr id="17" name="文本框 16">
            <a:extLst>
              <a:ext uri="{FF2B5EF4-FFF2-40B4-BE49-F238E27FC236}">
                <a16:creationId xmlns:a16="http://schemas.microsoft.com/office/drawing/2014/main" id="{7027A3E5-3544-4566-8B2F-711E0C9D4BB1}"/>
              </a:ext>
            </a:extLst>
          </p:cNvPr>
          <p:cNvSpPr txBox="1"/>
          <p:nvPr/>
        </p:nvSpPr>
        <p:spPr>
          <a:xfrm>
            <a:off x="658813" y="4014881"/>
            <a:ext cx="4339650" cy="923330"/>
          </a:xfrm>
          <a:prstGeom prst="rect">
            <a:avLst/>
          </a:prstGeom>
          <a:noFill/>
        </p:spPr>
        <p:txBody>
          <a:bodyPr wrap="none" rtlCol="0">
            <a:spAutoFit/>
          </a:bodyPr>
          <a:lstStyle/>
          <a:p>
            <a:r>
              <a:rPr lang="en-US" altLang="zh-CN" dirty="0"/>
              <a:t>4.</a:t>
            </a:r>
            <a:r>
              <a:rPr lang="zh-CN" altLang="en-US" dirty="0"/>
              <a:t>玩家通过右侧操作区可获得最近路径的</a:t>
            </a:r>
            <a:endParaRPr lang="en-US" altLang="zh-CN" dirty="0"/>
          </a:p>
          <a:p>
            <a:r>
              <a:rPr lang="zh-CN" altLang="en-US" dirty="0"/>
              <a:t>提示，下一步路径的提示，迷宫可行性的</a:t>
            </a:r>
            <a:endParaRPr lang="en-US" altLang="zh-CN" dirty="0"/>
          </a:p>
          <a:p>
            <a:r>
              <a:rPr lang="zh-CN" altLang="en-US" dirty="0"/>
              <a:t>检查，迷宫移动操作说明。</a:t>
            </a:r>
          </a:p>
        </p:txBody>
      </p:sp>
    </p:spTree>
    <p:extLst>
      <p:ext uri="{BB962C8B-B14F-4D97-AF65-F5344CB8AC3E}">
        <p14:creationId xmlns:p14="http://schemas.microsoft.com/office/powerpoint/2010/main" val="3456165192"/>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spc="130" dirty="0">
                  <a:solidFill>
                    <a:schemeClr val="bg2">
                      <a:lumMod val="25000"/>
                    </a:schemeClr>
                  </a:solidFill>
                  <a:latin typeface="思源黑体 CN Heavy" panose="020B0A00000000000000" pitchFamily="34" charset="-122"/>
                  <a:ea typeface="思源黑体 CN Heavy" panose="020B0A00000000000000" pitchFamily="34" charset="-122"/>
                </a:rPr>
                <a:t>数据结构</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609736" cy="369332"/>
            </a:xfrm>
            <a:prstGeom prst="rect">
              <a:avLst/>
            </a:prstGeom>
          </p:spPr>
          <p:txBody>
            <a:bodyPr wrap="none">
              <a:spAutoFit/>
            </a:bodyPr>
            <a:lstStyle/>
            <a:p>
              <a:r>
                <a:rPr lang="en-US" altLang="zh-CN" dirty="0"/>
                <a:t>Data Structure</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5" name="矩形 4">
            <a:extLst>
              <a:ext uri="{FF2B5EF4-FFF2-40B4-BE49-F238E27FC236}">
                <a16:creationId xmlns:a16="http://schemas.microsoft.com/office/drawing/2014/main" id="{383A24CB-57A6-4C2E-B7F1-6901B5F0731A}"/>
              </a:ext>
            </a:extLst>
          </p:cNvPr>
          <p:cNvSpPr/>
          <p:nvPr/>
        </p:nvSpPr>
        <p:spPr>
          <a:xfrm>
            <a:off x="2190877" y="2090172"/>
            <a:ext cx="7904998" cy="2677656"/>
          </a:xfrm>
          <a:prstGeom prst="rect">
            <a:avLst/>
          </a:prstGeom>
        </p:spPr>
        <p:txBody>
          <a:bodyPr wrap="square">
            <a:spAutoFit/>
          </a:bodyPr>
          <a:lstStyle/>
          <a:p>
            <a:r>
              <a:rPr lang="zh-CN" altLang="en-US" sz="2800" dirty="0">
                <a:latin typeface="华文中宋" panose="02010600040101010101" charset="-122"/>
                <a:ea typeface="华文中宋" panose="02010600040101010101" charset="-122"/>
                <a:cs typeface="华文中宋" panose="02010600040101010101" charset="-122"/>
              </a:rPr>
              <a:t>全局迷宫地图数组</a:t>
            </a:r>
          </a:p>
          <a:p>
            <a:endParaRPr lang="zh-CN" altLang="en-US" sz="2800" dirty="0">
              <a:latin typeface="华文中宋" panose="02010600040101010101" charset="-122"/>
              <a:ea typeface="华文中宋" panose="02010600040101010101" charset="-122"/>
              <a:cs typeface="华文中宋" panose="02010600040101010101" charset="-122"/>
            </a:endParaRPr>
          </a:p>
          <a:p>
            <a:r>
              <a:rPr lang="en-US" altLang="zh-CN" sz="2800" dirty="0">
                <a:latin typeface="华文中宋" panose="02010600040101010101" charset="-122"/>
                <a:ea typeface="华文中宋" panose="02010600040101010101" charset="-122"/>
                <a:cs typeface="华文中宋" panose="02010600040101010101" charset="-122"/>
              </a:rPr>
              <a:t>int </a:t>
            </a:r>
            <a:r>
              <a:rPr lang="en-US" altLang="zh-CN" sz="2800" dirty="0" err="1">
                <a:latin typeface="华文中宋" panose="02010600040101010101" charset="-122"/>
                <a:ea typeface="华文中宋" panose="02010600040101010101" charset="-122"/>
                <a:cs typeface="华文中宋" panose="02010600040101010101" charset="-122"/>
              </a:rPr>
              <a:t>mazeMap</a:t>
            </a:r>
            <a:r>
              <a:rPr lang="en-US" altLang="zh-CN" sz="2800" dirty="0">
                <a:latin typeface="华文中宋" panose="02010600040101010101" charset="-122"/>
                <a:ea typeface="华文中宋" panose="02010600040101010101" charset="-122"/>
                <a:cs typeface="华文中宋" panose="02010600040101010101" charset="-122"/>
              </a:rPr>
              <a:t>[15][15]</a:t>
            </a:r>
          </a:p>
          <a:p>
            <a:endParaRPr lang="en-US" altLang="zh-CN" sz="2800" dirty="0">
              <a:latin typeface="华文中宋" panose="02010600040101010101" charset="-122"/>
              <a:ea typeface="华文中宋" panose="02010600040101010101" charset="-122"/>
              <a:cs typeface="华文中宋" panose="02010600040101010101" charset="-122"/>
            </a:endParaRPr>
          </a:p>
          <a:p>
            <a:r>
              <a:rPr lang="zh-CN" altLang="en-US" sz="2800" dirty="0">
                <a:latin typeface="华文中宋" panose="02010600040101010101" charset="-122"/>
                <a:ea typeface="华文中宋" panose="02010600040101010101" charset="-122"/>
                <a:cs typeface="华文中宋" panose="02010600040101010101" charset="-122"/>
              </a:rPr>
              <a:t>内部单元值</a:t>
            </a:r>
            <a:r>
              <a:rPr lang="en-US" altLang="zh-CN" sz="2800" dirty="0">
                <a:latin typeface="华文中宋" panose="02010600040101010101" charset="-122"/>
                <a:ea typeface="华文中宋" panose="02010600040101010101" charset="-122"/>
                <a:cs typeface="华文中宋" panose="02010600040101010101" charset="-122"/>
              </a:rPr>
              <a:t>0</a:t>
            </a:r>
            <a:r>
              <a:rPr lang="zh-CN" altLang="en-US" sz="2800" dirty="0">
                <a:latin typeface="华文中宋" panose="02010600040101010101" charset="-122"/>
                <a:ea typeface="华文中宋" panose="02010600040101010101" charset="-122"/>
                <a:cs typeface="华文中宋" panose="02010600040101010101" charset="-122"/>
              </a:rPr>
              <a:t>表示墙，</a:t>
            </a:r>
            <a:r>
              <a:rPr lang="en-US" altLang="zh-CN" sz="2800" dirty="0">
                <a:latin typeface="华文中宋" panose="02010600040101010101" charset="-122"/>
                <a:ea typeface="华文中宋" panose="02010600040101010101" charset="-122"/>
                <a:cs typeface="华文中宋" panose="02010600040101010101" charset="-122"/>
              </a:rPr>
              <a:t>1</a:t>
            </a:r>
            <a:r>
              <a:rPr lang="zh-CN" altLang="en-US" sz="2800" dirty="0">
                <a:latin typeface="华文中宋" panose="02010600040101010101" charset="-122"/>
                <a:ea typeface="华文中宋" panose="02010600040101010101" charset="-122"/>
                <a:cs typeface="华文中宋" panose="02010600040101010101" charset="-122"/>
              </a:rPr>
              <a:t>表示路径，</a:t>
            </a:r>
            <a:r>
              <a:rPr lang="en-US" altLang="zh-CN" sz="2800" dirty="0">
                <a:latin typeface="华文中宋" panose="02010600040101010101" charset="-122"/>
                <a:ea typeface="华文中宋" panose="02010600040101010101" charset="-122"/>
                <a:cs typeface="华文中宋" panose="02010600040101010101" charset="-122"/>
              </a:rPr>
              <a:t>3</a:t>
            </a:r>
            <a:r>
              <a:rPr lang="zh-CN" altLang="en-US" sz="2800" dirty="0">
                <a:latin typeface="华文中宋" panose="02010600040101010101" charset="-122"/>
                <a:ea typeface="华文中宋" panose="02010600040101010101" charset="-122"/>
                <a:cs typeface="华文中宋" panose="02010600040101010101" charset="-122"/>
              </a:rPr>
              <a:t>表示起点，</a:t>
            </a:r>
            <a:r>
              <a:rPr lang="en-US" altLang="zh-CN" sz="2800" dirty="0">
                <a:latin typeface="华文中宋" panose="02010600040101010101" charset="-122"/>
                <a:ea typeface="华文中宋" panose="02010600040101010101" charset="-122"/>
                <a:cs typeface="华文中宋" panose="02010600040101010101" charset="-122"/>
              </a:rPr>
              <a:t>4</a:t>
            </a:r>
            <a:r>
              <a:rPr lang="zh-CN" altLang="en-US" sz="2800" dirty="0">
                <a:latin typeface="华文中宋" panose="02010600040101010101" charset="-122"/>
                <a:ea typeface="华文中宋" panose="02010600040101010101" charset="-122"/>
                <a:cs typeface="华文中宋" panose="02010600040101010101" charset="-122"/>
              </a:rPr>
              <a:t>表示终点，</a:t>
            </a:r>
            <a:r>
              <a:rPr lang="en-US" altLang="zh-CN" sz="2800" dirty="0">
                <a:latin typeface="华文中宋" panose="02010600040101010101" charset="-122"/>
                <a:ea typeface="华文中宋" panose="02010600040101010101" charset="-122"/>
                <a:cs typeface="华文中宋" panose="02010600040101010101" charset="-122"/>
              </a:rPr>
              <a:t>6</a:t>
            </a:r>
            <a:r>
              <a:rPr lang="zh-CN" altLang="en-US" sz="2800" dirty="0">
                <a:latin typeface="华文中宋" panose="02010600040101010101" charset="-122"/>
                <a:ea typeface="华文中宋" panose="02010600040101010101" charset="-122"/>
                <a:cs typeface="华文中宋" panose="02010600040101010101" charset="-122"/>
              </a:rPr>
              <a:t>表示路径提示</a:t>
            </a:r>
          </a:p>
        </p:txBody>
      </p:sp>
    </p:spTree>
    <p:extLst>
      <p:ext uri="{BB962C8B-B14F-4D97-AF65-F5344CB8AC3E}">
        <p14:creationId xmlns:p14="http://schemas.microsoft.com/office/powerpoint/2010/main" val="3597661022"/>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模块分析</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851854" cy="369332"/>
            </a:xfrm>
            <a:prstGeom prst="rect">
              <a:avLst/>
            </a:prstGeom>
          </p:spPr>
          <p:txBody>
            <a:bodyPr wrap="none">
              <a:spAutoFit/>
            </a:bodyPr>
            <a:lstStyle/>
            <a:p>
              <a:r>
                <a:rPr lang="en-US" altLang="zh-CN" dirty="0"/>
                <a:t>Module Analysis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8" name="图片 7">
            <a:extLst>
              <a:ext uri="{FF2B5EF4-FFF2-40B4-BE49-F238E27FC236}">
                <a16:creationId xmlns:a16="http://schemas.microsoft.com/office/drawing/2014/main" id="{01CE98E5-2682-4944-BF30-C27DC939D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479" y="658134"/>
            <a:ext cx="3770876" cy="5268570"/>
          </a:xfrm>
          <a:prstGeom prst="rect">
            <a:avLst/>
          </a:prstGeom>
        </p:spPr>
      </p:pic>
      <p:sp>
        <p:nvSpPr>
          <p:cNvPr id="16" name="文本框 15">
            <a:extLst>
              <a:ext uri="{FF2B5EF4-FFF2-40B4-BE49-F238E27FC236}">
                <a16:creationId xmlns:a16="http://schemas.microsoft.com/office/drawing/2014/main" id="{69D103B0-ADD1-409F-820E-3AF12D801208}"/>
              </a:ext>
            </a:extLst>
          </p:cNvPr>
          <p:cNvSpPr txBox="1"/>
          <p:nvPr/>
        </p:nvSpPr>
        <p:spPr>
          <a:xfrm>
            <a:off x="803457" y="1092461"/>
            <a:ext cx="4134485" cy="3539430"/>
          </a:xfrm>
          <a:prstGeom prst="rect">
            <a:avLst/>
          </a:prstGeom>
          <a:noFill/>
        </p:spPr>
        <p:txBody>
          <a:bodyPr wrap="square" rtlCol="0">
            <a:spAutoFit/>
          </a:bodyPr>
          <a:lstStyle/>
          <a:p>
            <a:r>
              <a:rPr lang="zh-CN" altLang="en-US" sz="2800" dirty="0">
                <a:latin typeface="华文中宋" panose="02010600040101010101" charset="-122"/>
                <a:ea typeface="华文中宋" panose="02010600040101010101" charset="-122"/>
                <a:cs typeface="华文中宋" panose="02010600040101010101" charset="-122"/>
              </a:rPr>
              <a:t>程序主要由两大程序构成：</a:t>
            </a:r>
          </a:p>
          <a:p>
            <a:endParaRPr lang="zh-CN" altLang="en-US" sz="2800" dirty="0">
              <a:latin typeface="华文中宋" panose="02010600040101010101" charset="-122"/>
              <a:ea typeface="华文中宋" panose="02010600040101010101" charset="-122"/>
              <a:cs typeface="华文中宋" panose="02010600040101010101" charset="-122"/>
            </a:endParaRPr>
          </a:p>
          <a:p>
            <a:r>
              <a:rPr lang="en-US" altLang="zh-CN" sz="2800" dirty="0">
                <a:latin typeface="华文中宋" panose="02010600040101010101" charset="-122"/>
                <a:ea typeface="华文中宋" panose="02010600040101010101" charset="-122"/>
                <a:cs typeface="华文中宋" panose="02010600040101010101" charset="-122"/>
              </a:rPr>
              <a:t>1.maze</a:t>
            </a:r>
          </a:p>
          <a:p>
            <a:r>
              <a:rPr lang="zh-CN" altLang="en-US" sz="2800" dirty="0">
                <a:latin typeface="华文中宋" panose="02010600040101010101" charset="-122"/>
                <a:ea typeface="华文中宋" panose="02010600040101010101" charset="-122"/>
                <a:cs typeface="华文中宋" panose="02010600040101010101" charset="-122"/>
              </a:rPr>
              <a:t>（分管迷宫生成与求解）</a:t>
            </a:r>
          </a:p>
          <a:p>
            <a:endParaRPr lang="en-US" altLang="zh-CN" sz="2800" dirty="0">
              <a:latin typeface="华文中宋" panose="02010600040101010101" charset="-122"/>
              <a:ea typeface="华文中宋" panose="02010600040101010101" charset="-122"/>
              <a:cs typeface="华文中宋" panose="02010600040101010101" charset="-122"/>
            </a:endParaRPr>
          </a:p>
          <a:p>
            <a:r>
              <a:rPr lang="en-US" altLang="zh-CN" sz="2800" dirty="0">
                <a:latin typeface="华文中宋" panose="02010600040101010101" charset="-122"/>
                <a:ea typeface="华文中宋" panose="02010600040101010101" charset="-122"/>
                <a:cs typeface="华文中宋" panose="02010600040101010101" charset="-122"/>
              </a:rPr>
              <a:t>2.showmaze</a:t>
            </a:r>
          </a:p>
          <a:p>
            <a:r>
              <a:rPr lang="zh-CN" altLang="en-US" sz="2800" dirty="0">
                <a:latin typeface="华文中宋" panose="02010600040101010101" charset="-122"/>
                <a:ea typeface="华文中宋" panose="02010600040101010101" charset="-122"/>
                <a:cs typeface="华文中宋" panose="02010600040101010101" charset="-122"/>
              </a:rPr>
              <a:t>（分管迷宫与界面绘制）</a:t>
            </a:r>
          </a:p>
          <a:p>
            <a:endParaRPr lang="en-US" altLang="zh-CN" sz="2800" dirty="0">
              <a:latin typeface="华文中宋" panose="02010600040101010101" charset="-122"/>
              <a:ea typeface="华文中宋" panose="02010600040101010101" charset="-122"/>
              <a:cs typeface="华文中宋" panose="02010600040101010101" charset="-122"/>
            </a:endParaRPr>
          </a:p>
        </p:txBody>
      </p:sp>
    </p:spTree>
    <p:extLst>
      <p:ext uri="{BB962C8B-B14F-4D97-AF65-F5344CB8AC3E}">
        <p14:creationId xmlns:p14="http://schemas.microsoft.com/office/powerpoint/2010/main" val="145816429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重要函数</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1037463" cy="369332"/>
            </a:xfrm>
            <a:prstGeom prst="rect">
              <a:avLst/>
            </a:prstGeom>
          </p:spPr>
          <p:txBody>
            <a:bodyPr wrap="none">
              <a:spAutoFit/>
            </a:bodyPr>
            <a:lstStyle/>
            <a:p>
              <a:r>
                <a:rPr lang="en-US" altLang="zh-CN" dirty="0"/>
                <a:t>Function</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0" name="文本框 9">
            <a:extLst>
              <a:ext uri="{FF2B5EF4-FFF2-40B4-BE49-F238E27FC236}">
                <a16:creationId xmlns:a16="http://schemas.microsoft.com/office/drawing/2014/main" id="{472EA201-D786-4C1A-BC95-617438ED8C8D}"/>
              </a:ext>
            </a:extLst>
          </p:cNvPr>
          <p:cNvSpPr txBox="1"/>
          <p:nvPr/>
        </p:nvSpPr>
        <p:spPr>
          <a:xfrm>
            <a:off x="1296035" y="1805305"/>
            <a:ext cx="8619958" cy="4154984"/>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cs typeface="华文中宋" panose="02010600040101010101" charset="-122"/>
              </a:rPr>
              <a:t>函数原型：</a:t>
            </a:r>
            <a:r>
              <a:rPr lang="en-US" altLang="zh-CN" sz="2400" dirty="0">
                <a:latin typeface="华文中宋" panose="02010600040101010101" charset="-122"/>
                <a:ea typeface="华文中宋" panose="02010600040101010101" charset="-122"/>
                <a:cs typeface="华文中宋" panose="02010600040101010101" charset="-122"/>
              </a:rPr>
              <a:t>void </a:t>
            </a:r>
            <a:r>
              <a:rPr lang="en-US" altLang="zh-CN" sz="2400" dirty="0" err="1">
                <a:latin typeface="华文中宋" panose="02010600040101010101" charset="-122"/>
                <a:ea typeface="华文中宋" panose="02010600040101010101" charset="-122"/>
                <a:cs typeface="华文中宋" panose="02010600040101010101" charset="-122"/>
              </a:rPr>
              <a:t>createEasyMaze</a:t>
            </a:r>
            <a:r>
              <a:rPr lang="en-US" altLang="zh-CN" sz="2400" dirty="0">
                <a:latin typeface="华文中宋" panose="02010600040101010101" charset="-122"/>
                <a:ea typeface="华文中宋" panose="02010600040101010101" charset="-122"/>
                <a:cs typeface="华文中宋" panose="02010600040101010101" charset="-122"/>
              </a:rPr>
              <a:t>(int </a:t>
            </a:r>
            <a:r>
              <a:rPr lang="en-US" altLang="zh-CN" sz="2400" dirty="0" err="1">
                <a:latin typeface="华文中宋" panose="02010600040101010101" charset="-122"/>
                <a:ea typeface="华文中宋" panose="02010600040101010101" charset="-122"/>
                <a:cs typeface="华文中宋" panose="02010600040101010101" charset="-122"/>
              </a:rPr>
              <a:t>xCur</a:t>
            </a:r>
            <a:r>
              <a:rPr lang="en-US" altLang="zh-CN" sz="2400" dirty="0">
                <a:latin typeface="华文中宋" panose="02010600040101010101" charset="-122"/>
                <a:ea typeface="华文中宋" panose="02010600040101010101" charset="-122"/>
                <a:cs typeface="华文中宋" panose="02010600040101010101" charset="-122"/>
              </a:rPr>
              <a:t>, int </a:t>
            </a:r>
            <a:r>
              <a:rPr lang="en-US" altLang="zh-CN" sz="2400" dirty="0" err="1">
                <a:latin typeface="华文中宋" panose="02010600040101010101" charset="-122"/>
                <a:ea typeface="华文中宋" panose="02010600040101010101" charset="-122"/>
                <a:cs typeface="华文中宋" panose="02010600040101010101" charset="-122"/>
              </a:rPr>
              <a:t>yCur</a:t>
            </a:r>
            <a:r>
              <a:rPr lang="en-US" altLang="zh-CN" sz="2400" dirty="0">
                <a:latin typeface="华文中宋" panose="02010600040101010101" charset="-122"/>
                <a:ea typeface="华文中宋" panose="02010600040101010101" charset="-122"/>
                <a:cs typeface="华文中宋" panose="02010600040101010101" charset="-122"/>
              </a:rPr>
              <a:t>);</a:t>
            </a:r>
            <a:endParaRPr lang="zh-CN" altLang="en-US" sz="2400" dirty="0">
              <a:latin typeface="华文中宋" panose="02010600040101010101" charset="-122"/>
              <a:ea typeface="华文中宋" panose="02010600040101010101" charset="-122"/>
              <a:cs typeface="华文中宋" panose="02010600040101010101" charset="-122"/>
            </a:endParaRP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功能介绍：利用递归的深度优先遍历算法生成从迷宫起点到迷宫终点的通路</a:t>
            </a:r>
          </a:p>
          <a:p>
            <a:endParaRPr lang="zh-CN" altLang="en-US" sz="2400" dirty="0">
              <a:latin typeface="华文中宋" panose="02010600040101010101" charset="-122"/>
              <a:ea typeface="华文中宋" panose="02010600040101010101" charset="-122"/>
              <a:cs typeface="华文中宋" panose="02010600040101010101" charset="-122"/>
            </a:endParaRPr>
          </a:p>
          <a:p>
            <a:r>
              <a:rPr lang="zh-CN" altLang="en-US" sz="2400" dirty="0">
                <a:latin typeface="华文中宋" panose="02010600040101010101" charset="-122"/>
                <a:ea typeface="华文中宋" panose="02010600040101010101" charset="-122"/>
                <a:cs typeface="华文中宋" panose="02010600040101010101" charset="-122"/>
              </a:rPr>
              <a:t>算法描述：</a:t>
            </a:r>
          </a:p>
          <a:p>
            <a:r>
              <a:rPr lang="en-US" altLang="zh-CN" sz="2400" dirty="0">
                <a:latin typeface="华文中宋" panose="02010600040101010101" charset="-122"/>
                <a:ea typeface="华文中宋" panose="02010600040101010101" charset="-122"/>
                <a:cs typeface="华文中宋" panose="02010600040101010101" charset="-122"/>
              </a:rPr>
              <a:t>1.</a:t>
            </a:r>
            <a:r>
              <a:rPr lang="zh-CN" altLang="en-US" sz="2400" dirty="0">
                <a:latin typeface="华文中宋" panose="02010600040101010101" charset="-122"/>
                <a:ea typeface="华文中宋" panose="02010600040101010101" charset="-122"/>
                <a:cs typeface="华文中宋" panose="02010600040101010101" charset="-122"/>
              </a:rPr>
              <a:t>从传入参数</a:t>
            </a:r>
            <a:r>
              <a:rPr lang="en-US" altLang="zh-CN" sz="2400" dirty="0" err="1">
                <a:latin typeface="华文中宋" panose="02010600040101010101" charset="-122"/>
                <a:ea typeface="华文中宋" panose="02010600040101010101" charset="-122"/>
                <a:cs typeface="华文中宋" panose="02010600040101010101" charset="-122"/>
              </a:rPr>
              <a:t>xCur</a:t>
            </a:r>
            <a:r>
              <a:rPr lang="en-US" altLang="zh-CN" sz="2400" dirty="0">
                <a:latin typeface="华文中宋" panose="02010600040101010101" charset="-122"/>
                <a:ea typeface="华文中宋" panose="02010600040101010101" charset="-122"/>
                <a:cs typeface="华文中宋" panose="02010600040101010101" charset="-122"/>
              </a:rPr>
              <a:t>,</a:t>
            </a:r>
            <a:r>
              <a:rPr lang="zh-CN" altLang="en-US" sz="2400" dirty="0">
                <a:latin typeface="华文中宋" panose="02010600040101010101" charset="-122"/>
                <a:ea typeface="华文中宋" panose="02010600040101010101" charset="-122"/>
                <a:cs typeface="华文中宋" panose="02010600040101010101" charset="-122"/>
              </a:rPr>
              <a:t> </a:t>
            </a:r>
            <a:r>
              <a:rPr lang="en-US" altLang="zh-CN" sz="2400" dirty="0" err="1">
                <a:latin typeface="华文中宋" panose="02010600040101010101" charset="-122"/>
                <a:ea typeface="华文中宋" panose="02010600040101010101" charset="-122"/>
                <a:cs typeface="华文中宋" panose="02010600040101010101" charset="-122"/>
              </a:rPr>
              <a:t>yCur</a:t>
            </a:r>
            <a:r>
              <a:rPr lang="zh-CN" altLang="en-US" sz="2400" dirty="0">
                <a:latin typeface="华文中宋" panose="02010600040101010101" charset="-122"/>
                <a:ea typeface="华文中宋" panose="02010600040101010101" charset="-122"/>
                <a:cs typeface="华文中宋" panose="02010600040101010101" charset="-122"/>
              </a:rPr>
              <a:t>位置开始调用函数</a:t>
            </a:r>
            <a:r>
              <a:rPr lang="en-US" altLang="zh-CN" sz="2400" dirty="0" err="1">
                <a:latin typeface="华文中宋" panose="02010600040101010101" charset="-122"/>
                <a:ea typeface="华文中宋" panose="02010600040101010101" charset="-122"/>
                <a:cs typeface="华文中宋" panose="02010600040101010101" charset="-122"/>
              </a:rPr>
              <a:t>isHaveNeighbor</a:t>
            </a:r>
            <a:r>
              <a:rPr lang="en-US" altLang="zh-CN" sz="2400" dirty="0">
                <a:latin typeface="华文中宋" panose="02010600040101010101" charset="-122"/>
                <a:ea typeface="华文中宋" panose="02010600040101010101" charset="-122"/>
                <a:cs typeface="华文中宋" panose="02010600040101010101" charset="-122"/>
              </a:rPr>
              <a:t>(), </a:t>
            </a:r>
          </a:p>
          <a:p>
            <a:r>
              <a:rPr lang="zh-CN" altLang="en-US" sz="2400" dirty="0">
                <a:latin typeface="华文中宋" panose="02010600040101010101" charset="-122"/>
                <a:ea typeface="华文中宋" panose="02010600040101010101" charset="-122"/>
                <a:cs typeface="华文中宋" panose="02010600040101010101" charset="-122"/>
              </a:rPr>
              <a:t>找到相邻的路径，并打通路径。</a:t>
            </a:r>
            <a:endParaRPr lang="en-US" altLang="zh-CN" sz="2400" dirty="0">
              <a:latin typeface="华文中宋" panose="02010600040101010101" charset="-122"/>
              <a:ea typeface="华文中宋" panose="02010600040101010101" charset="-122"/>
              <a:cs typeface="华文中宋" panose="02010600040101010101" charset="-122"/>
            </a:endParaRPr>
          </a:p>
          <a:p>
            <a:r>
              <a:rPr lang="en-US" altLang="zh-CN" sz="2400" dirty="0">
                <a:latin typeface="华文中宋" panose="02010600040101010101" charset="-122"/>
                <a:ea typeface="华文中宋" panose="02010600040101010101" charset="-122"/>
                <a:cs typeface="华文中宋" panose="02010600040101010101" charset="-122"/>
              </a:rPr>
              <a:t>2.</a:t>
            </a:r>
            <a:r>
              <a:rPr lang="zh-CN" altLang="en-US" sz="2400" dirty="0">
                <a:latin typeface="华文中宋" panose="02010600040101010101" charset="-122"/>
                <a:ea typeface="华文中宋" panose="02010600040101010101" charset="-122"/>
                <a:cs typeface="华文中宋" panose="02010600040101010101" charset="-122"/>
              </a:rPr>
              <a:t>更新参数</a:t>
            </a:r>
            <a:r>
              <a:rPr lang="en-US" altLang="zh-CN" sz="2400" dirty="0" err="1">
                <a:latin typeface="华文中宋" panose="02010600040101010101" charset="-122"/>
                <a:ea typeface="华文中宋" panose="02010600040101010101" charset="-122"/>
                <a:cs typeface="华文中宋" panose="02010600040101010101" charset="-122"/>
              </a:rPr>
              <a:t>xCur</a:t>
            </a:r>
            <a:r>
              <a:rPr lang="en-US" altLang="zh-CN" sz="2400" dirty="0">
                <a:latin typeface="华文中宋" panose="02010600040101010101" charset="-122"/>
                <a:ea typeface="华文中宋" panose="02010600040101010101" charset="-122"/>
                <a:cs typeface="华文中宋" panose="02010600040101010101" charset="-122"/>
              </a:rPr>
              <a:t>, </a:t>
            </a:r>
            <a:r>
              <a:rPr lang="en-US" altLang="zh-CN" sz="2400" dirty="0" err="1">
                <a:latin typeface="华文中宋" panose="02010600040101010101" charset="-122"/>
                <a:ea typeface="华文中宋" panose="02010600040101010101" charset="-122"/>
                <a:cs typeface="华文中宋" panose="02010600040101010101" charset="-122"/>
              </a:rPr>
              <a:t>yCur</a:t>
            </a:r>
            <a:r>
              <a:rPr lang="zh-CN" altLang="en-US" sz="2400" dirty="0">
                <a:latin typeface="华文中宋" panose="02010600040101010101" charset="-122"/>
                <a:ea typeface="华文中宋" panose="02010600040101010101" charset="-122"/>
                <a:cs typeface="华文中宋" panose="02010600040101010101" charset="-122"/>
              </a:rPr>
              <a:t>后递归调用</a:t>
            </a:r>
            <a:r>
              <a:rPr lang="en-US" altLang="zh-CN" sz="2400" dirty="0" err="1">
                <a:latin typeface="华文中宋" panose="02010600040101010101" charset="-122"/>
                <a:ea typeface="华文中宋" panose="02010600040101010101" charset="-122"/>
                <a:cs typeface="华文中宋" panose="02010600040101010101" charset="-122"/>
              </a:rPr>
              <a:t>createEasyMaze</a:t>
            </a:r>
            <a:r>
              <a:rPr lang="en-US" altLang="zh-CN" sz="2400" dirty="0">
                <a:latin typeface="华文中宋" panose="02010600040101010101" charset="-122"/>
                <a:ea typeface="华文中宋" panose="02010600040101010101" charset="-122"/>
                <a:cs typeface="华文中宋" panose="02010600040101010101" charset="-122"/>
              </a:rPr>
              <a:t>(),</a:t>
            </a:r>
            <a:r>
              <a:rPr lang="zh-CN" altLang="en-US" sz="2400" dirty="0">
                <a:latin typeface="华文中宋" panose="02010600040101010101" charset="-122"/>
                <a:ea typeface="华文中宋" panose="02010600040101010101" charset="-122"/>
                <a:cs typeface="华文中宋" panose="02010600040101010101" charset="-122"/>
              </a:rPr>
              <a:t> 最后生成迷宫。</a:t>
            </a:r>
            <a:endParaRPr lang="en-US" altLang="zh-CN" sz="2400" dirty="0">
              <a:latin typeface="华文中宋" panose="02010600040101010101" charset="-122"/>
              <a:ea typeface="华文中宋" panose="02010600040101010101" charset="-122"/>
              <a:cs typeface="华文中宋" panose="02010600040101010101" charset="-122"/>
            </a:endParaRPr>
          </a:p>
          <a:p>
            <a:r>
              <a:rPr lang="en-US" altLang="zh-CN" sz="2400" dirty="0">
                <a:latin typeface="华文中宋" panose="02010600040101010101" charset="-122"/>
                <a:ea typeface="华文中宋" panose="02010600040101010101" charset="-122"/>
                <a:cs typeface="华文中宋" panose="02010600040101010101" charset="-122"/>
              </a:rPr>
              <a:t>3.</a:t>
            </a:r>
            <a:r>
              <a:rPr lang="zh-CN" altLang="en-US" sz="2400" dirty="0">
                <a:latin typeface="华文中宋" panose="02010600040101010101" charset="-122"/>
                <a:ea typeface="华文中宋" panose="02010600040101010101" charset="-122"/>
                <a:cs typeface="华文中宋" panose="02010600040101010101" charset="-122"/>
              </a:rPr>
              <a:t>迷宫特点主干明显，难度低</a:t>
            </a:r>
          </a:p>
        </p:txBody>
      </p:sp>
    </p:spTree>
    <p:extLst>
      <p:ext uri="{BB962C8B-B14F-4D97-AF65-F5344CB8AC3E}">
        <p14:creationId xmlns:p14="http://schemas.microsoft.com/office/powerpoint/2010/main" val="335660463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1482457" cy="461665"/>
            </a:xfrm>
            <a:prstGeom prst="rect">
              <a:avLst/>
            </a:prstGeom>
            <a:noFill/>
          </p:spPr>
          <p:txBody>
            <a:bodyPr wrap="none" rtlCol="0">
              <a:spAutoFit/>
            </a:bodyPr>
            <a:lstStyle/>
            <a:p>
              <a:r>
                <a:rPr lang="zh-CN" altLang="en-US" sz="2400" b="1" spc="130" dirty="0">
                  <a:solidFill>
                    <a:schemeClr val="bg2">
                      <a:lumMod val="25000"/>
                    </a:schemeClr>
                  </a:solidFill>
                  <a:latin typeface="Segoe UI" panose="020B0502040204020203" pitchFamily="34" charset="0"/>
                  <a:ea typeface="思源黑体 CN Heavy" panose="020B0A00000000000000" pitchFamily="34" charset="-122"/>
                  <a:cs typeface="Segoe UI" panose="020B0502040204020203" pitchFamily="34" charset="0"/>
                </a:rPr>
                <a:t>函数演示</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732893" cy="338554"/>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Demo</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3" name="图片 2">
            <a:extLst>
              <a:ext uri="{FF2B5EF4-FFF2-40B4-BE49-F238E27FC236}">
                <a16:creationId xmlns:a16="http://schemas.microsoft.com/office/drawing/2014/main" id="{BAA62005-981F-4380-B119-758366285F86}"/>
              </a:ext>
            </a:extLst>
          </p:cNvPr>
          <p:cNvPicPr>
            <a:picLocks noChangeAspect="1"/>
          </p:cNvPicPr>
          <p:nvPr/>
        </p:nvPicPr>
        <p:blipFill>
          <a:blip r:embed="rId2"/>
          <a:stretch>
            <a:fillRect/>
          </a:stretch>
        </p:blipFill>
        <p:spPr>
          <a:xfrm>
            <a:off x="658814" y="2062592"/>
            <a:ext cx="2743954" cy="2696025"/>
          </a:xfrm>
          <a:prstGeom prst="rect">
            <a:avLst/>
          </a:prstGeom>
        </p:spPr>
      </p:pic>
      <p:sp>
        <p:nvSpPr>
          <p:cNvPr id="4" name="箭头: 右 3">
            <a:extLst>
              <a:ext uri="{FF2B5EF4-FFF2-40B4-BE49-F238E27FC236}">
                <a16:creationId xmlns:a16="http://schemas.microsoft.com/office/drawing/2014/main" id="{D1FE2D66-8FDC-4E8F-A919-9016F555FF2C}"/>
              </a:ext>
            </a:extLst>
          </p:cNvPr>
          <p:cNvSpPr/>
          <p:nvPr/>
        </p:nvSpPr>
        <p:spPr>
          <a:xfrm>
            <a:off x="3522690" y="3288464"/>
            <a:ext cx="697042" cy="281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EA59095-4F1D-4BAD-BB42-8A1270AD4E32}"/>
              </a:ext>
            </a:extLst>
          </p:cNvPr>
          <p:cNvPicPr>
            <a:picLocks noChangeAspect="1"/>
          </p:cNvPicPr>
          <p:nvPr/>
        </p:nvPicPr>
        <p:blipFill>
          <a:blip r:embed="rId3"/>
          <a:stretch>
            <a:fillRect/>
          </a:stretch>
        </p:blipFill>
        <p:spPr>
          <a:xfrm>
            <a:off x="4339654" y="2077003"/>
            <a:ext cx="2743954" cy="2703993"/>
          </a:xfrm>
          <a:prstGeom prst="rect">
            <a:avLst/>
          </a:prstGeom>
        </p:spPr>
      </p:pic>
      <p:sp>
        <p:nvSpPr>
          <p:cNvPr id="13" name="箭头: 右 12">
            <a:extLst>
              <a:ext uri="{FF2B5EF4-FFF2-40B4-BE49-F238E27FC236}">
                <a16:creationId xmlns:a16="http://schemas.microsoft.com/office/drawing/2014/main" id="{181ABA77-BF83-4C96-84CA-77C19BE3F1ED}"/>
              </a:ext>
            </a:extLst>
          </p:cNvPr>
          <p:cNvSpPr/>
          <p:nvPr/>
        </p:nvSpPr>
        <p:spPr>
          <a:xfrm>
            <a:off x="7258799" y="3288464"/>
            <a:ext cx="697042" cy="281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5AD2CB27-2389-436A-B8D3-C09529DFDB52}"/>
              </a:ext>
            </a:extLst>
          </p:cNvPr>
          <p:cNvPicPr>
            <a:picLocks noChangeAspect="1"/>
          </p:cNvPicPr>
          <p:nvPr/>
        </p:nvPicPr>
        <p:blipFill>
          <a:blip r:embed="rId4"/>
          <a:stretch>
            <a:fillRect/>
          </a:stretch>
        </p:blipFill>
        <p:spPr>
          <a:xfrm>
            <a:off x="8283016" y="2077003"/>
            <a:ext cx="2692133" cy="2703994"/>
          </a:xfrm>
          <a:prstGeom prst="rect">
            <a:avLst/>
          </a:prstGeom>
        </p:spPr>
      </p:pic>
    </p:spTree>
    <p:extLst>
      <p:ext uri="{BB962C8B-B14F-4D97-AF65-F5344CB8AC3E}">
        <p14:creationId xmlns:p14="http://schemas.microsoft.com/office/powerpoint/2010/main" val="260729559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eeeb4a8a-79b6-4c78-9f07-f3a1b79a42e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900</Words>
  <Application>Microsoft Office PowerPoint</Application>
  <PresentationFormat>宽屏</PresentationFormat>
  <Paragraphs>159</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等线 Light</vt:lpstr>
      <vt:lpstr>方正姚体</vt:lpstr>
      <vt:lpstr>华文中宋</vt:lpstr>
      <vt:lpstr>思源黑体 CN Heavy</vt:lpstr>
      <vt:lpstr>思源黑体 CN Medium</vt:lpstr>
      <vt:lpstr>Arial</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 Ma</cp:lastModifiedBy>
  <cp:revision>47</cp:revision>
  <dcterms:created xsi:type="dcterms:W3CDTF">2019-11-18T12:56:00Z</dcterms:created>
  <dcterms:modified xsi:type="dcterms:W3CDTF">2023-06-26T06:09:01Z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v1.0_mb_v5O8bPa7SBGFkMn9aYGhwg==</vt:lpwstr>
  </property>
  <property fmtid="{D5CDD505-2E9C-101B-9397-08002B2CF9AE}" pid="4" name="ICV">
    <vt:lpwstr>13E54EB4CFDB4E648ABF4A4E551FD461_11</vt:lpwstr>
  </property>
</Properties>
</file>