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B20DA4-8E18-4AB0-A69C-0744BD9E9869}">
  <a:tblStyle styleId="{E9B20DA4-8E18-4AB0-A69C-0744BD9E98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aleway-italic.fntdata"/><Relationship Id="rId6" Type="http://schemas.openxmlformats.org/officeDocument/2006/relationships/notesMaster" Target="notesMasters/notesMaster1.xml"/><Relationship Id="rId18"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lab.research.google.com/drive/1IWbOZ9q54yExvK-D5iDPP306cutX-wwL?usp=sharing#scrollTo=kJ2OlxYqVi6d"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lab.research.google.com/drive/1IWbOZ9q54yExvK-D5iDPP306cutX-wwL?usp=sharing#scrollTo=kJ2OlxYqVi6d"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u="sng">
                <a:solidFill>
                  <a:schemeClr val="hlink"/>
                </a:solidFill>
                <a:hlinkClick r:id="rId2"/>
              </a:rPr>
              <a:t>FE_of_HCP_project_subjects_split_updated.ipynb - Colaboratory (google.com)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bc144675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bc144675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solidFill>
                  <a:schemeClr val="hlink"/>
                </a:solidFill>
                <a:hlinkClick r:id="rId2"/>
              </a:rPr>
              <a:t>FE_of_HCP_project_subjects_split_updated.ipynb - Colaboratory (google.com)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c64ef1ad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c64ef1ad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 target in the 0-back control condition is any letter designated in the instructions (e.g., X) and the target in the 2-back memory-load condition is any repeat of a letter presented two trials back (e.g., L).</a:t>
            </a:r>
            <a:br>
              <a:rPr lang="ru"/>
            </a:br>
            <a:r>
              <a:rPr lang="ru"/>
              <a:t>mia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bc144675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bc144675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c64ef1ad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c64ef1ad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fMRI relies blood oxygenation levels to measure activity in different areas of the brain</a:t>
            </a:r>
            <a:endParaRPr/>
          </a:p>
          <a:p>
            <a:pPr indent="0" lvl="0" marL="0" rtl="0" algn="l">
              <a:spcBef>
                <a:spcPts val="0"/>
              </a:spcBef>
              <a:spcAft>
                <a:spcPts val="0"/>
              </a:spcAft>
              <a:buNone/>
            </a:pPr>
            <a:r>
              <a:rPr lang="ru"/>
              <a:t>Features -&gt; 4 types of stimuli</a:t>
            </a:r>
            <a:endParaRPr/>
          </a:p>
          <a:p>
            <a:pPr indent="0" lvl="0" marL="0" rtl="0" algn="l">
              <a:spcBef>
                <a:spcPts val="0"/>
              </a:spcBef>
              <a:spcAft>
                <a:spcPts val="0"/>
              </a:spcAft>
              <a:buNone/>
            </a:pPr>
            <a:r>
              <a:rPr lang="ru"/>
              <a:t>paulina</a:t>
            </a:r>
            <a:endParaRPr/>
          </a:p>
          <a:p>
            <a:pPr indent="0" lvl="0" marL="0" rtl="0" algn="l">
              <a:spcBef>
                <a:spcPts val="0"/>
              </a:spcBef>
              <a:spcAft>
                <a:spcPts val="0"/>
              </a:spcAft>
              <a:buNone/>
            </a:pPr>
            <a:r>
              <a:rPr lang="ru"/>
              <a:t>Classification -&gt; pass or fail</a:t>
            </a:r>
            <a:endParaRPr/>
          </a:p>
          <a:p>
            <a:pPr indent="0" lvl="0" marL="0" rtl="0" algn="l">
              <a:lnSpc>
                <a:spcPct val="115000"/>
              </a:lnSpc>
              <a:spcBef>
                <a:spcPts val="0"/>
              </a:spcBef>
              <a:spcAft>
                <a:spcPts val="300"/>
              </a:spcAft>
              <a:buClr>
                <a:schemeClr val="dk1"/>
              </a:buClr>
              <a:buSzPts val="1100"/>
              <a:buFont typeface="Arial"/>
              <a:buNone/>
            </a:pPr>
            <a:r>
              <a:rPr lang="ru">
                <a:solidFill>
                  <a:srgbClr val="111111"/>
                </a:solidFill>
              </a:rPr>
              <a:t>N-back trials is one of the most commonly used tasks to measure and assess working memory efficiency.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c0ff4a315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c0ff4a315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fMRI relies blood oxygenation levels to measure activity in different areas of the brain</a:t>
            </a:r>
            <a:endParaRPr/>
          </a:p>
          <a:p>
            <a:pPr indent="0" lvl="0" marL="0" rtl="0" algn="l">
              <a:spcBef>
                <a:spcPts val="0"/>
              </a:spcBef>
              <a:spcAft>
                <a:spcPts val="0"/>
              </a:spcAft>
              <a:buNone/>
            </a:pPr>
            <a:r>
              <a:rPr lang="ru"/>
              <a:t>Features -&gt; 4 types of stimuli</a:t>
            </a:r>
            <a:endParaRPr/>
          </a:p>
          <a:p>
            <a:pPr indent="0" lvl="0" marL="0" rtl="0" algn="l">
              <a:spcBef>
                <a:spcPts val="0"/>
              </a:spcBef>
              <a:spcAft>
                <a:spcPts val="0"/>
              </a:spcAft>
              <a:buNone/>
            </a:pPr>
            <a:r>
              <a:rPr lang="ru"/>
              <a:t>erinni</a:t>
            </a:r>
            <a:endParaRPr/>
          </a:p>
          <a:p>
            <a:pPr indent="0" lvl="0" marL="0" rtl="0" algn="l">
              <a:spcBef>
                <a:spcPts val="0"/>
              </a:spcBef>
              <a:spcAft>
                <a:spcPts val="0"/>
              </a:spcAft>
              <a:buNone/>
            </a:pPr>
            <a:r>
              <a:rPr lang="ru"/>
              <a:t>Classification -&gt; pass or fail</a:t>
            </a:r>
            <a:endParaRPr/>
          </a:p>
          <a:p>
            <a:pPr indent="0" lvl="0" marL="0" rtl="0" algn="l">
              <a:lnSpc>
                <a:spcPct val="115000"/>
              </a:lnSpc>
              <a:spcBef>
                <a:spcPts val="0"/>
              </a:spcBef>
              <a:spcAft>
                <a:spcPts val="300"/>
              </a:spcAft>
              <a:buClr>
                <a:schemeClr val="dk1"/>
              </a:buClr>
              <a:buSzPts val="1100"/>
              <a:buFont typeface="Arial"/>
              <a:buNone/>
            </a:pPr>
            <a:r>
              <a:rPr lang="ru">
                <a:solidFill>
                  <a:srgbClr val="111111"/>
                </a:solidFill>
              </a:rPr>
              <a:t>N-back trials is one of the most commonly used tasks to measure and assess working memory efficiency.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c64ef1ad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c64ef1ad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bc144675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bc144675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c64ef1adf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c64ef1adf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bc144675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bc144675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shanice?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4294967295" type="title"/>
          </p:nvPr>
        </p:nvSpPr>
        <p:spPr>
          <a:xfrm>
            <a:off x="729450" y="1614025"/>
            <a:ext cx="7688400" cy="15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ru" sz="3380"/>
              <a:t>Decoding working memory: </a:t>
            </a:r>
            <a:endParaRPr sz="3380"/>
          </a:p>
          <a:p>
            <a:pPr indent="0" lvl="0" marL="0" rtl="0" algn="ctr">
              <a:spcBef>
                <a:spcPts val="0"/>
              </a:spcBef>
              <a:spcAft>
                <a:spcPts val="0"/>
              </a:spcAft>
              <a:buSzPts val="990"/>
              <a:buNone/>
            </a:pPr>
            <a:r>
              <a:rPr lang="ru" sz="3380"/>
              <a:t>a predictive model of memory loads in the n-back task</a:t>
            </a:r>
            <a:endParaRPr sz="590">
              <a:solidFill>
                <a:srgbClr val="2C1D0C"/>
              </a:solidFill>
              <a:latin typeface="Arial"/>
              <a:ea typeface="Arial"/>
              <a:cs typeface="Arial"/>
              <a:sym typeface="Arial"/>
            </a:endParaRPr>
          </a:p>
          <a:p>
            <a:pPr indent="0" lvl="0" marL="0" rtl="0" algn="ctr">
              <a:spcBef>
                <a:spcPts val="0"/>
              </a:spcBef>
              <a:spcAft>
                <a:spcPts val="0"/>
              </a:spcAft>
              <a:buSzPts val="990"/>
              <a:buNone/>
            </a:pPr>
            <a:r>
              <a:t/>
            </a:r>
            <a:endParaRPr sz="3380"/>
          </a:p>
        </p:txBody>
      </p:sp>
      <p:sp>
        <p:nvSpPr>
          <p:cNvPr id="87" name="Google Shape;87;p13"/>
          <p:cNvSpPr txBox="1"/>
          <p:nvPr>
            <p:ph idx="4294967295" type="subTitle"/>
          </p:nvPr>
        </p:nvSpPr>
        <p:spPr>
          <a:xfrm>
            <a:off x="729600" y="3717625"/>
            <a:ext cx="7688100" cy="1104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770"/>
              <a:buNone/>
            </a:pPr>
            <a:r>
              <a:rPr lang="ru" sz="1420"/>
              <a:t>Leptoceratops_Shoulder </a:t>
            </a:r>
            <a:br>
              <a:rPr lang="ru" sz="1420"/>
            </a:br>
            <a:r>
              <a:rPr lang="ru" sz="1420"/>
              <a:t>Mia Wu, Shanice St John, Erinni Mantouvalou, Polina Burmakina, Mohamed Shehata, Cem Karakuzu, Elisee Amegassi</a:t>
            </a:r>
            <a:endParaRPr sz="1420"/>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solidFill>
                  <a:schemeClr val="accent1"/>
                </a:solidFill>
              </a:rPr>
              <a:t>‹#›</a:t>
            </a:fld>
            <a:endParaRPr>
              <a:solidFill>
                <a:schemeClr val="accent1"/>
              </a:solidFill>
            </a:endParaRPr>
          </a:p>
        </p:txBody>
      </p:sp>
      <p:pic>
        <p:nvPicPr>
          <p:cNvPr id="89" name="Google Shape;89;p13"/>
          <p:cNvPicPr preferRelativeResize="0"/>
          <p:nvPr/>
        </p:nvPicPr>
        <p:blipFill rotWithShape="1">
          <a:blip r:embed="rId3">
            <a:alphaModFix/>
          </a:blip>
          <a:srcRect b="0" l="0" r="56339" t="0"/>
          <a:stretch/>
        </p:blipFill>
        <p:spPr>
          <a:xfrm>
            <a:off x="3931000" y="142125"/>
            <a:ext cx="1285300" cy="1471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idx="4294967295" type="title"/>
          </p:nvPr>
        </p:nvSpPr>
        <p:spPr>
          <a:xfrm>
            <a:off x="727650" y="36862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Thanks for your time! </a:t>
            </a:r>
            <a:endParaRPr/>
          </a:p>
        </p:txBody>
      </p:sp>
      <p:sp>
        <p:nvSpPr>
          <p:cNvPr id="176" name="Google Shape;176;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77" name="Google Shape;177;p22"/>
          <p:cNvPicPr preferRelativeResize="0"/>
          <p:nvPr/>
        </p:nvPicPr>
        <p:blipFill rotWithShape="1">
          <a:blip r:embed="rId3">
            <a:alphaModFix/>
          </a:blip>
          <a:srcRect b="0" l="24431" r="5344" t="0"/>
          <a:stretch/>
        </p:blipFill>
        <p:spPr>
          <a:xfrm>
            <a:off x="3662262" y="1095475"/>
            <a:ext cx="1819474" cy="2590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idx="1" type="body"/>
          </p:nvPr>
        </p:nvSpPr>
        <p:spPr>
          <a:xfrm>
            <a:off x="416650" y="1485700"/>
            <a:ext cx="3701700" cy="2932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ru"/>
              <a:t>A </a:t>
            </a:r>
            <a:r>
              <a:rPr lang="ru"/>
              <a:t>cognitive function that is essential for carrying out daily tasks </a:t>
            </a:r>
            <a:endParaRPr/>
          </a:p>
          <a:p>
            <a:pPr indent="-311150" lvl="0" marL="457200" rtl="0" algn="l">
              <a:lnSpc>
                <a:spcPct val="150000"/>
              </a:lnSpc>
              <a:spcBef>
                <a:spcPts val="0"/>
              </a:spcBef>
              <a:spcAft>
                <a:spcPts val="0"/>
              </a:spcAft>
              <a:buSzPts val="1300"/>
              <a:buChar char="●"/>
            </a:pPr>
            <a:r>
              <a:rPr lang="ru"/>
              <a:t>Store and processing of information</a:t>
            </a:r>
            <a:endParaRPr/>
          </a:p>
          <a:p>
            <a:pPr indent="-311150" lvl="0" marL="457200" rtl="0" algn="l">
              <a:lnSpc>
                <a:spcPct val="150000"/>
              </a:lnSpc>
              <a:spcBef>
                <a:spcPts val="0"/>
              </a:spcBef>
              <a:spcAft>
                <a:spcPts val="0"/>
              </a:spcAft>
              <a:buSzPts val="1300"/>
              <a:buChar char="●"/>
            </a:pPr>
            <a:r>
              <a:rPr lang="ru"/>
              <a:t>Limited capacity, relies on multiple brain regions</a:t>
            </a:r>
            <a:endParaRPr/>
          </a:p>
          <a:p>
            <a:pPr indent="-311150" lvl="0" marL="457200" rtl="0" algn="l">
              <a:lnSpc>
                <a:spcPct val="150000"/>
              </a:lnSpc>
              <a:spcBef>
                <a:spcPts val="0"/>
              </a:spcBef>
              <a:spcAft>
                <a:spcPts val="0"/>
              </a:spcAft>
              <a:buSzPts val="1300"/>
              <a:buChar char="●"/>
            </a:pPr>
            <a:r>
              <a:rPr lang="ru"/>
              <a:t>Assessment: N-back task</a:t>
            </a:r>
            <a:endParaRPr/>
          </a:p>
          <a:p>
            <a:pPr indent="-311150" lvl="0" marL="457200" rtl="0" algn="l">
              <a:lnSpc>
                <a:spcPct val="150000"/>
              </a:lnSpc>
              <a:spcBef>
                <a:spcPts val="0"/>
              </a:spcBef>
              <a:spcAft>
                <a:spcPts val="0"/>
              </a:spcAft>
              <a:buSzPts val="1300"/>
              <a:buChar char="●"/>
            </a:pPr>
            <a:r>
              <a:rPr lang="ru"/>
              <a:t>Memory load increase -&gt; regional brain activity respond</a:t>
            </a:r>
            <a:endParaRPr/>
          </a:p>
        </p:txBody>
      </p:sp>
      <p:sp>
        <p:nvSpPr>
          <p:cNvPr id="95" name="Google Shape;95;p14"/>
          <p:cNvSpPr txBox="1"/>
          <p:nvPr>
            <p:ph type="title"/>
          </p:nvPr>
        </p:nvSpPr>
        <p:spPr>
          <a:xfrm>
            <a:off x="209050" y="573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Working memory</a:t>
            </a:r>
            <a:endParaRPr/>
          </a:p>
        </p:txBody>
      </p:sp>
      <p:pic>
        <p:nvPicPr>
          <p:cNvPr id="96" name="Google Shape;96;p14"/>
          <p:cNvPicPr preferRelativeResize="0"/>
          <p:nvPr/>
        </p:nvPicPr>
        <p:blipFill>
          <a:blip r:embed="rId3">
            <a:alphaModFix/>
          </a:blip>
          <a:stretch>
            <a:fillRect/>
          </a:stretch>
        </p:blipFill>
        <p:spPr>
          <a:xfrm>
            <a:off x="4227625" y="3191475"/>
            <a:ext cx="4754399" cy="1558375"/>
          </a:xfrm>
          <a:prstGeom prst="rect">
            <a:avLst/>
          </a:prstGeom>
          <a:noFill/>
          <a:ln>
            <a:noFill/>
          </a:ln>
        </p:spPr>
      </p:pic>
      <p:sp>
        <p:nvSpPr>
          <p:cNvPr id="97" name="Google Shape;97;p14"/>
          <p:cNvSpPr txBox="1"/>
          <p:nvPr/>
        </p:nvSpPr>
        <p:spPr>
          <a:xfrm>
            <a:off x="165075" y="4638800"/>
            <a:ext cx="295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solidFill>
                  <a:srgbClr val="666666"/>
                </a:solidFill>
                <a:latin typeface="Lato"/>
                <a:ea typeface="Lato"/>
                <a:cs typeface="Lato"/>
                <a:sym typeface="Lato"/>
              </a:rPr>
              <a:t>Ladouceur et al., 2005</a:t>
            </a:r>
            <a:endParaRPr sz="1000">
              <a:solidFill>
                <a:srgbClr val="666666"/>
              </a:solidFill>
              <a:latin typeface="Lato"/>
              <a:ea typeface="Lato"/>
              <a:cs typeface="Lato"/>
              <a:sym typeface="Lato"/>
            </a:endParaRPr>
          </a:p>
        </p:txBody>
      </p:sp>
      <p:sp>
        <p:nvSpPr>
          <p:cNvPr id="98" name="Google Shape;98;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99" name="Google Shape;99;p14"/>
          <p:cNvPicPr preferRelativeResize="0"/>
          <p:nvPr/>
        </p:nvPicPr>
        <p:blipFill>
          <a:blip r:embed="rId4">
            <a:alphaModFix/>
          </a:blip>
          <a:stretch>
            <a:fillRect/>
          </a:stretch>
        </p:blipFill>
        <p:spPr>
          <a:xfrm>
            <a:off x="5495800" y="1152150"/>
            <a:ext cx="1964613" cy="1777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333250" y="552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Goal</a:t>
            </a:r>
            <a:endParaRPr/>
          </a:p>
        </p:txBody>
      </p:sp>
      <p:sp>
        <p:nvSpPr>
          <p:cNvPr id="105" name="Google Shape;105;p15"/>
          <p:cNvSpPr txBox="1"/>
          <p:nvPr>
            <p:ph idx="1" type="body"/>
          </p:nvPr>
        </p:nvSpPr>
        <p:spPr>
          <a:xfrm>
            <a:off x="209050" y="1295000"/>
            <a:ext cx="8465700" cy="2993700"/>
          </a:xfrm>
          <a:prstGeom prst="rect">
            <a:avLst/>
          </a:prstGeom>
        </p:spPr>
        <p:txBody>
          <a:bodyPr anchorCtr="0" anchor="t" bIns="91425" lIns="91425" spcFirstLastPara="1" rIns="91425" wrap="square" tIns="91425">
            <a:noAutofit/>
          </a:bodyPr>
          <a:lstStyle/>
          <a:p>
            <a:pPr indent="0" lvl="0" marL="457200" rtl="0" algn="ctr">
              <a:lnSpc>
                <a:spcPct val="150000"/>
              </a:lnSpc>
              <a:spcBef>
                <a:spcPts val="0"/>
              </a:spcBef>
              <a:spcAft>
                <a:spcPts val="0"/>
              </a:spcAft>
              <a:buNone/>
            </a:pPr>
            <a:r>
              <a:rPr b="1" lang="ru" sz="1600">
                <a:solidFill>
                  <a:srgbClr val="434343"/>
                </a:solidFill>
              </a:rPr>
              <a:t>Is it possible to reveal the WM load by using signals from brain regions</a:t>
            </a:r>
            <a:r>
              <a:rPr b="1" lang="ru" sz="1600"/>
              <a:t>?</a:t>
            </a:r>
            <a:endParaRPr sz="2000"/>
          </a:p>
          <a:p>
            <a:pPr indent="0" lvl="0" marL="0" rtl="0" algn="ctr">
              <a:spcBef>
                <a:spcPts val="1200"/>
              </a:spcBef>
              <a:spcAft>
                <a:spcPts val="0"/>
              </a:spcAft>
              <a:buNone/>
            </a:pPr>
            <a:r>
              <a:rPr lang="ru" sz="1600">
                <a:solidFill>
                  <a:srgbClr val="666666"/>
                </a:solidFill>
              </a:rPr>
              <a:t>Investigate the possibility of using a logistic regression model to classify the load type of the N-back task based on the activity level derived from 360 brain regions</a:t>
            </a:r>
            <a:endParaRPr sz="1600"/>
          </a:p>
        </p:txBody>
      </p:sp>
      <p:sp>
        <p:nvSpPr>
          <p:cNvPr id="106" name="Google Shape;106;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07" name="Google Shape;107;p15"/>
          <p:cNvPicPr preferRelativeResize="0"/>
          <p:nvPr/>
        </p:nvPicPr>
        <p:blipFill rotWithShape="1">
          <a:blip r:embed="rId3">
            <a:alphaModFix/>
          </a:blip>
          <a:srcRect b="37892" l="0" r="0" t="0"/>
          <a:stretch/>
        </p:blipFill>
        <p:spPr>
          <a:xfrm>
            <a:off x="1191464" y="2571750"/>
            <a:ext cx="6761074" cy="2362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481075" y="61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Methods and approach </a:t>
            </a:r>
            <a:endParaRPr/>
          </a:p>
        </p:txBody>
      </p:sp>
      <p:sp>
        <p:nvSpPr>
          <p:cNvPr id="113" name="Google Shape;113;p16"/>
          <p:cNvSpPr txBox="1"/>
          <p:nvPr>
            <p:ph idx="1" type="body"/>
          </p:nvPr>
        </p:nvSpPr>
        <p:spPr>
          <a:xfrm>
            <a:off x="209050" y="1553725"/>
            <a:ext cx="5267700" cy="2993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arenR"/>
            </a:pPr>
            <a:r>
              <a:rPr b="1" lang="ru" sz="1400"/>
              <a:t>HCP dataset</a:t>
            </a:r>
            <a:r>
              <a:rPr lang="ru" sz="1400"/>
              <a:t> (0 back vs 2 back, four stimulus types: faces, body, tools, places) was used to retrieve the data for working memory task of 360 parcel of 339 subjects, then the data extraction was structured as the following:</a:t>
            </a:r>
            <a:endParaRPr sz="1400"/>
          </a:p>
          <a:p>
            <a:pPr indent="0" lvl="0" marL="0" rtl="0" algn="l">
              <a:lnSpc>
                <a:spcPct val="150000"/>
              </a:lnSpc>
              <a:spcBef>
                <a:spcPts val="1200"/>
              </a:spcBef>
              <a:spcAft>
                <a:spcPts val="0"/>
              </a:spcAft>
              <a:buNone/>
            </a:pPr>
            <a:r>
              <a:t/>
            </a:r>
            <a:endParaRPr sz="1400"/>
          </a:p>
          <a:p>
            <a:pPr indent="-317500" lvl="0" marL="457200" rtl="0" algn="l">
              <a:lnSpc>
                <a:spcPct val="150000"/>
              </a:lnSpc>
              <a:spcBef>
                <a:spcPts val="1200"/>
              </a:spcBef>
              <a:spcAft>
                <a:spcPts val="0"/>
              </a:spcAft>
              <a:buSzPts val="1400"/>
              <a:buAutoNum type="arabicParenR"/>
            </a:pPr>
            <a:r>
              <a:rPr lang="ru" sz="1400"/>
              <a:t>data were split into 10% to be used for testing the accuracy and the other 90% were split into train and and test</a:t>
            </a:r>
            <a:endParaRPr sz="1400"/>
          </a:p>
        </p:txBody>
      </p:sp>
      <p:graphicFrame>
        <p:nvGraphicFramePr>
          <p:cNvPr id="114" name="Google Shape;114;p16"/>
          <p:cNvGraphicFramePr/>
          <p:nvPr/>
        </p:nvGraphicFramePr>
        <p:xfrm>
          <a:off x="6013900" y="1085550"/>
          <a:ext cx="3000000" cy="3000000"/>
        </p:xfrm>
        <a:graphic>
          <a:graphicData uri="http://schemas.openxmlformats.org/drawingml/2006/table">
            <a:tbl>
              <a:tblPr>
                <a:noFill/>
                <a:tableStyleId>{E9B20DA4-8E18-4AB0-A69C-0744BD9E9869}</a:tableStyleId>
              </a:tblPr>
              <a:tblGrid>
                <a:gridCol w="1236825"/>
                <a:gridCol w="1236825"/>
              </a:tblGrid>
              <a:tr h="565300">
                <a:tc>
                  <a:txBody>
                    <a:bodyPr/>
                    <a:lstStyle/>
                    <a:p>
                      <a:pPr indent="0" lvl="0" marL="0" rtl="0" algn="ctr">
                        <a:spcBef>
                          <a:spcPts val="0"/>
                        </a:spcBef>
                        <a:spcAft>
                          <a:spcPts val="0"/>
                        </a:spcAft>
                        <a:buNone/>
                      </a:pPr>
                      <a:r>
                        <a:rPr b="1" lang="ru"/>
                        <a:t>X</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ru"/>
                        <a:t>Y</a:t>
                      </a:r>
                      <a:endParaRPr b="1"/>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56000">
                <a:tc>
                  <a:txBody>
                    <a:bodyPr/>
                    <a:lstStyle/>
                    <a:p>
                      <a:pPr indent="0" lvl="0" marL="0" rtl="0" algn="ctr">
                        <a:spcBef>
                          <a:spcPts val="0"/>
                        </a:spcBef>
                        <a:spcAft>
                          <a:spcPts val="0"/>
                        </a:spcAft>
                        <a:buNone/>
                      </a:pPr>
                      <a:r>
                        <a:rPr lang="ru"/>
                        <a:t>maximum value of ROIs activity for each parcel in a subject</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a:t>0-back or 2-back label (indicated as 0 for 0-back and 1 for the 2-back)</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15" name="Google Shape;115;p16"/>
          <p:cNvPicPr preferRelativeResize="0"/>
          <p:nvPr/>
        </p:nvPicPr>
        <p:blipFill rotWithShape="1">
          <a:blip r:embed="rId3">
            <a:alphaModFix/>
          </a:blip>
          <a:srcRect b="2757" l="25183" r="24309" t="3433"/>
          <a:stretch/>
        </p:blipFill>
        <p:spPr>
          <a:xfrm>
            <a:off x="6681325" y="3367600"/>
            <a:ext cx="1362699" cy="1521300"/>
          </a:xfrm>
          <a:prstGeom prst="rect">
            <a:avLst/>
          </a:prstGeom>
          <a:noFill/>
          <a:ln cap="flat" cmpd="sng" w="9525">
            <a:solidFill>
              <a:schemeClr val="lt1"/>
            </a:solidFill>
            <a:prstDash val="solid"/>
            <a:round/>
            <a:headEnd len="sm" w="sm" type="none"/>
            <a:tailEnd len="sm" w="sm" type="none"/>
          </a:ln>
        </p:spPr>
      </p:pic>
      <p:cxnSp>
        <p:nvCxnSpPr>
          <p:cNvPr id="116" name="Google Shape;116;p16"/>
          <p:cNvCxnSpPr/>
          <p:nvPr/>
        </p:nvCxnSpPr>
        <p:spPr>
          <a:xfrm flipH="1" rot="10800000">
            <a:off x="7484475" y="3450375"/>
            <a:ext cx="745200" cy="3105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17" name="Google Shape;117;p16"/>
          <p:cNvSpPr txBox="1"/>
          <p:nvPr/>
        </p:nvSpPr>
        <p:spPr>
          <a:xfrm>
            <a:off x="8169775" y="3113850"/>
            <a:ext cx="842100" cy="72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100">
                <a:latin typeface="Lato"/>
                <a:ea typeface="Lato"/>
                <a:cs typeface="Lato"/>
                <a:sym typeface="Lato"/>
              </a:rPr>
              <a:t>10% for accuracy testing</a:t>
            </a:r>
            <a:endParaRPr sz="1100">
              <a:latin typeface="Lato"/>
              <a:ea typeface="Lato"/>
              <a:cs typeface="Lato"/>
              <a:sym typeface="Lato"/>
            </a:endParaRPr>
          </a:p>
        </p:txBody>
      </p:sp>
      <p:cxnSp>
        <p:nvCxnSpPr>
          <p:cNvPr id="118" name="Google Shape;118;p16"/>
          <p:cNvCxnSpPr/>
          <p:nvPr/>
        </p:nvCxnSpPr>
        <p:spPr>
          <a:xfrm>
            <a:off x="6252925" y="3905750"/>
            <a:ext cx="752700" cy="390300"/>
          </a:xfrm>
          <a:prstGeom prst="bentConnector3">
            <a:avLst>
              <a:gd fmla="val 54995" name="adj1"/>
            </a:avLst>
          </a:prstGeom>
          <a:noFill/>
          <a:ln cap="flat" cmpd="sng" w="9525">
            <a:solidFill>
              <a:schemeClr val="dk2"/>
            </a:solidFill>
            <a:prstDash val="solid"/>
            <a:round/>
            <a:headEnd len="med" w="med" type="none"/>
            <a:tailEnd len="med" w="med" type="none"/>
          </a:ln>
        </p:spPr>
      </p:cxnSp>
      <p:sp>
        <p:nvSpPr>
          <p:cNvPr id="119" name="Google Shape;119;p16"/>
          <p:cNvSpPr txBox="1"/>
          <p:nvPr/>
        </p:nvSpPr>
        <p:spPr>
          <a:xfrm>
            <a:off x="5559550" y="3571550"/>
            <a:ext cx="842100" cy="72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100">
                <a:latin typeface="Lato"/>
                <a:ea typeface="Lato"/>
                <a:cs typeface="Lato"/>
                <a:sym typeface="Lato"/>
              </a:rPr>
              <a:t>90% model training</a:t>
            </a:r>
            <a:endParaRPr sz="1100">
              <a:latin typeface="Lato"/>
              <a:ea typeface="Lato"/>
              <a:cs typeface="Lato"/>
              <a:sym typeface="Lato"/>
            </a:endParaRPr>
          </a:p>
        </p:txBody>
      </p:sp>
      <p:sp>
        <p:nvSpPr>
          <p:cNvPr id="120" name="Google Shape;120;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481075" y="61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Methods and approach </a:t>
            </a:r>
            <a:endParaRPr/>
          </a:p>
        </p:txBody>
      </p:sp>
      <p:sp>
        <p:nvSpPr>
          <p:cNvPr id="126" name="Google Shape;126;p17"/>
          <p:cNvSpPr txBox="1"/>
          <p:nvPr>
            <p:ph idx="1" type="body"/>
          </p:nvPr>
        </p:nvSpPr>
        <p:spPr>
          <a:xfrm>
            <a:off x="290400" y="843475"/>
            <a:ext cx="4606800" cy="3238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lt1"/>
              </a:buClr>
              <a:buSzPts val="1600"/>
              <a:buAutoNum type="arabicParenR"/>
            </a:pPr>
            <a:r>
              <a:t/>
            </a:r>
            <a:endParaRPr sz="1600"/>
          </a:p>
          <a:p>
            <a:pPr indent="-330200" lvl="0" marL="457200" rtl="0" algn="l">
              <a:lnSpc>
                <a:spcPct val="150000"/>
              </a:lnSpc>
              <a:spcBef>
                <a:spcPts val="0"/>
              </a:spcBef>
              <a:spcAft>
                <a:spcPts val="0"/>
              </a:spcAft>
              <a:buClr>
                <a:schemeClr val="lt1"/>
              </a:buClr>
              <a:buSzPts val="1600"/>
              <a:buAutoNum type="arabicParenR"/>
            </a:pPr>
            <a:r>
              <a:t/>
            </a:r>
            <a:endParaRPr sz="1600"/>
          </a:p>
          <a:p>
            <a:pPr indent="-330200" lvl="0" marL="457200" rtl="0" algn="l">
              <a:lnSpc>
                <a:spcPct val="150000"/>
              </a:lnSpc>
              <a:spcBef>
                <a:spcPts val="0"/>
              </a:spcBef>
              <a:spcAft>
                <a:spcPts val="0"/>
              </a:spcAft>
              <a:buSzPts val="1600"/>
              <a:buAutoNum type="arabicParenR"/>
            </a:pPr>
            <a:r>
              <a:rPr lang="ru" sz="1600"/>
              <a:t>Logistic regression was used to fit our data and predict labels then confusion matrix and classification report was performed to elevate the performance of the model</a:t>
            </a:r>
            <a:endParaRPr sz="1600"/>
          </a:p>
          <a:p>
            <a:pPr indent="0" lvl="0" marL="0" rtl="0" algn="l">
              <a:lnSpc>
                <a:spcPct val="150000"/>
              </a:lnSpc>
              <a:spcBef>
                <a:spcPts val="1200"/>
              </a:spcBef>
              <a:spcAft>
                <a:spcPts val="0"/>
              </a:spcAft>
              <a:buNone/>
            </a:pPr>
            <a:r>
              <a:t/>
            </a:r>
            <a:endParaRPr sz="1600"/>
          </a:p>
          <a:p>
            <a:pPr indent="-330200" lvl="0" marL="457200" rtl="0" algn="l">
              <a:lnSpc>
                <a:spcPct val="150000"/>
              </a:lnSpc>
              <a:spcBef>
                <a:spcPts val="1200"/>
              </a:spcBef>
              <a:spcAft>
                <a:spcPts val="0"/>
              </a:spcAft>
              <a:buSzPts val="1600"/>
              <a:buAutoNum type="arabicParenR"/>
            </a:pPr>
            <a:r>
              <a:rPr lang="ru" sz="1600"/>
              <a:t>cross validation was performed to test prediction power and screen for problems such as overfitting</a:t>
            </a:r>
            <a:endParaRPr sz="1600"/>
          </a:p>
        </p:txBody>
      </p:sp>
      <p:pic>
        <p:nvPicPr>
          <p:cNvPr id="127" name="Google Shape;127;p17"/>
          <p:cNvPicPr preferRelativeResize="0"/>
          <p:nvPr/>
        </p:nvPicPr>
        <p:blipFill rotWithShape="1">
          <a:blip r:embed="rId3">
            <a:alphaModFix/>
          </a:blip>
          <a:srcRect b="3535" l="2075" r="5280" t="4383"/>
          <a:stretch/>
        </p:blipFill>
        <p:spPr>
          <a:xfrm>
            <a:off x="5656000" y="497750"/>
            <a:ext cx="3074748" cy="2274276"/>
          </a:xfrm>
          <a:prstGeom prst="rect">
            <a:avLst/>
          </a:prstGeom>
          <a:noFill/>
          <a:ln>
            <a:noFill/>
          </a:ln>
        </p:spPr>
      </p:pic>
      <p:sp>
        <p:nvSpPr>
          <p:cNvPr id="128" name="Google Shape;128;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
        <p:nvSpPr>
          <p:cNvPr id="129" name="Google Shape;129;p17"/>
          <p:cNvSpPr txBox="1"/>
          <p:nvPr/>
        </p:nvSpPr>
        <p:spPr>
          <a:xfrm>
            <a:off x="-2145500" y="682000"/>
            <a:ext cx="81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30" name="Google Shape;130;p17"/>
          <p:cNvPicPr preferRelativeResize="0"/>
          <p:nvPr/>
        </p:nvPicPr>
        <p:blipFill>
          <a:blip r:embed="rId4">
            <a:alphaModFix/>
          </a:blip>
          <a:stretch>
            <a:fillRect/>
          </a:stretch>
        </p:blipFill>
        <p:spPr>
          <a:xfrm>
            <a:off x="6038500" y="2965775"/>
            <a:ext cx="2405350" cy="201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idx="1" type="body"/>
          </p:nvPr>
        </p:nvSpPr>
        <p:spPr>
          <a:xfrm>
            <a:off x="558775" y="4514800"/>
            <a:ext cx="8210100" cy="232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700"/>
              <a:t>C</a:t>
            </a:r>
            <a:r>
              <a:rPr lang="ru" sz="1700"/>
              <a:t>onfusion matrix for all the conditions                                        Cross-validation (k = 8)     </a:t>
            </a:r>
            <a:endParaRPr sz="1700"/>
          </a:p>
        </p:txBody>
      </p:sp>
      <p:sp>
        <p:nvSpPr>
          <p:cNvPr id="136" name="Google Shape;136;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37" name="Google Shape;137;p18"/>
          <p:cNvPicPr preferRelativeResize="0"/>
          <p:nvPr/>
        </p:nvPicPr>
        <p:blipFill>
          <a:blip r:embed="rId3">
            <a:alphaModFix/>
          </a:blip>
          <a:stretch>
            <a:fillRect/>
          </a:stretch>
        </p:blipFill>
        <p:spPr>
          <a:xfrm>
            <a:off x="439752" y="1290250"/>
            <a:ext cx="4199317" cy="3289650"/>
          </a:xfrm>
          <a:prstGeom prst="rect">
            <a:avLst/>
          </a:prstGeom>
          <a:noFill/>
          <a:ln>
            <a:noFill/>
          </a:ln>
        </p:spPr>
      </p:pic>
      <p:sp>
        <p:nvSpPr>
          <p:cNvPr id="138" name="Google Shape;138;p18"/>
          <p:cNvSpPr txBox="1"/>
          <p:nvPr/>
        </p:nvSpPr>
        <p:spPr>
          <a:xfrm>
            <a:off x="558775" y="55160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600">
                <a:solidFill>
                  <a:schemeClr val="dk2"/>
                </a:solidFill>
                <a:latin typeface="Raleway"/>
                <a:ea typeface="Raleway"/>
                <a:cs typeface="Raleway"/>
                <a:sym typeface="Raleway"/>
              </a:rPr>
              <a:t>Results</a:t>
            </a:r>
            <a:endParaRPr/>
          </a:p>
        </p:txBody>
      </p:sp>
      <p:pic>
        <p:nvPicPr>
          <p:cNvPr id="139" name="Google Shape;139;p18"/>
          <p:cNvPicPr preferRelativeResize="0"/>
          <p:nvPr/>
        </p:nvPicPr>
        <p:blipFill>
          <a:blip r:embed="rId4">
            <a:alphaModFix/>
          </a:blip>
          <a:stretch>
            <a:fillRect/>
          </a:stretch>
        </p:blipFill>
        <p:spPr>
          <a:xfrm>
            <a:off x="4778725" y="1813175"/>
            <a:ext cx="3990199" cy="232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563875" y="563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Results</a:t>
            </a:r>
            <a:endParaRPr/>
          </a:p>
        </p:txBody>
      </p:sp>
      <p:sp>
        <p:nvSpPr>
          <p:cNvPr id="145" name="Google Shape;145;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46" name="Google Shape;146;p19"/>
          <p:cNvPicPr preferRelativeResize="0"/>
          <p:nvPr/>
        </p:nvPicPr>
        <p:blipFill rotWithShape="1">
          <a:blip r:embed="rId3">
            <a:alphaModFix/>
          </a:blip>
          <a:srcRect b="0" l="0" r="11205" t="0"/>
          <a:stretch/>
        </p:blipFill>
        <p:spPr>
          <a:xfrm>
            <a:off x="272337" y="1850850"/>
            <a:ext cx="2560375" cy="2330199"/>
          </a:xfrm>
          <a:prstGeom prst="rect">
            <a:avLst/>
          </a:prstGeom>
          <a:noFill/>
          <a:ln>
            <a:noFill/>
          </a:ln>
        </p:spPr>
      </p:pic>
      <p:pic>
        <p:nvPicPr>
          <p:cNvPr id="147" name="Google Shape;147;p19"/>
          <p:cNvPicPr preferRelativeResize="0"/>
          <p:nvPr/>
        </p:nvPicPr>
        <p:blipFill rotWithShape="1">
          <a:blip r:embed="rId4">
            <a:alphaModFix/>
          </a:blip>
          <a:srcRect b="0" l="0" r="11363" t="0"/>
          <a:stretch/>
        </p:blipFill>
        <p:spPr>
          <a:xfrm>
            <a:off x="3083437" y="1806050"/>
            <a:ext cx="2654101" cy="2419801"/>
          </a:xfrm>
          <a:prstGeom prst="rect">
            <a:avLst/>
          </a:prstGeom>
          <a:noFill/>
          <a:ln>
            <a:noFill/>
          </a:ln>
        </p:spPr>
      </p:pic>
      <p:pic>
        <p:nvPicPr>
          <p:cNvPr id="148" name="Google Shape;148;p19"/>
          <p:cNvPicPr preferRelativeResize="0"/>
          <p:nvPr/>
        </p:nvPicPr>
        <p:blipFill>
          <a:blip r:embed="rId4">
            <a:alphaModFix/>
          </a:blip>
          <a:stretch>
            <a:fillRect/>
          </a:stretch>
        </p:blipFill>
        <p:spPr>
          <a:xfrm>
            <a:off x="6090775" y="1806038"/>
            <a:ext cx="2994223" cy="2419801"/>
          </a:xfrm>
          <a:prstGeom prst="rect">
            <a:avLst/>
          </a:prstGeom>
          <a:noFill/>
          <a:ln>
            <a:noFill/>
          </a:ln>
        </p:spPr>
      </p:pic>
      <p:sp>
        <p:nvSpPr>
          <p:cNvPr id="149" name="Google Shape;149;p19"/>
          <p:cNvSpPr txBox="1"/>
          <p:nvPr/>
        </p:nvSpPr>
        <p:spPr>
          <a:xfrm>
            <a:off x="1316475" y="4323550"/>
            <a:ext cx="6498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latin typeface="Lato"/>
                <a:ea typeface="Lato"/>
                <a:cs typeface="Lato"/>
                <a:sym typeface="Lato"/>
              </a:rPr>
              <a:t>Faces</a:t>
            </a:r>
            <a:endParaRPr b="1">
              <a:latin typeface="Lato"/>
              <a:ea typeface="Lato"/>
              <a:cs typeface="Lato"/>
              <a:sym typeface="Lato"/>
            </a:endParaRPr>
          </a:p>
        </p:txBody>
      </p:sp>
      <p:sp>
        <p:nvSpPr>
          <p:cNvPr id="150" name="Google Shape;150;p19"/>
          <p:cNvSpPr txBox="1"/>
          <p:nvPr/>
        </p:nvSpPr>
        <p:spPr>
          <a:xfrm>
            <a:off x="4247100" y="4339900"/>
            <a:ext cx="649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latin typeface="Lato"/>
                <a:ea typeface="Lato"/>
                <a:cs typeface="Lato"/>
                <a:sym typeface="Lato"/>
              </a:rPr>
              <a:t>Body</a:t>
            </a:r>
            <a:endParaRPr b="1">
              <a:latin typeface="Lato"/>
              <a:ea typeface="Lato"/>
              <a:cs typeface="Lato"/>
              <a:sym typeface="Lato"/>
            </a:endParaRPr>
          </a:p>
        </p:txBody>
      </p:sp>
      <p:sp>
        <p:nvSpPr>
          <p:cNvPr id="151" name="Google Shape;151;p19"/>
          <p:cNvSpPr txBox="1"/>
          <p:nvPr/>
        </p:nvSpPr>
        <p:spPr>
          <a:xfrm>
            <a:off x="7262975" y="4376800"/>
            <a:ext cx="6498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latin typeface="Lato"/>
                <a:ea typeface="Lato"/>
                <a:cs typeface="Lato"/>
                <a:sym typeface="Lato"/>
              </a:rPr>
              <a:t>Tools</a:t>
            </a:r>
            <a:endParaRPr b="1">
              <a:latin typeface="Lato"/>
              <a:ea typeface="Lato"/>
              <a:cs typeface="Lato"/>
              <a:sym typeface="Lato"/>
            </a:endParaRPr>
          </a:p>
        </p:txBody>
      </p:sp>
      <p:sp>
        <p:nvSpPr>
          <p:cNvPr id="152" name="Google Shape;152;p19"/>
          <p:cNvSpPr txBox="1"/>
          <p:nvPr/>
        </p:nvSpPr>
        <p:spPr>
          <a:xfrm>
            <a:off x="2701938" y="1181063"/>
            <a:ext cx="37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latin typeface="Lato"/>
                <a:ea typeface="Lato"/>
                <a:cs typeface="Lato"/>
                <a:sym typeface="Lato"/>
              </a:rPr>
              <a:t>Confusion Matrices for Individual Conditions</a:t>
            </a:r>
            <a:endParaRPr b="1">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563875" y="563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Results</a:t>
            </a:r>
            <a:endParaRPr/>
          </a:p>
        </p:txBody>
      </p:sp>
      <p:sp>
        <p:nvSpPr>
          <p:cNvPr id="158" name="Google Shape;158;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59" name="Google Shape;159;p20"/>
          <p:cNvPicPr preferRelativeResize="0"/>
          <p:nvPr/>
        </p:nvPicPr>
        <p:blipFill>
          <a:blip r:embed="rId3">
            <a:alphaModFix/>
          </a:blip>
          <a:stretch>
            <a:fillRect/>
          </a:stretch>
        </p:blipFill>
        <p:spPr>
          <a:xfrm>
            <a:off x="3074888" y="1464425"/>
            <a:ext cx="2994223" cy="2419801"/>
          </a:xfrm>
          <a:prstGeom prst="rect">
            <a:avLst/>
          </a:prstGeom>
          <a:noFill/>
          <a:ln>
            <a:noFill/>
          </a:ln>
        </p:spPr>
      </p:pic>
      <p:sp>
        <p:nvSpPr>
          <p:cNvPr id="160" name="Google Shape;160;p20"/>
          <p:cNvSpPr txBox="1"/>
          <p:nvPr/>
        </p:nvSpPr>
        <p:spPr>
          <a:xfrm>
            <a:off x="3424275" y="4045125"/>
            <a:ext cx="2571900" cy="2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latin typeface="Lato"/>
                <a:ea typeface="Lato"/>
                <a:cs typeface="Lato"/>
                <a:sym typeface="Lato"/>
              </a:rPr>
              <a:t>Confusion Matrix for Places</a:t>
            </a:r>
            <a:endParaRPr b="1">
              <a:latin typeface="Lato"/>
              <a:ea typeface="Lato"/>
              <a:cs typeface="Lato"/>
              <a:sym typeface="Lato"/>
            </a:endParaRPr>
          </a:p>
        </p:txBody>
      </p:sp>
      <p:pic>
        <p:nvPicPr>
          <p:cNvPr id="161" name="Google Shape;161;p20"/>
          <p:cNvPicPr preferRelativeResize="0"/>
          <p:nvPr/>
        </p:nvPicPr>
        <p:blipFill rotWithShape="1">
          <a:blip r:embed="rId4">
            <a:alphaModFix/>
          </a:blip>
          <a:srcRect b="0" l="8130" r="8138" t="0"/>
          <a:stretch/>
        </p:blipFill>
        <p:spPr>
          <a:xfrm>
            <a:off x="664800" y="1897059"/>
            <a:ext cx="1578000" cy="1884591"/>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62" name="Google Shape;162;p20"/>
          <p:cNvPicPr preferRelativeResize="0"/>
          <p:nvPr/>
        </p:nvPicPr>
        <p:blipFill>
          <a:blip r:embed="rId5">
            <a:alphaModFix/>
          </a:blip>
          <a:stretch>
            <a:fillRect/>
          </a:stretch>
        </p:blipFill>
        <p:spPr>
          <a:xfrm>
            <a:off x="6373900" y="1464425"/>
            <a:ext cx="2770088" cy="3679023"/>
          </a:xfrm>
          <a:prstGeom prst="rect">
            <a:avLst/>
          </a:prstGeom>
          <a:noFill/>
          <a:ln>
            <a:noFill/>
          </a:ln>
        </p:spPr>
      </p:pic>
      <p:sp>
        <p:nvSpPr>
          <p:cNvPr id="163" name="Google Shape;163;p20"/>
          <p:cNvSpPr txBox="1"/>
          <p:nvPr/>
        </p:nvSpPr>
        <p:spPr>
          <a:xfrm>
            <a:off x="3882450" y="4343625"/>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50">
                <a:solidFill>
                  <a:srgbClr val="212121"/>
                </a:solidFill>
                <a:highlight>
                  <a:srgbClr val="FFFFFF"/>
                </a:highlight>
                <a:latin typeface="Courier New"/>
                <a:ea typeface="Courier New"/>
                <a:cs typeface="Courier New"/>
                <a:sym typeface="Courier New"/>
              </a:rPr>
              <a:t>Accuracy: </a:t>
            </a:r>
            <a:r>
              <a:rPr lang="ru" sz="1050">
                <a:solidFill>
                  <a:srgbClr val="212121"/>
                </a:solidFill>
                <a:highlight>
                  <a:srgbClr val="FFFFFF"/>
                </a:highlight>
                <a:latin typeface="Courier New"/>
                <a:ea typeface="Courier New"/>
                <a:cs typeface="Courier New"/>
                <a:sym typeface="Courier New"/>
              </a:rPr>
              <a:t>0.52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729450" y="572200"/>
            <a:ext cx="7688700" cy="535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Finally</a:t>
            </a:r>
            <a:endParaRPr/>
          </a:p>
        </p:txBody>
      </p:sp>
      <p:sp>
        <p:nvSpPr>
          <p:cNvPr id="169" name="Google Shape;169;p21"/>
          <p:cNvSpPr txBox="1"/>
          <p:nvPr>
            <p:ph idx="1" type="body"/>
          </p:nvPr>
        </p:nvSpPr>
        <p:spPr>
          <a:xfrm>
            <a:off x="729450" y="15307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600"/>
              <a:t>What is the percentage of accuracy?</a:t>
            </a:r>
            <a:endParaRPr b="1" sz="1600"/>
          </a:p>
          <a:p>
            <a:pPr indent="-330200" lvl="0" marL="457200" rtl="0" algn="l">
              <a:spcBef>
                <a:spcPts val="1200"/>
              </a:spcBef>
              <a:spcAft>
                <a:spcPts val="0"/>
              </a:spcAft>
              <a:buSzPts val="1600"/>
              <a:buChar char="●"/>
            </a:pPr>
            <a:r>
              <a:rPr lang="ru" sz="1600"/>
              <a:t>According to the results, we found that 0-back and 2-back tasks can be differentiated by BOLD signals of ROIs. When dividing the stimuli as face, body, tools, and place, the tasks can be still separated with high accuracy except for ‘places.’</a:t>
            </a:r>
            <a:r>
              <a:rPr lang="ru" sz="1600"/>
              <a:t> this maybe due to the high detail levels in places which require </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ru" sz="1600"/>
              <a:t>Working memory activates particular regions in the brain and our predictive model is able predict </a:t>
            </a:r>
            <a:r>
              <a:rPr lang="ru" sz="1600"/>
              <a:t>load type. This distinction might be clearer, in the future studies using larger datasets.</a:t>
            </a:r>
            <a:endParaRPr sz="1600"/>
          </a:p>
        </p:txBody>
      </p:sp>
      <p:sp>
        <p:nvSpPr>
          <p:cNvPr id="170" name="Google Shape;170;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