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66"/>
  </p:notesMasterIdLst>
  <p:sldIdLst>
    <p:sldId id="256" r:id="rId3"/>
    <p:sldId id="306" r:id="rId4"/>
    <p:sldId id="305" r:id="rId5"/>
    <p:sldId id="307" r:id="rId6"/>
    <p:sldId id="308" r:id="rId7"/>
    <p:sldId id="315" r:id="rId8"/>
    <p:sldId id="314" r:id="rId9"/>
    <p:sldId id="316" r:id="rId10"/>
    <p:sldId id="318" r:id="rId11"/>
    <p:sldId id="317" r:id="rId12"/>
    <p:sldId id="319" r:id="rId13"/>
    <p:sldId id="309" r:id="rId14"/>
    <p:sldId id="321" r:id="rId15"/>
    <p:sldId id="320" r:id="rId16"/>
    <p:sldId id="402" r:id="rId17"/>
    <p:sldId id="328" r:id="rId18"/>
    <p:sldId id="329" r:id="rId19"/>
    <p:sldId id="330" r:id="rId20"/>
    <p:sldId id="331" r:id="rId21"/>
    <p:sldId id="332" r:id="rId22"/>
    <p:sldId id="333" r:id="rId23"/>
    <p:sldId id="365" r:id="rId24"/>
    <p:sldId id="334" r:id="rId25"/>
    <p:sldId id="359" r:id="rId26"/>
    <p:sldId id="360" r:id="rId27"/>
    <p:sldId id="361" r:id="rId28"/>
    <p:sldId id="353" r:id="rId29"/>
    <p:sldId id="354" r:id="rId30"/>
    <p:sldId id="355" r:id="rId31"/>
    <p:sldId id="356" r:id="rId32"/>
    <p:sldId id="357" r:id="rId33"/>
    <p:sldId id="358" r:id="rId34"/>
    <p:sldId id="366" r:id="rId35"/>
    <p:sldId id="348" r:id="rId36"/>
    <p:sldId id="349" r:id="rId37"/>
    <p:sldId id="351" r:id="rId38"/>
    <p:sldId id="352" r:id="rId39"/>
    <p:sldId id="383" r:id="rId40"/>
    <p:sldId id="384" r:id="rId41"/>
    <p:sldId id="350" r:id="rId42"/>
    <p:sldId id="367" r:id="rId43"/>
    <p:sldId id="368" r:id="rId44"/>
    <p:sldId id="369" r:id="rId45"/>
    <p:sldId id="284" r:id="rId46"/>
    <p:sldId id="404" r:id="rId47"/>
    <p:sldId id="258" r:id="rId48"/>
    <p:sldId id="261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9" r:id="rId57"/>
    <p:sldId id="280" r:id="rId58"/>
    <p:sldId id="281" r:id="rId59"/>
    <p:sldId id="270" r:id="rId60"/>
    <p:sldId id="274" r:id="rId61"/>
    <p:sldId id="275" r:id="rId62"/>
    <p:sldId id="276" r:id="rId63"/>
    <p:sldId id="277" r:id="rId64"/>
    <p:sldId id="278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 flipH="1">
            <a:off x="4432299" y="1778000"/>
            <a:ext cx="129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 flipH="1">
            <a:off x="6489699" y="508000"/>
            <a:ext cx="13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 flipH="1">
            <a:off x="4444998" y="1777968"/>
            <a:ext cx="129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 flipH="1">
            <a:off x="8547098" y="1777968"/>
            <a:ext cx="129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0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 flipH="1">
            <a:off x="6489698" y="520668"/>
            <a:ext cx="130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6489696" y="4476750"/>
            <a:ext cx="5994408" cy="12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/>
        </p:nvSpPr>
        <p:spPr>
          <a:xfrm flipH="1">
            <a:off x="9067798" y="520668"/>
            <a:ext cx="130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9067796" y="3092450"/>
            <a:ext cx="3429023" cy="126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5873750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0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buFontTx/>
              <a:buChar char="•"/>
              <a:defRPr>
                <a:solidFill>
                  <a:srgbClr val="747474"/>
                </a:solidFill>
              </a:defRPr>
            </a:lvl2pPr>
            <a:lvl3pPr>
              <a:buSzPct val="100000"/>
              <a:buFontTx/>
              <a:buChar char="•"/>
              <a:defRPr>
                <a:solidFill>
                  <a:srgbClr val="74747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buFontTx/>
              <a:buChar char="•"/>
              <a:defRPr>
                <a:solidFill>
                  <a:srgbClr val="747474"/>
                </a:solidFill>
              </a:defRPr>
            </a:lvl2pPr>
            <a:lvl3pPr>
              <a:buSzPct val="100000"/>
              <a:buFontTx/>
              <a:buChar char="•"/>
              <a:defRPr>
                <a:solidFill>
                  <a:srgbClr val="74747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7EEA-D4D7-4F09-A006-A9D69AFE26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85261" y="9181565"/>
            <a:ext cx="294953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9DB-65A7-4732-A09C-21D69EF147A9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85261" y="9181565"/>
            <a:ext cx="294953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50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235A-848E-49EC-A29A-DD3E8AE4245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285261" y="9181565"/>
            <a:ext cx="294953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EB4-032B-4370-87DB-BCF3BDBCE41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7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7EEA-D4D7-4F09-A006-A9D69AFE26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1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9DB-65A7-4732-A09C-21D69EF147A9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7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1CB7-08C8-4B6F-8AB0-6D331F029364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5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16A8-35B7-4499-9DDC-803A77ECFC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0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235A-848E-49EC-A29A-DD3E8AE4245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7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CF02-0AB8-40A5-A7A6-5FE58FD5CF2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1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9EA6-5750-4218-AFCE-CAD2A293789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>
              <a:defRPr>
                <a:solidFill>
                  <a:srgbClr val="444444"/>
                </a:solidFill>
              </a:defRPr>
            </a:lvl1pPr>
            <a:lvl2pPr>
              <a:buFontTx/>
              <a:buChar char="•"/>
              <a:defRPr>
                <a:solidFill>
                  <a:srgbClr val="444444"/>
                </a:solidFill>
              </a:defRPr>
            </a:lvl2pPr>
            <a:lvl3pPr>
              <a:buSzPct val="100000"/>
              <a:buFontTx/>
              <a:buChar char="•"/>
              <a:defRPr>
                <a:solidFill>
                  <a:srgbClr val="74747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86E-D27A-4326-AFFC-D4EB7A11A92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1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77D-1312-4C35-AE10-D737A1EC8D92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6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71C3-8983-492B-9FD4-02DE13C83330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44444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444444"/>
                </a:solidFill>
              </a:defRPr>
            </a:lvl2pPr>
            <a:lvl3pPr>
              <a:spcBef>
                <a:spcPts val="7200"/>
              </a:spcBef>
              <a:buSzPct val="100000"/>
              <a:buFontTx/>
              <a:buChar char="•"/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</a:lvl4pPr>
            <a:lvl5pPr>
              <a:spcBef>
                <a:spcPts val="7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 flipH="1">
            <a:off x="7543800" y="7975600"/>
            <a:ext cx="128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0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647700" y="4749800"/>
            <a:ext cx="4882122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"/>
          <p:cNvSpPr/>
          <p:nvPr/>
        </p:nvSpPr>
        <p:spPr>
          <a:xfrm>
            <a:off x="647700" y="1968500"/>
            <a:ext cx="4876867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buFontTx/>
              <a:buChar char="•"/>
              <a:defRPr>
                <a:solidFill>
                  <a:srgbClr val="747474"/>
                </a:solidFill>
              </a:defRPr>
            </a:lvl2pPr>
            <a:lvl3pPr>
              <a:buSzPct val="100000"/>
              <a:buFontTx/>
              <a:buChar char="•"/>
              <a:defRPr>
                <a:solidFill>
                  <a:srgbClr val="74747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Lucida Grande"/>
              <a:buChar char="‣"/>
            </a:lvl2pPr>
            <a:lvl3pPr>
              <a:buSzPct val="65000"/>
              <a:buFont typeface="Zapf Dingbats"/>
              <a:buChar char="✦"/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232323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A735-A1B3-4D4F-9421-DD10E19D94F6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0CB8-6FBF-4962-B578-A320F47C1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deepr@cs.cm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quentist Data Analys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lvl1pPr>
          </a:lstStyle>
          <a:p>
            <a:r>
              <a:t>Frequentist Data Analysis</a:t>
            </a:r>
          </a:p>
        </p:txBody>
      </p:sp>
      <p:sp>
        <p:nvSpPr>
          <p:cNvPr id="208" name="Prof. Pradeep Ravikumar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Prof. Pradeep Ravikumar</a:t>
            </a:r>
          </a:p>
          <a:p>
            <a:r>
              <a:rPr u="sng">
                <a:hlinkClick r:id="rId2"/>
              </a:rPr>
              <a:t>pradeepr@cs.cmu.edu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for coin flips</a:t>
            </a:r>
          </a:p>
          <a:p>
            <a:pPr lvl="1"/>
            <a:r>
              <a:rPr lang="en-US" dirty="0"/>
              <a:t>Bernoulli Distribution</a:t>
            </a:r>
          </a:p>
          <a:p>
            <a:r>
              <a:rPr lang="en-US" dirty="0"/>
              <a:t>X is a random variable with Bernoulli distribution when:</a:t>
            </a:r>
          </a:p>
          <a:p>
            <a:pPr lvl="1"/>
            <a:r>
              <a:rPr lang="en-US" dirty="0"/>
              <a:t>X takes values in {0,1}</a:t>
            </a:r>
          </a:p>
          <a:p>
            <a:pPr lvl="1"/>
            <a:r>
              <a:rPr lang="en-US" dirty="0"/>
              <a:t>P(X = 1) = p</a:t>
            </a:r>
          </a:p>
          <a:p>
            <a:pPr lvl="1"/>
            <a:r>
              <a:rPr lang="en-US" dirty="0"/>
              <a:t>P(X = 0) = 1 - p</a:t>
            </a:r>
          </a:p>
          <a:p>
            <a:pPr lvl="1"/>
            <a:r>
              <a:rPr lang="en-US" dirty="0"/>
              <a:t>Where p in [0,1]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is a random variable with Bernoulli distribution when:</a:t>
            </a:r>
          </a:p>
          <a:p>
            <a:pPr lvl="1"/>
            <a:r>
              <a:rPr lang="en-US" dirty="0"/>
              <a:t>X takes values in {0,1}</a:t>
            </a:r>
          </a:p>
          <a:p>
            <a:pPr lvl="1"/>
            <a:r>
              <a:rPr lang="en-US" dirty="0"/>
              <a:t>P(X = 1) = p,  P(X = 0) = 1 – p, where p in [0,1]</a:t>
            </a:r>
          </a:p>
          <a:p>
            <a:pPr lvl="1"/>
            <a:r>
              <a:rPr lang="en-US" dirty="0"/>
              <a:t>X = 1 i.e. heads with probability p, and X = 0 i.e. tails with probability 1 – p</a:t>
            </a:r>
          </a:p>
          <a:p>
            <a:r>
              <a:rPr lang="en-US" dirty="0"/>
              <a:t>And we draw </a:t>
            </a:r>
            <a:r>
              <a:rPr lang="en-US" b="1" dirty="0"/>
              <a:t>independent</a:t>
            </a:r>
            <a:r>
              <a:rPr lang="en-US" dirty="0"/>
              <a:t> samples that are </a:t>
            </a:r>
            <a:r>
              <a:rPr lang="en-US" b="1" dirty="0"/>
              <a:t>identically distributed </a:t>
            </a:r>
            <a:r>
              <a:rPr lang="en-US" dirty="0"/>
              <a:t>from same distribution</a:t>
            </a:r>
          </a:p>
          <a:p>
            <a:pPr lvl="1"/>
            <a:r>
              <a:rPr lang="en-US" dirty="0"/>
              <a:t>flip the same coin multiple times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0240" y="2059093"/>
            <a:ext cx="11921067" cy="7152640"/>
          </a:xfrm>
          <a:prstGeom prst="rect">
            <a:avLst/>
          </a:prstGeom>
        </p:spPr>
        <p:txBody>
          <a:bodyPr vert="horz" lIns="130048" tIns="65024" rIns="130048" bIns="65024" rtlCol="0">
            <a:normAutofit fontScale="85000" lnSpcReduction="20000"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55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sz="455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Data, D =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55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55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551" dirty="0"/>
              <a:t>P(Heads) = </a:t>
            </a:r>
            <a:r>
              <a:rPr lang="en-US" sz="4551" dirty="0">
                <a:latin typeface="Symbol" pitchFamily="48" charset="2"/>
                <a:sym typeface="Symbol" pitchFamily="48" charset="2"/>
              </a:rPr>
              <a:t></a:t>
            </a:r>
            <a:r>
              <a:rPr lang="en-US" sz="4551" dirty="0"/>
              <a:t>,  P(Tails) = 1-</a:t>
            </a:r>
            <a:r>
              <a:rPr lang="en-US" sz="4551" dirty="0">
                <a:latin typeface="Symbol" pitchFamily="48" charset="2"/>
                <a:sym typeface="Symbol" pitchFamily="48" charset="2"/>
              </a:rPr>
              <a:t>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99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55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Flips are </a:t>
            </a:r>
            <a:r>
              <a:rPr lang="en-US" sz="4551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i.i.d</a:t>
            </a:r>
            <a:r>
              <a:rPr lang="en-US" sz="4551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455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982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Independent</a:t>
            </a: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events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982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Identically distributed </a:t>
            </a: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Bernoulli distribution</a:t>
            </a:r>
          </a:p>
          <a:p>
            <a:pPr marL="487672" indent="-487672">
              <a:lnSpc>
                <a:spcPct val="110000"/>
              </a:lnSpc>
              <a:spcBef>
                <a:spcPct val="20000"/>
              </a:spcBef>
            </a:pPr>
            <a:endParaRPr lang="en-US" sz="4551" dirty="0"/>
          </a:p>
          <a:p>
            <a:pPr marL="487672" indent="-487672">
              <a:lnSpc>
                <a:spcPct val="110000"/>
              </a:lnSpc>
              <a:spcBef>
                <a:spcPct val="20000"/>
              </a:spcBef>
            </a:pPr>
            <a:r>
              <a:rPr lang="en-US" sz="4551" u="sng" dirty="0"/>
              <a:t>Choose </a:t>
            </a:r>
            <a:r>
              <a:rPr lang="en-US" sz="4551" u="sng" dirty="0">
                <a:sym typeface="Symbol" pitchFamily="48" charset="2"/>
              </a:rPr>
              <a:t></a:t>
            </a:r>
            <a:r>
              <a:rPr lang="en-US" sz="4551" u="sng" dirty="0"/>
              <a:t> that maximizes the probability of observed data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6327" b="15673"/>
          <a:stretch>
            <a:fillRect/>
          </a:stretch>
        </p:blipFill>
        <p:spPr bwMode="auto">
          <a:xfrm>
            <a:off x="3542685" y="2069243"/>
            <a:ext cx="3481493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16327" b="15673"/>
          <a:stretch>
            <a:fillRect/>
          </a:stretch>
        </p:blipFill>
        <p:spPr bwMode="auto">
          <a:xfrm>
            <a:off x="8656321" y="2069243"/>
            <a:ext cx="3481493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16327" r="50428" b="15673"/>
          <a:stretch>
            <a:fillRect/>
          </a:stretch>
        </p:blipFill>
        <p:spPr bwMode="auto">
          <a:xfrm>
            <a:off x="6980736" y="2095934"/>
            <a:ext cx="1725815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45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one coin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926080"/>
            <a:ext cx="1105408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934" y="2926080"/>
            <a:ext cx="6610773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7112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Independent Random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Recall: </a:t>
            </a:r>
            <a:r>
              <a:rPr dirty="0"/>
              <a:t>Independent Random Variables</a:t>
            </a:r>
          </a:p>
        </p:txBody>
      </p:sp>
      <p:pic>
        <p:nvPicPr>
          <p:cNvPr id="292" name="droppedImage.pdf" descr="droppedImage.pdf"/>
          <p:cNvPicPr>
            <a:picLocks noChangeAspect="1"/>
          </p:cNvPicPr>
          <p:nvPr/>
        </p:nvPicPr>
        <p:blipFill>
          <a:blip r:embed="rId2"/>
          <a:srcRect l="208" t="1355" r="1250" b="60861"/>
          <a:stretch>
            <a:fillRect/>
          </a:stretch>
        </p:blipFill>
        <p:spPr>
          <a:xfrm>
            <a:off x="444500" y="2197100"/>
            <a:ext cx="60071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2413000"/>
            <a:ext cx="3073400" cy="292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53286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934" y="3576320"/>
            <a:ext cx="6610773" cy="520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  <p:sp>
        <p:nvSpPr>
          <p:cNvPr id="8" name="TextBox 7"/>
          <p:cNvSpPr txBox="1"/>
          <p:nvPr/>
        </p:nvSpPr>
        <p:spPr>
          <a:xfrm>
            <a:off x="7694507" y="3793067"/>
            <a:ext cx="4660053" cy="284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5973" dirty="0"/>
              <a:t>…</a:t>
            </a:r>
            <a:r>
              <a:rPr lang="en-US" sz="5973" dirty="0"/>
              <a:t>Independence of samples</a:t>
            </a:r>
          </a:p>
        </p:txBody>
      </p:sp>
    </p:spTree>
    <p:extLst>
      <p:ext uri="{BB962C8B-B14F-4D97-AF65-F5344CB8AC3E}">
        <p14:creationId xmlns:p14="http://schemas.microsoft.com/office/powerpoint/2010/main" val="138970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934" y="4985173"/>
            <a:ext cx="6610773" cy="379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32839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934" y="6394027"/>
            <a:ext cx="6610773" cy="2384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  <p:sp>
        <p:nvSpPr>
          <p:cNvPr id="8" name="TextBox 7"/>
          <p:cNvSpPr txBox="1"/>
          <p:nvPr/>
        </p:nvSpPr>
        <p:spPr>
          <a:xfrm>
            <a:off x="6719147" y="6394027"/>
            <a:ext cx="5201920" cy="284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5973" dirty="0"/>
              <a:t>…</a:t>
            </a:r>
            <a:r>
              <a:rPr lang="en-US" sz="5973" dirty="0"/>
              <a:t>probability of a Bernoulli sample</a:t>
            </a:r>
          </a:p>
        </p:txBody>
      </p:sp>
    </p:spTree>
    <p:extLst>
      <p:ext uri="{BB962C8B-B14F-4D97-AF65-F5344CB8AC3E}">
        <p14:creationId xmlns:p14="http://schemas.microsoft.com/office/powerpoint/2010/main" val="61986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934" y="7261013"/>
            <a:ext cx="6610773" cy="15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73" y="7531947"/>
            <a:ext cx="2908018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-7162"/>
            <a:ext cx="11704320" cy="1625600"/>
          </a:xfrm>
        </p:spPr>
        <p:txBody>
          <a:bodyPr/>
          <a:lstStyle/>
          <a:p>
            <a:r>
              <a:rPr lang="en-US" dirty="0"/>
              <a:t>Recall: Model-based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00460" hangingPunct="1"/>
            <a:fld id="{528D0CB8-6FBF-4962-B578-A320F47C1A78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hangingPunct="1"/>
              <a:t>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70621" y="1907023"/>
            <a:ext cx="2615512" cy="138510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br>
              <a:rPr lang="en-US" sz="3413" b="1" kern="1200" dirty="0">
                <a:solidFill>
                  <a:prstClr val="white"/>
                </a:solidFill>
                <a:latin typeface="Calibri"/>
              </a:rPr>
            </a:br>
            <a:r>
              <a:rPr lang="en-US" sz="3413" b="1" kern="1200" dirty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defTabSz="1300460" hangingPunct="1"/>
            <a:endParaRPr lang="en-US" sz="256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393" y="1830613"/>
            <a:ext cx="1778175" cy="15172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sz="2560" b="1" kern="1200" dirty="0">
                <a:solidFill>
                  <a:prstClr val="white"/>
                </a:solidFill>
                <a:latin typeface="Calibri"/>
              </a:rPr>
              <a:t>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395963" y="2586969"/>
            <a:ext cx="2249539" cy="2688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sz="256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403841" y="1840964"/>
            <a:ext cx="2235354" cy="151722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sz="2560" b="1" kern="1200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6057" y="1555319"/>
            <a:ext cx="198981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MODEL LEARNING</a:t>
            </a:r>
            <a:endParaRPr lang="en-US" sz="256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7635" y="1555318"/>
            <a:ext cx="198981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56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MODEL INFERENCE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947676" y="2599578"/>
            <a:ext cx="2249539" cy="2688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sz="256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392" y="3957182"/>
            <a:ext cx="11487573" cy="40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394" indent="-406394" algn="l" defTabSz="1300460" hangingPunct="1">
              <a:buFont typeface="Arial" charset="0"/>
              <a:buChar char="•"/>
            </a:pPr>
            <a:r>
              <a:rPr lang="en-US" sz="2844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Learning: From data to model</a:t>
            </a:r>
          </a:p>
          <a:p>
            <a:pPr marL="1056623" lvl="1" indent="-406394" algn="l" defTabSz="1300460" hangingPunct="1">
              <a:buFont typeface="Arial" charset="0"/>
              <a:buChar char="•"/>
            </a:pPr>
            <a:r>
              <a:rPr lang="en-US" sz="2844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model explains how the data was “generated”</a:t>
            </a:r>
          </a:p>
          <a:p>
            <a:pPr marL="1056623" lvl="1" indent="-406394" algn="l" defTabSz="1300460" hangingPunct="1">
              <a:buFont typeface="Arial" charset="0"/>
              <a:buChar char="•"/>
            </a:pPr>
            <a:r>
              <a:rPr lang="en-US" sz="2844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E.g. given (symptoms, diseases) data, a model explains which symptoms arise from which diseases</a:t>
            </a:r>
          </a:p>
          <a:p>
            <a:pPr marL="406394" indent="-406394" algn="l" defTabSz="1300460" hangingPunct="1">
              <a:buFont typeface="Arial" charset="0"/>
              <a:buChar char="•"/>
            </a:pPr>
            <a:endParaRPr lang="en-US" sz="2844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06394" indent="-406394" algn="l" defTabSz="1300460" hangingPunct="1">
              <a:buFont typeface="Arial" charset="0"/>
              <a:buChar char="•"/>
            </a:pPr>
            <a:r>
              <a:rPr lang="en-US" sz="2844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Inference: From model to knowledge</a:t>
            </a:r>
          </a:p>
          <a:p>
            <a:pPr marL="1056623" lvl="1" indent="-406394" algn="l" defTabSz="1300460" hangingPunct="1">
              <a:buFont typeface="Arial" charset="0"/>
              <a:buChar char="•"/>
            </a:pPr>
            <a:r>
              <a:rPr lang="en-US" sz="2844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Given the model, we can then answer questions relevant to us</a:t>
            </a:r>
          </a:p>
          <a:p>
            <a:pPr marL="1056623" lvl="1" indent="-406394" algn="l" defTabSz="1300460" hangingPunct="1">
              <a:buFont typeface="Arial" charset="0"/>
              <a:buChar char="•"/>
            </a:pPr>
            <a:r>
              <a:rPr lang="en-US" sz="2844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E.g. given (symptom, disease) model, given some symptoms, what is the disease?</a:t>
            </a:r>
          </a:p>
        </p:txBody>
      </p:sp>
    </p:spTree>
    <p:extLst>
      <p:ext uri="{BB962C8B-B14F-4D97-AF65-F5344CB8AC3E}">
        <p14:creationId xmlns:p14="http://schemas.microsoft.com/office/powerpoint/2010/main" val="110791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Multiple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3" y="2384214"/>
            <a:ext cx="9013049" cy="540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73" y="8182187"/>
            <a:ext cx="6357902" cy="9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7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Likelihood Estimator (MLE)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7" y="3178951"/>
            <a:ext cx="12408747" cy="33956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5840" y="5852160"/>
            <a:ext cx="97536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70201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Likelihood Estimator (MLE)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7" y="3178951"/>
            <a:ext cx="12408747" cy="3395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8170" y="6816278"/>
            <a:ext cx="1216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000" dirty="0"/>
              <a:t>…arg</a:t>
            </a:r>
            <a:r>
              <a:rPr lang="en-US" sz="4000" dirty="0" err="1"/>
              <a:t>max_x</a:t>
            </a:r>
            <a:r>
              <a:rPr lang="en-US" sz="4000" dirty="0"/>
              <a:t> f(x) = </a:t>
            </a:r>
            <a:r>
              <a:rPr lang="en-US" sz="4000" dirty="0" err="1"/>
              <a:t>argmax_x</a:t>
            </a:r>
            <a:r>
              <a:rPr lang="en-US" sz="4000" dirty="0"/>
              <a:t> log f(x)</a:t>
            </a:r>
          </a:p>
        </p:txBody>
      </p:sp>
    </p:spTree>
    <p:extLst>
      <p:ext uri="{BB962C8B-B14F-4D97-AF65-F5344CB8AC3E}">
        <p14:creationId xmlns:p14="http://schemas.microsoft.com/office/powerpoint/2010/main" val="410273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coin flips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7" y="3034454"/>
            <a:ext cx="12408747" cy="36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2275841"/>
            <a:ext cx="12137813" cy="6436925"/>
          </a:xfrm>
        </p:spPr>
        <p:txBody>
          <a:bodyPr/>
          <a:lstStyle/>
          <a:p>
            <a:pPr>
              <a:buNone/>
            </a:pPr>
            <a:r>
              <a:rPr lang="en-US" sz="3982" dirty="0"/>
              <a:t>Choose </a:t>
            </a:r>
            <a:r>
              <a:rPr lang="en-US" sz="3982" dirty="0">
                <a:sym typeface="Symbol" pitchFamily="48" charset="2"/>
              </a:rPr>
              <a:t></a:t>
            </a:r>
            <a:r>
              <a:rPr lang="en-US" sz="3982" dirty="0"/>
              <a:t> that maximizes the probability of observed data</a:t>
            </a:r>
          </a:p>
          <a:p>
            <a:pPr>
              <a:buNone/>
            </a:pPr>
            <a:endParaRPr lang="en-US" sz="3982" dirty="0"/>
          </a:p>
          <a:p>
            <a:pPr>
              <a:buNone/>
            </a:pPr>
            <a:endParaRPr lang="en-US" sz="3982" dirty="0"/>
          </a:p>
          <a:p>
            <a:pPr>
              <a:buNone/>
            </a:pPr>
            <a:endParaRPr lang="en-US" sz="3982" dirty="0"/>
          </a:p>
          <a:p>
            <a:pPr>
              <a:buNone/>
            </a:pPr>
            <a:endParaRPr lang="en-US" sz="3982" dirty="0"/>
          </a:p>
          <a:p>
            <a:pPr>
              <a:buNone/>
            </a:pPr>
            <a:r>
              <a:rPr lang="en-US" sz="3982" dirty="0"/>
              <a:t>MLE of probability of head: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b="46582"/>
          <a:stretch>
            <a:fillRect/>
          </a:stretch>
        </p:blipFill>
        <p:spPr bwMode="auto">
          <a:xfrm>
            <a:off x="2384214" y="3701734"/>
            <a:ext cx="8552988" cy="1066694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8044" y="6924604"/>
            <a:ext cx="4888090" cy="109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129012" y="7013903"/>
            <a:ext cx="1370888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82" b="1" dirty="0">
                <a:solidFill>
                  <a:srgbClr val="FF0000"/>
                </a:solidFill>
              </a:rPr>
              <a:t>= 3/5</a:t>
            </a:r>
            <a:endParaRPr lang="en-US" sz="3982" dirty="0"/>
          </a:p>
        </p:txBody>
      </p:sp>
      <p:sp>
        <p:nvSpPr>
          <p:cNvPr id="11" name="TextBox 10"/>
          <p:cNvSpPr txBox="1"/>
          <p:nvPr/>
        </p:nvSpPr>
        <p:spPr>
          <a:xfrm>
            <a:off x="4940243" y="8534315"/>
            <a:ext cx="4243469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13" dirty="0">
                <a:solidFill>
                  <a:srgbClr val="FF0000"/>
                </a:solidFill>
              </a:rPr>
              <a:t>“Frequency of heads”</a:t>
            </a:r>
          </a:p>
        </p:txBody>
      </p:sp>
    </p:spTree>
    <p:extLst>
      <p:ext uri="{BB962C8B-B14F-4D97-AF65-F5344CB8AC3E}">
        <p14:creationId xmlns:p14="http://schemas.microsoft.com/office/powerpoint/2010/main" val="14691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flips do I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2059093"/>
            <a:ext cx="13113173" cy="7802880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55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55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99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Billionaire says: I flipped 3 heads and 2 tails.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</a:t>
            </a:r>
            <a:r>
              <a:rPr lang="en-US" sz="3982" kern="1200" dirty="0">
                <a:solidFill>
                  <a:schemeClr val="tx1"/>
                </a:solidFill>
                <a:latin typeface="Symbol" pitchFamily="48" charset="2"/>
                <a:ea typeface="+mn-ea"/>
                <a:cs typeface="+mn-cs"/>
                <a:sym typeface="Symbol" pitchFamily="48" charset="2"/>
              </a:rPr>
              <a:t></a:t>
            </a: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3/5, it is the MLE!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says: What if I flipped 30 heads and 20 tails?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Same answer, </a:t>
            </a:r>
            <a:r>
              <a:rPr lang="en-US" sz="3982" dirty="0"/>
              <a:t>it is the MLE!</a:t>
            </a:r>
            <a:endParaRPr lang="en-US" sz="39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He says: If you get the same answer,</a:t>
            </a:r>
            <a:r>
              <a:rPr lang="en-US" sz="3982" b="1" dirty="0">
                <a:solidFill>
                  <a:srgbClr val="FF0000"/>
                </a:solidFill>
              </a:rPr>
              <a:t> would you prefer to flip 5 times or 50 times</a:t>
            </a:r>
            <a:r>
              <a:rPr lang="en-US" sz="3982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Hmm… The more the merrier???</a:t>
            </a:r>
          </a:p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says: Is this why I am paying you the big bucks???</a:t>
            </a:r>
          </a:p>
        </p:txBody>
      </p:sp>
      <p:pic>
        <p:nvPicPr>
          <p:cNvPr id="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3066" y="2275840"/>
            <a:ext cx="4888090" cy="109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02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842348"/>
            <a:ext cx="11054080" cy="1937173"/>
          </a:xfrm>
        </p:spPr>
        <p:txBody>
          <a:bodyPr>
            <a:normAutofit fontScale="90000"/>
          </a:bodyPr>
          <a:lstStyle/>
          <a:p>
            <a:r>
              <a:rPr lang="en-US" dirty="0"/>
              <a:t>SO FAR: </a:t>
            </a:r>
            <a:br>
              <a:rPr lang="en-US" dirty="0"/>
            </a:br>
            <a:r>
              <a:rPr lang="en-US" dirty="0"/>
              <a:t>THE MLE is a class of estimators that Estimate model from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4036" y="6484339"/>
            <a:ext cx="11054080" cy="1937173"/>
          </a:xfrm>
          <a:prstGeom prst="rect">
            <a:avLst/>
          </a:prstGeom>
        </p:spPr>
        <p:txBody>
          <a:bodyPr vert="horz" lIns="130048" tIns="65024" rIns="130048" bIns="65024" rtlCol="0" anchor="t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89"/>
              <a:t>KEY Question: How good is THE MLE (OR ANY OTHER ESTIMATOR)?</a:t>
            </a:r>
            <a:br>
              <a:rPr lang="en-US" sz="5689"/>
            </a:br>
            <a:endParaRPr lang="en-US" sz="5689" dirty="0"/>
          </a:p>
        </p:txBody>
      </p:sp>
    </p:spTree>
    <p:extLst>
      <p:ext uri="{BB962C8B-B14F-4D97-AF65-F5344CB8AC3E}">
        <p14:creationId xmlns:p14="http://schemas.microsoft.com/office/powerpoint/2010/main" val="86670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76320"/>
            <a:ext cx="13329920" cy="704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209385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8" y="2419435"/>
            <a:ext cx="12098832" cy="5388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18187"/>
            <a:ext cx="13329920" cy="650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29834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18667"/>
            <a:ext cx="13329920" cy="520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5973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Learning: Data to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general principles in going from data to model?</a:t>
            </a:r>
          </a:p>
          <a:p>
            <a:r>
              <a:rPr lang="en-US" dirty="0"/>
              <a:t>What are the guarantees of these methods?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85654"/>
            <a:ext cx="13329920" cy="433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432418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152640"/>
            <a:ext cx="13329920" cy="3467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49156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Sample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492587"/>
            <a:ext cx="12098832" cy="5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2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Trial 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016196"/>
            <a:ext cx="11749951" cy="975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226560"/>
            <a:ext cx="13329920" cy="6394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734070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Trial 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016196"/>
            <a:ext cx="11749951" cy="975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77280"/>
            <a:ext cx="13329920" cy="444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974052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Trial 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016196"/>
            <a:ext cx="11749951" cy="975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152640"/>
            <a:ext cx="13329920" cy="3467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972591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is this MLE: </a:t>
            </a:r>
            <a:br>
              <a:rPr lang="en-US" dirty="0"/>
            </a:br>
            <a:r>
              <a:rPr lang="en-US" dirty="0"/>
              <a:t>Infinite Trial 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016196"/>
            <a:ext cx="11749951" cy="975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802880"/>
            <a:ext cx="13329920" cy="281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284382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Expec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Expectation</a:t>
            </a:r>
          </a:p>
        </p:txBody>
      </p:sp>
      <p:pic>
        <p:nvPicPr>
          <p:cNvPr id="389" name="droppedImage.pdf" descr="droppedImage.pdf"/>
          <p:cNvPicPr>
            <a:picLocks noChangeAspect="1"/>
          </p:cNvPicPr>
          <p:nvPr/>
        </p:nvPicPr>
        <p:blipFill>
          <a:blip r:embed="rId2"/>
          <a:srcRect b="75082"/>
          <a:stretch>
            <a:fillRect/>
          </a:stretch>
        </p:blipFill>
        <p:spPr>
          <a:xfrm>
            <a:off x="469900" y="2273300"/>
            <a:ext cx="6379066" cy="1917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90414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Expec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Expectation</a:t>
            </a:r>
          </a:p>
        </p:txBody>
      </p:sp>
      <p:pic>
        <p:nvPicPr>
          <p:cNvPr id="392" name="droppedImage.pdf" descr="droppedImage.pdf"/>
          <p:cNvPicPr>
            <a:picLocks noChangeAspect="1"/>
          </p:cNvPicPr>
          <p:nvPr/>
        </p:nvPicPr>
        <p:blipFill>
          <a:blip r:embed="rId2"/>
          <a:srcRect b="74752"/>
          <a:stretch>
            <a:fillRect/>
          </a:stretch>
        </p:blipFill>
        <p:spPr>
          <a:xfrm>
            <a:off x="469900" y="2273300"/>
            <a:ext cx="6379066" cy="194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762500"/>
            <a:ext cx="4381500" cy="195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7251700"/>
            <a:ext cx="6807868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Text"/>
          <p:cNvSpPr/>
          <p:nvPr/>
        </p:nvSpPr>
        <p:spPr>
          <a:xfrm>
            <a:off x="22738686" y="5228541"/>
            <a:ext cx="6449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r>
              <a:t>Text</a:t>
            </a:r>
          </a:p>
        </p:txBody>
      </p:sp>
      <p:sp>
        <p:nvSpPr>
          <p:cNvPr id="396" name="Given a bar with a weight pX(x) placed at each point x…"/>
          <p:cNvSpPr/>
          <p:nvPr/>
        </p:nvSpPr>
        <p:spPr>
          <a:xfrm>
            <a:off x="4928375" y="4606241"/>
            <a:ext cx="13004801" cy="169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400"/>
            </a:pPr>
            <a:r>
              <a:t>Given a bar with a weight p</a:t>
            </a:r>
            <a:r>
              <a:rPr sz="2800" b="1" baseline="-5999">
                <a:latin typeface="+mn-lt"/>
                <a:ea typeface="+mn-ea"/>
                <a:cs typeface="+mn-cs"/>
                <a:sym typeface="Helvetica Neue"/>
              </a:rPr>
              <a:t>X</a:t>
            </a:r>
            <a:r>
              <a:t>(</a:t>
            </a:r>
            <a:r>
              <a:rPr sz="2000"/>
              <a:t>x</a:t>
            </a:r>
            <a:r>
              <a:t>) placed at each point x </a:t>
            </a:r>
          </a:p>
          <a:p>
            <a:pPr algn="l">
              <a:defRPr sz="2400"/>
            </a:pPr>
            <a:r>
              <a:t>with p</a:t>
            </a:r>
            <a:r>
              <a:rPr sz="2800" b="1" baseline="-5999">
                <a:latin typeface="+mn-lt"/>
                <a:ea typeface="+mn-ea"/>
                <a:cs typeface="+mn-cs"/>
                <a:sym typeface="Helvetica Neue"/>
              </a:rPr>
              <a:t>X</a:t>
            </a:r>
            <a:r>
              <a:t>(</a:t>
            </a:r>
            <a:r>
              <a:rPr sz="2000"/>
              <a:t>x</a:t>
            </a:r>
            <a:r>
              <a:t>) &gt; 0, the center of gravity c is the point at which </a:t>
            </a:r>
          </a:p>
          <a:p>
            <a:pPr algn="l">
              <a:defRPr sz="2400"/>
            </a:pPr>
            <a:r>
              <a:t>the sum of the torques from the weights to its left are equal </a:t>
            </a:r>
          </a:p>
          <a:p>
            <a:pPr algn="l">
              <a:defRPr sz="2400"/>
            </a:pPr>
            <a:r>
              <a:t>to the sum of the torques from the weights to its right.</a:t>
            </a:r>
          </a:p>
        </p:txBody>
      </p:sp>
    </p:spTree>
    <p:extLst>
      <p:ext uri="{BB962C8B-B14F-4D97-AF65-F5344CB8AC3E}">
        <p14:creationId xmlns:p14="http://schemas.microsoft.com/office/powerpoint/2010/main" val="30791508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40" y="3908213"/>
            <a:ext cx="11054080" cy="1937173"/>
          </a:xfrm>
        </p:spPr>
        <p:txBody>
          <a:bodyPr/>
          <a:lstStyle/>
          <a:p>
            <a:r>
              <a:rPr lang="en-US" dirty="0"/>
              <a:t>Let us consider the example of  a simple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1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this MLE?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275841"/>
            <a:ext cx="12319221" cy="55084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527040"/>
            <a:ext cx="13329920" cy="509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256976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this MLE?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275841"/>
            <a:ext cx="12319221" cy="55084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827520"/>
            <a:ext cx="13329920" cy="379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  <p:sp>
        <p:nvSpPr>
          <p:cNvPr id="6" name="TextBox 5"/>
          <p:cNvSpPr txBox="1"/>
          <p:nvPr/>
        </p:nvSpPr>
        <p:spPr>
          <a:xfrm>
            <a:off x="1319134" y="6827521"/>
            <a:ext cx="10601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000" dirty="0"/>
              <a:t>…</a:t>
            </a:r>
            <a:r>
              <a:rPr lang="en-US" sz="4000" dirty="0"/>
              <a:t>linearity of expectation:</a:t>
            </a:r>
          </a:p>
          <a:p>
            <a:r>
              <a:rPr lang="en-US" sz="4000" dirty="0"/>
              <a:t>E(a X + b Y) = a E(X) + b E(Y)</a:t>
            </a:r>
          </a:p>
        </p:txBody>
      </p:sp>
    </p:spTree>
    <p:extLst>
      <p:ext uri="{BB962C8B-B14F-4D97-AF65-F5344CB8AC3E}">
        <p14:creationId xmlns:p14="http://schemas.microsoft.com/office/powerpoint/2010/main" val="2086894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this MLE?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275841"/>
            <a:ext cx="12319221" cy="5508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477760"/>
            <a:ext cx="13329920" cy="3142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3"/>
          </a:p>
        </p:txBody>
      </p:sp>
    </p:spTree>
    <p:extLst>
      <p:ext uri="{BB962C8B-B14F-4D97-AF65-F5344CB8AC3E}">
        <p14:creationId xmlns:p14="http://schemas.microsoft.com/office/powerpoint/2010/main" val="1291737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this MLE?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278848" y="9181565"/>
            <a:ext cx="301366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275841"/>
            <a:ext cx="12319221" cy="55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Desirable Properties of Estimators I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good is this MLE?</a:t>
            </a:r>
            <a:endParaRPr dirty="0"/>
          </a:p>
        </p:txBody>
      </p:sp>
      <p:sp>
        <p:nvSpPr>
          <p:cNvPr id="355" name="In general, there is a tradeoff between the two terms: bias and variance.…"/>
          <p:cNvSpPr txBox="1">
            <a:spLocks noGrp="1"/>
          </p:cNvSpPr>
          <p:nvPr>
            <p:ph type="body" idx="1"/>
          </p:nvPr>
        </p:nvSpPr>
        <p:spPr>
          <a:xfrm>
            <a:off x="800100" y="5072297"/>
            <a:ext cx="11861800" cy="4318000"/>
          </a:xfrm>
          <a:prstGeom prst="rect">
            <a:avLst/>
          </a:prstGeom>
        </p:spPr>
        <p:txBody>
          <a:bodyPr/>
          <a:lstStyle/>
          <a:p>
            <a:r>
              <a:t>In general, there is a tradeoff between the two terms: bias and variance.</a:t>
            </a:r>
          </a:p>
          <a:p>
            <a:pPr lvl="1"/>
            <a:r>
              <a:t>A reduction in one increases the other.</a:t>
            </a:r>
          </a:p>
          <a:p>
            <a:pPr lvl="1"/>
            <a:r>
              <a:t>A good estimator manages to keep both small.</a:t>
            </a:r>
          </a:p>
        </p:txBody>
      </p:sp>
      <p:pic>
        <p:nvPicPr>
          <p:cNvPr id="35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6800"/>
            <a:ext cx="8864600" cy="3040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Desirable Properties of Estimators I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good is this MLE?</a:t>
            </a:r>
            <a:endParaRPr dirty="0"/>
          </a:p>
        </p:txBody>
      </p:sp>
      <p:pic>
        <p:nvPicPr>
          <p:cNvPr id="35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6800"/>
            <a:ext cx="8864600" cy="3040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B6EA4-03E9-E54D-897B-9D611624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503785"/>
            <a:ext cx="11658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3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lassical/Frequentist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Summary: </a:t>
            </a:r>
            <a:r>
              <a:rPr dirty="0"/>
              <a:t>Classical/Frequentist Data Analysis</a:t>
            </a:r>
          </a:p>
        </p:txBody>
      </p:sp>
      <p:sp>
        <p:nvSpPr>
          <p:cNvPr id="216" name="Parameter"/>
          <p:cNvSpPr/>
          <p:nvPr/>
        </p:nvSpPr>
        <p:spPr>
          <a:xfrm>
            <a:off x="592696" y="2231341"/>
            <a:ext cx="14752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defRPr sz="2400"/>
            </a:lvl1pPr>
          </a:lstStyle>
          <a:p>
            <a:r>
              <a:t>Parameter</a:t>
            </a:r>
          </a:p>
        </p:txBody>
      </p:sp>
      <p:sp>
        <p:nvSpPr>
          <p:cNvPr id="217" name="Observation"/>
          <p:cNvSpPr/>
          <p:nvPr/>
        </p:nvSpPr>
        <p:spPr>
          <a:xfrm>
            <a:off x="596900" y="2942541"/>
            <a:ext cx="16949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defRPr sz="2400"/>
            </a:lvl1pPr>
          </a:lstStyle>
          <a:p>
            <a:r>
              <a:t>Observation</a:t>
            </a:r>
          </a:p>
        </p:txBody>
      </p:sp>
      <p:pic>
        <p:nvPicPr>
          <p:cNvPr id="21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048000"/>
            <a:ext cx="279400" cy="24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36800"/>
            <a:ext cx="139700" cy="25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is a deterministic (i.e. not random) but unknown quantity"/>
          <p:cNvSpPr/>
          <p:nvPr/>
        </p:nvSpPr>
        <p:spPr>
          <a:xfrm>
            <a:off x="1265796" y="3755341"/>
            <a:ext cx="74529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defRPr sz="2400"/>
            </a:lvl1pPr>
          </a:lstStyle>
          <a:p>
            <a:r>
              <a:rPr dirty="0"/>
              <a:t>is a deterministic (i.e. not random) but unknown quantity</a:t>
            </a:r>
          </a:p>
        </p:txBody>
      </p:sp>
      <p:sp>
        <p:nvSpPr>
          <p:cNvPr id="221" name="is random, with distribution"/>
          <p:cNvSpPr/>
          <p:nvPr/>
        </p:nvSpPr>
        <p:spPr>
          <a:xfrm>
            <a:off x="1270000" y="4428441"/>
            <a:ext cx="364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defRPr sz="2400"/>
            </a:lvl1pPr>
          </a:lstStyle>
          <a:p>
            <a:r>
              <a:t>is random, with distribution</a:t>
            </a:r>
          </a:p>
        </p:txBody>
      </p:sp>
      <p:pic>
        <p:nvPicPr>
          <p:cNvPr id="222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5130800"/>
            <a:ext cx="83820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911600"/>
            <a:ext cx="1397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4559300"/>
            <a:ext cx="279400" cy="24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5727700"/>
            <a:ext cx="6698344" cy="180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aximum Likelihood Est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Summary: </a:t>
            </a:r>
            <a:r>
              <a:rPr dirty="0"/>
              <a:t>Maximum Likelihood Estimation</a:t>
            </a:r>
          </a:p>
        </p:txBody>
      </p:sp>
      <p:pic>
        <p:nvPicPr>
          <p:cNvPr id="234" name="droppedImage.pdf" descr="droppedImage.pdf"/>
          <p:cNvPicPr>
            <a:picLocks noChangeAspect="1"/>
          </p:cNvPicPr>
          <p:nvPr/>
        </p:nvPicPr>
        <p:blipFill>
          <a:blip r:embed="rId2"/>
          <a:srcRect b="45655"/>
          <a:stretch>
            <a:fillRect/>
          </a:stretch>
        </p:blipFill>
        <p:spPr>
          <a:xfrm>
            <a:off x="342900" y="2247900"/>
            <a:ext cx="7112000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9100"/>
            <a:ext cx="8750300" cy="3049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kelihood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Likelihood Function</a:t>
            </a:r>
          </a:p>
        </p:txBody>
      </p:sp>
      <p:sp>
        <p:nvSpPr>
          <p:cNvPr id="241" name="We refer to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4762500"/>
          </a:xfrm>
          <a:prstGeom prst="rect">
            <a:avLst/>
          </a:prstGeom>
        </p:spPr>
        <p:txBody>
          <a:bodyPr/>
          <a:lstStyle/>
          <a:p>
            <a:r>
              <a:t>We refer to </a:t>
            </a:r>
          </a:p>
          <a:p>
            <a:pPr lvl="1"/>
            <a:r>
              <a:t>Note that this is a function of </a:t>
            </a:r>
          </a:p>
          <a:p>
            <a:r>
              <a:t>If the observations X_i are independent, the likelihood function takes the form</a:t>
            </a:r>
          </a:p>
          <a:p>
            <a:endParaRPr/>
          </a:p>
          <a:p>
            <a:r>
              <a:t>Log-likelihood function:</a:t>
            </a:r>
          </a:p>
        </p:txBody>
      </p:sp>
      <p:pic>
        <p:nvPicPr>
          <p:cNvPr id="24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74900"/>
            <a:ext cx="9259956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4838700"/>
            <a:ext cx="5682029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0" y="3467100"/>
            <a:ext cx="1397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7035800"/>
            <a:ext cx="9198708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droppedImage.pdf" descr="dropped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8211570"/>
            <a:ext cx="9740900" cy="1110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og-Likeliho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Log-Likelihood</a:t>
            </a:r>
          </a:p>
        </p:txBody>
      </p:sp>
      <p:sp>
        <p:nvSpPr>
          <p:cNvPr id="249" name="Log-likelihood fun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Log-likelihood function</a:t>
            </a:r>
          </a:p>
          <a:p>
            <a:endParaRPr dirty="0"/>
          </a:p>
          <a:p>
            <a:endParaRPr dirty="0"/>
          </a:p>
          <a:p>
            <a:r>
              <a:rPr dirty="0"/>
              <a:t>It might be analytically more convenient to maximize log-likelihood rather than likelihood --- though either would yield the same answer</a:t>
            </a:r>
          </a:p>
        </p:txBody>
      </p:sp>
      <p:pic>
        <p:nvPicPr>
          <p:cNvPr id="25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781300"/>
            <a:ext cx="9198708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57070"/>
            <a:ext cx="9740900" cy="1110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6756400"/>
            <a:ext cx="5439945" cy="52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consulting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0240" y="2059093"/>
            <a:ext cx="11704320" cy="7477760"/>
          </a:xfrm>
          <a:prstGeom prst="rect">
            <a:avLst/>
          </a:prstGeom>
        </p:spPr>
        <p:txBody>
          <a:bodyPr vert="horz" lIns="130048" tIns="65024" rIns="130048" bIns="65024" rtlCol="0">
            <a:no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billionaire from the suburbs of Seattle asks you a question: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says: I have a coin, if I flip it, what’s the probability it will fall with the head up?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Please flip it a few times: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uiExpand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55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13000"/>
            <a:ext cx="770658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1" y="4025900"/>
            <a:ext cx="4691431" cy="558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4572000"/>
            <a:ext cx="3848100" cy="216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6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13000"/>
            <a:ext cx="770658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1" y="4025900"/>
            <a:ext cx="4691431" cy="558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droppedImage.pdf" descr="droppedImage.pdf"/>
          <p:cNvPicPr>
            <a:picLocks noChangeAspect="1"/>
          </p:cNvPicPr>
          <p:nvPr/>
        </p:nvPicPr>
        <p:blipFill>
          <a:blip r:embed="rId4"/>
          <a:srcRect r="23020" b="76107"/>
          <a:stretch>
            <a:fillRect/>
          </a:stretch>
        </p:blipFill>
        <p:spPr>
          <a:xfrm>
            <a:off x="1447800" y="5242203"/>
            <a:ext cx="4686300" cy="980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4572000"/>
            <a:ext cx="3848100" cy="216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6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13000"/>
            <a:ext cx="770658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1" y="4025900"/>
            <a:ext cx="4691431" cy="558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droppedImage.pdf" descr="droppedImage.pdf"/>
          <p:cNvPicPr>
            <a:picLocks noChangeAspect="1"/>
          </p:cNvPicPr>
          <p:nvPr/>
        </p:nvPicPr>
        <p:blipFill>
          <a:blip r:embed="rId4"/>
          <a:srcRect r="23020" b="51666"/>
          <a:stretch>
            <a:fillRect/>
          </a:stretch>
        </p:blipFill>
        <p:spPr>
          <a:xfrm>
            <a:off x="1447800" y="5242203"/>
            <a:ext cx="4686300" cy="1984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4572000"/>
            <a:ext cx="3848100" cy="216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xample 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I</a:t>
            </a:r>
          </a:p>
        </p:txBody>
      </p:sp>
      <p:pic>
        <p:nvPicPr>
          <p:cNvPr id="27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13000"/>
            <a:ext cx="770658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1" y="4025900"/>
            <a:ext cx="4691431" cy="558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droppedImage.pdf" descr="droppedImage.pdf"/>
          <p:cNvPicPr>
            <a:picLocks noChangeAspect="1"/>
          </p:cNvPicPr>
          <p:nvPr/>
        </p:nvPicPr>
        <p:blipFill>
          <a:blip r:embed="rId4"/>
          <a:srcRect r="23020" b="29700"/>
          <a:stretch>
            <a:fillRect/>
          </a:stretch>
        </p:blipFill>
        <p:spPr>
          <a:xfrm>
            <a:off x="1447800" y="5242203"/>
            <a:ext cx="4686300" cy="2885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4572000"/>
            <a:ext cx="3848100" cy="21679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ounded Rectangle"/>
          <p:cNvSpPr/>
          <p:nvPr/>
        </p:nvSpPr>
        <p:spPr>
          <a:xfrm>
            <a:off x="1498600" y="7264400"/>
            <a:ext cx="3581400" cy="596900"/>
          </a:xfrm>
          <a:prstGeom prst="roundRect">
            <a:avLst>
              <a:gd name="adj" fmla="val 31915"/>
            </a:avLst>
          </a:prstGeom>
          <a:solidFill>
            <a:srgbClr val="CBCBCB">
              <a:alpha val="20000"/>
            </a:srgbClr>
          </a:solidFill>
          <a:ln w="25400">
            <a:solidFill>
              <a:srgbClr val="0000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xample 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I</a:t>
            </a:r>
          </a:p>
        </p:txBody>
      </p:sp>
      <p:pic>
        <p:nvPicPr>
          <p:cNvPr id="279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13000"/>
            <a:ext cx="7706581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1" y="4025900"/>
            <a:ext cx="4691431" cy="558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242203"/>
            <a:ext cx="6087694" cy="4105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4572000"/>
            <a:ext cx="3848100" cy="21679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ounded Rectangle"/>
          <p:cNvSpPr/>
          <p:nvPr/>
        </p:nvSpPr>
        <p:spPr>
          <a:xfrm>
            <a:off x="2705100" y="8089900"/>
            <a:ext cx="3822700" cy="1143000"/>
          </a:xfrm>
          <a:prstGeom prst="roundRect">
            <a:avLst>
              <a:gd name="adj" fmla="val 16667"/>
            </a:avLst>
          </a:prstGeom>
          <a:solidFill>
            <a:srgbClr val="CBCBCB">
              <a:alpha val="20000"/>
            </a:srgbClr>
          </a:solidFill>
          <a:ln w="25400">
            <a:solidFill>
              <a:srgbClr val="0000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21" name="Recall the Romeo and Juliet example, where Juliet was late on any date by a random amount X, uniformly distributed over the interval [0,θ] where θ is unknown. Unlike in the previous case, let us assume here that θ is deterministic (i.e. not random). Wha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Romeo and Juliet are dating, but Juliet is late on any date by a random amount X, uniformly distributed over the interval [0,</a:t>
            </a:r>
            <a:r>
              <a:rPr lang="el-GR" dirty="0"/>
              <a:t>θ] </a:t>
            </a:r>
            <a:r>
              <a:rPr lang="en-US" dirty="0"/>
              <a:t>where </a:t>
            </a:r>
            <a:r>
              <a:rPr lang="el-GR" dirty="0"/>
              <a:t>θ </a:t>
            </a:r>
            <a:r>
              <a:rPr lang="en-US" dirty="0"/>
              <a:t>is unknown. Let us assume here that </a:t>
            </a:r>
            <a:r>
              <a:rPr lang="el-GR" dirty="0"/>
              <a:t>θ </a:t>
            </a:r>
            <a:r>
              <a:rPr lang="en-US" dirty="0"/>
              <a:t>is deterministic (i.e. not random). What is the ML estimate of </a:t>
            </a:r>
            <a:r>
              <a:rPr lang="el-GR" dirty="0"/>
              <a:t>θ, </a:t>
            </a:r>
            <a:r>
              <a:rPr lang="en-US" dirty="0"/>
              <a:t>if Juliet is late by an amount x on their first date?</a:t>
            </a:r>
          </a:p>
        </p:txBody>
      </p:sp>
    </p:spTree>
    <p:extLst>
      <p:ext uri="{BB962C8B-B14F-4D97-AF65-F5344CB8AC3E}">
        <p14:creationId xmlns:p14="http://schemas.microsoft.com/office/powerpoint/2010/main" val="1375566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24" name="Recall the Romeo and Juliet example, where Juliet was late on any date by a random amount X, uniformly distributed over the interval [0,θ] where θ is unknown. Unlike in the previous case, let us assume here that θ is deterministic (i.e. not random). What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209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Romeo and Juliet are dating, but Juliet is late on any date by a random amount X, uniformly distributed over the interval [0,</a:t>
            </a:r>
            <a:r>
              <a:rPr lang="el-GR" dirty="0"/>
              <a:t>θ] </a:t>
            </a:r>
            <a:r>
              <a:rPr lang="en-US" dirty="0"/>
              <a:t>where </a:t>
            </a:r>
            <a:r>
              <a:rPr lang="el-GR" dirty="0"/>
              <a:t>θ </a:t>
            </a:r>
            <a:r>
              <a:rPr lang="en-US" dirty="0"/>
              <a:t>is unknown. Let us assume here that </a:t>
            </a:r>
            <a:r>
              <a:rPr lang="el-GR" dirty="0"/>
              <a:t>θ </a:t>
            </a:r>
            <a:r>
              <a:rPr lang="en-US" dirty="0"/>
              <a:t>is deterministic (i.e. not random). What is the ML estimate of </a:t>
            </a:r>
            <a:r>
              <a:rPr lang="el-GR" dirty="0"/>
              <a:t>θ, </a:t>
            </a:r>
            <a:r>
              <a:rPr lang="en-US" dirty="0"/>
              <a:t>if Juliet is late by an amount x on their first date?</a:t>
            </a:r>
          </a:p>
        </p:txBody>
      </p:sp>
      <p:sp>
        <p:nvSpPr>
          <p:cNvPr id="325" name="Data PDF"/>
          <p:cNvSpPr/>
          <p:nvPr/>
        </p:nvSpPr>
        <p:spPr>
          <a:xfrm>
            <a:off x="1576325" y="5126634"/>
            <a:ext cx="12545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sz="24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Data PDF</a:t>
            </a:r>
          </a:p>
        </p:txBody>
      </p:sp>
      <p:pic>
        <p:nvPicPr>
          <p:cNvPr id="32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4927600"/>
            <a:ext cx="4800600" cy="812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989301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29" name="Recall the Romeo and Juliet example, where Juliet was late on any date by a random amount X, uniformly distributed over the interval [0,θ] where θ is unknown. Unlike in the previous case, let us assume here that θ is deterministic (i.e. not random). What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209800"/>
          </a:xfrm>
          <a:prstGeom prst="rect">
            <a:avLst/>
          </a:prstGeom>
        </p:spPr>
        <p:txBody>
          <a:bodyPr/>
          <a:lstStyle/>
          <a:p>
            <a:r>
              <a:rPr dirty="0"/>
              <a:t>Romeo and Juliet </a:t>
            </a:r>
            <a:r>
              <a:rPr lang="en-US" dirty="0"/>
              <a:t>are dating</a:t>
            </a:r>
            <a:r>
              <a:rPr dirty="0"/>
              <a:t>, </a:t>
            </a:r>
            <a:r>
              <a:rPr lang="en-US" dirty="0"/>
              <a:t>but </a:t>
            </a:r>
            <a:r>
              <a:rPr dirty="0"/>
              <a:t>Juliet </a:t>
            </a:r>
            <a:r>
              <a:rPr lang="en-US" dirty="0"/>
              <a:t>is </a:t>
            </a:r>
            <a:r>
              <a:rPr dirty="0"/>
              <a:t>late on any date by a random amount X, uniformly distributed over the interval [0,θ] where </a:t>
            </a:r>
            <a:r>
              <a:rPr dirty="0" err="1"/>
              <a:t>θ</a:t>
            </a:r>
            <a:r>
              <a:rPr dirty="0"/>
              <a:t> is unknown. </a:t>
            </a:r>
            <a:r>
              <a:rPr lang="en-US" dirty="0"/>
              <a:t>Let </a:t>
            </a:r>
            <a:r>
              <a:rPr dirty="0"/>
              <a:t>us assume here that </a:t>
            </a:r>
            <a:r>
              <a:rPr dirty="0" err="1"/>
              <a:t>θ</a:t>
            </a:r>
            <a:r>
              <a:rPr dirty="0"/>
              <a:t> is deterministic (i.e. not random). What is the ML estimate of </a:t>
            </a:r>
            <a:r>
              <a:rPr dirty="0" err="1"/>
              <a:t>θ</a:t>
            </a:r>
            <a:r>
              <a:rPr dirty="0"/>
              <a:t>, if Juliet is late by an amount x on their first date?</a:t>
            </a:r>
          </a:p>
        </p:txBody>
      </p:sp>
      <p:sp>
        <p:nvSpPr>
          <p:cNvPr id="330" name="Data PDF"/>
          <p:cNvSpPr/>
          <p:nvPr/>
        </p:nvSpPr>
        <p:spPr>
          <a:xfrm>
            <a:off x="1576325" y="5126634"/>
            <a:ext cx="12545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sz="24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t>Data PDF</a:t>
            </a:r>
          </a:p>
        </p:txBody>
      </p:sp>
      <p:pic>
        <p:nvPicPr>
          <p:cNvPr id="33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4927600"/>
            <a:ext cx="4800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ML estimate of θ is x, same as the MAP estimate!"/>
          <p:cNvSpPr/>
          <p:nvPr/>
        </p:nvSpPr>
        <p:spPr>
          <a:xfrm>
            <a:off x="1608696" y="6761698"/>
            <a:ext cx="3015249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defRPr sz="2400"/>
            </a:pPr>
            <a:r>
              <a:rPr dirty="0">
                <a:latin typeface="+mn-lt"/>
                <a:ea typeface="+mn-ea"/>
                <a:cs typeface="+mn-cs"/>
                <a:sym typeface="Helvetica Neue"/>
              </a:rPr>
              <a:t>ML estimate of</a:t>
            </a:r>
            <a:r>
              <a:rPr dirty="0"/>
              <a:t> </a:t>
            </a:r>
            <a:r>
              <a:rPr sz="2600" dirty="0" err="1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θ</a:t>
            </a:r>
            <a:r>
              <a:rPr sz="2600" dirty="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 is 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1657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esirable Properties of Estimators 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Desirable Properties of Estimators I</a:t>
            </a:r>
          </a:p>
        </p:txBody>
      </p:sp>
      <p:pic>
        <p:nvPicPr>
          <p:cNvPr id="28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33600"/>
            <a:ext cx="6477000" cy="199758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Bias:…"/>
          <p:cNvSpPr txBox="1">
            <a:spLocks noGrp="1"/>
          </p:cNvSpPr>
          <p:nvPr>
            <p:ph type="body" sz="half" idx="1"/>
          </p:nvPr>
        </p:nvSpPr>
        <p:spPr>
          <a:xfrm>
            <a:off x="571500" y="4533900"/>
            <a:ext cx="11861800" cy="37973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rPr>
              <a:t>Bias</a:t>
            </a:r>
            <a:r>
              <a:t>:</a:t>
            </a:r>
          </a:p>
          <a:p>
            <a:pPr lvl="1"/>
            <a:r>
              <a:t>Unbiased: bias equals zero</a:t>
            </a:r>
          </a:p>
        </p:txBody>
      </p:sp>
      <p:pic>
        <p:nvPicPr>
          <p:cNvPr id="288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572000"/>
            <a:ext cx="1409700" cy="41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xample: Sampl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There are frequentist estimators beyond MLE!</a:t>
            </a:r>
            <a:endParaRPr dirty="0"/>
          </a:p>
        </p:txBody>
      </p:sp>
      <p:pic>
        <p:nvPicPr>
          <p:cNvPr id="306" name="droppedImage.pdf" descr="droppedImage.pdf"/>
          <p:cNvPicPr>
            <a:picLocks noChangeAspect="1"/>
          </p:cNvPicPr>
          <p:nvPr/>
        </p:nvPicPr>
        <p:blipFill>
          <a:blip r:embed="rId2"/>
          <a:srcRect l="1334" r="5246" b="89308"/>
          <a:stretch>
            <a:fillRect/>
          </a:stretch>
        </p:blipFill>
        <p:spPr>
          <a:xfrm>
            <a:off x="520700" y="2298700"/>
            <a:ext cx="8001000" cy="64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438205"/>
            <a:ext cx="11704320" cy="1625600"/>
          </a:xfrm>
        </p:spPr>
        <p:txBody>
          <a:bodyPr/>
          <a:lstStyle/>
          <a:p>
            <a:r>
              <a:rPr lang="en-US" dirty="0"/>
              <a:t>Your first consulting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0240" y="2059093"/>
            <a:ext cx="11704320" cy="7477760"/>
          </a:xfrm>
          <a:prstGeom prst="rect">
            <a:avLst/>
          </a:prstGeom>
        </p:spPr>
        <p:txBody>
          <a:bodyPr vert="horz" lIns="130048" tIns="65024" rIns="130048" bIns="65024" rtlCol="0">
            <a:no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9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billionaire from the suburbs of Seattle asks you a question: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says: I have a coin, if I flip it, what’s the probability it will fall with the head up?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Please flip it a few times: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3413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The probability is </a:t>
            </a:r>
            <a:r>
              <a:rPr lang="en-US" sz="3413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3/5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He says: Why???</a:t>
            </a:r>
          </a:p>
          <a:p>
            <a:pPr marL="1056623" lvl="1" indent="-406394" algn="l" defTabSz="1300460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41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say: Because… frequency of heads in all flips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92444" y="5347133"/>
            <a:ext cx="8595129" cy="1832198"/>
            <a:chOff x="2033750" y="3759703"/>
            <a:chExt cx="6043450" cy="1288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6327" b="15673"/>
            <a:stretch>
              <a:fillRect/>
            </a:stretch>
          </p:blipFill>
          <p:spPr bwMode="auto">
            <a:xfrm>
              <a:off x="2033750" y="3759703"/>
              <a:ext cx="2447925" cy="12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6327" b="15673"/>
            <a:stretch>
              <a:fillRect/>
            </a:stretch>
          </p:blipFill>
          <p:spPr bwMode="auto">
            <a:xfrm>
              <a:off x="5629275" y="3759703"/>
              <a:ext cx="2447925" cy="12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6327" r="50428" b="15673"/>
            <a:stretch>
              <a:fillRect/>
            </a:stretch>
          </p:blipFill>
          <p:spPr bwMode="auto">
            <a:xfrm>
              <a:off x="4451130" y="3778470"/>
              <a:ext cx="1213464" cy="1269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135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Example: Sampl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Sample Mean</a:t>
            </a:r>
          </a:p>
        </p:txBody>
      </p:sp>
      <p:pic>
        <p:nvPicPr>
          <p:cNvPr id="309" name="droppedImage.pdf" descr="droppedImage.pdf"/>
          <p:cNvPicPr>
            <a:picLocks noChangeAspect="1"/>
          </p:cNvPicPr>
          <p:nvPr/>
        </p:nvPicPr>
        <p:blipFill>
          <a:blip r:embed="rId2"/>
          <a:srcRect l="1334" r="5246" b="68134"/>
          <a:stretch>
            <a:fillRect/>
          </a:stretch>
        </p:blipFill>
        <p:spPr>
          <a:xfrm>
            <a:off x="520700" y="2298700"/>
            <a:ext cx="8001000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Example: Sampl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Sample Mean</a:t>
            </a:r>
          </a:p>
        </p:txBody>
      </p:sp>
      <p:pic>
        <p:nvPicPr>
          <p:cNvPr id="312" name="droppedImage.pdf" descr="droppedImage.pdf"/>
          <p:cNvPicPr>
            <a:picLocks noChangeAspect="1"/>
          </p:cNvPicPr>
          <p:nvPr/>
        </p:nvPicPr>
        <p:blipFill>
          <a:blip r:embed="rId2"/>
          <a:srcRect l="1334" r="5246" b="53249"/>
          <a:stretch>
            <a:fillRect/>
          </a:stretch>
        </p:blipFill>
        <p:spPr>
          <a:xfrm>
            <a:off x="520700" y="2298700"/>
            <a:ext cx="80010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Example: Sampl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Sample Mean</a:t>
            </a:r>
          </a:p>
        </p:txBody>
      </p:sp>
      <p:pic>
        <p:nvPicPr>
          <p:cNvPr id="315" name="droppedImage.pdf" descr="droppedImage.pdf"/>
          <p:cNvPicPr>
            <a:picLocks noChangeAspect="1"/>
          </p:cNvPicPr>
          <p:nvPr/>
        </p:nvPicPr>
        <p:blipFill>
          <a:blip r:embed="rId2"/>
          <a:srcRect l="1334" r="5246" b="27882"/>
          <a:stretch>
            <a:fillRect/>
          </a:stretch>
        </p:blipFill>
        <p:spPr>
          <a:xfrm>
            <a:off x="520700" y="2298700"/>
            <a:ext cx="8001000" cy="436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Example: Sample M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Sample Mean</a:t>
            </a:r>
          </a:p>
        </p:txBody>
      </p:sp>
      <p:pic>
        <p:nvPicPr>
          <p:cNvPr id="318" name="droppedImage.pdf" descr="droppedImage.pdf"/>
          <p:cNvPicPr>
            <a:picLocks noChangeAspect="1"/>
          </p:cNvPicPr>
          <p:nvPr/>
        </p:nvPicPr>
        <p:blipFill rotWithShape="1">
          <a:blip r:embed="rId2"/>
          <a:srcRect b="17686"/>
          <a:stretch/>
        </p:blipFill>
        <p:spPr>
          <a:xfrm>
            <a:off x="406400" y="2298700"/>
            <a:ext cx="8564618" cy="4986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frequency of heads?</a:t>
            </a:r>
          </a:p>
          <a:p>
            <a:endParaRPr lang="en-US" dirty="0"/>
          </a:p>
          <a:p>
            <a:r>
              <a:rPr lang="en-US" dirty="0"/>
              <a:t>How good is this estimation?</a:t>
            </a:r>
          </a:p>
          <a:p>
            <a:pPr lvl="1"/>
            <a:r>
              <a:rPr lang="en-US" dirty="0"/>
              <a:t>Would you be willing to bet money on your guess of the probability?</a:t>
            </a:r>
          </a:p>
          <a:p>
            <a:pPr lvl="1"/>
            <a:r>
              <a:rPr lang="en-US" dirty="0"/>
              <a:t>Why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need a model that would explain the experimental data</a:t>
            </a:r>
          </a:p>
          <a:p>
            <a:r>
              <a:rPr lang="en-US" dirty="0"/>
              <a:t>What is the experimental data?</a:t>
            </a:r>
          </a:p>
          <a:p>
            <a:r>
              <a:rPr lang="en-US" dirty="0"/>
              <a:t>Coin Flips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need a model that would capture the experimental data</a:t>
            </a:r>
          </a:p>
          <a:p>
            <a:r>
              <a:rPr lang="en-US" dirty="0"/>
              <a:t>What is the experimental data?</a:t>
            </a:r>
          </a:p>
          <a:p>
            <a:r>
              <a:rPr lang="en-US" dirty="0"/>
              <a:t>Coin Flips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378236" y="9181565"/>
            <a:ext cx="201978" cy="318036"/>
          </a:xfrm>
        </p:spPr>
        <p:txBody>
          <a:bodyPr/>
          <a:lstStyle/>
          <a:p>
            <a:fld id="{528D0CB8-6FBF-4962-B578-A320F47C1A7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6327" b="15673"/>
          <a:stretch>
            <a:fillRect/>
          </a:stretch>
        </p:blipFill>
        <p:spPr bwMode="auto">
          <a:xfrm>
            <a:off x="1842348" y="6187430"/>
            <a:ext cx="3481493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t="16327" b="15673"/>
          <a:stretch>
            <a:fillRect/>
          </a:stretch>
        </p:blipFill>
        <p:spPr bwMode="auto">
          <a:xfrm>
            <a:off x="6955983" y="6187430"/>
            <a:ext cx="3481493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16327" r="50428" b="15673"/>
          <a:stretch>
            <a:fillRect/>
          </a:stretch>
        </p:blipFill>
        <p:spPr bwMode="auto">
          <a:xfrm>
            <a:off x="5280398" y="6214120"/>
            <a:ext cx="1725815" cy="180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01785" y="6973588"/>
            <a:ext cx="184730" cy="1011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973" dirty="0"/>
          </a:p>
        </p:txBody>
      </p:sp>
    </p:spTree>
    <p:extLst>
      <p:ext uri="{BB962C8B-B14F-4D97-AF65-F5344CB8AC3E}">
        <p14:creationId xmlns:p14="http://schemas.microsoft.com/office/powerpoint/2010/main" val="1984287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widehat{\theta}_{MLE} &amp; = &amp; \arg\max_\theta \ \ P({D} \mid \theta)\\&#10;&amp;= &amp; \arg\max_\theta \ \ \ln P({D} \mid \theta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4"/>
  <p:tag name="PICTUREFILESIZE" val="277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widehat{\theta}_{MLE} &amp; = &amp; \frac{\alpha_H}{\alpha_H+{\alpha_T}}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0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widehat{\theta}_{MLE} &amp; = &amp; \frac{\alpha_H}{\alpha_H+{\alpha_T}}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0473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1351</Words>
  <Application>Microsoft Office PowerPoint</Application>
  <PresentationFormat>自定义</PresentationFormat>
  <Paragraphs>220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Helvetica Neue</vt:lpstr>
      <vt:lpstr>Helvetica Neue Black Condensed</vt:lpstr>
      <vt:lpstr>Helvetica Neue Light</vt:lpstr>
      <vt:lpstr>Lucida Grande</vt:lpstr>
      <vt:lpstr>Zapf Dingbats</vt:lpstr>
      <vt:lpstr>Arial</vt:lpstr>
      <vt:lpstr>Calibri</vt:lpstr>
      <vt:lpstr>Helvetica</vt:lpstr>
      <vt:lpstr>Symbol</vt:lpstr>
      <vt:lpstr>White</vt:lpstr>
      <vt:lpstr>Office Theme</vt:lpstr>
      <vt:lpstr>Frequentist Data Analysis</vt:lpstr>
      <vt:lpstr>Recall: Model-based ML</vt:lpstr>
      <vt:lpstr>Model Learning: Data to Model</vt:lpstr>
      <vt:lpstr>Let us consider the example of  a simple model</vt:lpstr>
      <vt:lpstr>Your first consulting job</vt:lpstr>
      <vt:lpstr>Your first consulting job</vt:lpstr>
      <vt:lpstr>Questions</vt:lpstr>
      <vt:lpstr>Model-based Approach</vt:lpstr>
      <vt:lpstr>Model</vt:lpstr>
      <vt:lpstr>Model</vt:lpstr>
      <vt:lpstr>Model</vt:lpstr>
      <vt:lpstr>Bernoulli distribution</vt:lpstr>
      <vt:lpstr>Probability of one coin flip</vt:lpstr>
      <vt:lpstr>Probability of Multiple Coin Flips</vt:lpstr>
      <vt:lpstr>Recall: Independent Random Variables</vt:lpstr>
      <vt:lpstr>Probability of Multiple Coin Flips</vt:lpstr>
      <vt:lpstr>Probability of Multiple Coin Flips</vt:lpstr>
      <vt:lpstr>Probability of Multiple Coin Flips</vt:lpstr>
      <vt:lpstr>Probability of Multiple Coin Flips</vt:lpstr>
      <vt:lpstr>Probability of Multiple Coin Flips</vt:lpstr>
      <vt:lpstr>Maximum Likelihood Estimator (MLE)</vt:lpstr>
      <vt:lpstr>Maximum Likelihood Estimator (MLE)</vt:lpstr>
      <vt:lpstr>MLE for coin flips</vt:lpstr>
      <vt:lpstr>Maximum Likelihood Estimation</vt:lpstr>
      <vt:lpstr>How many flips do I need?</vt:lpstr>
      <vt:lpstr>SO FAR:  THE MLE is a class of estimators that Estimate model from data</vt:lpstr>
      <vt:lpstr>How good is this MLE:  Infinite Sample Limit</vt:lpstr>
      <vt:lpstr>How good is this MLE:  Infinite Sample Limit</vt:lpstr>
      <vt:lpstr>How good is this MLE:  Infinite Sample Limit</vt:lpstr>
      <vt:lpstr>How good is this MLE:  Infinite Sample Limit</vt:lpstr>
      <vt:lpstr>How good is this MLE:  Infinite Sample Limit</vt:lpstr>
      <vt:lpstr>How good is this MLE:  Infinite Sample Limit</vt:lpstr>
      <vt:lpstr>How good is this MLE:  Infinite Sample Limit</vt:lpstr>
      <vt:lpstr>How good is this MLE:  Infinite Trial  Average</vt:lpstr>
      <vt:lpstr>How good is this MLE:  Infinite Trial  Average</vt:lpstr>
      <vt:lpstr>How good is this MLE:  Infinite Trial  Average</vt:lpstr>
      <vt:lpstr>How good is this MLE:  Infinite Trial  Average</vt:lpstr>
      <vt:lpstr>Expectation</vt:lpstr>
      <vt:lpstr>Expectation</vt:lpstr>
      <vt:lpstr>How good is this MLE?</vt:lpstr>
      <vt:lpstr>How good is this MLE?</vt:lpstr>
      <vt:lpstr>How good is this MLE?</vt:lpstr>
      <vt:lpstr>How good is this MLE?</vt:lpstr>
      <vt:lpstr>How good is this MLE?</vt:lpstr>
      <vt:lpstr>How good is this MLE?</vt:lpstr>
      <vt:lpstr>Summary: Classical/Frequentist Data Analysis</vt:lpstr>
      <vt:lpstr>Summary: Maximum Likelihood Estimation</vt:lpstr>
      <vt:lpstr>Likelihood Function</vt:lpstr>
      <vt:lpstr>Log-Likelihood</vt:lpstr>
      <vt:lpstr>Example</vt:lpstr>
      <vt:lpstr>Example</vt:lpstr>
      <vt:lpstr>Example</vt:lpstr>
      <vt:lpstr>Example I</vt:lpstr>
      <vt:lpstr>Example I</vt:lpstr>
      <vt:lpstr>Example</vt:lpstr>
      <vt:lpstr>Example</vt:lpstr>
      <vt:lpstr>Example</vt:lpstr>
      <vt:lpstr>Desirable Properties of Estimators I</vt:lpstr>
      <vt:lpstr>There are frequentist estimators beyond MLE!</vt:lpstr>
      <vt:lpstr>Example: Sample Mean</vt:lpstr>
      <vt:lpstr>Example: Sample Mean</vt:lpstr>
      <vt:lpstr>Example: Sample Mean</vt:lpstr>
      <vt:lpstr>Example: Sample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Frequentist Data Analysis</dc:title>
  <cp:lastModifiedBy>Qi Ma</cp:lastModifiedBy>
  <cp:revision>18</cp:revision>
  <dcterms:modified xsi:type="dcterms:W3CDTF">2023-11-23T11:19:19Z</dcterms:modified>
</cp:coreProperties>
</file>