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31"/>
  </p:notesMasterIdLst>
  <p:sldIdLst>
    <p:sldId id="256" r:id="rId2"/>
    <p:sldId id="258" r:id="rId3"/>
    <p:sldId id="260" r:id="rId4"/>
    <p:sldId id="261" r:id="rId5"/>
    <p:sldId id="262" r:id="rId6"/>
    <p:sldId id="313"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8" r:id="rId20"/>
    <p:sldId id="327" r:id="rId21"/>
    <p:sldId id="329" r:id="rId22"/>
    <p:sldId id="330" r:id="rId23"/>
    <p:sldId id="331" r:id="rId24"/>
    <p:sldId id="332" r:id="rId25"/>
    <p:sldId id="333" r:id="rId26"/>
    <p:sldId id="265" r:id="rId27"/>
    <p:sldId id="334" r:id="rId28"/>
    <p:sldId id="335" r:id="rId29"/>
    <p:sldId id="336" r:id="rId30"/>
  </p:sldIdLst>
  <p:sldSz cx="9144000" cy="5143500" type="screen16x9"/>
  <p:notesSz cx="6858000" cy="9144000"/>
  <p:embeddedFontLst>
    <p:embeddedFont>
      <p:font typeface="Barlow SemiBold" panose="00000700000000000000" pitchFamily="2" charset="0"/>
      <p:regular r:id="rId32"/>
      <p:bold r:id="rId33"/>
      <p:italic r:id="rId34"/>
      <p:boldItalic r:id="rId35"/>
    </p:embeddedFont>
    <p:embeddedFont>
      <p:font typeface="Commissioner" panose="020B0604020202020204" charset="0"/>
      <p:regular r:id="rId36"/>
      <p:bold r:id="rId37"/>
    </p:embeddedFont>
    <p:embeddedFont>
      <p:font typeface="Commissioner ExtraBold" charset="0"/>
      <p:bold r:id="rId38"/>
    </p:embeddedFont>
    <p:embeddedFont>
      <p:font typeface="iCiel Mijas" panose="02000506000000020004" pitchFamily="50" charset="0"/>
      <p:regular r:id="rId39"/>
    </p:embeddedFont>
    <p:embeddedFont>
      <p:font typeface="K2D Light" panose="00000400000000000000" pitchFamily="2" charset="-34"/>
      <p:regular r:id="rId40"/>
    </p:embeddedFont>
    <p:embeddedFont>
      <p:font typeface="Syne" panose="020B060402020202020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24CD0B-06A7-4656-AB31-F4225F3AAF9C}">
  <a:tblStyle styleId="{2524CD0B-06A7-4656-AB31-F4225F3AAF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710ee6ad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710ee6ad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9116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710ee6ad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710ee6ad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4903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710ee6ad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710ee6ad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4910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710ee6ad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710ee6ad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58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710ee6ade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710ee6ade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1565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710ee6ad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710ee6ad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9242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710ee6ad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710ee6ad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2717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710ee6ad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710ee6ad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6694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710ee6ad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710ee6ad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712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710ee6ad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710ee6ad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642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e710ee6ad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e710ee6ad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710ee6ad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710ee6ad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9531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710ee6ad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710ee6ad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5532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710ee6ad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710ee6ad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8489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710ee6ad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710ee6ad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871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710ee6ad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710ee6ad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5005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710ee6ade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710ee6ade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17148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e710ee6ade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e710ee6ade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e710ee6ad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e710ee6ad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59970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e710ee6ad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e710ee6ad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14273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e710ee6ade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e710ee6ade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931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710ee6ade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710ee6ade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710ee6ad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710ee6ad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710ee6ad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710ee6ad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710ee6ad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710ee6ad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260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710ee6ad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710ee6ad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1207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710ee6ad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710ee6ad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0933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710ee6ade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710ee6ade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2827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0625" y="4473225"/>
            <a:ext cx="4115987" cy="769394"/>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965275" y="-156625"/>
            <a:ext cx="2453450" cy="1580500"/>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836925" y="-539850"/>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3995726">
            <a:off x="-130622" y="3655115"/>
            <a:ext cx="2199510" cy="1987525"/>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644234">
            <a:off x="6088289" y="3622766"/>
            <a:ext cx="3520410" cy="1799358"/>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98250" y="-738525"/>
            <a:ext cx="3075543" cy="2222829"/>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430479">
            <a:off x="48915" y="-222860"/>
            <a:ext cx="2155859" cy="1948081"/>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098900" y="3115900"/>
            <a:ext cx="2290125" cy="2206451"/>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1597000" y="1369050"/>
            <a:ext cx="5115900" cy="1917600"/>
          </a:xfrm>
          <a:prstGeom prst="rect">
            <a:avLst/>
          </a:prstGeom>
        </p:spPr>
        <p:txBody>
          <a:bodyPr spcFirstLastPara="1" wrap="square" lIns="0" tIns="0" rIns="0" bIns="0" anchor="t" anchorCtr="0">
            <a:noAutofit/>
          </a:bodyPr>
          <a:lstStyle>
            <a:lvl1pPr marL="0" marR="0" lvl="0" indent="0" algn="l" rtl="0">
              <a:lnSpc>
                <a:spcPct val="90000"/>
              </a:lnSpc>
              <a:spcBef>
                <a:spcPts val="0"/>
              </a:spcBef>
              <a:spcAft>
                <a:spcPts val="0"/>
              </a:spcAft>
              <a:buSzPts val="5200"/>
              <a:buFont typeface="Commissioner"/>
              <a:buNone/>
              <a:defRPr sz="5000">
                <a:latin typeface="Commissioner ExtraBold"/>
                <a:ea typeface="Commissioner ExtraBold"/>
                <a:cs typeface="Commissioner ExtraBold"/>
                <a:sym typeface="Commissioner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1762900" y="3607600"/>
            <a:ext cx="3563100" cy="294900"/>
          </a:xfrm>
          <a:prstGeom prst="rect">
            <a:avLst/>
          </a:prstGeom>
        </p:spPr>
        <p:txBody>
          <a:bodyPr spcFirstLastPara="1" wrap="square" lIns="0" tIns="0" rIns="0" bIns="0" anchor="t"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7">
    <p:spTree>
      <p:nvGrpSpPr>
        <p:cNvPr id="1" name="Shape 280"/>
        <p:cNvGrpSpPr/>
        <p:nvPr/>
      </p:nvGrpSpPr>
      <p:grpSpPr>
        <a:xfrm>
          <a:off x="0" y="0"/>
          <a:ext cx="0" cy="0"/>
          <a:chOff x="0" y="0"/>
          <a:chExt cx="0" cy="0"/>
        </a:xfrm>
      </p:grpSpPr>
      <p:sp>
        <p:nvSpPr>
          <p:cNvPr id="281" name="Google Shape;281;p33"/>
          <p:cNvSpPr/>
          <p:nvPr/>
        </p:nvSpPr>
        <p:spPr>
          <a:xfrm>
            <a:off x="6430655" y="1855978"/>
            <a:ext cx="6884659" cy="4975843"/>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362825" y="-320375"/>
            <a:ext cx="5841347" cy="2519468"/>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6705700" y="2199100"/>
            <a:ext cx="3543224" cy="3413764"/>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7_1">
    <p:spTree>
      <p:nvGrpSpPr>
        <p:cNvPr id="1" name="Shape 284"/>
        <p:cNvGrpSpPr/>
        <p:nvPr/>
      </p:nvGrpSpPr>
      <p:grpSpPr>
        <a:xfrm>
          <a:off x="0" y="0"/>
          <a:ext cx="0" cy="0"/>
          <a:chOff x="0" y="0"/>
          <a:chExt cx="0" cy="0"/>
        </a:xfrm>
      </p:grpSpPr>
      <p:sp>
        <p:nvSpPr>
          <p:cNvPr id="285" name="Google Shape;285;p34"/>
          <p:cNvSpPr/>
          <p:nvPr/>
        </p:nvSpPr>
        <p:spPr>
          <a:xfrm>
            <a:off x="-2872720" y="3172028"/>
            <a:ext cx="6884659" cy="4975843"/>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flipH="1">
            <a:off x="4764725" y="-224775"/>
            <a:ext cx="5841347" cy="2519468"/>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rot="4500029">
            <a:off x="93659" y="2718207"/>
            <a:ext cx="3543161" cy="3413704"/>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flipH="1">
            <a:off x="-2339200" y="-202835"/>
            <a:ext cx="3678948" cy="2369960"/>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277150" y="2601950"/>
            <a:ext cx="2933467" cy="2884739"/>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7158125" y="-793875"/>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1020206" y="1932275"/>
            <a:ext cx="5107800" cy="1312800"/>
          </a:xfrm>
          <a:prstGeom prst="rect">
            <a:avLst/>
          </a:prstGeom>
        </p:spPr>
        <p:txBody>
          <a:bodyPr spcFirstLastPara="1" wrap="square" lIns="0" tIns="0" rIns="0" bIns="0" anchor="ctr" anchorCtr="0">
            <a:noAutofit/>
          </a:bodyPr>
          <a:lstStyle>
            <a:lvl1pPr lvl="0">
              <a:lnSpc>
                <a:spcPct val="80000"/>
              </a:lnSpc>
              <a:spcBef>
                <a:spcPts val="0"/>
              </a:spcBef>
              <a:spcAft>
                <a:spcPts val="0"/>
              </a:spcAft>
              <a:buSzPts val="3600"/>
              <a:buNone/>
              <a:defRPr sz="4600" b="1">
                <a:solidFill>
                  <a:schemeClr val="lt2"/>
                </a:solidFill>
                <a:latin typeface="Syne"/>
                <a:ea typeface="Syne"/>
                <a:cs typeface="Syne"/>
                <a:sym typeface="Sy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subTitle" idx="1"/>
          </p:nvPr>
        </p:nvSpPr>
        <p:spPr>
          <a:xfrm>
            <a:off x="1018406" y="3408100"/>
            <a:ext cx="5111400" cy="294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5" name="Google Shape;25;p3"/>
          <p:cNvSpPr txBox="1">
            <a:spLocks noGrp="1"/>
          </p:cNvSpPr>
          <p:nvPr>
            <p:ph type="title" idx="2" hasCustomPrompt="1"/>
          </p:nvPr>
        </p:nvSpPr>
        <p:spPr>
          <a:xfrm>
            <a:off x="6004594" y="1530150"/>
            <a:ext cx="2121000" cy="1963500"/>
          </a:xfrm>
          <a:prstGeom prst="rect">
            <a:avLst/>
          </a:prstGeom>
        </p:spPr>
        <p:txBody>
          <a:bodyPr spcFirstLastPara="1" wrap="square" lIns="0" tIns="0" rIns="0" bIns="0" anchor="b" anchorCtr="0">
            <a:noAutofit/>
          </a:bodyPr>
          <a:lstStyle>
            <a:lvl1pPr lvl="0" algn="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76"/>
        <p:cNvGrpSpPr/>
        <p:nvPr/>
      </p:nvGrpSpPr>
      <p:grpSpPr>
        <a:xfrm>
          <a:off x="0" y="0"/>
          <a:ext cx="0" cy="0"/>
          <a:chOff x="0" y="0"/>
          <a:chExt cx="0" cy="0"/>
        </a:xfrm>
      </p:grpSpPr>
      <p:sp>
        <p:nvSpPr>
          <p:cNvPr id="77" name="Google Shape;77;p13"/>
          <p:cNvSpPr/>
          <p:nvPr/>
        </p:nvSpPr>
        <p:spPr>
          <a:xfrm>
            <a:off x="7916175" y="4193400"/>
            <a:ext cx="1538510" cy="1000431"/>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rot="5400000">
            <a:off x="213009" y="3380700"/>
            <a:ext cx="1000431" cy="2971193"/>
          </a:xfrm>
          <a:custGeom>
            <a:avLst/>
            <a:gdLst/>
            <a:ahLst/>
            <a:cxnLst/>
            <a:rect l="l" t="t" r="r" b="b"/>
            <a:pathLst>
              <a:path w="8941" h="26554" extrusionOk="0">
                <a:moveTo>
                  <a:pt x="4437" y="535"/>
                </a:moveTo>
                <a:cubicBezTo>
                  <a:pt x="2269" y="1335"/>
                  <a:pt x="701" y="3570"/>
                  <a:pt x="334" y="5938"/>
                </a:cubicBezTo>
                <a:cubicBezTo>
                  <a:pt x="0" y="8340"/>
                  <a:pt x="834" y="10775"/>
                  <a:pt x="2402" y="12510"/>
                </a:cubicBezTo>
                <a:cubicBezTo>
                  <a:pt x="3469" y="13711"/>
                  <a:pt x="4870" y="14611"/>
                  <a:pt x="5571" y="16079"/>
                </a:cubicBezTo>
                <a:cubicBezTo>
                  <a:pt x="6538" y="18181"/>
                  <a:pt x="5804" y="20682"/>
                  <a:pt x="5237" y="22917"/>
                </a:cubicBezTo>
                <a:cubicBezTo>
                  <a:pt x="4937" y="24085"/>
                  <a:pt x="4670" y="25352"/>
                  <a:pt x="4670" y="26553"/>
                </a:cubicBezTo>
                <a:lnTo>
                  <a:pt x="8940" y="26553"/>
                </a:lnTo>
                <a:lnTo>
                  <a:pt x="8940" y="434"/>
                </a:lnTo>
                <a:cubicBezTo>
                  <a:pt x="7406" y="68"/>
                  <a:pt x="5871" y="1"/>
                  <a:pt x="4437" y="5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681475" y="-849132"/>
            <a:ext cx="2789405" cy="2016024"/>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7377925" y="3965475"/>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2" name="Google Shape;82;p13"/>
          <p:cNvSpPr txBox="1">
            <a:spLocks noGrp="1"/>
          </p:cNvSpPr>
          <p:nvPr>
            <p:ph type="title" idx="2"/>
          </p:nvPr>
        </p:nvSpPr>
        <p:spPr>
          <a:xfrm>
            <a:off x="1698000" y="1607750"/>
            <a:ext cx="2741700" cy="5394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13"/>
          <p:cNvSpPr txBox="1">
            <a:spLocks noGrp="1"/>
          </p:cNvSpPr>
          <p:nvPr>
            <p:ph type="subTitle" idx="1"/>
          </p:nvPr>
        </p:nvSpPr>
        <p:spPr>
          <a:xfrm>
            <a:off x="1698900" y="2304824"/>
            <a:ext cx="2739900" cy="508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4" name="Google Shape;84;p13"/>
          <p:cNvSpPr txBox="1">
            <a:spLocks noGrp="1"/>
          </p:cNvSpPr>
          <p:nvPr>
            <p:ph type="title" idx="3" hasCustomPrompt="1"/>
          </p:nvPr>
        </p:nvSpPr>
        <p:spPr>
          <a:xfrm>
            <a:off x="815358" y="1647350"/>
            <a:ext cx="6789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85" name="Google Shape;85;p13"/>
          <p:cNvSpPr txBox="1">
            <a:spLocks noGrp="1"/>
          </p:cNvSpPr>
          <p:nvPr>
            <p:ph type="title" idx="4"/>
          </p:nvPr>
        </p:nvSpPr>
        <p:spPr>
          <a:xfrm>
            <a:off x="1671845" y="3152150"/>
            <a:ext cx="2741700" cy="5394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 name="Google Shape;86;p13"/>
          <p:cNvSpPr txBox="1">
            <a:spLocks noGrp="1"/>
          </p:cNvSpPr>
          <p:nvPr>
            <p:ph type="subTitle" idx="5"/>
          </p:nvPr>
        </p:nvSpPr>
        <p:spPr>
          <a:xfrm>
            <a:off x="1672746" y="3848766"/>
            <a:ext cx="2739900" cy="508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7" name="Google Shape;87;p13"/>
          <p:cNvSpPr txBox="1">
            <a:spLocks noGrp="1"/>
          </p:cNvSpPr>
          <p:nvPr>
            <p:ph type="title" idx="6" hasCustomPrompt="1"/>
          </p:nvPr>
        </p:nvSpPr>
        <p:spPr>
          <a:xfrm>
            <a:off x="813816" y="3172850"/>
            <a:ext cx="6789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88" name="Google Shape;88;p13"/>
          <p:cNvSpPr txBox="1">
            <a:spLocks noGrp="1"/>
          </p:cNvSpPr>
          <p:nvPr>
            <p:ph type="title" idx="7"/>
          </p:nvPr>
        </p:nvSpPr>
        <p:spPr>
          <a:xfrm>
            <a:off x="5685076" y="1626650"/>
            <a:ext cx="2745600" cy="539400"/>
          </a:xfrm>
          <a:prstGeom prst="rect">
            <a:avLst/>
          </a:prstGeom>
        </p:spPr>
        <p:txBody>
          <a:bodyPr spcFirstLastPara="1" wrap="square" lIns="0" tIns="0" rIns="0" bIns="0" anchor="ctr" anchorCtr="0">
            <a:noAutofit/>
          </a:bodyPr>
          <a:lstStyle>
            <a:lvl1pPr marR="457200"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13"/>
          <p:cNvSpPr txBox="1">
            <a:spLocks noGrp="1"/>
          </p:cNvSpPr>
          <p:nvPr>
            <p:ph type="subTitle" idx="8"/>
          </p:nvPr>
        </p:nvSpPr>
        <p:spPr>
          <a:xfrm>
            <a:off x="5685928" y="2304288"/>
            <a:ext cx="2744100" cy="508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0" name="Google Shape;90;p13"/>
          <p:cNvSpPr txBox="1">
            <a:spLocks noGrp="1"/>
          </p:cNvSpPr>
          <p:nvPr>
            <p:ph type="title" idx="9" hasCustomPrompt="1"/>
          </p:nvPr>
        </p:nvSpPr>
        <p:spPr>
          <a:xfrm>
            <a:off x="4829393" y="1647361"/>
            <a:ext cx="6771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91" name="Google Shape;91;p13"/>
          <p:cNvSpPr txBox="1">
            <a:spLocks noGrp="1"/>
          </p:cNvSpPr>
          <p:nvPr>
            <p:ph type="title" idx="13"/>
          </p:nvPr>
        </p:nvSpPr>
        <p:spPr>
          <a:xfrm>
            <a:off x="5685076" y="3152150"/>
            <a:ext cx="2745600" cy="539400"/>
          </a:xfrm>
          <a:prstGeom prst="rect">
            <a:avLst/>
          </a:prstGeom>
        </p:spPr>
        <p:txBody>
          <a:bodyPr spcFirstLastPara="1" wrap="square" lIns="0" tIns="0" rIns="0" bIns="0" anchor="ctr" anchorCtr="0">
            <a:noAutofit/>
          </a:bodyPr>
          <a:lstStyle>
            <a:lvl1pPr marR="457200"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13"/>
          <p:cNvSpPr txBox="1">
            <a:spLocks noGrp="1"/>
          </p:cNvSpPr>
          <p:nvPr>
            <p:ph type="subTitle" idx="14"/>
          </p:nvPr>
        </p:nvSpPr>
        <p:spPr>
          <a:xfrm>
            <a:off x="5685928" y="3849660"/>
            <a:ext cx="2744100" cy="508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93" name="Google Shape;93;p13"/>
          <p:cNvSpPr txBox="1">
            <a:spLocks noGrp="1"/>
          </p:cNvSpPr>
          <p:nvPr>
            <p:ph type="title" idx="15" hasCustomPrompt="1"/>
          </p:nvPr>
        </p:nvSpPr>
        <p:spPr>
          <a:xfrm>
            <a:off x="4829393" y="3172856"/>
            <a:ext cx="677100" cy="699600"/>
          </a:xfrm>
          <a:prstGeom prst="rect">
            <a:avLst/>
          </a:prstGeom>
        </p:spPr>
        <p:txBody>
          <a:bodyPr spcFirstLastPara="1" wrap="square" lIns="0" tIns="0" rIns="0" bIns="0" anchor="ctr" anchorCtr="0">
            <a:noAutofit/>
          </a:bodyPr>
          <a:lstStyle>
            <a:lvl1pPr lvl="0" rtl="0">
              <a:spcBef>
                <a:spcPts val="0"/>
              </a:spcBef>
              <a:spcAft>
                <a:spcPts val="0"/>
              </a:spcAft>
              <a:buSzPts val="4000"/>
              <a:buNone/>
              <a:defRPr sz="3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00"/>
        <p:cNvGrpSpPr/>
        <p:nvPr/>
      </p:nvGrpSpPr>
      <p:grpSpPr>
        <a:xfrm>
          <a:off x="0" y="0"/>
          <a:ext cx="0" cy="0"/>
          <a:chOff x="0" y="0"/>
          <a:chExt cx="0" cy="0"/>
        </a:xfrm>
      </p:grpSpPr>
      <p:sp>
        <p:nvSpPr>
          <p:cNvPr id="101" name="Google Shape;101;p15"/>
          <p:cNvSpPr/>
          <p:nvPr/>
        </p:nvSpPr>
        <p:spPr>
          <a:xfrm rot="10800000" flipH="1">
            <a:off x="6726600" y="-233325"/>
            <a:ext cx="2947210" cy="1506323"/>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rot="10800000" flipH="1">
            <a:off x="-798250" y="3199269"/>
            <a:ext cx="3075543" cy="2222829"/>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rot="10369521" flipH="1">
            <a:off x="-177835" y="3407852"/>
            <a:ext cx="2155859" cy="1948081"/>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rot="10800000" flipH="1">
            <a:off x="7318425" y="-149877"/>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txBox="1">
            <a:spLocks noGrp="1"/>
          </p:cNvSpPr>
          <p:nvPr>
            <p:ph type="title"/>
          </p:nvPr>
        </p:nvSpPr>
        <p:spPr>
          <a:xfrm>
            <a:off x="2140950" y="1473238"/>
            <a:ext cx="4864500" cy="8001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5200"/>
              <a:buFont typeface="Commissioner"/>
              <a:buNone/>
              <a:defRPr sz="4500">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106" name="Google Shape;106;p15"/>
          <p:cNvSpPr txBox="1">
            <a:spLocks noGrp="1"/>
          </p:cNvSpPr>
          <p:nvPr>
            <p:ph type="subTitle" idx="1"/>
          </p:nvPr>
        </p:nvSpPr>
        <p:spPr>
          <a:xfrm>
            <a:off x="2138550" y="2361274"/>
            <a:ext cx="4866900" cy="12555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07"/>
        <p:cNvGrpSpPr/>
        <p:nvPr/>
      </p:nvGrpSpPr>
      <p:grpSpPr>
        <a:xfrm>
          <a:off x="0" y="0"/>
          <a:ext cx="0" cy="0"/>
          <a:chOff x="0" y="0"/>
          <a:chExt cx="0" cy="0"/>
        </a:xfrm>
      </p:grpSpPr>
      <p:sp>
        <p:nvSpPr>
          <p:cNvPr id="108" name="Google Shape;108;p16"/>
          <p:cNvSpPr/>
          <p:nvPr/>
        </p:nvSpPr>
        <p:spPr>
          <a:xfrm>
            <a:off x="-21275" y="-60700"/>
            <a:ext cx="2635657" cy="1136802"/>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rot="10800000">
            <a:off x="6034253" y="4475810"/>
            <a:ext cx="3336125" cy="833615"/>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txBox="1">
            <a:spLocks noGrp="1"/>
          </p:cNvSpPr>
          <p:nvPr>
            <p:ph type="title"/>
          </p:nvPr>
        </p:nvSpPr>
        <p:spPr>
          <a:xfrm>
            <a:off x="776299" y="3228725"/>
            <a:ext cx="23133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16"/>
          <p:cNvSpPr txBox="1">
            <a:spLocks noGrp="1"/>
          </p:cNvSpPr>
          <p:nvPr>
            <p:ph type="subTitle" idx="1"/>
          </p:nvPr>
        </p:nvSpPr>
        <p:spPr>
          <a:xfrm>
            <a:off x="778249" y="3718907"/>
            <a:ext cx="23094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2" name="Google Shape;112;p16"/>
          <p:cNvSpPr txBox="1">
            <a:spLocks noGrp="1"/>
          </p:cNvSpPr>
          <p:nvPr>
            <p:ph type="title" idx="2"/>
          </p:nvPr>
        </p:nvSpPr>
        <p:spPr>
          <a:xfrm>
            <a:off x="3415350" y="3228725"/>
            <a:ext cx="23133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16"/>
          <p:cNvSpPr txBox="1">
            <a:spLocks noGrp="1"/>
          </p:cNvSpPr>
          <p:nvPr>
            <p:ph type="subTitle" idx="3"/>
          </p:nvPr>
        </p:nvSpPr>
        <p:spPr>
          <a:xfrm>
            <a:off x="3415350" y="3718907"/>
            <a:ext cx="23133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4" name="Google Shape;114;p16"/>
          <p:cNvSpPr txBox="1">
            <a:spLocks noGrp="1"/>
          </p:cNvSpPr>
          <p:nvPr>
            <p:ph type="title" idx="4"/>
          </p:nvPr>
        </p:nvSpPr>
        <p:spPr>
          <a:xfrm>
            <a:off x="6031851" y="3228725"/>
            <a:ext cx="23133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5" name="Google Shape;115;p16"/>
          <p:cNvSpPr txBox="1">
            <a:spLocks noGrp="1"/>
          </p:cNvSpPr>
          <p:nvPr>
            <p:ph type="subTitle" idx="5"/>
          </p:nvPr>
        </p:nvSpPr>
        <p:spPr>
          <a:xfrm>
            <a:off x="6031851" y="3718907"/>
            <a:ext cx="23133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6" name="Google Shape;116;p16"/>
          <p:cNvSpPr txBox="1">
            <a:spLocks noGrp="1"/>
          </p:cNvSpPr>
          <p:nvPr>
            <p:ph type="title" idx="6"/>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16"/>
          <p:cNvSpPr/>
          <p:nvPr/>
        </p:nvSpPr>
        <p:spPr>
          <a:xfrm>
            <a:off x="7749100" y="3505025"/>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25"/>
        <p:cNvGrpSpPr/>
        <p:nvPr/>
      </p:nvGrpSpPr>
      <p:grpSpPr>
        <a:xfrm>
          <a:off x="0" y="0"/>
          <a:ext cx="0" cy="0"/>
          <a:chOff x="0" y="0"/>
          <a:chExt cx="0" cy="0"/>
        </a:xfrm>
      </p:grpSpPr>
      <p:sp>
        <p:nvSpPr>
          <p:cNvPr id="126" name="Google Shape;126;p18"/>
          <p:cNvSpPr/>
          <p:nvPr/>
        </p:nvSpPr>
        <p:spPr>
          <a:xfrm>
            <a:off x="576600" y="3109350"/>
            <a:ext cx="4460258" cy="2279644"/>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3918840" y="4487355"/>
            <a:ext cx="946605" cy="720462"/>
          </a:xfrm>
          <a:custGeom>
            <a:avLst/>
            <a:gdLst/>
            <a:ahLst/>
            <a:cxnLst/>
            <a:rect l="l" t="t" r="r" b="b"/>
            <a:pathLst>
              <a:path w="18715" h="14244" extrusionOk="0">
                <a:moveTo>
                  <a:pt x="15445" y="1735"/>
                </a:moveTo>
                <a:cubicBezTo>
                  <a:pt x="14378" y="1034"/>
                  <a:pt x="13044" y="534"/>
                  <a:pt x="11442" y="334"/>
                </a:cubicBezTo>
                <a:cubicBezTo>
                  <a:pt x="9674" y="67"/>
                  <a:pt x="7840" y="0"/>
                  <a:pt x="6205" y="634"/>
                </a:cubicBezTo>
                <a:cubicBezTo>
                  <a:pt x="3970" y="1468"/>
                  <a:pt x="2369" y="3536"/>
                  <a:pt x="1535" y="5804"/>
                </a:cubicBezTo>
                <a:cubicBezTo>
                  <a:pt x="635" y="8206"/>
                  <a:pt x="1" y="11542"/>
                  <a:pt x="501" y="14244"/>
                </a:cubicBezTo>
                <a:lnTo>
                  <a:pt x="16880" y="14244"/>
                </a:lnTo>
                <a:cubicBezTo>
                  <a:pt x="17013" y="14077"/>
                  <a:pt x="17113" y="13910"/>
                  <a:pt x="17180" y="13810"/>
                </a:cubicBezTo>
                <a:cubicBezTo>
                  <a:pt x="17880" y="12543"/>
                  <a:pt x="18181" y="11142"/>
                  <a:pt x="18347" y="9707"/>
                </a:cubicBezTo>
                <a:cubicBezTo>
                  <a:pt x="18714" y="6038"/>
                  <a:pt x="17814" y="3336"/>
                  <a:pt x="15445" y="17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rot="-10445712">
            <a:off x="82197" y="-539280"/>
            <a:ext cx="3641534" cy="3508483"/>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1966325" y="1334050"/>
            <a:ext cx="622125" cy="600725"/>
          </a:xfrm>
          <a:custGeom>
            <a:avLst/>
            <a:gdLst/>
            <a:ahLst/>
            <a:cxnLst/>
            <a:rect l="l" t="t" r="r" b="b"/>
            <a:pathLst>
              <a:path w="24885" h="24029" extrusionOk="0">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txBox="1">
            <a:spLocks noGrp="1"/>
          </p:cNvSpPr>
          <p:nvPr>
            <p:ph type="title"/>
          </p:nvPr>
        </p:nvSpPr>
        <p:spPr>
          <a:xfrm>
            <a:off x="4942838" y="1440719"/>
            <a:ext cx="3264300" cy="407100"/>
          </a:xfrm>
          <a:prstGeom prst="rect">
            <a:avLst/>
          </a:prstGeom>
        </p:spPr>
        <p:txBody>
          <a:bodyPr spcFirstLastPara="1" wrap="square" lIns="0" tIns="0" rIns="0" bIns="0" anchor="t" anchorCtr="0">
            <a:noAutofit/>
          </a:bodyPr>
          <a:lstStyle>
            <a:lvl1pPr lvl="0" algn="r"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131" name="Google Shape;131;p18"/>
          <p:cNvSpPr txBox="1">
            <a:spLocks noGrp="1"/>
          </p:cNvSpPr>
          <p:nvPr>
            <p:ph type="subTitle" idx="1"/>
          </p:nvPr>
        </p:nvSpPr>
        <p:spPr>
          <a:xfrm>
            <a:off x="4942388" y="1936372"/>
            <a:ext cx="3265200" cy="17664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CUSTOM_5">
    <p:spTree>
      <p:nvGrpSpPr>
        <p:cNvPr id="1" name="Shape 132"/>
        <p:cNvGrpSpPr/>
        <p:nvPr/>
      </p:nvGrpSpPr>
      <p:grpSpPr>
        <a:xfrm>
          <a:off x="0" y="0"/>
          <a:ext cx="0" cy="0"/>
          <a:chOff x="0" y="0"/>
          <a:chExt cx="0" cy="0"/>
        </a:xfrm>
      </p:grpSpPr>
      <p:sp>
        <p:nvSpPr>
          <p:cNvPr id="133" name="Google Shape;133;p19"/>
          <p:cNvSpPr/>
          <p:nvPr/>
        </p:nvSpPr>
        <p:spPr>
          <a:xfrm>
            <a:off x="3929675" y="4535527"/>
            <a:ext cx="4002127" cy="748110"/>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40125" y="-49167"/>
            <a:ext cx="2605145" cy="650961"/>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7615100" y="3954513"/>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rot="10800000" flipH="1">
            <a:off x="-79600" y="-109724"/>
            <a:ext cx="2755853" cy="596752"/>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txBox="1">
            <a:spLocks noGrp="1"/>
          </p:cNvSpPr>
          <p:nvPr>
            <p:ph type="title"/>
          </p:nvPr>
        </p:nvSpPr>
        <p:spPr>
          <a:xfrm>
            <a:off x="905375" y="2156701"/>
            <a:ext cx="2094000" cy="411600"/>
          </a:xfrm>
          <a:prstGeom prst="rect">
            <a:avLst/>
          </a:prstGeom>
        </p:spPr>
        <p:txBody>
          <a:bodyPr spcFirstLastPara="1" wrap="square" lIns="0" tIns="0" rIns="0" bIns="0" anchor="ctr" anchorCtr="0">
            <a:noAutofit/>
          </a:bodyPr>
          <a:lstStyle>
            <a:lvl1pPr lvl="0" algn="l"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19"/>
          <p:cNvSpPr txBox="1">
            <a:spLocks noGrp="1"/>
          </p:cNvSpPr>
          <p:nvPr>
            <p:ph type="subTitle" idx="1"/>
          </p:nvPr>
        </p:nvSpPr>
        <p:spPr>
          <a:xfrm>
            <a:off x="907862" y="2737725"/>
            <a:ext cx="2093100" cy="10230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39" name="Google Shape;139;p19"/>
          <p:cNvSpPr txBox="1">
            <a:spLocks noGrp="1"/>
          </p:cNvSpPr>
          <p:nvPr>
            <p:ph type="title" idx="2"/>
          </p:nvPr>
        </p:nvSpPr>
        <p:spPr>
          <a:xfrm>
            <a:off x="6144625" y="2015125"/>
            <a:ext cx="2094000" cy="411600"/>
          </a:xfrm>
          <a:prstGeom prst="rect">
            <a:avLst/>
          </a:prstGeom>
        </p:spPr>
        <p:txBody>
          <a:bodyPr spcFirstLastPara="1" wrap="square" lIns="0" tIns="0" rIns="0" bIns="0" anchor="ctr" anchorCtr="0">
            <a:noAutofit/>
          </a:bodyPr>
          <a:lstStyle>
            <a:lvl1pPr lvl="0" algn="r"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0" name="Google Shape;140;p19"/>
          <p:cNvSpPr txBox="1">
            <a:spLocks noGrp="1"/>
          </p:cNvSpPr>
          <p:nvPr>
            <p:ph type="subTitle" idx="3"/>
          </p:nvPr>
        </p:nvSpPr>
        <p:spPr>
          <a:xfrm>
            <a:off x="6144637" y="2589995"/>
            <a:ext cx="2094000" cy="10242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1" name="Google Shape;141;p19"/>
          <p:cNvSpPr txBox="1">
            <a:spLocks noGrp="1"/>
          </p:cNvSpPr>
          <p:nvPr>
            <p:ph type="title" idx="4"/>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CUSTOM_6">
    <p:spTree>
      <p:nvGrpSpPr>
        <p:cNvPr id="1" name="Shape 142"/>
        <p:cNvGrpSpPr/>
        <p:nvPr/>
      </p:nvGrpSpPr>
      <p:grpSpPr>
        <a:xfrm>
          <a:off x="0" y="0"/>
          <a:ext cx="0" cy="0"/>
          <a:chOff x="0" y="0"/>
          <a:chExt cx="0" cy="0"/>
        </a:xfrm>
      </p:grpSpPr>
      <p:sp>
        <p:nvSpPr>
          <p:cNvPr id="143" name="Google Shape;143;p20"/>
          <p:cNvSpPr/>
          <p:nvPr/>
        </p:nvSpPr>
        <p:spPr>
          <a:xfrm>
            <a:off x="-804300" y="4317374"/>
            <a:ext cx="2023768" cy="1315931"/>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flipH="1">
            <a:off x="5818606" y="-1008971"/>
            <a:ext cx="3641723" cy="3911762"/>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rot="3180931">
            <a:off x="6093995" y="-214534"/>
            <a:ext cx="3897900" cy="1991995"/>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7" name="Google Shape;147;p20"/>
          <p:cNvSpPr txBox="1">
            <a:spLocks noGrp="1"/>
          </p:cNvSpPr>
          <p:nvPr>
            <p:ph type="title" idx="2"/>
          </p:nvPr>
        </p:nvSpPr>
        <p:spPr>
          <a:xfrm>
            <a:off x="1307600" y="2661175"/>
            <a:ext cx="18837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8" name="Google Shape;148;p20"/>
          <p:cNvSpPr txBox="1">
            <a:spLocks noGrp="1"/>
          </p:cNvSpPr>
          <p:nvPr>
            <p:ph type="subTitle" idx="1"/>
          </p:nvPr>
        </p:nvSpPr>
        <p:spPr>
          <a:xfrm>
            <a:off x="1305650" y="3151350"/>
            <a:ext cx="18876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9" name="Google Shape;149;p20"/>
          <p:cNvSpPr txBox="1">
            <a:spLocks noGrp="1"/>
          </p:cNvSpPr>
          <p:nvPr>
            <p:ph type="title" idx="3" hasCustomPrompt="1"/>
          </p:nvPr>
        </p:nvSpPr>
        <p:spPr>
          <a:xfrm>
            <a:off x="1831550" y="1558700"/>
            <a:ext cx="835800" cy="8358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50" name="Google Shape;150;p20"/>
          <p:cNvSpPr txBox="1">
            <a:spLocks noGrp="1"/>
          </p:cNvSpPr>
          <p:nvPr>
            <p:ph type="title" idx="4"/>
          </p:nvPr>
        </p:nvSpPr>
        <p:spPr>
          <a:xfrm>
            <a:off x="3630150" y="2661175"/>
            <a:ext cx="18837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1" name="Google Shape;151;p20"/>
          <p:cNvSpPr txBox="1">
            <a:spLocks noGrp="1"/>
          </p:cNvSpPr>
          <p:nvPr>
            <p:ph type="subTitle" idx="5"/>
          </p:nvPr>
        </p:nvSpPr>
        <p:spPr>
          <a:xfrm>
            <a:off x="3628200" y="3151350"/>
            <a:ext cx="18876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2" name="Google Shape;152;p20"/>
          <p:cNvSpPr txBox="1">
            <a:spLocks noGrp="1"/>
          </p:cNvSpPr>
          <p:nvPr>
            <p:ph type="title" idx="6" hasCustomPrompt="1"/>
          </p:nvPr>
        </p:nvSpPr>
        <p:spPr>
          <a:xfrm>
            <a:off x="4154100" y="1571491"/>
            <a:ext cx="835800" cy="8358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53" name="Google Shape;153;p20"/>
          <p:cNvSpPr txBox="1">
            <a:spLocks noGrp="1"/>
          </p:cNvSpPr>
          <p:nvPr>
            <p:ph type="title" idx="7"/>
          </p:nvPr>
        </p:nvSpPr>
        <p:spPr>
          <a:xfrm>
            <a:off x="5952700" y="2661175"/>
            <a:ext cx="18837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4" name="Google Shape;154;p20"/>
          <p:cNvSpPr txBox="1">
            <a:spLocks noGrp="1"/>
          </p:cNvSpPr>
          <p:nvPr>
            <p:ph type="subTitle" idx="8"/>
          </p:nvPr>
        </p:nvSpPr>
        <p:spPr>
          <a:xfrm>
            <a:off x="5950750" y="3151350"/>
            <a:ext cx="18876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5" name="Google Shape;155;p20"/>
          <p:cNvSpPr txBox="1">
            <a:spLocks noGrp="1"/>
          </p:cNvSpPr>
          <p:nvPr>
            <p:ph type="title" idx="9" hasCustomPrompt="1"/>
          </p:nvPr>
        </p:nvSpPr>
        <p:spPr>
          <a:xfrm>
            <a:off x="6476650" y="1558700"/>
            <a:ext cx="835800" cy="8358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chemeClr val="dk2"/>
              </a:buClr>
              <a:buSzPts val="2800"/>
              <a:buFont typeface="Barlow SemiBold"/>
              <a:buNone/>
              <a:defRPr sz="3100">
                <a:solidFill>
                  <a:schemeClr val="dk2"/>
                </a:solidFill>
                <a:latin typeface="Commissioner ExtraBold"/>
                <a:ea typeface="Commissioner ExtraBold"/>
                <a:cs typeface="Commissioner ExtraBold"/>
                <a:sym typeface="Commissioner ExtraBold"/>
              </a:defRPr>
            </a:lvl1pPr>
            <a:lvl2pPr lvl="1">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2pPr>
            <a:lvl3pPr lvl="2">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3pPr>
            <a:lvl4pPr lvl="3">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4pPr>
            <a:lvl5pPr lvl="4">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5pPr>
            <a:lvl6pPr lvl="5">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6pPr>
            <a:lvl7pPr lvl="6">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7pPr>
            <a:lvl8pPr lvl="7">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8pPr>
            <a:lvl9pPr lvl="8">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0" tIns="0" rIns="0" bIns="0" anchor="t" anchorCtr="0">
            <a:noAutofit/>
          </a:bodyPr>
          <a:lstStyle>
            <a:lvl1pPr marL="457200" lvl="0" indent="-342900">
              <a:lnSpc>
                <a:spcPct val="100000"/>
              </a:lnSpc>
              <a:spcBef>
                <a:spcPts val="0"/>
              </a:spcBef>
              <a:spcAft>
                <a:spcPts val="0"/>
              </a:spcAft>
              <a:buClr>
                <a:schemeClr val="dk1"/>
              </a:buClr>
              <a:buSzPts val="1800"/>
              <a:buFont typeface="Syne"/>
              <a:buChar char="●"/>
              <a:defRPr sz="1800">
                <a:solidFill>
                  <a:schemeClr val="dk1"/>
                </a:solidFill>
                <a:latin typeface="Syne"/>
                <a:ea typeface="Syne"/>
                <a:cs typeface="Syne"/>
                <a:sym typeface="Syne"/>
              </a:defRPr>
            </a:lvl1pPr>
            <a:lvl2pPr marL="914400" lvl="1"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2pPr>
            <a:lvl3pPr marL="1371600" lvl="2"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3pPr>
            <a:lvl4pPr marL="1828800" lvl="3"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4pPr>
            <a:lvl5pPr marL="2286000" lvl="4"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5pPr>
            <a:lvl6pPr marL="2743200" lvl="5"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6pPr>
            <a:lvl7pPr marL="3200400" lvl="6"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7pPr>
            <a:lvl8pPr marL="3657600" lvl="7"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8pPr>
            <a:lvl9pPr marL="4114800" lvl="8"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1" r:id="rId5"/>
    <p:sldLayoutId id="2147483662" r:id="rId6"/>
    <p:sldLayoutId id="2147483664" r:id="rId7"/>
    <p:sldLayoutId id="2147483665" r:id="rId8"/>
    <p:sldLayoutId id="2147483666"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microsoft.com/office/2007/relationships/hdphoto" Target="../media/hdphoto3.wdp"/><Relationship Id="rId11" Type="http://schemas.microsoft.com/office/2007/relationships/hdphoto" Target="../media/hdphoto5.wdp"/><Relationship Id="rId5" Type="http://schemas.openxmlformats.org/officeDocument/2006/relationships/image" Target="../media/image5.png"/><Relationship Id="rId10" Type="http://schemas.openxmlformats.org/officeDocument/2006/relationships/image" Target="../media/image8.png"/><Relationship Id="rId4" Type="http://schemas.microsoft.com/office/2007/relationships/hdphoto" Target="../media/hdphoto2.wdp"/><Relationship Id="rId9" Type="http://schemas.microsoft.com/office/2007/relationships/hdphoto" Target="../media/hdphoto4.wdp"/></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microsoft.com/office/2007/relationships/hdphoto" Target="../media/hdphoto3.wdp"/><Relationship Id="rId11" Type="http://schemas.microsoft.com/office/2007/relationships/hdphoto" Target="../media/hdphoto5.wdp"/><Relationship Id="rId5" Type="http://schemas.openxmlformats.org/officeDocument/2006/relationships/image" Target="../media/image5.png"/><Relationship Id="rId10" Type="http://schemas.openxmlformats.org/officeDocument/2006/relationships/image" Target="../media/image8.png"/><Relationship Id="rId4" Type="http://schemas.microsoft.com/office/2007/relationships/hdphoto" Target="../media/hdphoto2.wdp"/><Relationship Id="rId9" Type="http://schemas.microsoft.com/office/2007/relationships/hdphoto" Target="../media/hdphoto4.wdp"/></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microsoft.com/office/2007/relationships/hdphoto" Target="../media/hdphoto4.wdp"/><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3.wdp"/><Relationship Id="rId9" Type="http://schemas.microsoft.com/office/2007/relationships/hdphoto" Target="../media/hdphoto5.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7"/>
          <p:cNvSpPr txBox="1">
            <a:spLocks noGrp="1"/>
          </p:cNvSpPr>
          <p:nvPr>
            <p:ph type="ctrTitle"/>
          </p:nvPr>
        </p:nvSpPr>
        <p:spPr>
          <a:xfrm>
            <a:off x="1485487" y="1704366"/>
            <a:ext cx="5814845" cy="1917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Giải thuật tham lam</a:t>
            </a:r>
            <a:br>
              <a:rPr lang="en"/>
            </a:br>
            <a:r>
              <a:rPr lang="en" sz="2400"/>
              <a:t>(greedy algorithm)</a:t>
            </a:r>
            <a:endParaRPr/>
          </a:p>
        </p:txBody>
      </p:sp>
      <p:sp>
        <p:nvSpPr>
          <p:cNvPr id="297" name="Google Shape;297;p37"/>
          <p:cNvSpPr/>
          <p:nvPr/>
        </p:nvSpPr>
        <p:spPr>
          <a:xfrm>
            <a:off x="1455750" y="4121678"/>
            <a:ext cx="3894900" cy="472623"/>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7"/>
          <p:cNvSpPr txBox="1">
            <a:spLocks noGrp="1"/>
          </p:cNvSpPr>
          <p:nvPr>
            <p:ph type="subTitle" idx="1"/>
          </p:nvPr>
        </p:nvSpPr>
        <p:spPr>
          <a:xfrm>
            <a:off x="1621650" y="4121679"/>
            <a:ext cx="3563100" cy="294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latin typeface="K2D Light" panose="00000400000000000000" pitchFamily="2" charset="-34"/>
                <a:cs typeface="K2D Light" panose="00000400000000000000" pitchFamily="2" charset="-34"/>
              </a:rPr>
              <a:t>Cao Khắc Tuân – 20520841</a:t>
            </a:r>
          </a:p>
          <a:p>
            <a:pPr marL="0" lvl="0" indent="0" algn="l" rtl="0">
              <a:spcBef>
                <a:spcPts val="0"/>
              </a:spcBef>
              <a:spcAft>
                <a:spcPts val="0"/>
              </a:spcAft>
              <a:buNone/>
            </a:pPr>
            <a:r>
              <a:rPr lang="en">
                <a:latin typeface="K2D Light" panose="00000400000000000000" pitchFamily="2" charset="-34"/>
                <a:cs typeface="K2D Light" panose="00000400000000000000" pitchFamily="2" charset="-34"/>
              </a:rPr>
              <a:t>Huỳnh Minh Quân - 20520707</a:t>
            </a:r>
          </a:p>
          <a:p>
            <a:pPr marL="0" lvl="0" indent="0" algn="l" rtl="0">
              <a:spcBef>
                <a:spcPts val="0"/>
              </a:spcBef>
              <a:spcAft>
                <a:spcPts val="0"/>
              </a:spcAft>
              <a:buNone/>
            </a:pPr>
            <a:endParaRPr>
              <a:latin typeface="K2D Light" panose="00000400000000000000" pitchFamily="2" charset="-34"/>
              <a:cs typeface="K2D Light" panose="00000400000000000000" pitchFamily="2" charset="-3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75" name="Google Shape;375;p43"/>
          <p:cNvSpPr txBox="1">
            <a:spLocks noGrp="1"/>
          </p:cNvSpPr>
          <p:nvPr>
            <p:ph type="title" idx="6"/>
          </p:nvPr>
        </p:nvSpPr>
        <p:spPr>
          <a:xfrm>
            <a:off x="713250" y="410027"/>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t>Bài toán</a:t>
            </a:r>
            <a:endParaRPr/>
          </a:p>
        </p:txBody>
      </p:sp>
      <p:sp>
        <p:nvSpPr>
          <p:cNvPr id="15" name="TextBox 14">
            <a:extLst>
              <a:ext uri="{FF2B5EF4-FFF2-40B4-BE49-F238E27FC236}">
                <a16:creationId xmlns:a16="http://schemas.microsoft.com/office/drawing/2014/main" id="{FB760577-AE6D-4AF2-83DD-5CF28649BE71}"/>
              </a:ext>
            </a:extLst>
          </p:cNvPr>
          <p:cNvSpPr txBox="1"/>
          <p:nvPr/>
        </p:nvSpPr>
        <p:spPr>
          <a:xfrm>
            <a:off x="607741" y="1391840"/>
            <a:ext cx="4915830" cy="3139321"/>
          </a:xfrm>
          <a:prstGeom prst="rect">
            <a:avLst/>
          </a:prstGeom>
          <a:noFill/>
        </p:spPr>
        <p:txBody>
          <a:bodyPr wrap="square" rtlCol="0">
            <a:spAutoFit/>
          </a:bodyPr>
          <a:lstStyle/>
          <a:p>
            <a:pPr marL="285750" indent="-285750">
              <a:buFont typeface="Wingdings" panose="05000000000000000000" pitchFamily="2" charset="2"/>
              <a:buChar char="§"/>
            </a:pPr>
            <a:r>
              <a:rPr lang="vi-VN" sz="1800" b="1" i="0">
                <a:solidFill>
                  <a:srgbClr val="202122"/>
                </a:solidFill>
                <a:effectLst/>
                <a:latin typeface="K2D Light" panose="00000400000000000000" pitchFamily="2" charset="-34"/>
                <a:cs typeface="K2D Light" panose="00000400000000000000" pitchFamily="2" charset="-34"/>
              </a:rPr>
              <a:t>Một kẻ trộm đột nhập vào một cửa hiệu tìm thấy có </a:t>
            </a:r>
            <a:r>
              <a:rPr lang="vi-VN" sz="1800" b="1" i="1">
                <a:solidFill>
                  <a:srgbClr val="FF0000"/>
                </a:solidFill>
                <a:effectLst/>
                <a:latin typeface="K2D Light" panose="00000400000000000000" pitchFamily="2" charset="-34"/>
                <a:cs typeface="K2D Light" panose="00000400000000000000" pitchFamily="2" charset="-34"/>
              </a:rPr>
              <a:t>n</a:t>
            </a:r>
            <a:r>
              <a:rPr lang="vi-VN" sz="1800" b="1" i="0">
                <a:solidFill>
                  <a:srgbClr val="202122"/>
                </a:solidFill>
                <a:effectLst/>
                <a:latin typeface="K2D Light" panose="00000400000000000000" pitchFamily="2" charset="-34"/>
                <a:cs typeface="K2D Light" panose="00000400000000000000" pitchFamily="2" charset="-34"/>
              </a:rPr>
              <a:t> mặt hàng có trọng lượng và giá trị khác nhau, nhưng hắn chỉ mang theo một cái túi có sức chứa về trọng lượng tối đa là </a:t>
            </a:r>
            <a:r>
              <a:rPr lang="vi-VN" sz="1800" b="1" i="1">
                <a:solidFill>
                  <a:srgbClr val="FF0000"/>
                </a:solidFill>
                <a:effectLst/>
                <a:latin typeface="K2D Light" panose="00000400000000000000" pitchFamily="2" charset="-34"/>
                <a:cs typeface="K2D Light" panose="00000400000000000000" pitchFamily="2" charset="-34"/>
              </a:rPr>
              <a:t>M</a:t>
            </a:r>
            <a:r>
              <a:rPr lang="vi-VN" sz="1800" b="1" i="0">
                <a:solidFill>
                  <a:srgbClr val="202122"/>
                </a:solidFill>
                <a:effectLst/>
                <a:latin typeface="K2D Light" panose="00000400000000000000" pitchFamily="2" charset="-34"/>
                <a:cs typeface="K2D Light" panose="00000400000000000000" pitchFamily="2" charset="-34"/>
              </a:rPr>
              <a:t>. Vậy kẻ trộm nên bỏ vào ba lô những món nào và số lượng bao nhiêu để đạt giá trị cao nhất trong khả năng mà hắn có thể mang đi được.</a:t>
            </a:r>
            <a:endParaRPr lang="en-US" sz="1800" b="1" i="0">
              <a:solidFill>
                <a:srgbClr val="202122"/>
              </a:solidFill>
              <a:effectLst/>
              <a:latin typeface="K2D Light" panose="00000400000000000000" pitchFamily="2" charset="-34"/>
              <a:cs typeface="K2D Light" panose="00000400000000000000" pitchFamily="2" charset="-34"/>
            </a:endParaRPr>
          </a:p>
          <a:p>
            <a:pPr marL="285750" indent="-285750">
              <a:buFont typeface="Arial" panose="020B0604020202020204" pitchFamily="34" charset="0"/>
              <a:buChar char="•"/>
            </a:pPr>
            <a:r>
              <a:rPr lang="vi-VN" sz="1800"/>
              <a:t>Tìm tập con có tổng giá trị lớn nhất của</a:t>
            </a:r>
            <a:r>
              <a:rPr lang="en-US" sz="1800"/>
              <a:t> </a:t>
            </a:r>
            <a:r>
              <a:rPr lang="vi-VN" sz="1800" i="1"/>
              <a:t>n</a:t>
            </a:r>
            <a:r>
              <a:rPr lang="en-US" sz="1800" i="1"/>
              <a:t> </a:t>
            </a:r>
            <a:r>
              <a:rPr lang="vi-VN" sz="1800"/>
              <a:t>đồ vật đã cho để bỏ vừa vào ba lô.</a:t>
            </a:r>
            <a:endParaRPr lang="en-US" sz="1800"/>
          </a:p>
          <a:p>
            <a:endParaRPr lang="en-US" sz="1800" b="1">
              <a:latin typeface="K2D Light" panose="00000400000000000000" pitchFamily="2" charset="-34"/>
              <a:cs typeface="K2D Light" panose="00000400000000000000" pitchFamily="2" charset="-34"/>
            </a:endParaRPr>
          </a:p>
        </p:txBody>
      </p:sp>
      <p:pic>
        <p:nvPicPr>
          <p:cNvPr id="7" name="Picture 2" descr="Knapsack problem - Wikipedia">
            <a:extLst>
              <a:ext uri="{FF2B5EF4-FFF2-40B4-BE49-F238E27FC236}">
                <a16:creationId xmlns:a16="http://schemas.microsoft.com/office/drawing/2014/main" id="{682CBEB7-DBD4-4108-88E0-869DD5A855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b="376"/>
          <a:stretch/>
        </p:blipFill>
        <p:spPr bwMode="auto">
          <a:xfrm>
            <a:off x="5684977" y="750385"/>
            <a:ext cx="2901462" cy="250514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F976435-1B3C-4E36-8DB2-67082F07BC42}"/>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4583" l="10000" r="90000"/>
                    </a14:imgEffect>
                  </a14:imgLayer>
                </a14:imgProps>
              </a:ext>
              <a:ext uri="{28A0092B-C50C-407E-A947-70E740481C1C}">
                <a14:useLocalDpi xmlns:a14="http://schemas.microsoft.com/office/drawing/2010/main" val="0"/>
              </a:ext>
            </a:extLst>
          </a:blip>
          <a:stretch>
            <a:fillRect/>
          </a:stretch>
        </p:blipFill>
        <p:spPr>
          <a:xfrm>
            <a:off x="6452839" y="3036385"/>
            <a:ext cx="1905000" cy="1905000"/>
          </a:xfrm>
          <a:prstGeom prst="rect">
            <a:avLst/>
          </a:prstGeom>
        </p:spPr>
      </p:pic>
    </p:spTree>
    <p:extLst>
      <p:ext uri="{BB962C8B-B14F-4D97-AF65-F5344CB8AC3E}">
        <p14:creationId xmlns:p14="http://schemas.microsoft.com/office/powerpoint/2010/main" val="355688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75" name="Google Shape;375;p43"/>
          <p:cNvSpPr txBox="1">
            <a:spLocks noGrp="1"/>
          </p:cNvSpPr>
          <p:nvPr>
            <p:ph type="title" idx="6"/>
          </p:nvPr>
        </p:nvSpPr>
        <p:spPr>
          <a:xfrm>
            <a:off x="713250" y="410027"/>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t>Bài toán</a:t>
            </a:r>
            <a:endParaRPr/>
          </a:p>
        </p:txBody>
      </p:sp>
      <p:graphicFrame>
        <p:nvGraphicFramePr>
          <p:cNvPr id="19" name="Table 18">
            <a:extLst>
              <a:ext uri="{FF2B5EF4-FFF2-40B4-BE49-F238E27FC236}">
                <a16:creationId xmlns:a16="http://schemas.microsoft.com/office/drawing/2014/main" id="{2D502BD4-319D-44C3-BB22-5CF425EC0470}"/>
              </a:ext>
            </a:extLst>
          </p:cNvPr>
          <p:cNvGraphicFramePr>
            <a:graphicFrameLocks noGrp="1"/>
          </p:cNvGraphicFramePr>
          <p:nvPr>
            <p:extLst>
              <p:ext uri="{D42A27DB-BD31-4B8C-83A1-F6EECF244321}">
                <p14:modId xmlns:p14="http://schemas.microsoft.com/office/powerpoint/2010/main" val="1873393286"/>
              </p:ext>
            </p:extLst>
          </p:nvPr>
        </p:nvGraphicFramePr>
        <p:xfrm>
          <a:off x="544550" y="3630426"/>
          <a:ext cx="4572000" cy="1240768"/>
        </p:xfrm>
        <a:graphic>
          <a:graphicData uri="http://schemas.openxmlformats.org/drawingml/2006/table">
            <a:tbl>
              <a:tblPr firstRow="1">
                <a:tableStyleId>{69C7853C-536D-4A76-A0AE-DD22124D55A5}</a:tableStyleId>
              </a:tblPr>
              <a:tblGrid>
                <a:gridCol w="1219200">
                  <a:extLst>
                    <a:ext uri="{9D8B030D-6E8A-4147-A177-3AD203B41FA5}">
                      <a16:colId xmlns:a16="http://schemas.microsoft.com/office/drawing/2014/main" val="20000"/>
                    </a:ext>
                  </a:extLst>
                </a:gridCol>
                <a:gridCol w="1661582">
                  <a:extLst>
                    <a:ext uri="{9D8B030D-6E8A-4147-A177-3AD203B41FA5}">
                      <a16:colId xmlns:a16="http://schemas.microsoft.com/office/drawing/2014/main" val="20001"/>
                    </a:ext>
                  </a:extLst>
                </a:gridCol>
                <a:gridCol w="853582">
                  <a:extLst>
                    <a:ext uri="{9D8B030D-6E8A-4147-A177-3AD203B41FA5}">
                      <a16:colId xmlns:a16="http://schemas.microsoft.com/office/drawing/2014/main" val="20002"/>
                    </a:ext>
                  </a:extLst>
                </a:gridCol>
                <a:gridCol w="837636">
                  <a:extLst>
                    <a:ext uri="{9D8B030D-6E8A-4147-A177-3AD203B41FA5}">
                      <a16:colId xmlns:a16="http://schemas.microsoft.com/office/drawing/2014/main" val="20003"/>
                    </a:ext>
                  </a:extLst>
                </a:gridCol>
              </a:tblGrid>
              <a:tr h="481308">
                <a:tc>
                  <a:txBody>
                    <a:bodyPr/>
                    <a:lstStyle/>
                    <a:p>
                      <a:pPr marL="95250" marR="92075" algn="ctr">
                        <a:lnSpc>
                          <a:spcPts val="1385"/>
                        </a:lnSpc>
                        <a:spcAft>
                          <a:spcPts val="0"/>
                        </a:spcAft>
                      </a:pPr>
                      <a:endParaRPr lang="en-US" sz="1300">
                        <a:solidFill>
                          <a:schemeClr val="tx1"/>
                        </a:solidFill>
                        <a:effectLst/>
                      </a:endParaRPr>
                    </a:p>
                    <a:p>
                      <a:pPr marL="95250" marR="92075" algn="ctr">
                        <a:lnSpc>
                          <a:spcPts val="1385"/>
                        </a:lnSpc>
                        <a:spcAft>
                          <a:spcPts val="0"/>
                        </a:spcAft>
                      </a:pPr>
                      <a:r>
                        <a:rPr lang="vi-VN" sz="1300">
                          <a:solidFill>
                            <a:schemeClr val="tx1"/>
                          </a:solidFill>
                          <a:effectLst/>
                        </a:rPr>
                        <a:t>Đồ </a:t>
                      </a:r>
                      <a:r>
                        <a:rPr lang="vi-VN" sz="1300" dirty="0">
                          <a:solidFill>
                            <a:schemeClr val="tx1"/>
                          </a:solidFill>
                          <a:effectLst/>
                        </a:rPr>
                        <a:t>vật</a:t>
                      </a:r>
                      <a:endParaRPr lang="en-US" sz="1100" dirty="0">
                        <a:solidFill>
                          <a:schemeClr val="tx1"/>
                        </a:solidFill>
                        <a:effectLst/>
                        <a:latin typeface="Times New Roman"/>
                        <a:ea typeface="Times New Roman"/>
                        <a:cs typeface="Times New Roman"/>
                      </a:endParaRPr>
                    </a:p>
                  </a:txBody>
                  <a:tcPr marL="0" marR="0" marT="0" marB="0">
                    <a:solidFill>
                      <a:schemeClr val="accent2"/>
                    </a:solidFill>
                  </a:tcPr>
                </a:tc>
                <a:tc>
                  <a:txBody>
                    <a:bodyPr/>
                    <a:lstStyle/>
                    <a:p>
                      <a:pPr marL="96520" marR="92710" algn="ctr">
                        <a:lnSpc>
                          <a:spcPts val="1385"/>
                        </a:lnSpc>
                        <a:spcAft>
                          <a:spcPts val="0"/>
                        </a:spcAft>
                      </a:pPr>
                      <a:endParaRPr lang="en-US" sz="1300">
                        <a:solidFill>
                          <a:schemeClr val="tx1"/>
                        </a:solidFill>
                        <a:effectLst/>
                      </a:endParaRPr>
                    </a:p>
                    <a:p>
                      <a:pPr marL="96520" marR="92710" algn="ctr">
                        <a:lnSpc>
                          <a:spcPts val="1385"/>
                        </a:lnSpc>
                        <a:spcAft>
                          <a:spcPts val="0"/>
                        </a:spcAft>
                      </a:pPr>
                      <a:r>
                        <a:rPr lang="vi-VN" sz="1300">
                          <a:solidFill>
                            <a:schemeClr val="tx1"/>
                          </a:solidFill>
                          <a:effectLst/>
                        </a:rPr>
                        <a:t>Trọng </a:t>
                      </a:r>
                      <a:r>
                        <a:rPr lang="vi-VN" sz="1300" dirty="0">
                          <a:solidFill>
                            <a:schemeClr val="tx1"/>
                          </a:solidFill>
                          <a:effectLst/>
                        </a:rPr>
                        <a:t>lượng</a:t>
                      </a:r>
                      <a:endParaRPr lang="en-US" sz="1100" dirty="0">
                        <a:solidFill>
                          <a:schemeClr val="tx1"/>
                        </a:solidFill>
                        <a:effectLst/>
                        <a:latin typeface="Times New Roman"/>
                        <a:ea typeface="Times New Roman"/>
                        <a:cs typeface="Times New Roman"/>
                      </a:endParaRPr>
                    </a:p>
                  </a:txBody>
                  <a:tcPr marL="0" marR="0" marT="0" marB="0">
                    <a:solidFill>
                      <a:schemeClr val="accent2"/>
                    </a:solidFill>
                  </a:tcPr>
                </a:tc>
                <a:tc>
                  <a:txBody>
                    <a:bodyPr/>
                    <a:lstStyle/>
                    <a:p>
                      <a:pPr marL="58420" marR="50800" algn="ctr">
                        <a:lnSpc>
                          <a:spcPts val="1385"/>
                        </a:lnSpc>
                        <a:spcAft>
                          <a:spcPts val="0"/>
                        </a:spcAft>
                      </a:pPr>
                      <a:endParaRPr lang="en-US" sz="1300">
                        <a:solidFill>
                          <a:schemeClr val="tx1"/>
                        </a:solidFill>
                        <a:effectLst/>
                      </a:endParaRPr>
                    </a:p>
                    <a:p>
                      <a:pPr marL="58420" marR="50800" algn="ctr">
                        <a:lnSpc>
                          <a:spcPts val="1385"/>
                        </a:lnSpc>
                        <a:spcAft>
                          <a:spcPts val="0"/>
                        </a:spcAft>
                      </a:pPr>
                      <a:r>
                        <a:rPr lang="vi-VN" sz="1300">
                          <a:solidFill>
                            <a:schemeClr val="tx1"/>
                          </a:solidFill>
                          <a:effectLst/>
                        </a:rPr>
                        <a:t>Giá trị</a:t>
                      </a:r>
                      <a:endParaRPr lang="en-US" sz="1100">
                        <a:solidFill>
                          <a:schemeClr val="tx1"/>
                        </a:solidFill>
                        <a:effectLst/>
                        <a:latin typeface="Times New Roman"/>
                        <a:ea typeface="Times New Roman"/>
                        <a:cs typeface="Times New Roman"/>
                      </a:endParaRPr>
                    </a:p>
                  </a:txBody>
                  <a:tcPr marL="0" marR="0" marT="0" marB="0">
                    <a:solidFill>
                      <a:schemeClr val="accent2"/>
                    </a:solidFill>
                  </a:tcPr>
                </a:tc>
                <a:tc>
                  <a:txBody>
                    <a:bodyPr/>
                    <a:lstStyle/>
                    <a:p>
                      <a:pPr marL="140970">
                        <a:lnSpc>
                          <a:spcPts val="1385"/>
                        </a:lnSpc>
                        <a:spcAft>
                          <a:spcPts val="0"/>
                        </a:spcAft>
                      </a:pPr>
                      <a:endParaRPr lang="en-US" sz="1300">
                        <a:solidFill>
                          <a:schemeClr val="tx1"/>
                        </a:solidFill>
                        <a:effectLst/>
                      </a:endParaRPr>
                    </a:p>
                    <a:p>
                      <a:pPr marL="140970">
                        <a:lnSpc>
                          <a:spcPts val="1385"/>
                        </a:lnSpc>
                        <a:spcAft>
                          <a:spcPts val="0"/>
                        </a:spcAft>
                      </a:pPr>
                      <a:r>
                        <a:rPr lang="vi-VN" sz="1300">
                          <a:solidFill>
                            <a:schemeClr val="tx1"/>
                          </a:solidFill>
                          <a:effectLst/>
                        </a:rPr>
                        <a:t>Ba </a:t>
                      </a:r>
                      <a:r>
                        <a:rPr lang="vi-VN" sz="1300" dirty="0">
                          <a:solidFill>
                            <a:schemeClr val="tx1"/>
                          </a:solidFill>
                          <a:effectLst/>
                        </a:rPr>
                        <a:t>lô</a:t>
                      </a:r>
                      <a:endParaRPr lang="en-US" sz="1100" dirty="0">
                        <a:solidFill>
                          <a:schemeClr val="tx1"/>
                        </a:solidFill>
                        <a:effectLst/>
                        <a:latin typeface="Times New Roman"/>
                        <a:ea typeface="Times New Roman"/>
                        <a:cs typeface="Times New Roman"/>
                      </a:endParaRPr>
                    </a:p>
                  </a:txBody>
                  <a:tcPr marL="0" marR="0" marT="0" marB="0">
                    <a:solidFill>
                      <a:schemeClr val="accent2"/>
                    </a:solidFill>
                  </a:tcPr>
                </a:tc>
                <a:extLst>
                  <a:ext uri="{0D108BD9-81ED-4DB2-BD59-A6C34878D82A}">
                    <a16:rowId xmlns:a16="http://schemas.microsoft.com/office/drawing/2014/main" val="10000"/>
                  </a:ext>
                </a:extLst>
              </a:tr>
              <a:tr h="191135">
                <a:tc>
                  <a:txBody>
                    <a:bodyPr/>
                    <a:lstStyle/>
                    <a:p>
                      <a:pPr marL="8890" algn="ctr">
                        <a:lnSpc>
                          <a:spcPts val="1410"/>
                        </a:lnSpc>
                        <a:spcAft>
                          <a:spcPts val="0"/>
                        </a:spcAft>
                      </a:pPr>
                      <a:r>
                        <a:rPr lang="en-US" sz="1300">
                          <a:solidFill>
                            <a:schemeClr val="bg1">
                              <a:lumMod val="10000"/>
                            </a:schemeClr>
                          </a:solidFill>
                          <a:effectLst/>
                          <a:latin typeface="Times New Roman"/>
                          <a:ea typeface="Times New Roman"/>
                          <a:cs typeface="Times New Roman"/>
                        </a:rPr>
                        <a:t>a</a:t>
                      </a:r>
                      <a:endParaRPr lang="en-US" sz="1100" dirty="0">
                        <a:solidFill>
                          <a:schemeClr val="bg1">
                            <a:lumMod val="10000"/>
                          </a:schemeClr>
                        </a:solidFill>
                        <a:effectLst/>
                        <a:latin typeface="Times New Roman"/>
                        <a:ea typeface="Times New Roman"/>
                        <a:cs typeface="Times New Roman"/>
                      </a:endParaRPr>
                    </a:p>
                  </a:txBody>
                  <a:tcPr marL="0" marR="0" marT="0" marB="0">
                    <a:solidFill>
                      <a:schemeClr val="bg2">
                        <a:lumMod val="75000"/>
                        <a:lumOff val="25000"/>
                      </a:schemeClr>
                    </a:solidFill>
                  </a:tcPr>
                </a:tc>
                <a:tc>
                  <a:txBody>
                    <a:bodyPr/>
                    <a:lstStyle/>
                    <a:p>
                      <a:pPr marL="3810" algn="ctr">
                        <a:lnSpc>
                          <a:spcPts val="1410"/>
                        </a:lnSpc>
                        <a:spcAft>
                          <a:spcPts val="0"/>
                        </a:spcAft>
                      </a:pPr>
                      <a:r>
                        <a:rPr lang="vi-VN" sz="1300">
                          <a:solidFill>
                            <a:schemeClr val="bg1">
                              <a:lumMod val="10000"/>
                            </a:schemeClr>
                          </a:solidFill>
                          <a:effectLst/>
                          <a:latin typeface="Times New Roman"/>
                          <a:ea typeface="Times New Roman"/>
                          <a:cs typeface="Times New Roman"/>
                        </a:rPr>
                        <a:t>7</a:t>
                      </a:r>
                      <a:endParaRPr lang="en-US" sz="1100">
                        <a:solidFill>
                          <a:schemeClr val="bg1">
                            <a:lumMod val="10000"/>
                          </a:schemeClr>
                        </a:solidFill>
                        <a:effectLst/>
                        <a:latin typeface="Times New Roman"/>
                        <a:ea typeface="Times New Roman"/>
                        <a:cs typeface="Times New Roman"/>
                      </a:endParaRPr>
                    </a:p>
                  </a:txBody>
                  <a:tcPr marL="0" marR="0" marT="0" marB="0">
                    <a:solidFill>
                      <a:schemeClr val="bg2">
                        <a:lumMod val="75000"/>
                        <a:lumOff val="25000"/>
                      </a:schemeClr>
                    </a:solidFill>
                  </a:tcPr>
                </a:tc>
                <a:tc>
                  <a:txBody>
                    <a:bodyPr/>
                    <a:lstStyle/>
                    <a:p>
                      <a:pPr marL="58420" marR="50800" algn="ctr">
                        <a:lnSpc>
                          <a:spcPts val="1410"/>
                        </a:lnSpc>
                        <a:spcAft>
                          <a:spcPts val="0"/>
                        </a:spcAft>
                      </a:pPr>
                      <a:r>
                        <a:rPr lang="vi-VN" sz="1300">
                          <a:solidFill>
                            <a:schemeClr val="bg1">
                              <a:lumMod val="10000"/>
                            </a:schemeClr>
                          </a:solidFill>
                          <a:effectLst/>
                          <a:latin typeface="Times New Roman"/>
                          <a:ea typeface="Times New Roman"/>
                          <a:cs typeface="Times New Roman"/>
                        </a:rPr>
                        <a:t>42</a:t>
                      </a:r>
                      <a:endParaRPr lang="en-US" sz="1100">
                        <a:solidFill>
                          <a:schemeClr val="bg1">
                            <a:lumMod val="10000"/>
                          </a:schemeClr>
                        </a:solidFill>
                        <a:effectLst/>
                        <a:latin typeface="Times New Roman"/>
                        <a:ea typeface="Times New Roman"/>
                        <a:cs typeface="Times New Roman"/>
                      </a:endParaRPr>
                    </a:p>
                  </a:txBody>
                  <a:tcPr marL="0" marR="0" marT="0" marB="0">
                    <a:solidFill>
                      <a:schemeClr val="bg2">
                        <a:lumMod val="75000"/>
                        <a:lumOff val="25000"/>
                      </a:schemeClr>
                    </a:solidFill>
                  </a:tcPr>
                </a:tc>
                <a:tc rowSpan="4">
                  <a:txBody>
                    <a:bodyPr/>
                    <a:lstStyle/>
                    <a:p>
                      <a:pPr>
                        <a:spcBef>
                          <a:spcPts val="45"/>
                        </a:spcBef>
                        <a:spcAft>
                          <a:spcPts val="0"/>
                        </a:spcAft>
                      </a:pPr>
                      <a:r>
                        <a:rPr lang="vi-VN" sz="1950" dirty="0">
                          <a:solidFill>
                            <a:schemeClr val="bg1">
                              <a:lumMod val="10000"/>
                            </a:schemeClr>
                          </a:solidFill>
                          <a:effectLst/>
                          <a:latin typeface="Times New Roman"/>
                          <a:ea typeface="Times New Roman"/>
                          <a:cs typeface="Times New Roman"/>
                        </a:rPr>
                        <a:t> </a:t>
                      </a:r>
                      <a:endParaRPr lang="en-US" sz="1100" dirty="0">
                        <a:solidFill>
                          <a:schemeClr val="bg1">
                            <a:lumMod val="10000"/>
                          </a:schemeClr>
                        </a:solidFill>
                        <a:effectLst/>
                        <a:latin typeface="Times New Roman"/>
                        <a:ea typeface="Times New Roman"/>
                        <a:cs typeface="Times New Roman"/>
                      </a:endParaRPr>
                    </a:p>
                    <a:p>
                      <a:pPr marL="80010">
                        <a:spcAft>
                          <a:spcPts val="0"/>
                        </a:spcAft>
                      </a:pPr>
                      <a:r>
                        <a:rPr lang="vi-VN" sz="1300" i="1" dirty="0">
                          <a:solidFill>
                            <a:schemeClr val="bg1">
                              <a:lumMod val="10000"/>
                            </a:schemeClr>
                          </a:solidFill>
                          <a:effectLst/>
                          <a:latin typeface="Times New Roman"/>
                          <a:ea typeface="Times New Roman"/>
                          <a:cs typeface="Times New Roman"/>
                        </a:rPr>
                        <a:t>W </a:t>
                      </a:r>
                      <a:r>
                        <a:rPr lang="vi-VN" sz="1300">
                          <a:solidFill>
                            <a:schemeClr val="bg1">
                              <a:lumMod val="10000"/>
                            </a:schemeClr>
                          </a:solidFill>
                          <a:effectLst/>
                          <a:latin typeface="Times New Roman"/>
                          <a:ea typeface="Times New Roman"/>
                          <a:cs typeface="Times New Roman"/>
                        </a:rPr>
                        <a:t>= 1</a:t>
                      </a:r>
                      <a:r>
                        <a:rPr lang="en-US" sz="1300">
                          <a:solidFill>
                            <a:schemeClr val="bg1">
                              <a:lumMod val="10000"/>
                            </a:schemeClr>
                          </a:solidFill>
                          <a:effectLst/>
                          <a:latin typeface="Times New Roman"/>
                          <a:ea typeface="Times New Roman"/>
                          <a:cs typeface="Times New Roman"/>
                        </a:rPr>
                        <a:t>5</a:t>
                      </a:r>
                      <a:endParaRPr lang="en-US" sz="1100" dirty="0">
                        <a:solidFill>
                          <a:schemeClr val="bg1">
                            <a:lumMod val="10000"/>
                          </a:schemeClr>
                        </a:solidFill>
                        <a:effectLst/>
                        <a:latin typeface="Times New Roman"/>
                        <a:ea typeface="Times New Roman"/>
                        <a:cs typeface="Times New Roman"/>
                      </a:endParaRPr>
                    </a:p>
                  </a:txBody>
                  <a:tcPr marL="0" marR="0" marT="0" marB="0">
                    <a:solidFill>
                      <a:schemeClr val="bg2">
                        <a:lumMod val="75000"/>
                        <a:lumOff val="25000"/>
                      </a:schemeClr>
                    </a:solidFill>
                  </a:tcPr>
                </a:tc>
                <a:extLst>
                  <a:ext uri="{0D108BD9-81ED-4DB2-BD59-A6C34878D82A}">
                    <a16:rowId xmlns:a16="http://schemas.microsoft.com/office/drawing/2014/main" val="10001"/>
                  </a:ext>
                </a:extLst>
              </a:tr>
              <a:tr h="188595">
                <a:tc>
                  <a:txBody>
                    <a:bodyPr/>
                    <a:lstStyle/>
                    <a:p>
                      <a:pPr marL="8890" algn="ctr">
                        <a:lnSpc>
                          <a:spcPts val="1385"/>
                        </a:lnSpc>
                        <a:spcAft>
                          <a:spcPts val="0"/>
                        </a:spcAft>
                      </a:pPr>
                      <a:r>
                        <a:rPr lang="en-US" sz="1300">
                          <a:solidFill>
                            <a:schemeClr val="bg1">
                              <a:lumMod val="10000"/>
                            </a:schemeClr>
                          </a:solidFill>
                          <a:effectLst/>
                          <a:latin typeface="Times New Roman"/>
                          <a:ea typeface="Times New Roman"/>
                          <a:cs typeface="Times New Roman"/>
                        </a:rPr>
                        <a:t>b</a:t>
                      </a:r>
                      <a:endParaRPr lang="en-US" sz="1100" dirty="0">
                        <a:solidFill>
                          <a:schemeClr val="bg1">
                            <a:lumMod val="10000"/>
                          </a:schemeClr>
                        </a:solidFill>
                        <a:effectLst/>
                        <a:latin typeface="Times New Roman"/>
                        <a:ea typeface="Times New Roman"/>
                        <a:cs typeface="Times New Roman"/>
                      </a:endParaRPr>
                    </a:p>
                  </a:txBody>
                  <a:tcPr marL="0" marR="0" marT="0" marB="0">
                    <a:solidFill>
                      <a:schemeClr val="bg2">
                        <a:lumMod val="75000"/>
                        <a:lumOff val="25000"/>
                      </a:schemeClr>
                    </a:solidFill>
                  </a:tcPr>
                </a:tc>
                <a:tc>
                  <a:txBody>
                    <a:bodyPr/>
                    <a:lstStyle/>
                    <a:p>
                      <a:pPr marL="3810" algn="ctr">
                        <a:lnSpc>
                          <a:spcPts val="1385"/>
                        </a:lnSpc>
                        <a:spcAft>
                          <a:spcPts val="0"/>
                        </a:spcAft>
                      </a:pPr>
                      <a:r>
                        <a:rPr lang="vi-VN" sz="1300" dirty="0">
                          <a:solidFill>
                            <a:schemeClr val="bg1">
                              <a:lumMod val="10000"/>
                            </a:schemeClr>
                          </a:solidFill>
                          <a:effectLst/>
                          <a:latin typeface="Times New Roman"/>
                          <a:ea typeface="Times New Roman"/>
                          <a:cs typeface="Times New Roman"/>
                        </a:rPr>
                        <a:t>3</a:t>
                      </a:r>
                      <a:endParaRPr lang="en-US" sz="1100" dirty="0">
                        <a:solidFill>
                          <a:schemeClr val="bg1">
                            <a:lumMod val="10000"/>
                          </a:schemeClr>
                        </a:solidFill>
                        <a:effectLst/>
                        <a:latin typeface="Times New Roman"/>
                        <a:ea typeface="Times New Roman"/>
                        <a:cs typeface="Times New Roman"/>
                      </a:endParaRPr>
                    </a:p>
                  </a:txBody>
                  <a:tcPr marL="0" marR="0" marT="0" marB="0">
                    <a:solidFill>
                      <a:schemeClr val="bg2">
                        <a:lumMod val="75000"/>
                        <a:lumOff val="25000"/>
                      </a:schemeClr>
                    </a:solidFill>
                  </a:tcPr>
                </a:tc>
                <a:tc>
                  <a:txBody>
                    <a:bodyPr/>
                    <a:lstStyle/>
                    <a:p>
                      <a:pPr marL="58420" marR="50800" algn="ctr">
                        <a:lnSpc>
                          <a:spcPts val="1385"/>
                        </a:lnSpc>
                        <a:spcAft>
                          <a:spcPts val="0"/>
                        </a:spcAft>
                      </a:pPr>
                      <a:r>
                        <a:rPr lang="vi-VN" sz="1300">
                          <a:solidFill>
                            <a:schemeClr val="bg1">
                              <a:lumMod val="10000"/>
                            </a:schemeClr>
                          </a:solidFill>
                          <a:effectLst/>
                          <a:latin typeface="Times New Roman"/>
                          <a:ea typeface="Times New Roman"/>
                          <a:cs typeface="Times New Roman"/>
                        </a:rPr>
                        <a:t>12</a:t>
                      </a:r>
                      <a:endParaRPr lang="en-US" sz="1100">
                        <a:solidFill>
                          <a:schemeClr val="bg1">
                            <a:lumMod val="10000"/>
                          </a:schemeClr>
                        </a:solidFill>
                        <a:effectLst/>
                        <a:latin typeface="Times New Roman"/>
                        <a:ea typeface="Times New Roman"/>
                        <a:cs typeface="Times New Roman"/>
                      </a:endParaRPr>
                    </a:p>
                  </a:txBody>
                  <a:tcPr marL="0" marR="0" marT="0" marB="0">
                    <a:solidFill>
                      <a:schemeClr val="bg2">
                        <a:lumMod val="75000"/>
                        <a:lumOff val="25000"/>
                      </a:schemeClr>
                    </a:solidFill>
                  </a:tcPr>
                </a:tc>
                <a:tc vMerge="1">
                  <a:txBody>
                    <a:bodyPr/>
                    <a:lstStyle/>
                    <a:p>
                      <a:endParaRPr lang="en-US"/>
                    </a:p>
                  </a:txBody>
                  <a:tcPr/>
                </a:tc>
                <a:extLst>
                  <a:ext uri="{0D108BD9-81ED-4DB2-BD59-A6C34878D82A}">
                    <a16:rowId xmlns:a16="http://schemas.microsoft.com/office/drawing/2014/main" val="10002"/>
                  </a:ext>
                </a:extLst>
              </a:tr>
              <a:tr h="188595">
                <a:tc>
                  <a:txBody>
                    <a:bodyPr/>
                    <a:lstStyle/>
                    <a:p>
                      <a:pPr marL="8890" algn="ctr">
                        <a:lnSpc>
                          <a:spcPts val="1385"/>
                        </a:lnSpc>
                        <a:spcAft>
                          <a:spcPts val="0"/>
                        </a:spcAft>
                      </a:pPr>
                      <a:r>
                        <a:rPr lang="en-US" sz="1300">
                          <a:solidFill>
                            <a:schemeClr val="bg1">
                              <a:lumMod val="10000"/>
                            </a:schemeClr>
                          </a:solidFill>
                          <a:effectLst/>
                          <a:latin typeface="Times New Roman"/>
                          <a:ea typeface="Times New Roman"/>
                          <a:cs typeface="Times New Roman"/>
                        </a:rPr>
                        <a:t>c</a:t>
                      </a:r>
                      <a:endParaRPr lang="en-US" sz="1100">
                        <a:solidFill>
                          <a:schemeClr val="bg1">
                            <a:lumMod val="10000"/>
                          </a:schemeClr>
                        </a:solidFill>
                        <a:effectLst/>
                        <a:latin typeface="Times New Roman"/>
                        <a:ea typeface="Times New Roman"/>
                        <a:cs typeface="Times New Roman"/>
                      </a:endParaRPr>
                    </a:p>
                  </a:txBody>
                  <a:tcPr marL="0" marR="0" marT="0" marB="0">
                    <a:solidFill>
                      <a:schemeClr val="bg2">
                        <a:lumMod val="75000"/>
                        <a:lumOff val="25000"/>
                      </a:schemeClr>
                    </a:solidFill>
                  </a:tcPr>
                </a:tc>
                <a:tc>
                  <a:txBody>
                    <a:bodyPr/>
                    <a:lstStyle/>
                    <a:p>
                      <a:pPr marL="3810" algn="ctr">
                        <a:lnSpc>
                          <a:spcPts val="1385"/>
                        </a:lnSpc>
                        <a:spcAft>
                          <a:spcPts val="0"/>
                        </a:spcAft>
                      </a:pPr>
                      <a:r>
                        <a:rPr lang="vi-VN" sz="1300" dirty="0">
                          <a:solidFill>
                            <a:schemeClr val="bg1">
                              <a:lumMod val="10000"/>
                            </a:schemeClr>
                          </a:solidFill>
                          <a:effectLst/>
                          <a:latin typeface="Times New Roman"/>
                          <a:ea typeface="Times New Roman"/>
                          <a:cs typeface="Times New Roman"/>
                        </a:rPr>
                        <a:t>4</a:t>
                      </a:r>
                      <a:endParaRPr lang="en-US" sz="1100" dirty="0">
                        <a:solidFill>
                          <a:schemeClr val="bg1">
                            <a:lumMod val="10000"/>
                          </a:schemeClr>
                        </a:solidFill>
                        <a:effectLst/>
                        <a:latin typeface="Times New Roman"/>
                        <a:ea typeface="Times New Roman"/>
                        <a:cs typeface="Times New Roman"/>
                      </a:endParaRPr>
                    </a:p>
                  </a:txBody>
                  <a:tcPr marL="0" marR="0" marT="0" marB="0">
                    <a:solidFill>
                      <a:schemeClr val="bg2">
                        <a:lumMod val="75000"/>
                        <a:lumOff val="25000"/>
                      </a:schemeClr>
                    </a:solidFill>
                  </a:tcPr>
                </a:tc>
                <a:tc>
                  <a:txBody>
                    <a:bodyPr/>
                    <a:lstStyle/>
                    <a:p>
                      <a:pPr marL="58420" marR="50800" algn="ctr">
                        <a:lnSpc>
                          <a:spcPts val="1385"/>
                        </a:lnSpc>
                        <a:spcAft>
                          <a:spcPts val="0"/>
                        </a:spcAft>
                      </a:pPr>
                      <a:r>
                        <a:rPr lang="vi-VN" sz="1300" dirty="0">
                          <a:solidFill>
                            <a:schemeClr val="bg1">
                              <a:lumMod val="10000"/>
                            </a:schemeClr>
                          </a:solidFill>
                          <a:effectLst/>
                          <a:latin typeface="Times New Roman"/>
                          <a:ea typeface="Times New Roman"/>
                          <a:cs typeface="Times New Roman"/>
                        </a:rPr>
                        <a:t>40</a:t>
                      </a:r>
                      <a:endParaRPr lang="en-US" sz="1100" dirty="0">
                        <a:solidFill>
                          <a:schemeClr val="bg1">
                            <a:lumMod val="10000"/>
                          </a:schemeClr>
                        </a:solidFill>
                        <a:effectLst/>
                        <a:latin typeface="Times New Roman"/>
                        <a:ea typeface="Times New Roman"/>
                        <a:cs typeface="Times New Roman"/>
                      </a:endParaRPr>
                    </a:p>
                  </a:txBody>
                  <a:tcPr marL="0" marR="0" marT="0" marB="0">
                    <a:solidFill>
                      <a:schemeClr val="bg2">
                        <a:lumMod val="75000"/>
                        <a:lumOff val="25000"/>
                      </a:schemeClr>
                    </a:solidFill>
                  </a:tcPr>
                </a:tc>
                <a:tc vMerge="1">
                  <a:txBody>
                    <a:bodyPr/>
                    <a:lstStyle/>
                    <a:p>
                      <a:endParaRPr lang="en-US"/>
                    </a:p>
                  </a:txBody>
                  <a:tcPr/>
                </a:tc>
                <a:extLst>
                  <a:ext uri="{0D108BD9-81ED-4DB2-BD59-A6C34878D82A}">
                    <a16:rowId xmlns:a16="http://schemas.microsoft.com/office/drawing/2014/main" val="10003"/>
                  </a:ext>
                </a:extLst>
              </a:tr>
              <a:tr h="191135">
                <a:tc>
                  <a:txBody>
                    <a:bodyPr/>
                    <a:lstStyle/>
                    <a:p>
                      <a:pPr marL="8890" algn="ctr">
                        <a:lnSpc>
                          <a:spcPts val="1410"/>
                        </a:lnSpc>
                        <a:spcAft>
                          <a:spcPts val="0"/>
                        </a:spcAft>
                      </a:pPr>
                      <a:r>
                        <a:rPr lang="en-US" sz="1300">
                          <a:solidFill>
                            <a:schemeClr val="bg1">
                              <a:lumMod val="10000"/>
                            </a:schemeClr>
                          </a:solidFill>
                          <a:effectLst/>
                          <a:latin typeface="Times New Roman"/>
                          <a:ea typeface="Times New Roman"/>
                          <a:cs typeface="Times New Roman"/>
                        </a:rPr>
                        <a:t>d</a:t>
                      </a:r>
                      <a:endParaRPr lang="en-US" sz="1100">
                        <a:solidFill>
                          <a:schemeClr val="bg1">
                            <a:lumMod val="10000"/>
                          </a:schemeClr>
                        </a:solidFill>
                        <a:effectLst/>
                        <a:latin typeface="Times New Roman"/>
                        <a:ea typeface="Times New Roman"/>
                        <a:cs typeface="Times New Roman"/>
                      </a:endParaRPr>
                    </a:p>
                  </a:txBody>
                  <a:tcPr marL="0" marR="0" marT="0" marB="0">
                    <a:solidFill>
                      <a:schemeClr val="bg2">
                        <a:lumMod val="75000"/>
                        <a:lumOff val="25000"/>
                      </a:schemeClr>
                    </a:solidFill>
                  </a:tcPr>
                </a:tc>
                <a:tc>
                  <a:txBody>
                    <a:bodyPr/>
                    <a:lstStyle/>
                    <a:p>
                      <a:pPr marL="3810" algn="ctr">
                        <a:lnSpc>
                          <a:spcPts val="1410"/>
                        </a:lnSpc>
                        <a:spcAft>
                          <a:spcPts val="0"/>
                        </a:spcAft>
                      </a:pPr>
                      <a:r>
                        <a:rPr lang="vi-VN" sz="1300">
                          <a:solidFill>
                            <a:schemeClr val="bg1">
                              <a:lumMod val="10000"/>
                            </a:schemeClr>
                          </a:solidFill>
                          <a:effectLst/>
                          <a:latin typeface="Times New Roman"/>
                          <a:ea typeface="Times New Roman"/>
                          <a:cs typeface="Times New Roman"/>
                        </a:rPr>
                        <a:t>5</a:t>
                      </a:r>
                      <a:endParaRPr lang="en-US" sz="1100">
                        <a:solidFill>
                          <a:schemeClr val="bg1">
                            <a:lumMod val="10000"/>
                          </a:schemeClr>
                        </a:solidFill>
                        <a:effectLst/>
                        <a:latin typeface="Times New Roman"/>
                        <a:ea typeface="Times New Roman"/>
                        <a:cs typeface="Times New Roman"/>
                      </a:endParaRPr>
                    </a:p>
                  </a:txBody>
                  <a:tcPr marL="0" marR="0" marT="0" marB="0">
                    <a:solidFill>
                      <a:schemeClr val="bg2">
                        <a:lumMod val="75000"/>
                        <a:lumOff val="25000"/>
                      </a:schemeClr>
                    </a:solidFill>
                  </a:tcPr>
                </a:tc>
                <a:tc>
                  <a:txBody>
                    <a:bodyPr/>
                    <a:lstStyle/>
                    <a:p>
                      <a:pPr marL="58420" marR="50800" algn="ctr">
                        <a:lnSpc>
                          <a:spcPts val="1410"/>
                        </a:lnSpc>
                        <a:spcAft>
                          <a:spcPts val="0"/>
                        </a:spcAft>
                      </a:pPr>
                      <a:r>
                        <a:rPr lang="vi-VN" sz="1300" dirty="0">
                          <a:solidFill>
                            <a:schemeClr val="bg1">
                              <a:lumMod val="10000"/>
                            </a:schemeClr>
                          </a:solidFill>
                          <a:effectLst/>
                          <a:latin typeface="Times New Roman"/>
                          <a:ea typeface="Times New Roman"/>
                          <a:cs typeface="Times New Roman"/>
                        </a:rPr>
                        <a:t>25</a:t>
                      </a:r>
                      <a:endParaRPr lang="en-US" sz="1100" dirty="0">
                        <a:solidFill>
                          <a:schemeClr val="bg1">
                            <a:lumMod val="10000"/>
                          </a:schemeClr>
                        </a:solidFill>
                        <a:effectLst/>
                        <a:latin typeface="Times New Roman"/>
                        <a:ea typeface="Times New Roman"/>
                        <a:cs typeface="Times New Roman"/>
                      </a:endParaRPr>
                    </a:p>
                  </a:txBody>
                  <a:tcPr marL="0" marR="0" marT="0" marB="0">
                    <a:solidFill>
                      <a:schemeClr val="bg2">
                        <a:lumMod val="75000"/>
                        <a:lumOff val="25000"/>
                      </a:schemeClr>
                    </a:solidFill>
                  </a:tcPr>
                </a:tc>
                <a:tc vMerge="1">
                  <a:txBody>
                    <a:bodyPr/>
                    <a:lstStyle/>
                    <a:p>
                      <a:endParaRPr lang="en-US"/>
                    </a:p>
                  </a:txBody>
                  <a:tcPr/>
                </a:tc>
                <a:extLst>
                  <a:ext uri="{0D108BD9-81ED-4DB2-BD59-A6C34878D82A}">
                    <a16:rowId xmlns:a16="http://schemas.microsoft.com/office/drawing/2014/main" val="10004"/>
                  </a:ext>
                </a:extLst>
              </a:tr>
            </a:tbl>
          </a:graphicData>
        </a:graphic>
      </p:graphicFrame>
      <p:pic>
        <p:nvPicPr>
          <p:cNvPr id="20" name="Picture 19">
            <a:extLst>
              <a:ext uri="{FF2B5EF4-FFF2-40B4-BE49-F238E27FC236}">
                <a16:creationId xmlns:a16="http://schemas.microsoft.com/office/drawing/2014/main" id="{68F43A87-C2A3-4B02-8332-20AA1AC79BB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780" b="96463" l="10000" r="93049"/>
                    </a14:imgEffect>
                  </a14:imgLayer>
                </a14:imgProps>
              </a:ext>
              <a:ext uri="{28A0092B-C50C-407E-A947-70E740481C1C}">
                <a14:useLocalDpi xmlns:a14="http://schemas.microsoft.com/office/drawing/2010/main" val="0"/>
              </a:ext>
            </a:extLst>
          </a:blip>
          <a:stretch>
            <a:fillRect/>
          </a:stretch>
        </p:blipFill>
        <p:spPr>
          <a:xfrm>
            <a:off x="6274419" y="692830"/>
            <a:ext cx="2362200" cy="2362200"/>
          </a:xfrm>
          <a:prstGeom prst="rect">
            <a:avLst/>
          </a:prstGeom>
        </p:spPr>
      </p:pic>
      <p:sp>
        <p:nvSpPr>
          <p:cNvPr id="21" name="TextBox 20">
            <a:extLst>
              <a:ext uri="{FF2B5EF4-FFF2-40B4-BE49-F238E27FC236}">
                <a16:creationId xmlns:a16="http://schemas.microsoft.com/office/drawing/2014/main" id="{99B0B395-12D8-4127-850C-17F3DB19A931}"/>
              </a:ext>
            </a:extLst>
          </p:cNvPr>
          <p:cNvSpPr txBox="1"/>
          <p:nvPr/>
        </p:nvSpPr>
        <p:spPr>
          <a:xfrm>
            <a:off x="6503019" y="1720377"/>
            <a:ext cx="838200" cy="400110"/>
          </a:xfrm>
          <a:prstGeom prst="rect">
            <a:avLst/>
          </a:prstGeom>
          <a:noFill/>
        </p:spPr>
        <p:txBody>
          <a:bodyPr wrap="square" rtlCol="0">
            <a:spAutoFit/>
          </a:bodyPr>
          <a:lstStyle/>
          <a:p>
            <a:r>
              <a:rPr lang="en-US" sz="2000"/>
              <a:t>15kg</a:t>
            </a:r>
            <a:endParaRPr lang="en-US" sz="2000" dirty="0"/>
          </a:p>
        </p:txBody>
      </p:sp>
      <p:pic>
        <p:nvPicPr>
          <p:cNvPr id="22" name="Picture 21">
            <a:extLst>
              <a:ext uri="{FF2B5EF4-FFF2-40B4-BE49-F238E27FC236}">
                <a16:creationId xmlns:a16="http://schemas.microsoft.com/office/drawing/2014/main" id="{9F6A6759-2DBA-4305-8C63-1F8EEDDF9663}"/>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3075" b="94876" l="1977" r="98256"/>
                    </a14:imgEffect>
                  </a14:imgLayer>
                </a14:imgProps>
              </a:ext>
              <a:ext uri="{28A0092B-C50C-407E-A947-70E740481C1C}">
                <a14:useLocalDpi xmlns:a14="http://schemas.microsoft.com/office/drawing/2010/main" val="0"/>
              </a:ext>
            </a:extLst>
          </a:blip>
          <a:stretch>
            <a:fillRect/>
          </a:stretch>
        </p:blipFill>
        <p:spPr>
          <a:xfrm>
            <a:off x="407019" y="2064629"/>
            <a:ext cx="1303258" cy="1035029"/>
          </a:xfrm>
          <a:prstGeom prst="rect">
            <a:avLst/>
          </a:prstGeom>
        </p:spPr>
      </p:pic>
      <p:pic>
        <p:nvPicPr>
          <p:cNvPr id="23" name="Picture 22">
            <a:extLst>
              <a:ext uri="{FF2B5EF4-FFF2-40B4-BE49-F238E27FC236}">
                <a16:creationId xmlns:a16="http://schemas.microsoft.com/office/drawing/2014/main" id="{AE9305C1-4F86-462F-9158-3F96E4D068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5619" y="2044729"/>
            <a:ext cx="1213383" cy="900982"/>
          </a:xfrm>
          <a:prstGeom prst="rect">
            <a:avLst/>
          </a:prstGeom>
        </p:spPr>
      </p:pic>
      <p:pic>
        <p:nvPicPr>
          <p:cNvPr id="24" name="Picture 23">
            <a:extLst>
              <a:ext uri="{FF2B5EF4-FFF2-40B4-BE49-F238E27FC236}">
                <a16:creationId xmlns:a16="http://schemas.microsoft.com/office/drawing/2014/main" id="{89FDB92D-BAD1-4F61-A53A-0345F37068B3}"/>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3408" b="97903" l="2000" r="97800"/>
                    </a14:imgEffect>
                  </a14:imgLayer>
                </a14:imgProps>
              </a:ext>
              <a:ext uri="{28A0092B-C50C-407E-A947-70E740481C1C}">
                <a14:useLocalDpi xmlns:a14="http://schemas.microsoft.com/office/drawing/2010/main" val="0"/>
              </a:ext>
            </a:extLst>
          </a:blip>
          <a:stretch>
            <a:fillRect/>
          </a:stretch>
        </p:blipFill>
        <p:spPr>
          <a:xfrm>
            <a:off x="1854819" y="2064629"/>
            <a:ext cx="1317666" cy="1005379"/>
          </a:xfrm>
          <a:prstGeom prst="rect">
            <a:avLst/>
          </a:prstGeom>
        </p:spPr>
      </p:pic>
      <p:pic>
        <p:nvPicPr>
          <p:cNvPr id="25" name="Picture 24">
            <a:extLst>
              <a:ext uri="{FF2B5EF4-FFF2-40B4-BE49-F238E27FC236}">
                <a16:creationId xmlns:a16="http://schemas.microsoft.com/office/drawing/2014/main" id="{2656D589-D81C-46A0-A21F-4978B22BF8B7}"/>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3662" b="93790" l="10000" r="90000"/>
                    </a14:imgEffect>
                  </a14:imgLayer>
                </a14:imgProps>
              </a:ext>
              <a:ext uri="{28A0092B-C50C-407E-A947-70E740481C1C}">
                <a14:useLocalDpi xmlns:a14="http://schemas.microsoft.com/office/drawing/2010/main" val="0"/>
              </a:ext>
            </a:extLst>
          </a:blip>
          <a:stretch>
            <a:fillRect/>
          </a:stretch>
        </p:blipFill>
        <p:spPr>
          <a:xfrm>
            <a:off x="2997819" y="1920432"/>
            <a:ext cx="1501038" cy="1149576"/>
          </a:xfrm>
          <a:prstGeom prst="rect">
            <a:avLst/>
          </a:prstGeom>
        </p:spPr>
      </p:pic>
      <p:sp>
        <p:nvSpPr>
          <p:cNvPr id="26" name="TextBox 25">
            <a:extLst>
              <a:ext uri="{FF2B5EF4-FFF2-40B4-BE49-F238E27FC236}">
                <a16:creationId xmlns:a16="http://schemas.microsoft.com/office/drawing/2014/main" id="{C441BA4F-9DEA-40D7-A420-8C057CE29DB2}"/>
              </a:ext>
            </a:extLst>
          </p:cNvPr>
          <p:cNvSpPr txBox="1"/>
          <p:nvPr/>
        </p:nvSpPr>
        <p:spPr>
          <a:xfrm>
            <a:off x="864219" y="2387498"/>
            <a:ext cx="609600" cy="523220"/>
          </a:xfrm>
          <a:prstGeom prst="rect">
            <a:avLst/>
          </a:prstGeom>
          <a:noFill/>
        </p:spPr>
        <p:txBody>
          <a:bodyPr wrap="square" rtlCol="0">
            <a:spAutoFit/>
          </a:bodyPr>
          <a:lstStyle/>
          <a:p>
            <a:r>
              <a:rPr lang="en-US" dirty="0"/>
              <a:t>7kg</a:t>
            </a:r>
          </a:p>
          <a:p>
            <a:r>
              <a:rPr lang="en-US" dirty="0"/>
              <a:t>42$</a:t>
            </a:r>
          </a:p>
        </p:txBody>
      </p:sp>
      <p:sp>
        <p:nvSpPr>
          <p:cNvPr id="27" name="TextBox 26">
            <a:extLst>
              <a:ext uri="{FF2B5EF4-FFF2-40B4-BE49-F238E27FC236}">
                <a16:creationId xmlns:a16="http://schemas.microsoft.com/office/drawing/2014/main" id="{BA6A5752-56C0-4AA8-8A0C-95150F42109D}"/>
              </a:ext>
            </a:extLst>
          </p:cNvPr>
          <p:cNvSpPr txBox="1"/>
          <p:nvPr/>
        </p:nvSpPr>
        <p:spPr>
          <a:xfrm>
            <a:off x="2312019" y="2387498"/>
            <a:ext cx="609600" cy="523220"/>
          </a:xfrm>
          <a:prstGeom prst="rect">
            <a:avLst/>
          </a:prstGeom>
          <a:noFill/>
        </p:spPr>
        <p:txBody>
          <a:bodyPr wrap="square" rtlCol="0">
            <a:spAutoFit/>
          </a:bodyPr>
          <a:lstStyle/>
          <a:p>
            <a:r>
              <a:rPr lang="en-US" dirty="0"/>
              <a:t>3kg</a:t>
            </a:r>
          </a:p>
          <a:p>
            <a:r>
              <a:rPr lang="en-US" dirty="0"/>
              <a:t>12$</a:t>
            </a:r>
          </a:p>
        </p:txBody>
      </p:sp>
      <p:sp>
        <p:nvSpPr>
          <p:cNvPr id="28" name="TextBox 27">
            <a:extLst>
              <a:ext uri="{FF2B5EF4-FFF2-40B4-BE49-F238E27FC236}">
                <a16:creationId xmlns:a16="http://schemas.microsoft.com/office/drawing/2014/main" id="{3617B3FD-85E1-44F6-BF20-B49B154D5E9B}"/>
              </a:ext>
            </a:extLst>
          </p:cNvPr>
          <p:cNvSpPr txBox="1"/>
          <p:nvPr/>
        </p:nvSpPr>
        <p:spPr>
          <a:xfrm>
            <a:off x="3584760" y="2305708"/>
            <a:ext cx="609600" cy="523220"/>
          </a:xfrm>
          <a:prstGeom prst="rect">
            <a:avLst/>
          </a:prstGeom>
          <a:noFill/>
        </p:spPr>
        <p:txBody>
          <a:bodyPr wrap="square" rtlCol="0">
            <a:spAutoFit/>
          </a:bodyPr>
          <a:lstStyle/>
          <a:p>
            <a:r>
              <a:rPr lang="en-US" dirty="0"/>
              <a:t>4kg</a:t>
            </a:r>
          </a:p>
          <a:p>
            <a:r>
              <a:rPr lang="en-US" dirty="0"/>
              <a:t>40$</a:t>
            </a:r>
          </a:p>
        </p:txBody>
      </p:sp>
      <p:sp>
        <p:nvSpPr>
          <p:cNvPr id="29" name="TextBox 28">
            <a:extLst>
              <a:ext uri="{FF2B5EF4-FFF2-40B4-BE49-F238E27FC236}">
                <a16:creationId xmlns:a16="http://schemas.microsoft.com/office/drawing/2014/main" id="{CB9FD657-C65D-4A95-B71F-D8B47D74BA87}"/>
              </a:ext>
            </a:extLst>
          </p:cNvPr>
          <p:cNvSpPr txBox="1"/>
          <p:nvPr/>
        </p:nvSpPr>
        <p:spPr>
          <a:xfrm>
            <a:off x="4826619" y="2278288"/>
            <a:ext cx="609600" cy="523220"/>
          </a:xfrm>
          <a:prstGeom prst="rect">
            <a:avLst/>
          </a:prstGeom>
          <a:noFill/>
        </p:spPr>
        <p:txBody>
          <a:bodyPr wrap="square" rtlCol="0">
            <a:spAutoFit/>
          </a:bodyPr>
          <a:lstStyle/>
          <a:p>
            <a:r>
              <a:rPr lang="en-US" dirty="0"/>
              <a:t>5kg</a:t>
            </a:r>
          </a:p>
          <a:p>
            <a:r>
              <a:rPr lang="en-US" dirty="0"/>
              <a:t>25$</a:t>
            </a:r>
          </a:p>
        </p:txBody>
      </p:sp>
      <p:cxnSp>
        <p:nvCxnSpPr>
          <p:cNvPr id="3" name="Straight Arrow Connector 2">
            <a:extLst>
              <a:ext uri="{FF2B5EF4-FFF2-40B4-BE49-F238E27FC236}">
                <a16:creationId xmlns:a16="http://schemas.microsoft.com/office/drawing/2014/main" id="{B70EE3A5-E624-4E9D-97A0-0C907CA42A89}"/>
              </a:ext>
            </a:extLst>
          </p:cNvPr>
          <p:cNvCxnSpPr>
            <a:cxnSpLocks/>
          </p:cNvCxnSpPr>
          <p:nvPr/>
        </p:nvCxnSpPr>
        <p:spPr>
          <a:xfrm>
            <a:off x="301743" y="1876757"/>
            <a:ext cx="714876" cy="5395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90A3AB5D-3BBB-4308-AAD8-03062C1E0459}"/>
              </a:ext>
            </a:extLst>
          </p:cNvPr>
          <p:cNvCxnSpPr>
            <a:cxnSpLocks/>
          </p:cNvCxnSpPr>
          <p:nvPr/>
        </p:nvCxnSpPr>
        <p:spPr>
          <a:xfrm flipV="1">
            <a:off x="127129" y="2837741"/>
            <a:ext cx="850492" cy="63339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7012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75" name="Google Shape;375;p43"/>
          <p:cNvSpPr txBox="1">
            <a:spLocks noGrp="1"/>
          </p:cNvSpPr>
          <p:nvPr>
            <p:ph type="title" idx="6"/>
          </p:nvPr>
        </p:nvSpPr>
        <p:spPr>
          <a:xfrm>
            <a:off x="713250" y="410027"/>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t>Bài toán</a:t>
            </a:r>
            <a:endParaRPr/>
          </a:p>
        </p:txBody>
      </p:sp>
      <p:graphicFrame>
        <p:nvGraphicFramePr>
          <p:cNvPr id="19" name="Table 18">
            <a:extLst>
              <a:ext uri="{FF2B5EF4-FFF2-40B4-BE49-F238E27FC236}">
                <a16:creationId xmlns:a16="http://schemas.microsoft.com/office/drawing/2014/main" id="{2D502BD4-319D-44C3-BB22-5CF425EC0470}"/>
              </a:ext>
            </a:extLst>
          </p:cNvPr>
          <p:cNvGraphicFramePr>
            <a:graphicFrameLocks noGrp="1"/>
          </p:cNvGraphicFramePr>
          <p:nvPr>
            <p:extLst>
              <p:ext uri="{D42A27DB-BD31-4B8C-83A1-F6EECF244321}">
                <p14:modId xmlns:p14="http://schemas.microsoft.com/office/powerpoint/2010/main" val="2628916399"/>
              </p:ext>
            </p:extLst>
          </p:nvPr>
        </p:nvGraphicFramePr>
        <p:xfrm>
          <a:off x="544550" y="3630426"/>
          <a:ext cx="4572000" cy="1240768"/>
        </p:xfrm>
        <a:graphic>
          <a:graphicData uri="http://schemas.openxmlformats.org/drawingml/2006/table">
            <a:tbl>
              <a:tblPr firstRow="1">
                <a:tableStyleId>{69C7853C-536D-4A76-A0AE-DD22124D55A5}</a:tableStyleId>
              </a:tblPr>
              <a:tblGrid>
                <a:gridCol w="1219200">
                  <a:extLst>
                    <a:ext uri="{9D8B030D-6E8A-4147-A177-3AD203B41FA5}">
                      <a16:colId xmlns:a16="http://schemas.microsoft.com/office/drawing/2014/main" val="20000"/>
                    </a:ext>
                  </a:extLst>
                </a:gridCol>
                <a:gridCol w="1661582">
                  <a:extLst>
                    <a:ext uri="{9D8B030D-6E8A-4147-A177-3AD203B41FA5}">
                      <a16:colId xmlns:a16="http://schemas.microsoft.com/office/drawing/2014/main" val="20001"/>
                    </a:ext>
                  </a:extLst>
                </a:gridCol>
                <a:gridCol w="853582">
                  <a:extLst>
                    <a:ext uri="{9D8B030D-6E8A-4147-A177-3AD203B41FA5}">
                      <a16:colId xmlns:a16="http://schemas.microsoft.com/office/drawing/2014/main" val="20002"/>
                    </a:ext>
                  </a:extLst>
                </a:gridCol>
                <a:gridCol w="837636">
                  <a:extLst>
                    <a:ext uri="{9D8B030D-6E8A-4147-A177-3AD203B41FA5}">
                      <a16:colId xmlns:a16="http://schemas.microsoft.com/office/drawing/2014/main" val="20003"/>
                    </a:ext>
                  </a:extLst>
                </a:gridCol>
              </a:tblGrid>
              <a:tr h="481308">
                <a:tc>
                  <a:txBody>
                    <a:bodyPr/>
                    <a:lstStyle/>
                    <a:p>
                      <a:pPr marL="95250" marR="92075" algn="ctr">
                        <a:lnSpc>
                          <a:spcPts val="1385"/>
                        </a:lnSpc>
                        <a:spcAft>
                          <a:spcPts val="0"/>
                        </a:spcAft>
                      </a:pPr>
                      <a:endParaRPr lang="en-US" sz="1300">
                        <a:solidFill>
                          <a:schemeClr val="tx1"/>
                        </a:solidFill>
                        <a:effectLst/>
                      </a:endParaRPr>
                    </a:p>
                    <a:p>
                      <a:pPr marL="95250" marR="92075" algn="ctr">
                        <a:lnSpc>
                          <a:spcPts val="1385"/>
                        </a:lnSpc>
                        <a:spcAft>
                          <a:spcPts val="0"/>
                        </a:spcAft>
                      </a:pPr>
                      <a:r>
                        <a:rPr lang="vi-VN" sz="1300">
                          <a:solidFill>
                            <a:schemeClr val="tx1"/>
                          </a:solidFill>
                          <a:effectLst/>
                        </a:rPr>
                        <a:t>Đồ </a:t>
                      </a:r>
                      <a:r>
                        <a:rPr lang="vi-VN" sz="1300" dirty="0">
                          <a:solidFill>
                            <a:schemeClr val="tx1"/>
                          </a:solidFill>
                          <a:effectLst/>
                        </a:rPr>
                        <a:t>vật</a:t>
                      </a:r>
                      <a:endParaRPr lang="en-US" sz="1100" dirty="0">
                        <a:solidFill>
                          <a:schemeClr val="tx1"/>
                        </a:solidFill>
                        <a:effectLst/>
                        <a:latin typeface="Times New Roman"/>
                        <a:ea typeface="Times New Roman"/>
                        <a:cs typeface="Times New Roman"/>
                      </a:endParaRPr>
                    </a:p>
                  </a:txBody>
                  <a:tcPr marL="0" marR="0" marT="0" marB="0">
                    <a:solidFill>
                      <a:schemeClr val="accent2"/>
                    </a:solidFill>
                  </a:tcPr>
                </a:tc>
                <a:tc>
                  <a:txBody>
                    <a:bodyPr/>
                    <a:lstStyle/>
                    <a:p>
                      <a:pPr marL="96520" marR="92710" algn="ctr">
                        <a:lnSpc>
                          <a:spcPts val="1385"/>
                        </a:lnSpc>
                        <a:spcAft>
                          <a:spcPts val="0"/>
                        </a:spcAft>
                      </a:pPr>
                      <a:endParaRPr lang="en-US" sz="1300">
                        <a:solidFill>
                          <a:schemeClr val="tx1"/>
                        </a:solidFill>
                        <a:effectLst/>
                      </a:endParaRPr>
                    </a:p>
                    <a:p>
                      <a:pPr marL="96520" marR="92710" algn="ctr">
                        <a:lnSpc>
                          <a:spcPts val="1385"/>
                        </a:lnSpc>
                        <a:spcAft>
                          <a:spcPts val="0"/>
                        </a:spcAft>
                      </a:pPr>
                      <a:r>
                        <a:rPr lang="vi-VN" sz="1300">
                          <a:solidFill>
                            <a:schemeClr val="tx1"/>
                          </a:solidFill>
                          <a:effectLst/>
                        </a:rPr>
                        <a:t>Trọng </a:t>
                      </a:r>
                      <a:r>
                        <a:rPr lang="vi-VN" sz="1300" dirty="0">
                          <a:solidFill>
                            <a:schemeClr val="tx1"/>
                          </a:solidFill>
                          <a:effectLst/>
                        </a:rPr>
                        <a:t>lượng</a:t>
                      </a:r>
                      <a:endParaRPr lang="en-US" sz="1100" dirty="0">
                        <a:solidFill>
                          <a:schemeClr val="tx1"/>
                        </a:solidFill>
                        <a:effectLst/>
                        <a:latin typeface="Times New Roman"/>
                        <a:ea typeface="Times New Roman"/>
                        <a:cs typeface="Times New Roman"/>
                      </a:endParaRPr>
                    </a:p>
                  </a:txBody>
                  <a:tcPr marL="0" marR="0" marT="0" marB="0">
                    <a:solidFill>
                      <a:schemeClr val="accent2"/>
                    </a:solidFill>
                  </a:tcPr>
                </a:tc>
                <a:tc>
                  <a:txBody>
                    <a:bodyPr/>
                    <a:lstStyle/>
                    <a:p>
                      <a:pPr marL="58420" marR="50800" algn="ctr">
                        <a:lnSpc>
                          <a:spcPts val="1385"/>
                        </a:lnSpc>
                        <a:spcAft>
                          <a:spcPts val="0"/>
                        </a:spcAft>
                      </a:pPr>
                      <a:endParaRPr lang="en-US" sz="1300">
                        <a:solidFill>
                          <a:schemeClr val="tx1"/>
                        </a:solidFill>
                        <a:effectLst/>
                      </a:endParaRPr>
                    </a:p>
                    <a:p>
                      <a:pPr marL="58420" marR="50800" algn="ctr">
                        <a:lnSpc>
                          <a:spcPts val="1385"/>
                        </a:lnSpc>
                        <a:spcAft>
                          <a:spcPts val="0"/>
                        </a:spcAft>
                      </a:pPr>
                      <a:r>
                        <a:rPr lang="vi-VN" sz="1300">
                          <a:solidFill>
                            <a:schemeClr val="tx1"/>
                          </a:solidFill>
                          <a:effectLst/>
                        </a:rPr>
                        <a:t>Giá trị</a:t>
                      </a:r>
                      <a:endParaRPr lang="en-US" sz="1100">
                        <a:solidFill>
                          <a:schemeClr val="tx1"/>
                        </a:solidFill>
                        <a:effectLst/>
                        <a:latin typeface="Times New Roman"/>
                        <a:ea typeface="Times New Roman"/>
                        <a:cs typeface="Times New Roman"/>
                      </a:endParaRPr>
                    </a:p>
                  </a:txBody>
                  <a:tcPr marL="0" marR="0" marT="0" marB="0">
                    <a:solidFill>
                      <a:schemeClr val="accent2"/>
                    </a:solidFill>
                  </a:tcPr>
                </a:tc>
                <a:tc>
                  <a:txBody>
                    <a:bodyPr/>
                    <a:lstStyle/>
                    <a:p>
                      <a:pPr marL="140970">
                        <a:lnSpc>
                          <a:spcPts val="1385"/>
                        </a:lnSpc>
                        <a:spcAft>
                          <a:spcPts val="0"/>
                        </a:spcAft>
                      </a:pPr>
                      <a:endParaRPr lang="en-US" sz="1300">
                        <a:solidFill>
                          <a:schemeClr val="tx1"/>
                        </a:solidFill>
                        <a:effectLst/>
                      </a:endParaRPr>
                    </a:p>
                    <a:p>
                      <a:pPr marL="140970">
                        <a:lnSpc>
                          <a:spcPts val="1385"/>
                        </a:lnSpc>
                        <a:spcAft>
                          <a:spcPts val="0"/>
                        </a:spcAft>
                      </a:pPr>
                      <a:r>
                        <a:rPr lang="vi-VN" sz="1300">
                          <a:solidFill>
                            <a:schemeClr val="tx1"/>
                          </a:solidFill>
                          <a:effectLst/>
                        </a:rPr>
                        <a:t>Ba </a:t>
                      </a:r>
                      <a:r>
                        <a:rPr lang="vi-VN" sz="1300" dirty="0">
                          <a:solidFill>
                            <a:schemeClr val="tx1"/>
                          </a:solidFill>
                          <a:effectLst/>
                        </a:rPr>
                        <a:t>lô</a:t>
                      </a:r>
                      <a:endParaRPr lang="en-US" sz="1100" dirty="0">
                        <a:solidFill>
                          <a:schemeClr val="tx1"/>
                        </a:solidFill>
                        <a:effectLst/>
                        <a:latin typeface="Times New Roman"/>
                        <a:ea typeface="Times New Roman"/>
                        <a:cs typeface="Times New Roman"/>
                      </a:endParaRPr>
                    </a:p>
                  </a:txBody>
                  <a:tcPr marL="0" marR="0" marT="0" marB="0">
                    <a:solidFill>
                      <a:schemeClr val="accent2"/>
                    </a:solidFill>
                  </a:tcPr>
                </a:tc>
                <a:extLst>
                  <a:ext uri="{0D108BD9-81ED-4DB2-BD59-A6C34878D82A}">
                    <a16:rowId xmlns:a16="http://schemas.microsoft.com/office/drawing/2014/main" val="10000"/>
                  </a:ext>
                </a:extLst>
              </a:tr>
              <a:tr h="191135">
                <a:tc>
                  <a:txBody>
                    <a:bodyPr/>
                    <a:lstStyle/>
                    <a:p>
                      <a:pPr marL="8890" algn="ctr">
                        <a:lnSpc>
                          <a:spcPts val="1410"/>
                        </a:lnSpc>
                        <a:spcAft>
                          <a:spcPts val="0"/>
                        </a:spcAft>
                      </a:pPr>
                      <a:r>
                        <a:rPr lang="en-US" sz="1300">
                          <a:solidFill>
                            <a:schemeClr val="bg1">
                              <a:lumMod val="10000"/>
                            </a:schemeClr>
                          </a:solidFill>
                          <a:effectLst/>
                          <a:latin typeface="Times New Roman"/>
                          <a:ea typeface="Times New Roman"/>
                          <a:cs typeface="Times New Roman"/>
                        </a:rPr>
                        <a:t>a</a:t>
                      </a:r>
                      <a:endParaRPr lang="en-US" sz="1100" dirty="0">
                        <a:solidFill>
                          <a:schemeClr val="bg1">
                            <a:lumMod val="10000"/>
                          </a:schemeClr>
                        </a:solidFill>
                        <a:effectLst/>
                        <a:latin typeface="Times New Roman"/>
                        <a:ea typeface="Times New Roman"/>
                        <a:cs typeface="Times New Roman"/>
                      </a:endParaRPr>
                    </a:p>
                  </a:txBody>
                  <a:tcPr marL="0" marR="0" marT="0" marB="0">
                    <a:solidFill>
                      <a:schemeClr val="bg2">
                        <a:lumMod val="75000"/>
                        <a:lumOff val="25000"/>
                      </a:schemeClr>
                    </a:solidFill>
                  </a:tcPr>
                </a:tc>
                <a:tc>
                  <a:txBody>
                    <a:bodyPr/>
                    <a:lstStyle/>
                    <a:p>
                      <a:pPr marL="3810" algn="ctr">
                        <a:lnSpc>
                          <a:spcPts val="1410"/>
                        </a:lnSpc>
                        <a:spcAft>
                          <a:spcPts val="0"/>
                        </a:spcAft>
                      </a:pPr>
                      <a:r>
                        <a:rPr lang="vi-VN" sz="1300">
                          <a:solidFill>
                            <a:schemeClr val="bg1">
                              <a:lumMod val="10000"/>
                            </a:schemeClr>
                          </a:solidFill>
                          <a:effectLst/>
                          <a:latin typeface="Times New Roman"/>
                          <a:ea typeface="Times New Roman"/>
                          <a:cs typeface="Times New Roman"/>
                        </a:rPr>
                        <a:t>7</a:t>
                      </a:r>
                      <a:endParaRPr lang="en-US" sz="1100">
                        <a:solidFill>
                          <a:schemeClr val="bg1">
                            <a:lumMod val="10000"/>
                          </a:schemeClr>
                        </a:solidFill>
                        <a:effectLst/>
                        <a:latin typeface="Times New Roman"/>
                        <a:ea typeface="Times New Roman"/>
                        <a:cs typeface="Times New Roman"/>
                      </a:endParaRPr>
                    </a:p>
                  </a:txBody>
                  <a:tcPr marL="0" marR="0" marT="0" marB="0">
                    <a:solidFill>
                      <a:schemeClr val="bg2">
                        <a:lumMod val="75000"/>
                        <a:lumOff val="25000"/>
                      </a:schemeClr>
                    </a:solidFill>
                  </a:tcPr>
                </a:tc>
                <a:tc>
                  <a:txBody>
                    <a:bodyPr/>
                    <a:lstStyle/>
                    <a:p>
                      <a:pPr marL="58420" marR="50800" algn="ctr">
                        <a:lnSpc>
                          <a:spcPts val="1410"/>
                        </a:lnSpc>
                        <a:spcAft>
                          <a:spcPts val="0"/>
                        </a:spcAft>
                      </a:pPr>
                      <a:r>
                        <a:rPr lang="vi-VN" sz="1300">
                          <a:solidFill>
                            <a:schemeClr val="bg1">
                              <a:lumMod val="10000"/>
                            </a:schemeClr>
                          </a:solidFill>
                          <a:effectLst/>
                          <a:latin typeface="Times New Roman"/>
                          <a:ea typeface="Times New Roman"/>
                          <a:cs typeface="Times New Roman"/>
                        </a:rPr>
                        <a:t>42</a:t>
                      </a:r>
                      <a:endParaRPr lang="en-US" sz="1100">
                        <a:solidFill>
                          <a:schemeClr val="bg1">
                            <a:lumMod val="10000"/>
                          </a:schemeClr>
                        </a:solidFill>
                        <a:effectLst/>
                        <a:latin typeface="Times New Roman"/>
                        <a:ea typeface="Times New Roman"/>
                        <a:cs typeface="Times New Roman"/>
                      </a:endParaRPr>
                    </a:p>
                  </a:txBody>
                  <a:tcPr marL="0" marR="0" marT="0" marB="0">
                    <a:solidFill>
                      <a:schemeClr val="bg2">
                        <a:lumMod val="75000"/>
                        <a:lumOff val="25000"/>
                      </a:schemeClr>
                    </a:solidFill>
                  </a:tcPr>
                </a:tc>
                <a:tc rowSpan="4">
                  <a:txBody>
                    <a:bodyPr/>
                    <a:lstStyle/>
                    <a:p>
                      <a:pPr>
                        <a:spcBef>
                          <a:spcPts val="45"/>
                        </a:spcBef>
                        <a:spcAft>
                          <a:spcPts val="0"/>
                        </a:spcAft>
                      </a:pPr>
                      <a:r>
                        <a:rPr lang="vi-VN" sz="1950" dirty="0">
                          <a:solidFill>
                            <a:schemeClr val="bg1">
                              <a:lumMod val="10000"/>
                            </a:schemeClr>
                          </a:solidFill>
                          <a:effectLst/>
                          <a:latin typeface="Times New Roman"/>
                          <a:ea typeface="Times New Roman"/>
                          <a:cs typeface="Times New Roman"/>
                        </a:rPr>
                        <a:t> </a:t>
                      </a:r>
                      <a:endParaRPr lang="en-US" sz="1100" dirty="0">
                        <a:solidFill>
                          <a:schemeClr val="bg1">
                            <a:lumMod val="10000"/>
                          </a:schemeClr>
                        </a:solidFill>
                        <a:effectLst/>
                        <a:latin typeface="Times New Roman"/>
                        <a:ea typeface="Times New Roman"/>
                        <a:cs typeface="Times New Roman"/>
                      </a:endParaRPr>
                    </a:p>
                    <a:p>
                      <a:pPr marL="80010">
                        <a:spcAft>
                          <a:spcPts val="0"/>
                        </a:spcAft>
                      </a:pPr>
                      <a:r>
                        <a:rPr lang="vi-VN" sz="1300" i="1" dirty="0">
                          <a:solidFill>
                            <a:schemeClr val="bg1">
                              <a:lumMod val="10000"/>
                            </a:schemeClr>
                          </a:solidFill>
                          <a:effectLst/>
                          <a:latin typeface="Times New Roman"/>
                          <a:ea typeface="Times New Roman"/>
                          <a:cs typeface="Times New Roman"/>
                        </a:rPr>
                        <a:t>W </a:t>
                      </a:r>
                      <a:r>
                        <a:rPr lang="vi-VN" sz="1300">
                          <a:solidFill>
                            <a:schemeClr val="bg1">
                              <a:lumMod val="10000"/>
                            </a:schemeClr>
                          </a:solidFill>
                          <a:effectLst/>
                          <a:latin typeface="Times New Roman"/>
                          <a:ea typeface="Times New Roman"/>
                          <a:cs typeface="Times New Roman"/>
                        </a:rPr>
                        <a:t>= 1</a:t>
                      </a:r>
                      <a:r>
                        <a:rPr lang="en-US" sz="1300">
                          <a:solidFill>
                            <a:schemeClr val="bg1">
                              <a:lumMod val="10000"/>
                            </a:schemeClr>
                          </a:solidFill>
                          <a:effectLst/>
                          <a:latin typeface="Times New Roman"/>
                          <a:ea typeface="Times New Roman"/>
                          <a:cs typeface="Times New Roman"/>
                        </a:rPr>
                        <a:t>5</a:t>
                      </a:r>
                      <a:endParaRPr lang="en-US" sz="1100" dirty="0">
                        <a:solidFill>
                          <a:schemeClr val="bg1">
                            <a:lumMod val="10000"/>
                          </a:schemeClr>
                        </a:solidFill>
                        <a:effectLst/>
                        <a:latin typeface="Times New Roman"/>
                        <a:ea typeface="Times New Roman"/>
                        <a:cs typeface="Times New Roman"/>
                      </a:endParaRPr>
                    </a:p>
                  </a:txBody>
                  <a:tcPr marL="0" marR="0" marT="0" marB="0">
                    <a:solidFill>
                      <a:schemeClr val="bg2">
                        <a:lumMod val="75000"/>
                        <a:lumOff val="25000"/>
                      </a:schemeClr>
                    </a:solidFill>
                  </a:tcPr>
                </a:tc>
                <a:extLst>
                  <a:ext uri="{0D108BD9-81ED-4DB2-BD59-A6C34878D82A}">
                    <a16:rowId xmlns:a16="http://schemas.microsoft.com/office/drawing/2014/main" val="10001"/>
                  </a:ext>
                </a:extLst>
              </a:tr>
              <a:tr h="188595">
                <a:tc>
                  <a:txBody>
                    <a:bodyPr/>
                    <a:lstStyle/>
                    <a:p>
                      <a:pPr marL="8890" algn="ctr">
                        <a:lnSpc>
                          <a:spcPts val="1385"/>
                        </a:lnSpc>
                        <a:spcAft>
                          <a:spcPts val="0"/>
                        </a:spcAft>
                      </a:pPr>
                      <a:r>
                        <a:rPr lang="en-US" sz="1300">
                          <a:solidFill>
                            <a:schemeClr val="bg1">
                              <a:lumMod val="10000"/>
                            </a:schemeClr>
                          </a:solidFill>
                          <a:effectLst/>
                          <a:latin typeface="Times New Roman"/>
                          <a:ea typeface="Times New Roman"/>
                          <a:cs typeface="Times New Roman"/>
                        </a:rPr>
                        <a:t>b</a:t>
                      </a:r>
                      <a:endParaRPr lang="en-US" sz="1100" dirty="0">
                        <a:solidFill>
                          <a:schemeClr val="bg1">
                            <a:lumMod val="10000"/>
                          </a:schemeClr>
                        </a:solidFill>
                        <a:effectLst/>
                        <a:latin typeface="Times New Roman"/>
                        <a:ea typeface="Times New Roman"/>
                        <a:cs typeface="Times New Roman"/>
                      </a:endParaRPr>
                    </a:p>
                  </a:txBody>
                  <a:tcPr marL="0" marR="0" marT="0" marB="0">
                    <a:solidFill>
                      <a:schemeClr val="bg2">
                        <a:lumMod val="75000"/>
                        <a:lumOff val="25000"/>
                      </a:schemeClr>
                    </a:solidFill>
                  </a:tcPr>
                </a:tc>
                <a:tc>
                  <a:txBody>
                    <a:bodyPr/>
                    <a:lstStyle/>
                    <a:p>
                      <a:pPr marL="3810" algn="ctr">
                        <a:lnSpc>
                          <a:spcPts val="1385"/>
                        </a:lnSpc>
                        <a:spcAft>
                          <a:spcPts val="0"/>
                        </a:spcAft>
                      </a:pPr>
                      <a:r>
                        <a:rPr lang="vi-VN" sz="1300" dirty="0">
                          <a:solidFill>
                            <a:schemeClr val="bg1">
                              <a:lumMod val="10000"/>
                            </a:schemeClr>
                          </a:solidFill>
                          <a:effectLst/>
                          <a:latin typeface="Times New Roman"/>
                          <a:ea typeface="Times New Roman"/>
                          <a:cs typeface="Times New Roman"/>
                        </a:rPr>
                        <a:t>3</a:t>
                      </a:r>
                      <a:endParaRPr lang="en-US" sz="1100" dirty="0">
                        <a:solidFill>
                          <a:schemeClr val="bg1">
                            <a:lumMod val="10000"/>
                          </a:schemeClr>
                        </a:solidFill>
                        <a:effectLst/>
                        <a:latin typeface="Times New Roman"/>
                        <a:ea typeface="Times New Roman"/>
                        <a:cs typeface="Times New Roman"/>
                      </a:endParaRPr>
                    </a:p>
                  </a:txBody>
                  <a:tcPr marL="0" marR="0" marT="0" marB="0">
                    <a:solidFill>
                      <a:schemeClr val="bg2">
                        <a:lumMod val="75000"/>
                        <a:lumOff val="25000"/>
                      </a:schemeClr>
                    </a:solidFill>
                  </a:tcPr>
                </a:tc>
                <a:tc>
                  <a:txBody>
                    <a:bodyPr/>
                    <a:lstStyle/>
                    <a:p>
                      <a:pPr marL="58420" marR="50800" algn="ctr">
                        <a:lnSpc>
                          <a:spcPts val="1385"/>
                        </a:lnSpc>
                        <a:spcAft>
                          <a:spcPts val="0"/>
                        </a:spcAft>
                      </a:pPr>
                      <a:r>
                        <a:rPr lang="vi-VN" sz="1300">
                          <a:solidFill>
                            <a:schemeClr val="bg1">
                              <a:lumMod val="10000"/>
                            </a:schemeClr>
                          </a:solidFill>
                          <a:effectLst/>
                          <a:latin typeface="Times New Roman"/>
                          <a:ea typeface="Times New Roman"/>
                          <a:cs typeface="Times New Roman"/>
                        </a:rPr>
                        <a:t>12</a:t>
                      </a:r>
                      <a:endParaRPr lang="en-US" sz="1100">
                        <a:solidFill>
                          <a:schemeClr val="bg1">
                            <a:lumMod val="10000"/>
                          </a:schemeClr>
                        </a:solidFill>
                        <a:effectLst/>
                        <a:latin typeface="Times New Roman"/>
                        <a:ea typeface="Times New Roman"/>
                        <a:cs typeface="Times New Roman"/>
                      </a:endParaRPr>
                    </a:p>
                  </a:txBody>
                  <a:tcPr marL="0" marR="0" marT="0" marB="0">
                    <a:solidFill>
                      <a:schemeClr val="bg2">
                        <a:lumMod val="75000"/>
                        <a:lumOff val="25000"/>
                      </a:schemeClr>
                    </a:solidFill>
                  </a:tcPr>
                </a:tc>
                <a:tc vMerge="1">
                  <a:txBody>
                    <a:bodyPr/>
                    <a:lstStyle/>
                    <a:p>
                      <a:endParaRPr lang="en-US"/>
                    </a:p>
                  </a:txBody>
                  <a:tcPr/>
                </a:tc>
                <a:extLst>
                  <a:ext uri="{0D108BD9-81ED-4DB2-BD59-A6C34878D82A}">
                    <a16:rowId xmlns:a16="http://schemas.microsoft.com/office/drawing/2014/main" val="10002"/>
                  </a:ext>
                </a:extLst>
              </a:tr>
              <a:tr h="188595">
                <a:tc>
                  <a:txBody>
                    <a:bodyPr/>
                    <a:lstStyle/>
                    <a:p>
                      <a:pPr marL="8890" algn="ctr">
                        <a:lnSpc>
                          <a:spcPts val="1385"/>
                        </a:lnSpc>
                        <a:spcAft>
                          <a:spcPts val="0"/>
                        </a:spcAft>
                      </a:pPr>
                      <a:r>
                        <a:rPr lang="en-US" sz="1300">
                          <a:solidFill>
                            <a:schemeClr val="bg1">
                              <a:lumMod val="10000"/>
                            </a:schemeClr>
                          </a:solidFill>
                          <a:effectLst/>
                          <a:latin typeface="Times New Roman"/>
                          <a:ea typeface="Times New Roman"/>
                          <a:cs typeface="Times New Roman"/>
                        </a:rPr>
                        <a:t>c</a:t>
                      </a:r>
                      <a:endParaRPr lang="en-US" sz="1100">
                        <a:solidFill>
                          <a:schemeClr val="bg1">
                            <a:lumMod val="10000"/>
                          </a:schemeClr>
                        </a:solidFill>
                        <a:effectLst/>
                        <a:latin typeface="Times New Roman"/>
                        <a:ea typeface="Times New Roman"/>
                        <a:cs typeface="Times New Roman"/>
                      </a:endParaRPr>
                    </a:p>
                  </a:txBody>
                  <a:tcPr marL="0" marR="0" marT="0" marB="0">
                    <a:solidFill>
                      <a:schemeClr val="bg2">
                        <a:lumMod val="75000"/>
                        <a:lumOff val="25000"/>
                      </a:schemeClr>
                    </a:solidFill>
                  </a:tcPr>
                </a:tc>
                <a:tc>
                  <a:txBody>
                    <a:bodyPr/>
                    <a:lstStyle/>
                    <a:p>
                      <a:pPr marL="3810" algn="ctr">
                        <a:lnSpc>
                          <a:spcPts val="1385"/>
                        </a:lnSpc>
                        <a:spcAft>
                          <a:spcPts val="0"/>
                        </a:spcAft>
                      </a:pPr>
                      <a:r>
                        <a:rPr lang="vi-VN" sz="1300" dirty="0">
                          <a:solidFill>
                            <a:schemeClr val="bg1">
                              <a:lumMod val="10000"/>
                            </a:schemeClr>
                          </a:solidFill>
                          <a:effectLst/>
                          <a:latin typeface="Times New Roman"/>
                          <a:ea typeface="Times New Roman"/>
                          <a:cs typeface="Times New Roman"/>
                        </a:rPr>
                        <a:t>4</a:t>
                      </a:r>
                      <a:endParaRPr lang="en-US" sz="1100" dirty="0">
                        <a:solidFill>
                          <a:schemeClr val="bg1">
                            <a:lumMod val="10000"/>
                          </a:schemeClr>
                        </a:solidFill>
                        <a:effectLst/>
                        <a:latin typeface="Times New Roman"/>
                        <a:ea typeface="Times New Roman"/>
                        <a:cs typeface="Times New Roman"/>
                      </a:endParaRPr>
                    </a:p>
                  </a:txBody>
                  <a:tcPr marL="0" marR="0" marT="0" marB="0">
                    <a:solidFill>
                      <a:schemeClr val="bg2">
                        <a:lumMod val="75000"/>
                        <a:lumOff val="25000"/>
                      </a:schemeClr>
                    </a:solidFill>
                  </a:tcPr>
                </a:tc>
                <a:tc>
                  <a:txBody>
                    <a:bodyPr/>
                    <a:lstStyle/>
                    <a:p>
                      <a:pPr marL="58420" marR="50800" algn="ctr">
                        <a:lnSpc>
                          <a:spcPts val="1385"/>
                        </a:lnSpc>
                        <a:spcAft>
                          <a:spcPts val="0"/>
                        </a:spcAft>
                      </a:pPr>
                      <a:r>
                        <a:rPr lang="vi-VN" sz="1300" dirty="0">
                          <a:solidFill>
                            <a:schemeClr val="bg1">
                              <a:lumMod val="10000"/>
                            </a:schemeClr>
                          </a:solidFill>
                          <a:effectLst/>
                          <a:latin typeface="Times New Roman"/>
                          <a:ea typeface="Times New Roman"/>
                          <a:cs typeface="Times New Roman"/>
                        </a:rPr>
                        <a:t>40</a:t>
                      </a:r>
                      <a:endParaRPr lang="en-US" sz="1100" dirty="0">
                        <a:solidFill>
                          <a:schemeClr val="bg1">
                            <a:lumMod val="10000"/>
                          </a:schemeClr>
                        </a:solidFill>
                        <a:effectLst/>
                        <a:latin typeface="Times New Roman"/>
                        <a:ea typeface="Times New Roman"/>
                        <a:cs typeface="Times New Roman"/>
                      </a:endParaRPr>
                    </a:p>
                  </a:txBody>
                  <a:tcPr marL="0" marR="0" marT="0" marB="0">
                    <a:solidFill>
                      <a:schemeClr val="bg2">
                        <a:lumMod val="75000"/>
                        <a:lumOff val="25000"/>
                      </a:schemeClr>
                    </a:solidFill>
                  </a:tcPr>
                </a:tc>
                <a:tc vMerge="1">
                  <a:txBody>
                    <a:bodyPr/>
                    <a:lstStyle/>
                    <a:p>
                      <a:endParaRPr lang="en-US"/>
                    </a:p>
                  </a:txBody>
                  <a:tcPr/>
                </a:tc>
                <a:extLst>
                  <a:ext uri="{0D108BD9-81ED-4DB2-BD59-A6C34878D82A}">
                    <a16:rowId xmlns:a16="http://schemas.microsoft.com/office/drawing/2014/main" val="10003"/>
                  </a:ext>
                </a:extLst>
              </a:tr>
              <a:tr h="191135">
                <a:tc>
                  <a:txBody>
                    <a:bodyPr/>
                    <a:lstStyle/>
                    <a:p>
                      <a:pPr marL="8890" algn="ctr">
                        <a:lnSpc>
                          <a:spcPts val="1410"/>
                        </a:lnSpc>
                        <a:spcAft>
                          <a:spcPts val="0"/>
                        </a:spcAft>
                      </a:pPr>
                      <a:r>
                        <a:rPr lang="en-US" sz="1300">
                          <a:solidFill>
                            <a:schemeClr val="bg1">
                              <a:lumMod val="10000"/>
                            </a:schemeClr>
                          </a:solidFill>
                          <a:effectLst/>
                          <a:latin typeface="Times New Roman"/>
                          <a:ea typeface="Times New Roman"/>
                          <a:cs typeface="Times New Roman"/>
                        </a:rPr>
                        <a:t>d</a:t>
                      </a:r>
                      <a:endParaRPr lang="en-US" sz="1100">
                        <a:solidFill>
                          <a:schemeClr val="bg1">
                            <a:lumMod val="10000"/>
                          </a:schemeClr>
                        </a:solidFill>
                        <a:effectLst/>
                        <a:latin typeface="Times New Roman"/>
                        <a:ea typeface="Times New Roman"/>
                        <a:cs typeface="Times New Roman"/>
                      </a:endParaRPr>
                    </a:p>
                  </a:txBody>
                  <a:tcPr marL="0" marR="0" marT="0" marB="0">
                    <a:solidFill>
                      <a:schemeClr val="bg2">
                        <a:lumMod val="75000"/>
                        <a:lumOff val="25000"/>
                      </a:schemeClr>
                    </a:solidFill>
                  </a:tcPr>
                </a:tc>
                <a:tc>
                  <a:txBody>
                    <a:bodyPr/>
                    <a:lstStyle/>
                    <a:p>
                      <a:pPr marL="3810" algn="ctr">
                        <a:lnSpc>
                          <a:spcPts val="1410"/>
                        </a:lnSpc>
                        <a:spcAft>
                          <a:spcPts val="0"/>
                        </a:spcAft>
                      </a:pPr>
                      <a:r>
                        <a:rPr lang="vi-VN" sz="1300">
                          <a:solidFill>
                            <a:schemeClr val="bg1">
                              <a:lumMod val="10000"/>
                            </a:schemeClr>
                          </a:solidFill>
                          <a:effectLst/>
                          <a:latin typeface="Times New Roman"/>
                          <a:ea typeface="Times New Roman"/>
                          <a:cs typeface="Times New Roman"/>
                        </a:rPr>
                        <a:t>5</a:t>
                      </a:r>
                      <a:endParaRPr lang="en-US" sz="1100">
                        <a:solidFill>
                          <a:schemeClr val="bg1">
                            <a:lumMod val="10000"/>
                          </a:schemeClr>
                        </a:solidFill>
                        <a:effectLst/>
                        <a:latin typeface="Times New Roman"/>
                        <a:ea typeface="Times New Roman"/>
                        <a:cs typeface="Times New Roman"/>
                      </a:endParaRPr>
                    </a:p>
                  </a:txBody>
                  <a:tcPr marL="0" marR="0" marT="0" marB="0">
                    <a:solidFill>
                      <a:schemeClr val="bg2">
                        <a:lumMod val="75000"/>
                        <a:lumOff val="25000"/>
                      </a:schemeClr>
                    </a:solidFill>
                  </a:tcPr>
                </a:tc>
                <a:tc>
                  <a:txBody>
                    <a:bodyPr/>
                    <a:lstStyle/>
                    <a:p>
                      <a:pPr marL="58420" marR="50800" algn="ctr">
                        <a:lnSpc>
                          <a:spcPts val="1410"/>
                        </a:lnSpc>
                        <a:spcAft>
                          <a:spcPts val="0"/>
                        </a:spcAft>
                      </a:pPr>
                      <a:r>
                        <a:rPr lang="vi-VN" sz="1300" dirty="0">
                          <a:solidFill>
                            <a:schemeClr val="bg1">
                              <a:lumMod val="10000"/>
                            </a:schemeClr>
                          </a:solidFill>
                          <a:effectLst/>
                          <a:latin typeface="Times New Roman"/>
                          <a:ea typeface="Times New Roman"/>
                          <a:cs typeface="Times New Roman"/>
                        </a:rPr>
                        <a:t>25</a:t>
                      </a:r>
                      <a:endParaRPr lang="en-US" sz="1100" dirty="0">
                        <a:solidFill>
                          <a:schemeClr val="bg1">
                            <a:lumMod val="10000"/>
                          </a:schemeClr>
                        </a:solidFill>
                        <a:effectLst/>
                        <a:latin typeface="Times New Roman"/>
                        <a:ea typeface="Times New Roman"/>
                        <a:cs typeface="Times New Roman"/>
                      </a:endParaRPr>
                    </a:p>
                  </a:txBody>
                  <a:tcPr marL="0" marR="0" marT="0" marB="0">
                    <a:solidFill>
                      <a:schemeClr val="bg2">
                        <a:lumMod val="75000"/>
                        <a:lumOff val="25000"/>
                      </a:schemeClr>
                    </a:solidFill>
                  </a:tcPr>
                </a:tc>
                <a:tc vMerge="1">
                  <a:txBody>
                    <a:bodyPr/>
                    <a:lstStyle/>
                    <a:p>
                      <a:endParaRPr lang="en-US"/>
                    </a:p>
                  </a:txBody>
                  <a:tcPr/>
                </a:tc>
                <a:extLst>
                  <a:ext uri="{0D108BD9-81ED-4DB2-BD59-A6C34878D82A}">
                    <a16:rowId xmlns:a16="http://schemas.microsoft.com/office/drawing/2014/main" val="10004"/>
                  </a:ext>
                </a:extLst>
              </a:tr>
            </a:tbl>
          </a:graphicData>
        </a:graphic>
      </p:graphicFrame>
      <p:pic>
        <p:nvPicPr>
          <p:cNvPr id="20" name="Picture 19">
            <a:extLst>
              <a:ext uri="{FF2B5EF4-FFF2-40B4-BE49-F238E27FC236}">
                <a16:creationId xmlns:a16="http://schemas.microsoft.com/office/drawing/2014/main" id="{68F43A87-C2A3-4B02-8332-20AA1AC79BB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780" b="96463" l="10000" r="93049"/>
                    </a14:imgEffect>
                  </a14:imgLayer>
                </a14:imgProps>
              </a:ext>
              <a:ext uri="{28A0092B-C50C-407E-A947-70E740481C1C}">
                <a14:useLocalDpi xmlns:a14="http://schemas.microsoft.com/office/drawing/2010/main" val="0"/>
              </a:ext>
            </a:extLst>
          </a:blip>
          <a:stretch>
            <a:fillRect/>
          </a:stretch>
        </p:blipFill>
        <p:spPr>
          <a:xfrm>
            <a:off x="6274419" y="692830"/>
            <a:ext cx="2362200" cy="2362200"/>
          </a:xfrm>
          <a:prstGeom prst="rect">
            <a:avLst/>
          </a:prstGeom>
        </p:spPr>
      </p:pic>
      <p:sp>
        <p:nvSpPr>
          <p:cNvPr id="21" name="TextBox 20">
            <a:extLst>
              <a:ext uri="{FF2B5EF4-FFF2-40B4-BE49-F238E27FC236}">
                <a16:creationId xmlns:a16="http://schemas.microsoft.com/office/drawing/2014/main" id="{99B0B395-12D8-4127-850C-17F3DB19A931}"/>
              </a:ext>
            </a:extLst>
          </p:cNvPr>
          <p:cNvSpPr txBox="1"/>
          <p:nvPr/>
        </p:nvSpPr>
        <p:spPr>
          <a:xfrm>
            <a:off x="6503019" y="1720377"/>
            <a:ext cx="838200" cy="400110"/>
          </a:xfrm>
          <a:prstGeom prst="rect">
            <a:avLst/>
          </a:prstGeom>
          <a:noFill/>
        </p:spPr>
        <p:txBody>
          <a:bodyPr wrap="square" rtlCol="0">
            <a:spAutoFit/>
          </a:bodyPr>
          <a:lstStyle/>
          <a:p>
            <a:r>
              <a:rPr lang="en-US" sz="2000"/>
              <a:t>15kg</a:t>
            </a:r>
            <a:endParaRPr lang="en-US" sz="2000" dirty="0"/>
          </a:p>
        </p:txBody>
      </p:sp>
      <p:pic>
        <p:nvPicPr>
          <p:cNvPr id="22" name="Picture 21">
            <a:extLst>
              <a:ext uri="{FF2B5EF4-FFF2-40B4-BE49-F238E27FC236}">
                <a16:creationId xmlns:a16="http://schemas.microsoft.com/office/drawing/2014/main" id="{9F6A6759-2DBA-4305-8C63-1F8EEDDF9663}"/>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3075" b="94876" l="1977" r="98256"/>
                    </a14:imgEffect>
                  </a14:imgLayer>
                </a14:imgProps>
              </a:ext>
              <a:ext uri="{28A0092B-C50C-407E-A947-70E740481C1C}">
                <a14:useLocalDpi xmlns:a14="http://schemas.microsoft.com/office/drawing/2010/main" val="0"/>
              </a:ext>
            </a:extLst>
          </a:blip>
          <a:stretch>
            <a:fillRect/>
          </a:stretch>
        </p:blipFill>
        <p:spPr>
          <a:xfrm>
            <a:off x="407019" y="2064629"/>
            <a:ext cx="1303258" cy="1035029"/>
          </a:xfrm>
          <a:prstGeom prst="rect">
            <a:avLst/>
          </a:prstGeom>
        </p:spPr>
      </p:pic>
      <p:pic>
        <p:nvPicPr>
          <p:cNvPr id="23" name="Picture 22">
            <a:extLst>
              <a:ext uri="{FF2B5EF4-FFF2-40B4-BE49-F238E27FC236}">
                <a16:creationId xmlns:a16="http://schemas.microsoft.com/office/drawing/2014/main" id="{AE9305C1-4F86-462F-9158-3F96E4D068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5619" y="2044729"/>
            <a:ext cx="1213383" cy="900982"/>
          </a:xfrm>
          <a:prstGeom prst="rect">
            <a:avLst/>
          </a:prstGeom>
        </p:spPr>
      </p:pic>
      <p:pic>
        <p:nvPicPr>
          <p:cNvPr id="24" name="Picture 23">
            <a:extLst>
              <a:ext uri="{FF2B5EF4-FFF2-40B4-BE49-F238E27FC236}">
                <a16:creationId xmlns:a16="http://schemas.microsoft.com/office/drawing/2014/main" id="{89FDB92D-BAD1-4F61-A53A-0345F37068B3}"/>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3408" b="97903" l="2000" r="97800"/>
                    </a14:imgEffect>
                  </a14:imgLayer>
                </a14:imgProps>
              </a:ext>
              <a:ext uri="{28A0092B-C50C-407E-A947-70E740481C1C}">
                <a14:useLocalDpi xmlns:a14="http://schemas.microsoft.com/office/drawing/2010/main" val="0"/>
              </a:ext>
            </a:extLst>
          </a:blip>
          <a:stretch>
            <a:fillRect/>
          </a:stretch>
        </p:blipFill>
        <p:spPr>
          <a:xfrm>
            <a:off x="1854819" y="2064629"/>
            <a:ext cx="1317666" cy="1005379"/>
          </a:xfrm>
          <a:prstGeom prst="rect">
            <a:avLst/>
          </a:prstGeom>
        </p:spPr>
      </p:pic>
      <p:pic>
        <p:nvPicPr>
          <p:cNvPr id="25" name="Picture 24">
            <a:extLst>
              <a:ext uri="{FF2B5EF4-FFF2-40B4-BE49-F238E27FC236}">
                <a16:creationId xmlns:a16="http://schemas.microsoft.com/office/drawing/2014/main" id="{2656D589-D81C-46A0-A21F-4978B22BF8B7}"/>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3662" b="93790" l="10000" r="90000"/>
                    </a14:imgEffect>
                  </a14:imgLayer>
                </a14:imgProps>
              </a:ext>
              <a:ext uri="{28A0092B-C50C-407E-A947-70E740481C1C}">
                <a14:useLocalDpi xmlns:a14="http://schemas.microsoft.com/office/drawing/2010/main" val="0"/>
              </a:ext>
            </a:extLst>
          </a:blip>
          <a:stretch>
            <a:fillRect/>
          </a:stretch>
        </p:blipFill>
        <p:spPr>
          <a:xfrm>
            <a:off x="2997819" y="1920432"/>
            <a:ext cx="1501038" cy="1149576"/>
          </a:xfrm>
          <a:prstGeom prst="rect">
            <a:avLst/>
          </a:prstGeom>
        </p:spPr>
      </p:pic>
      <p:sp>
        <p:nvSpPr>
          <p:cNvPr id="26" name="TextBox 25">
            <a:extLst>
              <a:ext uri="{FF2B5EF4-FFF2-40B4-BE49-F238E27FC236}">
                <a16:creationId xmlns:a16="http://schemas.microsoft.com/office/drawing/2014/main" id="{C441BA4F-9DEA-40D7-A420-8C057CE29DB2}"/>
              </a:ext>
            </a:extLst>
          </p:cNvPr>
          <p:cNvSpPr txBox="1"/>
          <p:nvPr/>
        </p:nvSpPr>
        <p:spPr>
          <a:xfrm>
            <a:off x="864219" y="2387498"/>
            <a:ext cx="609600" cy="523220"/>
          </a:xfrm>
          <a:prstGeom prst="rect">
            <a:avLst/>
          </a:prstGeom>
          <a:noFill/>
        </p:spPr>
        <p:txBody>
          <a:bodyPr wrap="square" rtlCol="0">
            <a:spAutoFit/>
          </a:bodyPr>
          <a:lstStyle/>
          <a:p>
            <a:r>
              <a:rPr lang="en-US" dirty="0"/>
              <a:t>7kg</a:t>
            </a:r>
          </a:p>
          <a:p>
            <a:r>
              <a:rPr lang="en-US" dirty="0"/>
              <a:t>42$</a:t>
            </a:r>
          </a:p>
        </p:txBody>
      </p:sp>
      <p:sp>
        <p:nvSpPr>
          <p:cNvPr id="27" name="TextBox 26">
            <a:extLst>
              <a:ext uri="{FF2B5EF4-FFF2-40B4-BE49-F238E27FC236}">
                <a16:creationId xmlns:a16="http://schemas.microsoft.com/office/drawing/2014/main" id="{BA6A5752-56C0-4AA8-8A0C-95150F42109D}"/>
              </a:ext>
            </a:extLst>
          </p:cNvPr>
          <p:cNvSpPr txBox="1"/>
          <p:nvPr/>
        </p:nvSpPr>
        <p:spPr>
          <a:xfrm>
            <a:off x="2312019" y="2387498"/>
            <a:ext cx="609600" cy="523220"/>
          </a:xfrm>
          <a:prstGeom prst="rect">
            <a:avLst/>
          </a:prstGeom>
          <a:noFill/>
        </p:spPr>
        <p:txBody>
          <a:bodyPr wrap="square" rtlCol="0">
            <a:spAutoFit/>
          </a:bodyPr>
          <a:lstStyle/>
          <a:p>
            <a:r>
              <a:rPr lang="en-US" dirty="0"/>
              <a:t>3kg</a:t>
            </a:r>
          </a:p>
          <a:p>
            <a:r>
              <a:rPr lang="en-US" dirty="0"/>
              <a:t>12$</a:t>
            </a:r>
          </a:p>
        </p:txBody>
      </p:sp>
      <p:sp>
        <p:nvSpPr>
          <p:cNvPr id="28" name="TextBox 27">
            <a:extLst>
              <a:ext uri="{FF2B5EF4-FFF2-40B4-BE49-F238E27FC236}">
                <a16:creationId xmlns:a16="http://schemas.microsoft.com/office/drawing/2014/main" id="{3617B3FD-85E1-44F6-BF20-B49B154D5E9B}"/>
              </a:ext>
            </a:extLst>
          </p:cNvPr>
          <p:cNvSpPr txBox="1"/>
          <p:nvPr/>
        </p:nvSpPr>
        <p:spPr>
          <a:xfrm>
            <a:off x="3584760" y="2305708"/>
            <a:ext cx="609600" cy="523220"/>
          </a:xfrm>
          <a:prstGeom prst="rect">
            <a:avLst/>
          </a:prstGeom>
          <a:noFill/>
        </p:spPr>
        <p:txBody>
          <a:bodyPr wrap="square" rtlCol="0">
            <a:spAutoFit/>
          </a:bodyPr>
          <a:lstStyle/>
          <a:p>
            <a:r>
              <a:rPr lang="en-US" dirty="0"/>
              <a:t>4kg</a:t>
            </a:r>
          </a:p>
          <a:p>
            <a:r>
              <a:rPr lang="en-US" dirty="0"/>
              <a:t>40$</a:t>
            </a:r>
          </a:p>
        </p:txBody>
      </p:sp>
      <p:sp>
        <p:nvSpPr>
          <p:cNvPr id="29" name="TextBox 28">
            <a:extLst>
              <a:ext uri="{FF2B5EF4-FFF2-40B4-BE49-F238E27FC236}">
                <a16:creationId xmlns:a16="http://schemas.microsoft.com/office/drawing/2014/main" id="{CB9FD657-C65D-4A95-B71F-D8B47D74BA87}"/>
              </a:ext>
            </a:extLst>
          </p:cNvPr>
          <p:cNvSpPr txBox="1"/>
          <p:nvPr/>
        </p:nvSpPr>
        <p:spPr>
          <a:xfrm>
            <a:off x="4826619" y="2278288"/>
            <a:ext cx="609600" cy="523220"/>
          </a:xfrm>
          <a:prstGeom prst="rect">
            <a:avLst/>
          </a:prstGeom>
          <a:noFill/>
        </p:spPr>
        <p:txBody>
          <a:bodyPr wrap="square" rtlCol="0">
            <a:spAutoFit/>
          </a:bodyPr>
          <a:lstStyle/>
          <a:p>
            <a:r>
              <a:rPr lang="en-US" dirty="0"/>
              <a:t>5kg</a:t>
            </a:r>
          </a:p>
          <a:p>
            <a:r>
              <a:rPr lang="en-US" dirty="0"/>
              <a:t>25$</a:t>
            </a:r>
          </a:p>
        </p:txBody>
      </p:sp>
      <p:cxnSp>
        <p:nvCxnSpPr>
          <p:cNvPr id="3" name="Straight Arrow Connector 2">
            <a:extLst>
              <a:ext uri="{FF2B5EF4-FFF2-40B4-BE49-F238E27FC236}">
                <a16:creationId xmlns:a16="http://schemas.microsoft.com/office/drawing/2014/main" id="{B70EE3A5-E624-4E9D-97A0-0C907CA42A89}"/>
              </a:ext>
            </a:extLst>
          </p:cNvPr>
          <p:cNvCxnSpPr>
            <a:cxnSpLocks/>
          </p:cNvCxnSpPr>
          <p:nvPr/>
        </p:nvCxnSpPr>
        <p:spPr>
          <a:xfrm>
            <a:off x="301743" y="1876757"/>
            <a:ext cx="714876" cy="5395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90A3AB5D-3BBB-4308-AAD8-03062C1E0459}"/>
              </a:ext>
            </a:extLst>
          </p:cNvPr>
          <p:cNvCxnSpPr>
            <a:cxnSpLocks/>
          </p:cNvCxnSpPr>
          <p:nvPr/>
        </p:nvCxnSpPr>
        <p:spPr>
          <a:xfrm flipV="1">
            <a:off x="127129" y="2837741"/>
            <a:ext cx="850492" cy="63339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862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75" name="Google Shape;375;p43"/>
          <p:cNvSpPr txBox="1">
            <a:spLocks noGrp="1"/>
          </p:cNvSpPr>
          <p:nvPr>
            <p:ph type="title" idx="6"/>
          </p:nvPr>
        </p:nvSpPr>
        <p:spPr>
          <a:xfrm>
            <a:off x="713250" y="410027"/>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t>Bài toán</a:t>
            </a:r>
            <a:endParaRPr/>
          </a:p>
        </p:txBody>
      </p:sp>
      <p:graphicFrame>
        <p:nvGraphicFramePr>
          <p:cNvPr id="19" name="Table 18">
            <a:extLst>
              <a:ext uri="{FF2B5EF4-FFF2-40B4-BE49-F238E27FC236}">
                <a16:creationId xmlns:a16="http://schemas.microsoft.com/office/drawing/2014/main" id="{2D502BD4-319D-44C3-BB22-5CF425EC0470}"/>
              </a:ext>
            </a:extLst>
          </p:cNvPr>
          <p:cNvGraphicFramePr>
            <a:graphicFrameLocks noGrp="1"/>
          </p:cNvGraphicFramePr>
          <p:nvPr>
            <p:extLst>
              <p:ext uri="{D42A27DB-BD31-4B8C-83A1-F6EECF244321}">
                <p14:modId xmlns:p14="http://schemas.microsoft.com/office/powerpoint/2010/main" val="2924070453"/>
              </p:ext>
            </p:extLst>
          </p:nvPr>
        </p:nvGraphicFramePr>
        <p:xfrm>
          <a:off x="443689" y="1367707"/>
          <a:ext cx="5494261" cy="1240768"/>
        </p:xfrm>
        <a:graphic>
          <a:graphicData uri="http://schemas.openxmlformats.org/drawingml/2006/table">
            <a:tbl>
              <a:tblPr firstRow="1">
                <a:tableStyleId>{69C7853C-536D-4A76-A0AE-DD22124D55A5}</a:tableStyleId>
              </a:tblPr>
              <a:tblGrid>
                <a:gridCol w="1189891">
                  <a:extLst>
                    <a:ext uri="{9D8B030D-6E8A-4147-A177-3AD203B41FA5}">
                      <a16:colId xmlns:a16="http://schemas.microsoft.com/office/drawing/2014/main" val="20000"/>
                    </a:ext>
                  </a:extLst>
                </a:gridCol>
                <a:gridCol w="1286108">
                  <a:extLst>
                    <a:ext uri="{9D8B030D-6E8A-4147-A177-3AD203B41FA5}">
                      <a16:colId xmlns:a16="http://schemas.microsoft.com/office/drawing/2014/main" val="20001"/>
                    </a:ext>
                  </a:extLst>
                </a:gridCol>
                <a:gridCol w="1129990">
                  <a:extLst>
                    <a:ext uri="{9D8B030D-6E8A-4147-A177-3AD203B41FA5}">
                      <a16:colId xmlns:a16="http://schemas.microsoft.com/office/drawing/2014/main" val="20002"/>
                    </a:ext>
                  </a:extLst>
                </a:gridCol>
                <a:gridCol w="765717">
                  <a:extLst>
                    <a:ext uri="{9D8B030D-6E8A-4147-A177-3AD203B41FA5}">
                      <a16:colId xmlns:a16="http://schemas.microsoft.com/office/drawing/2014/main" val="621945880"/>
                    </a:ext>
                  </a:extLst>
                </a:gridCol>
                <a:gridCol w="1122555">
                  <a:extLst>
                    <a:ext uri="{9D8B030D-6E8A-4147-A177-3AD203B41FA5}">
                      <a16:colId xmlns:a16="http://schemas.microsoft.com/office/drawing/2014/main" val="20003"/>
                    </a:ext>
                  </a:extLst>
                </a:gridCol>
              </a:tblGrid>
              <a:tr h="481308">
                <a:tc>
                  <a:txBody>
                    <a:bodyPr/>
                    <a:lstStyle/>
                    <a:p>
                      <a:pPr marL="95250" marR="92075" algn="ctr">
                        <a:lnSpc>
                          <a:spcPts val="1385"/>
                        </a:lnSpc>
                        <a:spcAft>
                          <a:spcPts val="0"/>
                        </a:spcAft>
                      </a:pPr>
                      <a:endParaRPr lang="en-US" sz="1300">
                        <a:solidFill>
                          <a:schemeClr val="tx1"/>
                        </a:solidFill>
                        <a:effectLst/>
                        <a:latin typeface="Arial (Headings)"/>
                        <a:cs typeface="K2D Light" panose="00000400000000000000" pitchFamily="2" charset="-34"/>
                      </a:endParaRPr>
                    </a:p>
                    <a:p>
                      <a:pPr marL="95250" marR="92075" algn="ctr">
                        <a:lnSpc>
                          <a:spcPts val="1385"/>
                        </a:lnSpc>
                        <a:spcAft>
                          <a:spcPts val="0"/>
                        </a:spcAft>
                      </a:pPr>
                      <a:r>
                        <a:rPr lang="vi-VN" sz="1300">
                          <a:solidFill>
                            <a:schemeClr val="tx1"/>
                          </a:solidFill>
                          <a:effectLst/>
                          <a:latin typeface="Arial (Headings)"/>
                          <a:cs typeface="K2D Light" panose="00000400000000000000" pitchFamily="2" charset="-34"/>
                        </a:rPr>
                        <a:t>Đồ </a:t>
                      </a:r>
                      <a:r>
                        <a:rPr lang="vi-VN" sz="1300" dirty="0">
                          <a:solidFill>
                            <a:schemeClr val="tx1"/>
                          </a:solidFill>
                          <a:effectLst/>
                          <a:latin typeface="Arial (Headings)"/>
                          <a:cs typeface="K2D Light" panose="00000400000000000000" pitchFamily="2" charset="-34"/>
                        </a:rPr>
                        <a:t>vật</a:t>
                      </a:r>
                      <a:endParaRPr lang="en-US" sz="1300" dirty="0">
                        <a:solidFill>
                          <a:schemeClr val="tx1"/>
                        </a:solidFill>
                        <a:effectLst/>
                        <a:latin typeface="Arial (Headings)"/>
                        <a:ea typeface="Times New Roman"/>
                        <a:cs typeface="K2D Light" panose="00000400000000000000" pitchFamily="2" charset="-34"/>
                      </a:endParaRPr>
                    </a:p>
                  </a:txBody>
                  <a:tcPr marL="0" marR="0" marT="0" marB="0">
                    <a:solidFill>
                      <a:schemeClr val="accent2"/>
                    </a:solidFill>
                  </a:tcPr>
                </a:tc>
                <a:tc>
                  <a:txBody>
                    <a:bodyPr/>
                    <a:lstStyle/>
                    <a:p>
                      <a:pPr marL="96520" marR="92710" algn="ctr">
                        <a:lnSpc>
                          <a:spcPts val="1385"/>
                        </a:lnSpc>
                        <a:spcAft>
                          <a:spcPts val="0"/>
                        </a:spcAft>
                      </a:pPr>
                      <a:endParaRPr lang="en-US" sz="1300">
                        <a:solidFill>
                          <a:schemeClr val="tx1"/>
                        </a:solidFill>
                        <a:effectLst/>
                        <a:latin typeface="Arial (Headings)"/>
                        <a:cs typeface="K2D Light" panose="00000400000000000000" pitchFamily="2" charset="-34"/>
                      </a:endParaRPr>
                    </a:p>
                    <a:p>
                      <a:pPr marL="96520" marR="92710" algn="ctr">
                        <a:lnSpc>
                          <a:spcPts val="1385"/>
                        </a:lnSpc>
                        <a:spcAft>
                          <a:spcPts val="0"/>
                        </a:spcAft>
                      </a:pPr>
                      <a:r>
                        <a:rPr lang="vi-VN" sz="1300">
                          <a:solidFill>
                            <a:schemeClr val="tx1"/>
                          </a:solidFill>
                          <a:effectLst/>
                          <a:latin typeface="Arial (Headings)"/>
                          <a:cs typeface="K2D Light" panose="00000400000000000000" pitchFamily="2" charset="-34"/>
                        </a:rPr>
                        <a:t>Trọng </a:t>
                      </a:r>
                      <a:r>
                        <a:rPr lang="vi-VN" sz="1300" dirty="0">
                          <a:solidFill>
                            <a:schemeClr val="tx1"/>
                          </a:solidFill>
                          <a:effectLst/>
                          <a:latin typeface="Arial (Headings)"/>
                          <a:cs typeface="K2D Light" panose="00000400000000000000" pitchFamily="2" charset="-34"/>
                        </a:rPr>
                        <a:t>lượng</a:t>
                      </a:r>
                      <a:endParaRPr lang="en-US" sz="1300" dirty="0">
                        <a:solidFill>
                          <a:schemeClr val="tx1"/>
                        </a:solidFill>
                        <a:effectLst/>
                        <a:latin typeface="Arial (Headings)"/>
                        <a:ea typeface="Times New Roman"/>
                        <a:cs typeface="K2D Light" panose="00000400000000000000" pitchFamily="2" charset="-34"/>
                      </a:endParaRPr>
                    </a:p>
                  </a:txBody>
                  <a:tcPr marL="0" marR="0" marT="0" marB="0">
                    <a:solidFill>
                      <a:schemeClr val="accent2"/>
                    </a:solidFill>
                  </a:tcPr>
                </a:tc>
                <a:tc>
                  <a:txBody>
                    <a:bodyPr/>
                    <a:lstStyle/>
                    <a:p>
                      <a:pPr marL="58420" marR="50800" algn="ctr">
                        <a:lnSpc>
                          <a:spcPts val="1385"/>
                        </a:lnSpc>
                        <a:spcAft>
                          <a:spcPts val="0"/>
                        </a:spcAft>
                      </a:pPr>
                      <a:endParaRPr lang="en-US" sz="1300">
                        <a:solidFill>
                          <a:schemeClr val="tx1"/>
                        </a:solidFill>
                        <a:effectLst/>
                        <a:latin typeface="Arial (Headings)"/>
                        <a:cs typeface="K2D Light" panose="00000400000000000000" pitchFamily="2" charset="-34"/>
                      </a:endParaRPr>
                    </a:p>
                    <a:p>
                      <a:pPr marL="58420" marR="50800" algn="ctr">
                        <a:lnSpc>
                          <a:spcPts val="1385"/>
                        </a:lnSpc>
                        <a:spcAft>
                          <a:spcPts val="0"/>
                        </a:spcAft>
                      </a:pPr>
                      <a:r>
                        <a:rPr lang="vi-VN" sz="1300">
                          <a:solidFill>
                            <a:schemeClr val="tx1"/>
                          </a:solidFill>
                          <a:effectLst/>
                          <a:latin typeface="Arial (Headings)"/>
                          <a:cs typeface="K2D Light" panose="00000400000000000000" pitchFamily="2" charset="-34"/>
                        </a:rPr>
                        <a:t>Giá trị</a:t>
                      </a:r>
                      <a:endParaRPr lang="en-US" sz="1300">
                        <a:solidFill>
                          <a:schemeClr val="tx1"/>
                        </a:solidFill>
                        <a:effectLst/>
                        <a:latin typeface="Arial (Headings)"/>
                        <a:ea typeface="Times New Roman"/>
                        <a:cs typeface="K2D Light" panose="00000400000000000000" pitchFamily="2" charset="-34"/>
                      </a:endParaRPr>
                    </a:p>
                  </a:txBody>
                  <a:tcPr marL="0" marR="0" marT="0" marB="0">
                    <a:solidFill>
                      <a:schemeClr val="accent2"/>
                    </a:solidFill>
                  </a:tcPr>
                </a:tc>
                <a:tc>
                  <a:txBody>
                    <a:bodyPr/>
                    <a:lstStyle/>
                    <a:p>
                      <a:pPr marL="58420" marR="50800" algn="ctr">
                        <a:lnSpc>
                          <a:spcPts val="1385"/>
                        </a:lnSpc>
                        <a:spcAft>
                          <a:spcPts val="0"/>
                        </a:spcAft>
                      </a:pPr>
                      <a:endParaRPr lang="en-US" sz="1300">
                        <a:solidFill>
                          <a:schemeClr val="tx1"/>
                        </a:solidFill>
                        <a:effectLst/>
                        <a:latin typeface="Arial (Headings)"/>
                        <a:ea typeface="Times New Roman"/>
                        <a:cs typeface="K2D Light" panose="00000400000000000000" pitchFamily="2" charset="-34"/>
                      </a:endParaRPr>
                    </a:p>
                    <a:p>
                      <a:pPr marL="58420" marR="50800" algn="ctr">
                        <a:lnSpc>
                          <a:spcPts val="1385"/>
                        </a:lnSpc>
                        <a:spcAft>
                          <a:spcPts val="0"/>
                        </a:spcAft>
                      </a:pPr>
                      <a:r>
                        <a:rPr lang="en-US" sz="1300">
                          <a:solidFill>
                            <a:schemeClr val="tx1"/>
                          </a:solidFill>
                          <a:effectLst/>
                          <a:latin typeface="Arial (Headings)"/>
                          <a:ea typeface="Times New Roman"/>
                          <a:cs typeface="K2D Light" panose="00000400000000000000" pitchFamily="2" charset="-34"/>
                        </a:rPr>
                        <a:t>Đơn giá</a:t>
                      </a:r>
                    </a:p>
                  </a:txBody>
                  <a:tcPr marL="0" marR="0" marT="0" marB="0">
                    <a:solidFill>
                      <a:schemeClr val="accent2"/>
                    </a:solidFill>
                  </a:tcPr>
                </a:tc>
                <a:tc>
                  <a:txBody>
                    <a:bodyPr/>
                    <a:lstStyle/>
                    <a:p>
                      <a:pPr marL="140970">
                        <a:lnSpc>
                          <a:spcPts val="1385"/>
                        </a:lnSpc>
                        <a:spcAft>
                          <a:spcPts val="0"/>
                        </a:spcAft>
                      </a:pPr>
                      <a:endParaRPr lang="en-US" sz="1300">
                        <a:solidFill>
                          <a:schemeClr val="tx1"/>
                        </a:solidFill>
                        <a:effectLst/>
                        <a:latin typeface="Arial (Headings)"/>
                        <a:cs typeface="K2D Light" panose="00000400000000000000" pitchFamily="2" charset="-34"/>
                      </a:endParaRPr>
                    </a:p>
                    <a:p>
                      <a:pPr marL="140970">
                        <a:lnSpc>
                          <a:spcPts val="1385"/>
                        </a:lnSpc>
                        <a:spcAft>
                          <a:spcPts val="0"/>
                        </a:spcAft>
                      </a:pPr>
                      <a:r>
                        <a:rPr lang="vi-VN" sz="1300">
                          <a:solidFill>
                            <a:schemeClr val="tx1"/>
                          </a:solidFill>
                          <a:effectLst/>
                          <a:latin typeface="Arial (Headings)"/>
                          <a:cs typeface="K2D Light" panose="00000400000000000000" pitchFamily="2" charset="-34"/>
                        </a:rPr>
                        <a:t>Ba </a:t>
                      </a:r>
                      <a:r>
                        <a:rPr lang="vi-VN" sz="1300" dirty="0">
                          <a:solidFill>
                            <a:schemeClr val="tx1"/>
                          </a:solidFill>
                          <a:effectLst/>
                          <a:latin typeface="Arial (Headings)"/>
                          <a:cs typeface="K2D Light" panose="00000400000000000000" pitchFamily="2" charset="-34"/>
                        </a:rPr>
                        <a:t>lô</a:t>
                      </a:r>
                      <a:endParaRPr lang="en-US" sz="1300" dirty="0">
                        <a:solidFill>
                          <a:schemeClr val="tx1"/>
                        </a:solidFill>
                        <a:effectLst/>
                        <a:latin typeface="Arial (Headings)"/>
                        <a:ea typeface="Times New Roman"/>
                        <a:cs typeface="K2D Light" panose="00000400000000000000" pitchFamily="2" charset="-34"/>
                      </a:endParaRPr>
                    </a:p>
                  </a:txBody>
                  <a:tcPr marL="0" marR="0" marT="0" marB="0">
                    <a:solidFill>
                      <a:schemeClr val="accent2"/>
                    </a:solidFill>
                  </a:tcPr>
                </a:tc>
                <a:extLst>
                  <a:ext uri="{0D108BD9-81ED-4DB2-BD59-A6C34878D82A}">
                    <a16:rowId xmlns:a16="http://schemas.microsoft.com/office/drawing/2014/main" val="10000"/>
                  </a:ext>
                </a:extLst>
              </a:tr>
              <a:tr h="191135">
                <a:tc>
                  <a:txBody>
                    <a:bodyPr/>
                    <a:lstStyle/>
                    <a:p>
                      <a:pPr marL="8890" algn="ctr">
                        <a:lnSpc>
                          <a:spcPts val="1410"/>
                        </a:lnSpc>
                        <a:spcAft>
                          <a:spcPts val="0"/>
                        </a:spcAft>
                      </a:pPr>
                      <a:r>
                        <a:rPr lang="en-US" sz="1300">
                          <a:solidFill>
                            <a:schemeClr val="bg1">
                              <a:lumMod val="10000"/>
                            </a:schemeClr>
                          </a:solidFill>
                          <a:effectLst/>
                          <a:latin typeface="+mj-lt"/>
                          <a:ea typeface="Times New Roman"/>
                          <a:cs typeface="K2D Light" panose="00000400000000000000" pitchFamily="2" charset="-34"/>
                        </a:rPr>
                        <a:t>a</a:t>
                      </a:r>
                      <a:endParaRPr lang="en-US" sz="1300" dirty="0">
                        <a:solidFill>
                          <a:schemeClr val="bg1">
                            <a:lumMod val="10000"/>
                          </a:schemeClr>
                        </a:solidFill>
                        <a:effectLst/>
                        <a:latin typeface="+mj-lt"/>
                        <a:ea typeface="Times New Roman"/>
                        <a:cs typeface="K2D Light" panose="00000400000000000000" pitchFamily="2" charset="-34"/>
                      </a:endParaRPr>
                    </a:p>
                  </a:txBody>
                  <a:tcPr marL="0" marR="0" marT="0" marB="0">
                    <a:solidFill>
                      <a:schemeClr val="bg2">
                        <a:lumMod val="75000"/>
                        <a:lumOff val="25000"/>
                      </a:schemeClr>
                    </a:solidFill>
                  </a:tcPr>
                </a:tc>
                <a:tc>
                  <a:txBody>
                    <a:bodyPr/>
                    <a:lstStyle/>
                    <a:p>
                      <a:pPr marL="3810" algn="ctr">
                        <a:lnSpc>
                          <a:spcPts val="1410"/>
                        </a:lnSpc>
                        <a:spcAft>
                          <a:spcPts val="0"/>
                        </a:spcAft>
                      </a:pPr>
                      <a:r>
                        <a:rPr lang="vi-VN" sz="1300">
                          <a:solidFill>
                            <a:schemeClr val="bg1">
                              <a:lumMod val="10000"/>
                            </a:schemeClr>
                          </a:solidFill>
                          <a:effectLst/>
                          <a:latin typeface="+mj-lt"/>
                          <a:ea typeface="Times New Roman"/>
                          <a:cs typeface="K2D Light" panose="00000400000000000000" pitchFamily="2" charset="-34"/>
                        </a:rPr>
                        <a:t>7</a:t>
                      </a:r>
                      <a:endParaRPr lang="en-US" sz="1300">
                        <a:solidFill>
                          <a:schemeClr val="bg1">
                            <a:lumMod val="10000"/>
                          </a:schemeClr>
                        </a:solidFill>
                        <a:effectLst/>
                        <a:latin typeface="+mj-lt"/>
                        <a:ea typeface="Times New Roman"/>
                        <a:cs typeface="K2D Light" panose="00000400000000000000" pitchFamily="2" charset="-34"/>
                      </a:endParaRPr>
                    </a:p>
                  </a:txBody>
                  <a:tcPr marL="0" marR="0" marT="0" marB="0">
                    <a:solidFill>
                      <a:schemeClr val="bg2">
                        <a:lumMod val="75000"/>
                        <a:lumOff val="25000"/>
                      </a:schemeClr>
                    </a:solidFill>
                  </a:tcPr>
                </a:tc>
                <a:tc>
                  <a:txBody>
                    <a:bodyPr/>
                    <a:lstStyle/>
                    <a:p>
                      <a:pPr marL="58420" marR="50800" algn="ctr">
                        <a:lnSpc>
                          <a:spcPts val="1410"/>
                        </a:lnSpc>
                        <a:spcAft>
                          <a:spcPts val="0"/>
                        </a:spcAft>
                      </a:pPr>
                      <a:r>
                        <a:rPr lang="vi-VN" sz="1300">
                          <a:solidFill>
                            <a:schemeClr val="bg1">
                              <a:lumMod val="10000"/>
                            </a:schemeClr>
                          </a:solidFill>
                          <a:effectLst/>
                          <a:latin typeface="+mj-lt"/>
                          <a:ea typeface="Times New Roman"/>
                          <a:cs typeface="K2D Light" panose="00000400000000000000" pitchFamily="2" charset="-34"/>
                        </a:rPr>
                        <a:t>42</a:t>
                      </a:r>
                      <a:endParaRPr lang="en-US" sz="1300">
                        <a:solidFill>
                          <a:schemeClr val="bg1">
                            <a:lumMod val="10000"/>
                          </a:schemeClr>
                        </a:solidFill>
                        <a:effectLst/>
                        <a:latin typeface="+mj-lt"/>
                        <a:ea typeface="Times New Roman"/>
                        <a:cs typeface="K2D Light" panose="00000400000000000000" pitchFamily="2" charset="-34"/>
                      </a:endParaRPr>
                    </a:p>
                  </a:txBody>
                  <a:tcPr marL="0" marR="0" marT="0" marB="0">
                    <a:solidFill>
                      <a:schemeClr val="bg2">
                        <a:lumMod val="75000"/>
                        <a:lumOff val="25000"/>
                      </a:schemeClr>
                    </a:solidFill>
                  </a:tcPr>
                </a:tc>
                <a:tc>
                  <a:txBody>
                    <a:bodyPr/>
                    <a:lstStyle/>
                    <a:p>
                      <a:pPr marL="58420" marR="50800" algn="ctr">
                        <a:lnSpc>
                          <a:spcPts val="1410"/>
                        </a:lnSpc>
                        <a:spcAft>
                          <a:spcPts val="0"/>
                        </a:spcAft>
                      </a:pPr>
                      <a:r>
                        <a:rPr lang="en-US" sz="1300">
                          <a:solidFill>
                            <a:schemeClr val="bg1">
                              <a:lumMod val="10000"/>
                            </a:schemeClr>
                          </a:solidFill>
                          <a:effectLst/>
                          <a:latin typeface="+mj-lt"/>
                          <a:ea typeface="Times New Roman"/>
                          <a:cs typeface="K2D Light" panose="00000400000000000000" pitchFamily="2" charset="-34"/>
                        </a:rPr>
                        <a:t>6</a:t>
                      </a:r>
                    </a:p>
                  </a:txBody>
                  <a:tcPr marL="0" marR="0" marT="0" marB="0">
                    <a:solidFill>
                      <a:schemeClr val="bg2">
                        <a:lumMod val="75000"/>
                        <a:lumOff val="25000"/>
                      </a:schemeClr>
                    </a:solidFill>
                  </a:tcPr>
                </a:tc>
                <a:tc rowSpan="4">
                  <a:txBody>
                    <a:bodyPr/>
                    <a:lstStyle/>
                    <a:p>
                      <a:pPr>
                        <a:spcBef>
                          <a:spcPts val="45"/>
                        </a:spcBef>
                        <a:spcAft>
                          <a:spcPts val="0"/>
                        </a:spcAft>
                      </a:pPr>
                      <a:r>
                        <a:rPr lang="vi-VN" sz="1300" dirty="0">
                          <a:solidFill>
                            <a:schemeClr val="bg1">
                              <a:lumMod val="10000"/>
                            </a:schemeClr>
                          </a:solidFill>
                          <a:effectLst/>
                          <a:latin typeface="+mj-lt"/>
                          <a:ea typeface="Times New Roman"/>
                          <a:cs typeface="K2D Light" panose="00000400000000000000" pitchFamily="2" charset="-34"/>
                        </a:rPr>
                        <a:t> </a:t>
                      </a:r>
                      <a:endParaRPr lang="en-US" sz="1300" dirty="0">
                        <a:solidFill>
                          <a:schemeClr val="bg1">
                            <a:lumMod val="10000"/>
                          </a:schemeClr>
                        </a:solidFill>
                        <a:effectLst/>
                        <a:latin typeface="+mj-lt"/>
                        <a:ea typeface="Times New Roman"/>
                        <a:cs typeface="K2D Light" panose="00000400000000000000" pitchFamily="2" charset="-34"/>
                      </a:endParaRPr>
                    </a:p>
                    <a:p>
                      <a:pPr marL="80010">
                        <a:spcAft>
                          <a:spcPts val="0"/>
                        </a:spcAft>
                      </a:pPr>
                      <a:r>
                        <a:rPr lang="vi-VN" sz="1300" i="1" dirty="0">
                          <a:solidFill>
                            <a:schemeClr val="bg1">
                              <a:lumMod val="10000"/>
                            </a:schemeClr>
                          </a:solidFill>
                          <a:effectLst/>
                          <a:latin typeface="+mj-lt"/>
                          <a:ea typeface="Times New Roman"/>
                          <a:cs typeface="K2D Light" panose="00000400000000000000" pitchFamily="2" charset="-34"/>
                        </a:rPr>
                        <a:t>W </a:t>
                      </a:r>
                      <a:r>
                        <a:rPr lang="vi-VN" sz="1300">
                          <a:solidFill>
                            <a:schemeClr val="bg1">
                              <a:lumMod val="10000"/>
                            </a:schemeClr>
                          </a:solidFill>
                          <a:effectLst/>
                          <a:latin typeface="+mj-lt"/>
                          <a:ea typeface="Times New Roman"/>
                          <a:cs typeface="K2D Light" panose="00000400000000000000" pitchFamily="2" charset="-34"/>
                        </a:rPr>
                        <a:t>= 1</a:t>
                      </a:r>
                      <a:r>
                        <a:rPr lang="en-US" sz="1300">
                          <a:solidFill>
                            <a:schemeClr val="bg1">
                              <a:lumMod val="10000"/>
                            </a:schemeClr>
                          </a:solidFill>
                          <a:effectLst/>
                          <a:latin typeface="+mj-lt"/>
                          <a:ea typeface="Times New Roman"/>
                          <a:cs typeface="K2D Light" panose="00000400000000000000" pitchFamily="2" charset="-34"/>
                        </a:rPr>
                        <a:t>5</a:t>
                      </a:r>
                      <a:endParaRPr lang="en-US" sz="1300" dirty="0">
                        <a:solidFill>
                          <a:schemeClr val="bg1">
                            <a:lumMod val="10000"/>
                          </a:schemeClr>
                        </a:solidFill>
                        <a:effectLst/>
                        <a:latin typeface="+mj-lt"/>
                        <a:ea typeface="Times New Roman"/>
                        <a:cs typeface="K2D Light" panose="00000400000000000000" pitchFamily="2" charset="-34"/>
                      </a:endParaRPr>
                    </a:p>
                  </a:txBody>
                  <a:tcPr marL="0" marR="0" marT="0" marB="0">
                    <a:solidFill>
                      <a:schemeClr val="bg2">
                        <a:lumMod val="75000"/>
                        <a:lumOff val="25000"/>
                      </a:schemeClr>
                    </a:solidFill>
                  </a:tcPr>
                </a:tc>
                <a:extLst>
                  <a:ext uri="{0D108BD9-81ED-4DB2-BD59-A6C34878D82A}">
                    <a16:rowId xmlns:a16="http://schemas.microsoft.com/office/drawing/2014/main" val="10001"/>
                  </a:ext>
                </a:extLst>
              </a:tr>
              <a:tr h="188595">
                <a:tc>
                  <a:txBody>
                    <a:bodyPr/>
                    <a:lstStyle/>
                    <a:p>
                      <a:pPr marL="8890" algn="ctr">
                        <a:lnSpc>
                          <a:spcPts val="1385"/>
                        </a:lnSpc>
                        <a:spcAft>
                          <a:spcPts val="0"/>
                        </a:spcAft>
                      </a:pPr>
                      <a:r>
                        <a:rPr lang="en-US" sz="1300">
                          <a:solidFill>
                            <a:schemeClr val="bg1">
                              <a:lumMod val="10000"/>
                            </a:schemeClr>
                          </a:solidFill>
                          <a:effectLst/>
                          <a:latin typeface="+mj-lt"/>
                          <a:ea typeface="Times New Roman"/>
                          <a:cs typeface="K2D Light" panose="00000400000000000000" pitchFamily="2" charset="-34"/>
                        </a:rPr>
                        <a:t>b</a:t>
                      </a:r>
                      <a:endParaRPr lang="en-US" sz="1300" dirty="0">
                        <a:solidFill>
                          <a:schemeClr val="bg1">
                            <a:lumMod val="10000"/>
                          </a:schemeClr>
                        </a:solidFill>
                        <a:effectLst/>
                        <a:latin typeface="+mj-lt"/>
                        <a:ea typeface="Times New Roman"/>
                        <a:cs typeface="K2D Light" panose="00000400000000000000" pitchFamily="2" charset="-34"/>
                      </a:endParaRPr>
                    </a:p>
                  </a:txBody>
                  <a:tcPr marL="0" marR="0" marT="0" marB="0">
                    <a:solidFill>
                      <a:schemeClr val="bg2">
                        <a:lumMod val="75000"/>
                        <a:lumOff val="25000"/>
                      </a:schemeClr>
                    </a:solidFill>
                  </a:tcPr>
                </a:tc>
                <a:tc>
                  <a:txBody>
                    <a:bodyPr/>
                    <a:lstStyle/>
                    <a:p>
                      <a:pPr marL="3810" algn="ctr">
                        <a:lnSpc>
                          <a:spcPts val="1385"/>
                        </a:lnSpc>
                        <a:spcAft>
                          <a:spcPts val="0"/>
                        </a:spcAft>
                      </a:pPr>
                      <a:r>
                        <a:rPr lang="vi-VN" sz="1300" dirty="0">
                          <a:solidFill>
                            <a:schemeClr val="bg1">
                              <a:lumMod val="10000"/>
                            </a:schemeClr>
                          </a:solidFill>
                          <a:effectLst/>
                          <a:latin typeface="+mj-lt"/>
                          <a:ea typeface="Times New Roman"/>
                          <a:cs typeface="K2D Light" panose="00000400000000000000" pitchFamily="2" charset="-34"/>
                        </a:rPr>
                        <a:t>3</a:t>
                      </a:r>
                      <a:endParaRPr lang="en-US" sz="1300" dirty="0">
                        <a:solidFill>
                          <a:schemeClr val="bg1">
                            <a:lumMod val="10000"/>
                          </a:schemeClr>
                        </a:solidFill>
                        <a:effectLst/>
                        <a:latin typeface="+mj-lt"/>
                        <a:ea typeface="Times New Roman"/>
                        <a:cs typeface="K2D Light" panose="00000400000000000000" pitchFamily="2" charset="-34"/>
                      </a:endParaRPr>
                    </a:p>
                  </a:txBody>
                  <a:tcPr marL="0" marR="0" marT="0" marB="0">
                    <a:solidFill>
                      <a:schemeClr val="bg2">
                        <a:lumMod val="75000"/>
                        <a:lumOff val="25000"/>
                      </a:schemeClr>
                    </a:solidFill>
                  </a:tcPr>
                </a:tc>
                <a:tc>
                  <a:txBody>
                    <a:bodyPr/>
                    <a:lstStyle/>
                    <a:p>
                      <a:pPr marL="58420" marR="50800" algn="ctr">
                        <a:lnSpc>
                          <a:spcPts val="1385"/>
                        </a:lnSpc>
                        <a:spcAft>
                          <a:spcPts val="0"/>
                        </a:spcAft>
                      </a:pPr>
                      <a:r>
                        <a:rPr lang="vi-VN" sz="1300">
                          <a:solidFill>
                            <a:schemeClr val="bg1">
                              <a:lumMod val="10000"/>
                            </a:schemeClr>
                          </a:solidFill>
                          <a:effectLst/>
                          <a:latin typeface="+mj-lt"/>
                          <a:ea typeface="Times New Roman"/>
                          <a:cs typeface="K2D Light" panose="00000400000000000000" pitchFamily="2" charset="-34"/>
                        </a:rPr>
                        <a:t>12</a:t>
                      </a:r>
                      <a:endParaRPr lang="en-US" sz="1300">
                        <a:solidFill>
                          <a:schemeClr val="bg1">
                            <a:lumMod val="10000"/>
                          </a:schemeClr>
                        </a:solidFill>
                        <a:effectLst/>
                        <a:latin typeface="+mj-lt"/>
                        <a:ea typeface="Times New Roman"/>
                        <a:cs typeface="K2D Light" panose="00000400000000000000" pitchFamily="2" charset="-34"/>
                      </a:endParaRPr>
                    </a:p>
                  </a:txBody>
                  <a:tcPr marL="0" marR="0" marT="0" marB="0">
                    <a:solidFill>
                      <a:schemeClr val="bg2">
                        <a:lumMod val="75000"/>
                        <a:lumOff val="25000"/>
                      </a:schemeClr>
                    </a:solidFill>
                  </a:tcPr>
                </a:tc>
                <a:tc>
                  <a:txBody>
                    <a:bodyPr/>
                    <a:lstStyle/>
                    <a:p>
                      <a:pPr marL="58420" marR="50800" algn="ctr">
                        <a:lnSpc>
                          <a:spcPts val="1385"/>
                        </a:lnSpc>
                        <a:spcAft>
                          <a:spcPts val="0"/>
                        </a:spcAft>
                      </a:pPr>
                      <a:r>
                        <a:rPr lang="en-US" sz="1300">
                          <a:solidFill>
                            <a:schemeClr val="bg1">
                              <a:lumMod val="10000"/>
                            </a:schemeClr>
                          </a:solidFill>
                          <a:effectLst/>
                          <a:latin typeface="+mj-lt"/>
                          <a:ea typeface="Times New Roman"/>
                          <a:cs typeface="K2D Light" panose="00000400000000000000" pitchFamily="2" charset="-34"/>
                        </a:rPr>
                        <a:t>4</a:t>
                      </a:r>
                    </a:p>
                  </a:txBody>
                  <a:tcPr marL="0" marR="0" marT="0" marB="0">
                    <a:solidFill>
                      <a:schemeClr val="bg2">
                        <a:lumMod val="75000"/>
                        <a:lumOff val="25000"/>
                      </a:schemeClr>
                    </a:solidFill>
                  </a:tcPr>
                </a:tc>
                <a:tc vMerge="1">
                  <a:txBody>
                    <a:bodyPr/>
                    <a:lstStyle/>
                    <a:p>
                      <a:endParaRPr lang="en-US"/>
                    </a:p>
                  </a:txBody>
                  <a:tcPr/>
                </a:tc>
                <a:extLst>
                  <a:ext uri="{0D108BD9-81ED-4DB2-BD59-A6C34878D82A}">
                    <a16:rowId xmlns:a16="http://schemas.microsoft.com/office/drawing/2014/main" val="10002"/>
                  </a:ext>
                </a:extLst>
              </a:tr>
              <a:tr h="188595">
                <a:tc>
                  <a:txBody>
                    <a:bodyPr/>
                    <a:lstStyle/>
                    <a:p>
                      <a:pPr marL="8890" algn="ctr">
                        <a:lnSpc>
                          <a:spcPts val="1385"/>
                        </a:lnSpc>
                        <a:spcAft>
                          <a:spcPts val="0"/>
                        </a:spcAft>
                      </a:pPr>
                      <a:r>
                        <a:rPr lang="en-US" sz="1300">
                          <a:solidFill>
                            <a:schemeClr val="bg1">
                              <a:lumMod val="10000"/>
                            </a:schemeClr>
                          </a:solidFill>
                          <a:effectLst/>
                          <a:latin typeface="+mj-lt"/>
                          <a:ea typeface="Times New Roman"/>
                          <a:cs typeface="K2D Light" panose="00000400000000000000" pitchFamily="2" charset="-34"/>
                        </a:rPr>
                        <a:t>c</a:t>
                      </a:r>
                    </a:p>
                  </a:txBody>
                  <a:tcPr marL="0" marR="0" marT="0" marB="0">
                    <a:solidFill>
                      <a:schemeClr val="bg2">
                        <a:lumMod val="75000"/>
                        <a:lumOff val="25000"/>
                      </a:schemeClr>
                    </a:solidFill>
                  </a:tcPr>
                </a:tc>
                <a:tc>
                  <a:txBody>
                    <a:bodyPr/>
                    <a:lstStyle/>
                    <a:p>
                      <a:pPr marL="3810" algn="ctr">
                        <a:lnSpc>
                          <a:spcPts val="1385"/>
                        </a:lnSpc>
                        <a:spcAft>
                          <a:spcPts val="0"/>
                        </a:spcAft>
                      </a:pPr>
                      <a:r>
                        <a:rPr lang="vi-VN" sz="1300" dirty="0">
                          <a:solidFill>
                            <a:schemeClr val="bg1">
                              <a:lumMod val="10000"/>
                            </a:schemeClr>
                          </a:solidFill>
                          <a:effectLst/>
                          <a:latin typeface="+mj-lt"/>
                          <a:ea typeface="Times New Roman"/>
                          <a:cs typeface="K2D Light" panose="00000400000000000000" pitchFamily="2" charset="-34"/>
                        </a:rPr>
                        <a:t>4</a:t>
                      </a:r>
                      <a:endParaRPr lang="en-US" sz="1300" dirty="0">
                        <a:solidFill>
                          <a:schemeClr val="bg1">
                            <a:lumMod val="10000"/>
                          </a:schemeClr>
                        </a:solidFill>
                        <a:effectLst/>
                        <a:latin typeface="+mj-lt"/>
                        <a:ea typeface="Times New Roman"/>
                        <a:cs typeface="K2D Light" panose="00000400000000000000" pitchFamily="2" charset="-34"/>
                      </a:endParaRPr>
                    </a:p>
                  </a:txBody>
                  <a:tcPr marL="0" marR="0" marT="0" marB="0">
                    <a:solidFill>
                      <a:schemeClr val="bg2">
                        <a:lumMod val="75000"/>
                        <a:lumOff val="25000"/>
                      </a:schemeClr>
                    </a:solidFill>
                  </a:tcPr>
                </a:tc>
                <a:tc>
                  <a:txBody>
                    <a:bodyPr/>
                    <a:lstStyle/>
                    <a:p>
                      <a:pPr marL="58420" marR="50800" algn="ctr">
                        <a:lnSpc>
                          <a:spcPts val="1385"/>
                        </a:lnSpc>
                        <a:spcAft>
                          <a:spcPts val="0"/>
                        </a:spcAft>
                      </a:pPr>
                      <a:r>
                        <a:rPr lang="vi-VN" sz="1300" dirty="0">
                          <a:solidFill>
                            <a:schemeClr val="bg1">
                              <a:lumMod val="10000"/>
                            </a:schemeClr>
                          </a:solidFill>
                          <a:effectLst/>
                          <a:latin typeface="+mj-lt"/>
                          <a:ea typeface="Times New Roman"/>
                          <a:cs typeface="K2D Light" panose="00000400000000000000" pitchFamily="2" charset="-34"/>
                        </a:rPr>
                        <a:t>40</a:t>
                      </a:r>
                      <a:endParaRPr lang="en-US" sz="1300" dirty="0">
                        <a:solidFill>
                          <a:schemeClr val="bg1">
                            <a:lumMod val="10000"/>
                          </a:schemeClr>
                        </a:solidFill>
                        <a:effectLst/>
                        <a:latin typeface="+mj-lt"/>
                        <a:ea typeface="Times New Roman"/>
                        <a:cs typeface="K2D Light" panose="00000400000000000000" pitchFamily="2" charset="-34"/>
                      </a:endParaRPr>
                    </a:p>
                  </a:txBody>
                  <a:tcPr marL="0" marR="0" marT="0" marB="0">
                    <a:solidFill>
                      <a:schemeClr val="bg2">
                        <a:lumMod val="75000"/>
                        <a:lumOff val="25000"/>
                      </a:schemeClr>
                    </a:solidFill>
                  </a:tcPr>
                </a:tc>
                <a:tc>
                  <a:txBody>
                    <a:bodyPr/>
                    <a:lstStyle/>
                    <a:p>
                      <a:pPr marL="58420" marR="50800" algn="ctr">
                        <a:lnSpc>
                          <a:spcPts val="1385"/>
                        </a:lnSpc>
                        <a:spcAft>
                          <a:spcPts val="0"/>
                        </a:spcAft>
                      </a:pPr>
                      <a:r>
                        <a:rPr lang="en-US" sz="1300">
                          <a:solidFill>
                            <a:schemeClr val="bg1">
                              <a:lumMod val="10000"/>
                            </a:schemeClr>
                          </a:solidFill>
                          <a:effectLst/>
                          <a:latin typeface="+mj-lt"/>
                          <a:ea typeface="Times New Roman"/>
                          <a:cs typeface="K2D Light" panose="00000400000000000000" pitchFamily="2" charset="-34"/>
                        </a:rPr>
                        <a:t>10</a:t>
                      </a:r>
                      <a:endParaRPr lang="en-US" sz="1300" dirty="0">
                        <a:solidFill>
                          <a:schemeClr val="bg1">
                            <a:lumMod val="10000"/>
                          </a:schemeClr>
                        </a:solidFill>
                        <a:effectLst/>
                        <a:latin typeface="+mj-lt"/>
                        <a:ea typeface="Times New Roman"/>
                        <a:cs typeface="K2D Light" panose="00000400000000000000" pitchFamily="2" charset="-34"/>
                      </a:endParaRPr>
                    </a:p>
                  </a:txBody>
                  <a:tcPr marL="0" marR="0" marT="0" marB="0">
                    <a:solidFill>
                      <a:schemeClr val="bg2">
                        <a:lumMod val="75000"/>
                        <a:lumOff val="25000"/>
                      </a:schemeClr>
                    </a:solidFill>
                  </a:tcPr>
                </a:tc>
                <a:tc vMerge="1">
                  <a:txBody>
                    <a:bodyPr/>
                    <a:lstStyle/>
                    <a:p>
                      <a:endParaRPr lang="en-US"/>
                    </a:p>
                  </a:txBody>
                  <a:tcPr/>
                </a:tc>
                <a:extLst>
                  <a:ext uri="{0D108BD9-81ED-4DB2-BD59-A6C34878D82A}">
                    <a16:rowId xmlns:a16="http://schemas.microsoft.com/office/drawing/2014/main" val="10003"/>
                  </a:ext>
                </a:extLst>
              </a:tr>
              <a:tr h="191135">
                <a:tc>
                  <a:txBody>
                    <a:bodyPr/>
                    <a:lstStyle/>
                    <a:p>
                      <a:pPr marL="8890" algn="ctr">
                        <a:lnSpc>
                          <a:spcPts val="1410"/>
                        </a:lnSpc>
                        <a:spcAft>
                          <a:spcPts val="0"/>
                        </a:spcAft>
                      </a:pPr>
                      <a:r>
                        <a:rPr lang="en-US" sz="1300">
                          <a:solidFill>
                            <a:schemeClr val="bg1">
                              <a:lumMod val="10000"/>
                            </a:schemeClr>
                          </a:solidFill>
                          <a:effectLst/>
                          <a:latin typeface="+mj-lt"/>
                          <a:ea typeface="Times New Roman"/>
                          <a:cs typeface="K2D Light" panose="00000400000000000000" pitchFamily="2" charset="-34"/>
                        </a:rPr>
                        <a:t>d</a:t>
                      </a:r>
                    </a:p>
                  </a:txBody>
                  <a:tcPr marL="0" marR="0" marT="0" marB="0">
                    <a:solidFill>
                      <a:schemeClr val="bg2">
                        <a:lumMod val="75000"/>
                        <a:lumOff val="25000"/>
                      </a:schemeClr>
                    </a:solidFill>
                  </a:tcPr>
                </a:tc>
                <a:tc>
                  <a:txBody>
                    <a:bodyPr/>
                    <a:lstStyle/>
                    <a:p>
                      <a:pPr marL="3810" algn="ctr">
                        <a:lnSpc>
                          <a:spcPts val="1410"/>
                        </a:lnSpc>
                        <a:spcAft>
                          <a:spcPts val="0"/>
                        </a:spcAft>
                      </a:pPr>
                      <a:r>
                        <a:rPr lang="vi-VN" sz="1300">
                          <a:solidFill>
                            <a:schemeClr val="bg1">
                              <a:lumMod val="10000"/>
                            </a:schemeClr>
                          </a:solidFill>
                          <a:effectLst/>
                          <a:latin typeface="+mj-lt"/>
                          <a:ea typeface="Times New Roman"/>
                          <a:cs typeface="K2D Light" panose="00000400000000000000" pitchFamily="2" charset="-34"/>
                        </a:rPr>
                        <a:t>5</a:t>
                      </a:r>
                      <a:endParaRPr lang="en-US" sz="1300">
                        <a:solidFill>
                          <a:schemeClr val="bg1">
                            <a:lumMod val="10000"/>
                          </a:schemeClr>
                        </a:solidFill>
                        <a:effectLst/>
                        <a:latin typeface="+mj-lt"/>
                        <a:ea typeface="Times New Roman"/>
                        <a:cs typeface="K2D Light" panose="00000400000000000000" pitchFamily="2" charset="-34"/>
                      </a:endParaRPr>
                    </a:p>
                  </a:txBody>
                  <a:tcPr marL="0" marR="0" marT="0" marB="0">
                    <a:solidFill>
                      <a:schemeClr val="bg2">
                        <a:lumMod val="75000"/>
                        <a:lumOff val="25000"/>
                      </a:schemeClr>
                    </a:solidFill>
                  </a:tcPr>
                </a:tc>
                <a:tc>
                  <a:txBody>
                    <a:bodyPr/>
                    <a:lstStyle/>
                    <a:p>
                      <a:pPr marL="58420" marR="50800" algn="ctr">
                        <a:lnSpc>
                          <a:spcPts val="1410"/>
                        </a:lnSpc>
                        <a:spcAft>
                          <a:spcPts val="0"/>
                        </a:spcAft>
                      </a:pPr>
                      <a:r>
                        <a:rPr lang="vi-VN" sz="1300" dirty="0">
                          <a:solidFill>
                            <a:schemeClr val="bg1">
                              <a:lumMod val="10000"/>
                            </a:schemeClr>
                          </a:solidFill>
                          <a:effectLst/>
                          <a:latin typeface="+mj-lt"/>
                          <a:ea typeface="Times New Roman"/>
                          <a:cs typeface="K2D Light" panose="00000400000000000000" pitchFamily="2" charset="-34"/>
                        </a:rPr>
                        <a:t>25</a:t>
                      </a:r>
                      <a:endParaRPr lang="en-US" sz="1300" dirty="0">
                        <a:solidFill>
                          <a:schemeClr val="bg1">
                            <a:lumMod val="10000"/>
                          </a:schemeClr>
                        </a:solidFill>
                        <a:effectLst/>
                        <a:latin typeface="+mj-lt"/>
                        <a:ea typeface="Times New Roman"/>
                        <a:cs typeface="K2D Light" panose="00000400000000000000" pitchFamily="2" charset="-34"/>
                      </a:endParaRPr>
                    </a:p>
                  </a:txBody>
                  <a:tcPr marL="0" marR="0" marT="0" marB="0">
                    <a:solidFill>
                      <a:schemeClr val="bg2">
                        <a:lumMod val="75000"/>
                        <a:lumOff val="25000"/>
                      </a:schemeClr>
                    </a:solidFill>
                  </a:tcPr>
                </a:tc>
                <a:tc>
                  <a:txBody>
                    <a:bodyPr/>
                    <a:lstStyle/>
                    <a:p>
                      <a:pPr marL="58420" marR="50800" algn="ctr">
                        <a:lnSpc>
                          <a:spcPts val="1410"/>
                        </a:lnSpc>
                        <a:spcAft>
                          <a:spcPts val="0"/>
                        </a:spcAft>
                      </a:pPr>
                      <a:r>
                        <a:rPr lang="en-US" sz="1300">
                          <a:solidFill>
                            <a:schemeClr val="bg1">
                              <a:lumMod val="10000"/>
                            </a:schemeClr>
                          </a:solidFill>
                          <a:effectLst/>
                          <a:latin typeface="+mj-lt"/>
                          <a:ea typeface="Times New Roman"/>
                          <a:cs typeface="K2D Light" panose="00000400000000000000" pitchFamily="2" charset="-34"/>
                        </a:rPr>
                        <a:t>5</a:t>
                      </a:r>
                      <a:endParaRPr lang="en-US" sz="1300" dirty="0">
                        <a:solidFill>
                          <a:schemeClr val="bg1">
                            <a:lumMod val="10000"/>
                          </a:schemeClr>
                        </a:solidFill>
                        <a:effectLst/>
                        <a:latin typeface="+mj-lt"/>
                        <a:ea typeface="Times New Roman"/>
                        <a:cs typeface="K2D Light" panose="00000400000000000000" pitchFamily="2" charset="-34"/>
                      </a:endParaRPr>
                    </a:p>
                  </a:txBody>
                  <a:tcPr marL="0" marR="0" marT="0" marB="0">
                    <a:solidFill>
                      <a:schemeClr val="bg2">
                        <a:lumMod val="75000"/>
                        <a:lumOff val="25000"/>
                      </a:schemeClr>
                    </a:solidFill>
                  </a:tcPr>
                </a:tc>
                <a:tc vMerge="1">
                  <a:txBody>
                    <a:bodyPr/>
                    <a:lstStyle/>
                    <a:p>
                      <a:endParaRPr lang="en-US"/>
                    </a:p>
                  </a:txBody>
                  <a:tcPr/>
                </a:tc>
                <a:extLst>
                  <a:ext uri="{0D108BD9-81ED-4DB2-BD59-A6C34878D82A}">
                    <a16:rowId xmlns:a16="http://schemas.microsoft.com/office/drawing/2014/main" val="10004"/>
                  </a:ext>
                </a:extLst>
              </a:tr>
            </a:tbl>
          </a:graphicData>
        </a:graphic>
      </p:graphicFrame>
      <p:pic>
        <p:nvPicPr>
          <p:cNvPr id="22" name="Picture 21">
            <a:extLst>
              <a:ext uri="{FF2B5EF4-FFF2-40B4-BE49-F238E27FC236}">
                <a16:creationId xmlns:a16="http://schemas.microsoft.com/office/drawing/2014/main" id="{9F6A6759-2DBA-4305-8C63-1F8EEDDF966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075" b="94876" l="1977" r="98256"/>
                    </a14:imgEffect>
                  </a14:imgLayer>
                </a14:imgProps>
              </a:ext>
              <a:ext uri="{28A0092B-C50C-407E-A947-70E740481C1C}">
                <a14:useLocalDpi xmlns:a14="http://schemas.microsoft.com/office/drawing/2010/main" val="0"/>
              </a:ext>
            </a:extLst>
          </a:blip>
          <a:stretch>
            <a:fillRect/>
          </a:stretch>
        </p:blipFill>
        <p:spPr>
          <a:xfrm>
            <a:off x="424700" y="3288606"/>
            <a:ext cx="1303258" cy="1035029"/>
          </a:xfrm>
          <a:prstGeom prst="rect">
            <a:avLst/>
          </a:prstGeom>
        </p:spPr>
      </p:pic>
      <p:pic>
        <p:nvPicPr>
          <p:cNvPr id="23" name="Picture 22">
            <a:extLst>
              <a:ext uri="{FF2B5EF4-FFF2-40B4-BE49-F238E27FC236}">
                <a16:creationId xmlns:a16="http://schemas.microsoft.com/office/drawing/2014/main" id="{AE9305C1-4F86-462F-9158-3F96E4D068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63954" y="3265756"/>
            <a:ext cx="1213383" cy="900982"/>
          </a:xfrm>
          <a:prstGeom prst="rect">
            <a:avLst/>
          </a:prstGeom>
        </p:spPr>
      </p:pic>
      <p:pic>
        <p:nvPicPr>
          <p:cNvPr id="24" name="Picture 23">
            <a:extLst>
              <a:ext uri="{FF2B5EF4-FFF2-40B4-BE49-F238E27FC236}">
                <a16:creationId xmlns:a16="http://schemas.microsoft.com/office/drawing/2014/main" id="{89FDB92D-BAD1-4F61-A53A-0345F37068B3}"/>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3408" b="97903" l="2000" r="97800"/>
                    </a14:imgEffect>
                  </a14:imgLayer>
                </a14:imgProps>
              </a:ext>
              <a:ext uri="{28A0092B-C50C-407E-A947-70E740481C1C}">
                <a14:useLocalDpi xmlns:a14="http://schemas.microsoft.com/office/drawing/2010/main" val="0"/>
              </a:ext>
            </a:extLst>
          </a:blip>
          <a:stretch>
            <a:fillRect/>
          </a:stretch>
        </p:blipFill>
        <p:spPr>
          <a:xfrm>
            <a:off x="1873154" y="3285656"/>
            <a:ext cx="1317666" cy="1005379"/>
          </a:xfrm>
          <a:prstGeom prst="rect">
            <a:avLst/>
          </a:prstGeom>
        </p:spPr>
      </p:pic>
      <p:pic>
        <p:nvPicPr>
          <p:cNvPr id="25" name="Picture 24">
            <a:extLst>
              <a:ext uri="{FF2B5EF4-FFF2-40B4-BE49-F238E27FC236}">
                <a16:creationId xmlns:a16="http://schemas.microsoft.com/office/drawing/2014/main" id="{2656D589-D81C-46A0-A21F-4978B22BF8B7}"/>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3662" b="93790" l="10000" r="90000"/>
                    </a14:imgEffect>
                  </a14:imgLayer>
                </a14:imgProps>
              </a:ext>
              <a:ext uri="{28A0092B-C50C-407E-A947-70E740481C1C}">
                <a14:useLocalDpi xmlns:a14="http://schemas.microsoft.com/office/drawing/2010/main" val="0"/>
              </a:ext>
            </a:extLst>
          </a:blip>
          <a:stretch>
            <a:fillRect/>
          </a:stretch>
        </p:blipFill>
        <p:spPr>
          <a:xfrm>
            <a:off x="3016154" y="3141459"/>
            <a:ext cx="1501038" cy="1149576"/>
          </a:xfrm>
          <a:prstGeom prst="rect">
            <a:avLst/>
          </a:prstGeom>
        </p:spPr>
      </p:pic>
      <p:sp>
        <p:nvSpPr>
          <p:cNvPr id="26" name="TextBox 25">
            <a:extLst>
              <a:ext uri="{FF2B5EF4-FFF2-40B4-BE49-F238E27FC236}">
                <a16:creationId xmlns:a16="http://schemas.microsoft.com/office/drawing/2014/main" id="{C441BA4F-9DEA-40D7-A420-8C057CE29DB2}"/>
              </a:ext>
            </a:extLst>
          </p:cNvPr>
          <p:cNvSpPr txBox="1"/>
          <p:nvPr/>
        </p:nvSpPr>
        <p:spPr>
          <a:xfrm>
            <a:off x="882554" y="3608525"/>
            <a:ext cx="609600" cy="523220"/>
          </a:xfrm>
          <a:prstGeom prst="rect">
            <a:avLst/>
          </a:prstGeom>
          <a:noFill/>
        </p:spPr>
        <p:txBody>
          <a:bodyPr wrap="square" rtlCol="0">
            <a:spAutoFit/>
          </a:bodyPr>
          <a:lstStyle/>
          <a:p>
            <a:r>
              <a:rPr lang="en-US"/>
              <a:t>7kg</a:t>
            </a:r>
          </a:p>
          <a:p>
            <a:r>
              <a:rPr lang="en-US"/>
              <a:t>6</a:t>
            </a:r>
            <a:endParaRPr lang="en-US" dirty="0"/>
          </a:p>
        </p:txBody>
      </p:sp>
      <p:sp>
        <p:nvSpPr>
          <p:cNvPr id="27" name="TextBox 26">
            <a:extLst>
              <a:ext uri="{FF2B5EF4-FFF2-40B4-BE49-F238E27FC236}">
                <a16:creationId xmlns:a16="http://schemas.microsoft.com/office/drawing/2014/main" id="{BA6A5752-56C0-4AA8-8A0C-95150F42109D}"/>
              </a:ext>
            </a:extLst>
          </p:cNvPr>
          <p:cNvSpPr txBox="1"/>
          <p:nvPr/>
        </p:nvSpPr>
        <p:spPr>
          <a:xfrm>
            <a:off x="2330354" y="3608525"/>
            <a:ext cx="609600" cy="523220"/>
          </a:xfrm>
          <a:prstGeom prst="rect">
            <a:avLst/>
          </a:prstGeom>
          <a:noFill/>
        </p:spPr>
        <p:txBody>
          <a:bodyPr wrap="square" rtlCol="0">
            <a:spAutoFit/>
          </a:bodyPr>
          <a:lstStyle/>
          <a:p>
            <a:r>
              <a:rPr lang="en-US"/>
              <a:t>3kg</a:t>
            </a:r>
          </a:p>
          <a:p>
            <a:r>
              <a:rPr lang="en-US"/>
              <a:t>4</a:t>
            </a:r>
            <a:endParaRPr lang="en-US" dirty="0"/>
          </a:p>
        </p:txBody>
      </p:sp>
      <p:sp>
        <p:nvSpPr>
          <p:cNvPr id="28" name="TextBox 27">
            <a:extLst>
              <a:ext uri="{FF2B5EF4-FFF2-40B4-BE49-F238E27FC236}">
                <a16:creationId xmlns:a16="http://schemas.microsoft.com/office/drawing/2014/main" id="{3617B3FD-85E1-44F6-BF20-B49B154D5E9B}"/>
              </a:ext>
            </a:extLst>
          </p:cNvPr>
          <p:cNvSpPr txBox="1"/>
          <p:nvPr/>
        </p:nvSpPr>
        <p:spPr>
          <a:xfrm>
            <a:off x="3603095" y="3526735"/>
            <a:ext cx="609600" cy="523220"/>
          </a:xfrm>
          <a:prstGeom prst="rect">
            <a:avLst/>
          </a:prstGeom>
          <a:noFill/>
        </p:spPr>
        <p:txBody>
          <a:bodyPr wrap="square" rtlCol="0">
            <a:spAutoFit/>
          </a:bodyPr>
          <a:lstStyle/>
          <a:p>
            <a:r>
              <a:rPr lang="en-US"/>
              <a:t>4kg</a:t>
            </a:r>
          </a:p>
          <a:p>
            <a:r>
              <a:rPr lang="en-US"/>
              <a:t>10</a:t>
            </a:r>
            <a:endParaRPr lang="en-US" dirty="0"/>
          </a:p>
        </p:txBody>
      </p:sp>
      <p:sp>
        <p:nvSpPr>
          <p:cNvPr id="29" name="TextBox 28">
            <a:extLst>
              <a:ext uri="{FF2B5EF4-FFF2-40B4-BE49-F238E27FC236}">
                <a16:creationId xmlns:a16="http://schemas.microsoft.com/office/drawing/2014/main" id="{CB9FD657-C65D-4A95-B71F-D8B47D74BA87}"/>
              </a:ext>
            </a:extLst>
          </p:cNvPr>
          <p:cNvSpPr txBox="1"/>
          <p:nvPr/>
        </p:nvSpPr>
        <p:spPr>
          <a:xfrm>
            <a:off x="4844954" y="3499315"/>
            <a:ext cx="609600" cy="523220"/>
          </a:xfrm>
          <a:prstGeom prst="rect">
            <a:avLst/>
          </a:prstGeom>
          <a:noFill/>
        </p:spPr>
        <p:txBody>
          <a:bodyPr wrap="square" rtlCol="0">
            <a:spAutoFit/>
          </a:bodyPr>
          <a:lstStyle/>
          <a:p>
            <a:r>
              <a:rPr lang="en-US"/>
              <a:t>5kg</a:t>
            </a:r>
          </a:p>
          <a:p>
            <a:r>
              <a:rPr lang="en-US"/>
              <a:t>5</a:t>
            </a:r>
            <a:endParaRPr lang="en-US" dirty="0"/>
          </a:p>
        </p:txBody>
      </p:sp>
      <p:sp>
        <p:nvSpPr>
          <p:cNvPr id="2" name="TextBox 1">
            <a:extLst>
              <a:ext uri="{FF2B5EF4-FFF2-40B4-BE49-F238E27FC236}">
                <a16:creationId xmlns:a16="http://schemas.microsoft.com/office/drawing/2014/main" id="{70E76326-FA41-4F7B-94D9-D06950001E5C}"/>
              </a:ext>
            </a:extLst>
          </p:cNvPr>
          <p:cNvSpPr txBox="1"/>
          <p:nvPr/>
        </p:nvSpPr>
        <p:spPr>
          <a:xfrm>
            <a:off x="6683298" y="1148842"/>
            <a:ext cx="1747452" cy="520391"/>
          </a:xfrm>
          <a:prstGeom prst="rect">
            <a:avLst/>
          </a:prstGeom>
          <a:noFill/>
        </p:spPr>
        <p:txBody>
          <a:bodyPr wrap="square" rtlCol="0">
            <a:spAutoFit/>
          </a:bodyPr>
          <a:lstStyle/>
          <a:p>
            <a:r>
              <a:rPr lang="en-US" b="1"/>
              <a:t>W = 15; S = {Ø}; </a:t>
            </a:r>
          </a:p>
          <a:p>
            <a:r>
              <a:rPr lang="en-US" b="1"/>
              <a:t>A = {c, a, d, b}</a:t>
            </a:r>
          </a:p>
        </p:txBody>
      </p:sp>
      <p:sp>
        <p:nvSpPr>
          <p:cNvPr id="17" name="TextBox 16">
            <a:extLst>
              <a:ext uri="{FF2B5EF4-FFF2-40B4-BE49-F238E27FC236}">
                <a16:creationId xmlns:a16="http://schemas.microsoft.com/office/drawing/2014/main" id="{E619E34B-7C9B-4A35-BAD0-4B19236C0CA8}"/>
              </a:ext>
            </a:extLst>
          </p:cNvPr>
          <p:cNvSpPr txBox="1"/>
          <p:nvPr/>
        </p:nvSpPr>
        <p:spPr>
          <a:xfrm>
            <a:off x="6683298" y="1887013"/>
            <a:ext cx="1747452" cy="520391"/>
          </a:xfrm>
          <a:prstGeom prst="rect">
            <a:avLst/>
          </a:prstGeom>
          <a:noFill/>
        </p:spPr>
        <p:txBody>
          <a:bodyPr wrap="square" rtlCol="0">
            <a:spAutoFit/>
          </a:bodyPr>
          <a:lstStyle/>
          <a:p>
            <a:r>
              <a:rPr lang="en-US" b="1"/>
              <a:t>W = 15; S = {c}; </a:t>
            </a:r>
          </a:p>
          <a:p>
            <a:r>
              <a:rPr lang="en-US" b="1"/>
              <a:t>A = {a, d, b}</a:t>
            </a:r>
          </a:p>
        </p:txBody>
      </p:sp>
      <p:sp>
        <p:nvSpPr>
          <p:cNvPr id="18" name="TextBox 17">
            <a:extLst>
              <a:ext uri="{FF2B5EF4-FFF2-40B4-BE49-F238E27FC236}">
                <a16:creationId xmlns:a16="http://schemas.microsoft.com/office/drawing/2014/main" id="{E5A78457-AAED-463A-B91D-64F60BD73186}"/>
              </a:ext>
            </a:extLst>
          </p:cNvPr>
          <p:cNvSpPr txBox="1"/>
          <p:nvPr/>
        </p:nvSpPr>
        <p:spPr>
          <a:xfrm>
            <a:off x="6683298" y="2518311"/>
            <a:ext cx="1747452" cy="520391"/>
          </a:xfrm>
          <a:prstGeom prst="rect">
            <a:avLst/>
          </a:prstGeom>
          <a:noFill/>
        </p:spPr>
        <p:txBody>
          <a:bodyPr wrap="square" rtlCol="0">
            <a:spAutoFit/>
          </a:bodyPr>
          <a:lstStyle/>
          <a:p>
            <a:r>
              <a:rPr lang="en-US" b="1"/>
              <a:t>W = 4; S = {c, a}; </a:t>
            </a:r>
          </a:p>
          <a:p>
            <a:r>
              <a:rPr lang="en-US" b="1"/>
              <a:t>A = {d, b}</a:t>
            </a:r>
          </a:p>
        </p:txBody>
      </p:sp>
      <p:sp>
        <p:nvSpPr>
          <p:cNvPr id="31" name="TextBox 30">
            <a:extLst>
              <a:ext uri="{FF2B5EF4-FFF2-40B4-BE49-F238E27FC236}">
                <a16:creationId xmlns:a16="http://schemas.microsoft.com/office/drawing/2014/main" id="{F15FFD4E-DA36-40F7-B8E7-208C13AF2F48}"/>
              </a:ext>
            </a:extLst>
          </p:cNvPr>
          <p:cNvSpPr txBox="1"/>
          <p:nvPr/>
        </p:nvSpPr>
        <p:spPr>
          <a:xfrm>
            <a:off x="6683298" y="3166288"/>
            <a:ext cx="1806924" cy="523220"/>
          </a:xfrm>
          <a:prstGeom prst="rect">
            <a:avLst/>
          </a:prstGeom>
          <a:noFill/>
        </p:spPr>
        <p:txBody>
          <a:bodyPr wrap="square" rtlCol="0">
            <a:spAutoFit/>
          </a:bodyPr>
          <a:lstStyle/>
          <a:p>
            <a:r>
              <a:rPr lang="en-US" b="1"/>
              <a:t>W = 4; S = {c, a}; </a:t>
            </a:r>
          </a:p>
          <a:p>
            <a:r>
              <a:rPr lang="en-US" b="1"/>
              <a:t>A = {b}</a:t>
            </a:r>
          </a:p>
        </p:txBody>
      </p:sp>
      <p:sp>
        <p:nvSpPr>
          <p:cNvPr id="32" name="TextBox 31">
            <a:extLst>
              <a:ext uri="{FF2B5EF4-FFF2-40B4-BE49-F238E27FC236}">
                <a16:creationId xmlns:a16="http://schemas.microsoft.com/office/drawing/2014/main" id="{DEFFF696-1934-4BA7-A5E4-3FC7B4BD7608}"/>
              </a:ext>
            </a:extLst>
          </p:cNvPr>
          <p:cNvSpPr txBox="1"/>
          <p:nvPr/>
        </p:nvSpPr>
        <p:spPr>
          <a:xfrm>
            <a:off x="6683298" y="3800415"/>
            <a:ext cx="1806925" cy="523220"/>
          </a:xfrm>
          <a:prstGeom prst="rect">
            <a:avLst/>
          </a:prstGeom>
          <a:noFill/>
        </p:spPr>
        <p:txBody>
          <a:bodyPr wrap="square" rtlCol="0">
            <a:spAutoFit/>
          </a:bodyPr>
          <a:lstStyle/>
          <a:p>
            <a:r>
              <a:rPr lang="en-US" b="1"/>
              <a:t>W = 1; S = {c, a, b}; </a:t>
            </a:r>
          </a:p>
          <a:p>
            <a:r>
              <a:rPr lang="en-US" b="1"/>
              <a:t>A = {Ø}</a:t>
            </a:r>
          </a:p>
        </p:txBody>
      </p:sp>
    </p:spTree>
    <p:extLst>
      <p:ext uri="{BB962C8B-B14F-4D97-AF65-F5344CB8AC3E}">
        <p14:creationId xmlns:p14="http://schemas.microsoft.com/office/powerpoint/2010/main" val="654132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8" grpId="0"/>
      <p:bldP spid="31" grpId="0"/>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1"/>
          <p:cNvSpPr/>
          <p:nvPr/>
        </p:nvSpPr>
        <p:spPr>
          <a:xfrm>
            <a:off x="1020206" y="1932275"/>
            <a:ext cx="51078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txBox="1">
            <a:spLocks noGrp="1"/>
          </p:cNvSpPr>
          <p:nvPr>
            <p:ph type="title"/>
          </p:nvPr>
        </p:nvSpPr>
        <p:spPr>
          <a:xfrm>
            <a:off x="1020206" y="1932275"/>
            <a:ext cx="5107800"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latin typeface="iCiel Mijas" panose="02000506000000020004" pitchFamily="50" charset="0"/>
              </a:rPr>
              <a:t>Mã hoá Huffman</a:t>
            </a:r>
            <a:br>
              <a:rPr lang="en">
                <a:latin typeface="iCiel Mijas" panose="02000506000000020004" pitchFamily="50" charset="0"/>
              </a:rPr>
            </a:br>
            <a:r>
              <a:rPr lang="en" sz="2400">
                <a:latin typeface="iCiel Mijas" panose="02000506000000020004" pitchFamily="50" charset="0"/>
              </a:rPr>
              <a:t>(Huffman tree)</a:t>
            </a:r>
            <a:endParaRPr sz="2400">
              <a:latin typeface="iCiel Mijas" panose="02000506000000020004" pitchFamily="50" charset="0"/>
            </a:endParaRPr>
          </a:p>
        </p:txBody>
      </p:sp>
      <p:sp>
        <p:nvSpPr>
          <p:cNvPr id="355" name="Google Shape;355;p41"/>
          <p:cNvSpPr txBox="1">
            <a:spLocks noGrp="1"/>
          </p:cNvSpPr>
          <p:nvPr>
            <p:ph type="title" idx="2"/>
          </p:nvPr>
        </p:nvSpPr>
        <p:spPr>
          <a:xfrm>
            <a:off x="6004594" y="153015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t>03</a:t>
            </a:r>
            <a:endParaRPr/>
          </a:p>
        </p:txBody>
      </p:sp>
    </p:spTree>
    <p:extLst>
      <p:ext uri="{BB962C8B-B14F-4D97-AF65-F5344CB8AC3E}">
        <p14:creationId xmlns:p14="http://schemas.microsoft.com/office/powerpoint/2010/main" val="393489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75" name="Google Shape;375;p43"/>
          <p:cNvSpPr txBox="1">
            <a:spLocks noGrp="1"/>
          </p:cNvSpPr>
          <p:nvPr>
            <p:ph type="title" idx="6"/>
          </p:nvPr>
        </p:nvSpPr>
        <p:spPr>
          <a:xfrm>
            <a:off x="713250" y="410027"/>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3200">
                <a:latin typeface="iCiel Mijas" panose="02000506000000020004" pitchFamily="50" charset="0"/>
              </a:rPr>
              <a:t>Mã hoá Huffman</a:t>
            </a:r>
            <a:endParaRPr lang="en-US"/>
          </a:p>
        </p:txBody>
      </p:sp>
      <p:sp>
        <p:nvSpPr>
          <p:cNvPr id="15" name="TextBox 14">
            <a:extLst>
              <a:ext uri="{FF2B5EF4-FFF2-40B4-BE49-F238E27FC236}">
                <a16:creationId xmlns:a16="http://schemas.microsoft.com/office/drawing/2014/main" id="{FB760577-AE6D-4AF2-83DD-5CF28649BE71}"/>
              </a:ext>
            </a:extLst>
          </p:cNvPr>
          <p:cNvSpPr txBox="1"/>
          <p:nvPr/>
        </p:nvSpPr>
        <p:spPr>
          <a:xfrm>
            <a:off x="617035" y="1300976"/>
            <a:ext cx="7463882" cy="2308324"/>
          </a:xfrm>
          <a:prstGeom prst="rect">
            <a:avLst/>
          </a:prstGeom>
          <a:noFill/>
        </p:spPr>
        <p:txBody>
          <a:bodyPr wrap="square" rtlCol="0">
            <a:spAutoFit/>
          </a:bodyPr>
          <a:lstStyle/>
          <a:p>
            <a:pPr marL="285750" indent="-285750">
              <a:buFont typeface="Wingdings" panose="05000000000000000000" pitchFamily="2" charset="2"/>
              <a:buChar char="§"/>
            </a:pPr>
            <a:r>
              <a:rPr lang="vi-VN" sz="1800" b="1">
                <a:latin typeface="K2D Light" panose="00000400000000000000" pitchFamily="2" charset="-34"/>
                <a:cs typeface="K2D Light" panose="00000400000000000000" pitchFamily="2" charset="-34"/>
              </a:rPr>
              <a:t>Để mã hóa các ký hiệu (ký tự, chữ số,…) ta thay chúng bằng các xâu nhị phân, được gọi là từ mã của ký hiệu đó.</a:t>
            </a:r>
            <a:endParaRPr lang="en-US" sz="1800" b="1">
              <a:latin typeface="K2D Light" panose="00000400000000000000" pitchFamily="2" charset="-34"/>
              <a:cs typeface="K2D Light" panose="00000400000000000000" pitchFamily="2" charset="-34"/>
            </a:endParaRPr>
          </a:p>
          <a:p>
            <a:endParaRPr lang="en-US" sz="1800" b="1">
              <a:latin typeface="K2D Light" panose="00000400000000000000" pitchFamily="2" charset="-34"/>
              <a:cs typeface="K2D Light" panose="00000400000000000000" pitchFamily="2" charset="-34"/>
            </a:endParaRPr>
          </a:p>
          <a:p>
            <a:endParaRPr lang="en-US" sz="1800" b="1">
              <a:latin typeface="K2D Light" panose="00000400000000000000" pitchFamily="2" charset="-34"/>
              <a:cs typeface="K2D Light" panose="00000400000000000000" pitchFamily="2" charset="-34"/>
            </a:endParaRPr>
          </a:p>
          <a:p>
            <a:pPr marL="285750" indent="-285750">
              <a:buFont typeface="Wingdings" panose="05000000000000000000" pitchFamily="2" charset="2"/>
              <a:buChar char="§"/>
            </a:pPr>
            <a:endParaRPr lang="en-US" sz="1800" b="1">
              <a:latin typeface="K2D Light" panose="00000400000000000000" pitchFamily="2" charset="-34"/>
              <a:cs typeface="K2D Light" panose="00000400000000000000" pitchFamily="2" charset="-34"/>
            </a:endParaRPr>
          </a:p>
          <a:p>
            <a:pPr marL="285750" indent="-285750">
              <a:buFont typeface="Wingdings" panose="05000000000000000000" pitchFamily="2" charset="2"/>
              <a:buChar char="§"/>
            </a:pPr>
            <a:r>
              <a:rPr lang="en-US" sz="1800" b="1">
                <a:latin typeface="K2D Light" panose="00000400000000000000" pitchFamily="2" charset="-34"/>
                <a:cs typeface="K2D Light" panose="00000400000000000000" pitchFamily="2" charset="-34"/>
              </a:rPr>
              <a:t>Khi gửi tin nhắn, văn bản thì chúng ta chỉ sử dụng 1 phần nhỏ trong số kí tự. Việc phải dùng 8 bit để lưu trữ gây lãng phí bộ nhớ.</a:t>
            </a:r>
          </a:p>
          <a:p>
            <a:pPr marL="285750" indent="-285750">
              <a:buFont typeface="Wingdings" panose="05000000000000000000" pitchFamily="2" charset="2"/>
              <a:buChar char="§"/>
            </a:pPr>
            <a:endParaRPr lang="en-US" sz="1800" b="1">
              <a:latin typeface="K2D Light" panose="00000400000000000000" pitchFamily="2" charset="-34"/>
              <a:cs typeface="K2D Light" panose="00000400000000000000" pitchFamily="2" charset="-34"/>
            </a:endParaRPr>
          </a:p>
        </p:txBody>
      </p:sp>
      <p:sp>
        <p:nvSpPr>
          <p:cNvPr id="2" name="TextBox 1">
            <a:extLst>
              <a:ext uri="{FF2B5EF4-FFF2-40B4-BE49-F238E27FC236}">
                <a16:creationId xmlns:a16="http://schemas.microsoft.com/office/drawing/2014/main" id="{127D149A-FDF7-45E6-AFF5-1E552A82BD8A}"/>
              </a:ext>
            </a:extLst>
          </p:cNvPr>
          <p:cNvSpPr txBox="1"/>
          <p:nvPr/>
        </p:nvSpPr>
        <p:spPr>
          <a:xfrm>
            <a:off x="1286107" y="1971585"/>
            <a:ext cx="6430536" cy="923330"/>
          </a:xfrm>
          <a:prstGeom prst="rect">
            <a:avLst/>
          </a:prstGeom>
          <a:noFill/>
        </p:spPr>
        <p:txBody>
          <a:bodyPr wrap="square" rtlCol="0">
            <a:spAutoFit/>
          </a:bodyPr>
          <a:lstStyle/>
          <a:p>
            <a:pPr marL="285750" indent="-285750">
              <a:buFont typeface="Arial" panose="020B0604020202020204" pitchFamily="34" charset="0"/>
              <a:buChar char="•"/>
            </a:pPr>
            <a:r>
              <a:rPr lang="en-US" sz="1800" b="1">
                <a:latin typeface="K2D Light" panose="00000400000000000000" pitchFamily="2" charset="-34"/>
                <a:cs typeface="K2D Light" panose="00000400000000000000" pitchFamily="2" charset="-34"/>
              </a:rPr>
              <a:t>Ví dụ: bảng mã ASCII, mã hóa cho 256 ký hiệu là biểu diễn nhị phân của các số từ 0 đến 255, mỗi từ mã gồm 8 bit.</a:t>
            </a:r>
          </a:p>
          <a:p>
            <a:endParaRPr lang="en-US" sz="1800" b="1">
              <a:latin typeface="K2D Light" panose="00000400000000000000" pitchFamily="2" charset="-34"/>
              <a:cs typeface="K2D Light" panose="00000400000000000000" pitchFamily="2" charset="-34"/>
            </a:endParaRPr>
          </a:p>
        </p:txBody>
      </p:sp>
    </p:spTree>
    <p:extLst>
      <p:ext uri="{BB962C8B-B14F-4D97-AF65-F5344CB8AC3E}">
        <p14:creationId xmlns:p14="http://schemas.microsoft.com/office/powerpoint/2010/main" val="3570429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75" name="Google Shape;375;p43"/>
          <p:cNvSpPr txBox="1">
            <a:spLocks noGrp="1"/>
          </p:cNvSpPr>
          <p:nvPr>
            <p:ph type="title" idx="6"/>
          </p:nvPr>
        </p:nvSpPr>
        <p:spPr>
          <a:xfrm>
            <a:off x="713250" y="410027"/>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3200">
                <a:latin typeface="iCiel Mijas" panose="02000506000000020004" pitchFamily="50" charset="0"/>
              </a:rPr>
              <a:t>Mã hoá Huffman</a:t>
            </a:r>
            <a:endParaRPr lang="en-US"/>
          </a:p>
        </p:txBody>
      </p:sp>
      <p:sp>
        <p:nvSpPr>
          <p:cNvPr id="15" name="TextBox 14">
            <a:extLst>
              <a:ext uri="{FF2B5EF4-FFF2-40B4-BE49-F238E27FC236}">
                <a16:creationId xmlns:a16="http://schemas.microsoft.com/office/drawing/2014/main" id="{FB760577-AE6D-4AF2-83DD-5CF28649BE71}"/>
              </a:ext>
            </a:extLst>
          </p:cNvPr>
          <p:cNvSpPr txBox="1"/>
          <p:nvPr/>
        </p:nvSpPr>
        <p:spPr>
          <a:xfrm>
            <a:off x="617035" y="1300975"/>
            <a:ext cx="4631472" cy="1477328"/>
          </a:xfrm>
          <a:prstGeom prst="rect">
            <a:avLst/>
          </a:prstGeom>
          <a:noFill/>
        </p:spPr>
        <p:txBody>
          <a:bodyPr wrap="square" rtlCol="0">
            <a:spAutoFit/>
          </a:bodyPr>
          <a:lstStyle/>
          <a:p>
            <a:pPr marL="285750" indent="-285750">
              <a:buFont typeface="Wingdings" panose="05000000000000000000" pitchFamily="2" charset="2"/>
              <a:buChar char="§"/>
            </a:pPr>
            <a:r>
              <a:rPr lang="vi-VN" sz="1800" b="1">
                <a:latin typeface="K2D Light" panose="00000400000000000000" pitchFamily="2" charset="-34"/>
                <a:cs typeface="K2D Light" panose="00000400000000000000" pitchFamily="2" charset="-34"/>
              </a:rPr>
              <a:t>Thuật toán được đề xuất bởi David A. Huffman khi ông còn là sinh viên Ph.D. tại MIT, và công bố năm 1952 trong bài báo "A Method for the Construction of Minimum-Redundancy Codes".</a:t>
            </a:r>
            <a:endParaRPr lang="en-US" sz="1800" b="1">
              <a:latin typeface="K2D Light" panose="00000400000000000000" pitchFamily="2" charset="-34"/>
              <a:cs typeface="K2D Light" panose="00000400000000000000" pitchFamily="2" charset="-34"/>
            </a:endParaRPr>
          </a:p>
        </p:txBody>
      </p:sp>
      <p:pic>
        <p:nvPicPr>
          <p:cNvPr id="1026" name="Picture 2" descr="David A. Huffman | IEEE Computer Society">
            <a:extLst>
              <a:ext uri="{FF2B5EF4-FFF2-40B4-BE49-F238E27FC236}">
                <a16:creationId xmlns:a16="http://schemas.microsoft.com/office/drawing/2014/main" id="{4CFF958F-FB48-4639-B06A-63E83A7CB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7478" y="1202009"/>
            <a:ext cx="2485328" cy="24853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2B04E57-37E6-4294-88F5-7C457A38C67F}"/>
              </a:ext>
            </a:extLst>
          </p:cNvPr>
          <p:cNvSpPr txBox="1"/>
          <p:nvPr/>
        </p:nvSpPr>
        <p:spPr>
          <a:xfrm>
            <a:off x="5526939" y="3787602"/>
            <a:ext cx="2566406" cy="307777"/>
          </a:xfrm>
          <a:prstGeom prst="rect">
            <a:avLst/>
          </a:prstGeom>
          <a:noFill/>
        </p:spPr>
        <p:txBody>
          <a:bodyPr wrap="square" rtlCol="0">
            <a:spAutoFit/>
          </a:bodyPr>
          <a:lstStyle/>
          <a:p>
            <a:r>
              <a:rPr lang="vi-VN" sz="1400" b="1">
                <a:latin typeface="K2D Light" panose="00000400000000000000" pitchFamily="2" charset="-34"/>
                <a:cs typeface="K2D Light" panose="00000400000000000000" pitchFamily="2" charset="-34"/>
              </a:rPr>
              <a:t>David A. Huffman</a:t>
            </a:r>
            <a:r>
              <a:rPr lang="en-US" sz="1400" b="1">
                <a:latin typeface="K2D Light" panose="00000400000000000000" pitchFamily="2" charset="-34"/>
                <a:cs typeface="K2D Light" panose="00000400000000000000" pitchFamily="2" charset="-34"/>
              </a:rPr>
              <a:t> (</a:t>
            </a:r>
            <a:r>
              <a:rPr lang="en-US" b="1">
                <a:latin typeface="K2D Light" panose="00000400000000000000" pitchFamily="2" charset="-34"/>
                <a:cs typeface="K2D Light" panose="00000400000000000000" pitchFamily="2" charset="-34"/>
              </a:rPr>
              <a:t>1925-1999)</a:t>
            </a:r>
            <a:endParaRPr lang="en-US"/>
          </a:p>
        </p:txBody>
      </p:sp>
      <p:sp>
        <p:nvSpPr>
          <p:cNvPr id="6" name="TextBox 5">
            <a:extLst>
              <a:ext uri="{FF2B5EF4-FFF2-40B4-BE49-F238E27FC236}">
                <a16:creationId xmlns:a16="http://schemas.microsoft.com/office/drawing/2014/main" id="{BF5CF53E-95B4-4F70-8F1B-86C6C83FED5D}"/>
              </a:ext>
            </a:extLst>
          </p:cNvPr>
          <p:cNvSpPr txBox="1"/>
          <p:nvPr/>
        </p:nvSpPr>
        <p:spPr>
          <a:xfrm>
            <a:off x="617035" y="3048938"/>
            <a:ext cx="4631472" cy="1477328"/>
          </a:xfrm>
          <a:prstGeom prst="rect">
            <a:avLst/>
          </a:prstGeom>
          <a:noFill/>
        </p:spPr>
        <p:txBody>
          <a:bodyPr wrap="square" rtlCol="0">
            <a:spAutoFit/>
          </a:bodyPr>
          <a:lstStyle/>
          <a:p>
            <a:pPr marL="285750" indent="-285750">
              <a:buFont typeface="Wingdings" panose="05000000000000000000" pitchFamily="2" charset="2"/>
              <a:buChar char="§"/>
            </a:pPr>
            <a:r>
              <a:rPr lang="en-US" sz="1800" b="1">
                <a:latin typeface="K2D Light" panose="00000400000000000000" pitchFamily="2" charset="-34"/>
                <a:cs typeface="K2D Light" panose="00000400000000000000" pitchFamily="2" charset="-34"/>
              </a:rPr>
              <a:t>Ý tưởng: </a:t>
            </a:r>
            <a:r>
              <a:rPr lang="vi-VN" sz="1800" b="1">
                <a:latin typeface="K2D Light" panose="00000400000000000000" pitchFamily="2" charset="-34"/>
                <a:cs typeface="K2D Light" panose="00000400000000000000" pitchFamily="2" charset="-34"/>
              </a:rPr>
              <a:t>Dựa trên bảng tần suất xuất hiện các kí tự cần mã hóa để xây dựng một bộ mã nhị phân cho các kí tự đó sao cho dung lượng (số bit) sau khi mã hóa là nhỏ nhất.</a:t>
            </a:r>
            <a:endParaRPr lang="en-US" sz="1800" b="1">
              <a:latin typeface="K2D Light" panose="00000400000000000000" pitchFamily="2" charset="-34"/>
              <a:cs typeface="K2D Light" panose="00000400000000000000" pitchFamily="2" charset="-34"/>
            </a:endParaRPr>
          </a:p>
        </p:txBody>
      </p:sp>
    </p:spTree>
    <p:extLst>
      <p:ext uri="{BB962C8B-B14F-4D97-AF65-F5344CB8AC3E}">
        <p14:creationId xmlns:p14="http://schemas.microsoft.com/office/powerpoint/2010/main" val="219441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75" name="Google Shape;375;p43"/>
          <p:cNvSpPr txBox="1">
            <a:spLocks noGrp="1"/>
          </p:cNvSpPr>
          <p:nvPr>
            <p:ph type="title" idx="6"/>
          </p:nvPr>
        </p:nvSpPr>
        <p:spPr>
          <a:xfrm>
            <a:off x="713250" y="410027"/>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3200">
                <a:latin typeface="iCiel Mijas" panose="02000506000000020004" pitchFamily="50" charset="0"/>
              </a:rPr>
              <a:t>Cây Huffman</a:t>
            </a:r>
            <a:endParaRPr lang="en-US"/>
          </a:p>
        </p:txBody>
      </p:sp>
      <p:sp>
        <p:nvSpPr>
          <p:cNvPr id="15" name="TextBox 14">
            <a:extLst>
              <a:ext uri="{FF2B5EF4-FFF2-40B4-BE49-F238E27FC236}">
                <a16:creationId xmlns:a16="http://schemas.microsoft.com/office/drawing/2014/main" id="{FB760577-AE6D-4AF2-83DD-5CF28649BE71}"/>
              </a:ext>
            </a:extLst>
          </p:cNvPr>
          <p:cNvSpPr txBox="1"/>
          <p:nvPr/>
        </p:nvSpPr>
        <p:spPr>
          <a:xfrm>
            <a:off x="617035" y="1300976"/>
            <a:ext cx="7463882" cy="3416320"/>
          </a:xfrm>
          <a:prstGeom prst="rect">
            <a:avLst/>
          </a:prstGeom>
          <a:noFill/>
        </p:spPr>
        <p:txBody>
          <a:bodyPr wrap="square" rtlCol="0">
            <a:spAutoFit/>
          </a:bodyPr>
          <a:lstStyle/>
          <a:p>
            <a:pPr marL="285750" indent="-285750">
              <a:buFont typeface="Wingdings" panose="05000000000000000000" pitchFamily="2" charset="2"/>
              <a:buChar char="§"/>
            </a:pPr>
            <a:r>
              <a:rPr lang="en-US" sz="1800" b="1">
                <a:latin typeface="K2D Light" panose="00000400000000000000" pitchFamily="2" charset="-34"/>
                <a:cs typeface="K2D Light" panose="00000400000000000000" pitchFamily="2" charset="-34"/>
              </a:rPr>
              <a:t>Là cây nhị phân, mỗi nút chứa ký tự và trọng số (tần suất của ký tự đó).</a:t>
            </a:r>
          </a:p>
          <a:p>
            <a:pPr marL="285750" indent="-285750">
              <a:buFont typeface="Wingdings" panose="05000000000000000000" pitchFamily="2" charset="2"/>
              <a:buChar char="§"/>
            </a:pPr>
            <a:endParaRPr lang="en-US" sz="1800" b="1">
              <a:latin typeface="K2D Light" panose="00000400000000000000" pitchFamily="2" charset="-34"/>
              <a:cs typeface="K2D Light" panose="00000400000000000000" pitchFamily="2" charset="-34"/>
            </a:endParaRPr>
          </a:p>
          <a:p>
            <a:pPr marL="285750" indent="-285750">
              <a:buFont typeface="Wingdings" panose="05000000000000000000" pitchFamily="2" charset="2"/>
              <a:buChar char="§"/>
            </a:pPr>
            <a:r>
              <a:rPr lang="vi-VN" sz="1800" b="1">
                <a:latin typeface="K2D Light" panose="00000400000000000000" pitchFamily="2" charset="-34"/>
                <a:cs typeface="K2D Light" panose="00000400000000000000" pitchFamily="2" charset="-34"/>
              </a:rPr>
              <a:t>Mỗi ký tự được biểu diễn bằng 1 nút lá (tính tiền tố).</a:t>
            </a:r>
            <a:endParaRPr lang="en-US" sz="1800" b="1">
              <a:latin typeface="K2D Light" panose="00000400000000000000" pitchFamily="2" charset="-34"/>
              <a:cs typeface="K2D Light" panose="00000400000000000000" pitchFamily="2" charset="-34"/>
            </a:endParaRPr>
          </a:p>
          <a:p>
            <a:pPr marL="285750" indent="-285750">
              <a:buFont typeface="Wingdings" panose="05000000000000000000" pitchFamily="2" charset="2"/>
              <a:buChar char="§"/>
            </a:pPr>
            <a:endParaRPr lang="en-US" sz="1800" b="1">
              <a:latin typeface="K2D Light" panose="00000400000000000000" pitchFamily="2" charset="-34"/>
              <a:cs typeface="K2D Light" panose="00000400000000000000" pitchFamily="2" charset="-34"/>
            </a:endParaRPr>
          </a:p>
          <a:p>
            <a:pPr marL="285750" indent="-285750">
              <a:buFont typeface="Wingdings" panose="05000000000000000000" pitchFamily="2" charset="2"/>
              <a:buChar char="§"/>
            </a:pPr>
            <a:r>
              <a:rPr lang="en-US" sz="1800" b="1">
                <a:latin typeface="K2D Light" panose="00000400000000000000" pitchFamily="2" charset="-34"/>
                <a:cs typeface="K2D Light" panose="00000400000000000000" pitchFamily="2" charset="-34"/>
              </a:rPr>
              <a:t>Nút cha có tổng ký tự, tổng trọng số của 2 nút con.</a:t>
            </a:r>
          </a:p>
          <a:p>
            <a:pPr marL="285750" indent="-285750">
              <a:buFont typeface="Wingdings" panose="05000000000000000000" pitchFamily="2" charset="2"/>
              <a:buChar char="§"/>
            </a:pPr>
            <a:endParaRPr lang="en-US" sz="1800" b="1">
              <a:latin typeface="K2D Light" panose="00000400000000000000" pitchFamily="2" charset="-34"/>
              <a:cs typeface="K2D Light" panose="00000400000000000000" pitchFamily="2" charset="-34"/>
            </a:endParaRPr>
          </a:p>
          <a:p>
            <a:pPr marL="285750" indent="-285750">
              <a:buFont typeface="Wingdings" panose="05000000000000000000" pitchFamily="2" charset="2"/>
              <a:buChar char="§"/>
            </a:pPr>
            <a:r>
              <a:rPr lang="en-US" sz="1800" b="1">
                <a:latin typeface="K2D Light" panose="00000400000000000000" pitchFamily="2" charset="-34"/>
                <a:cs typeface="K2D Light" panose="00000400000000000000" pitchFamily="2" charset="-34"/>
              </a:rPr>
              <a:t>Các nút có trọng số, ký tự tăng dần từ trái sang phải.</a:t>
            </a:r>
          </a:p>
          <a:p>
            <a:pPr marL="285750" indent="-285750">
              <a:buFont typeface="Wingdings" panose="05000000000000000000" pitchFamily="2" charset="2"/>
              <a:buChar char="§"/>
            </a:pPr>
            <a:endParaRPr lang="en-US" sz="1800" b="1">
              <a:latin typeface="K2D Light" panose="00000400000000000000" pitchFamily="2" charset="-34"/>
              <a:cs typeface="K2D Light" panose="00000400000000000000" pitchFamily="2" charset="-34"/>
            </a:endParaRPr>
          </a:p>
          <a:p>
            <a:pPr marL="285750" indent="-285750">
              <a:buFont typeface="Wingdings" panose="05000000000000000000" pitchFamily="2" charset="2"/>
              <a:buChar char="§"/>
            </a:pPr>
            <a:r>
              <a:rPr lang="vi-VN" sz="1800" b="1">
                <a:latin typeface="K2D Light" panose="00000400000000000000" pitchFamily="2" charset="-34"/>
                <a:cs typeface="K2D Light" panose="00000400000000000000" pitchFamily="2" charset="-34"/>
              </a:rPr>
              <a:t>Các nút có trọng số lớn nằm gần nút gốc.</a:t>
            </a:r>
            <a:r>
              <a:rPr lang="en-US" sz="1800" b="1">
                <a:latin typeface="K2D Light" panose="00000400000000000000" pitchFamily="2" charset="-34"/>
                <a:cs typeface="K2D Light" panose="00000400000000000000" pitchFamily="2" charset="-34"/>
              </a:rPr>
              <a:t> </a:t>
            </a:r>
            <a:r>
              <a:rPr lang="vi-VN" sz="1800" b="1">
                <a:latin typeface="K2D Light" panose="00000400000000000000" pitchFamily="2" charset="-34"/>
                <a:cs typeface="K2D Light" panose="00000400000000000000" pitchFamily="2" charset="-34"/>
              </a:rPr>
              <a:t>Các nút có trọng số nhỏ nằm xa nút gốc hơn.</a:t>
            </a:r>
          </a:p>
          <a:p>
            <a:pPr marL="285750" indent="-285750">
              <a:buFont typeface="Wingdings" panose="05000000000000000000" pitchFamily="2" charset="2"/>
              <a:buChar char="§"/>
            </a:pPr>
            <a:endParaRPr lang="en-US" sz="1800" b="1">
              <a:latin typeface="K2D Light" panose="00000400000000000000" pitchFamily="2" charset="-34"/>
              <a:cs typeface="K2D Light" panose="00000400000000000000" pitchFamily="2" charset="-34"/>
            </a:endParaRPr>
          </a:p>
        </p:txBody>
      </p:sp>
    </p:spTree>
    <p:extLst>
      <p:ext uri="{BB962C8B-B14F-4D97-AF65-F5344CB8AC3E}">
        <p14:creationId xmlns:p14="http://schemas.microsoft.com/office/powerpoint/2010/main" val="162119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75" name="Google Shape;375;p43"/>
          <p:cNvSpPr txBox="1">
            <a:spLocks noGrp="1"/>
          </p:cNvSpPr>
          <p:nvPr>
            <p:ph type="title" idx="6"/>
          </p:nvPr>
        </p:nvSpPr>
        <p:spPr>
          <a:xfrm>
            <a:off x="713250" y="410027"/>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3200">
                <a:latin typeface="iCiel Mijas" panose="02000506000000020004" pitchFamily="50" charset="0"/>
              </a:rPr>
              <a:t>Mã Huffman</a:t>
            </a:r>
            <a:endParaRPr lang="en-US"/>
          </a:p>
        </p:txBody>
      </p:sp>
      <p:sp>
        <p:nvSpPr>
          <p:cNvPr id="15" name="TextBox 14">
            <a:extLst>
              <a:ext uri="{FF2B5EF4-FFF2-40B4-BE49-F238E27FC236}">
                <a16:creationId xmlns:a16="http://schemas.microsoft.com/office/drawing/2014/main" id="{FB760577-AE6D-4AF2-83DD-5CF28649BE71}"/>
              </a:ext>
            </a:extLst>
          </p:cNvPr>
          <p:cNvSpPr txBox="1"/>
          <p:nvPr/>
        </p:nvSpPr>
        <p:spPr>
          <a:xfrm>
            <a:off x="617035" y="1300976"/>
            <a:ext cx="7463882" cy="1754326"/>
          </a:xfrm>
          <a:prstGeom prst="rect">
            <a:avLst/>
          </a:prstGeom>
          <a:noFill/>
        </p:spPr>
        <p:txBody>
          <a:bodyPr wrap="square" rtlCol="0">
            <a:spAutoFit/>
          </a:bodyPr>
          <a:lstStyle/>
          <a:p>
            <a:pPr marL="285750" indent="-285750">
              <a:buFont typeface="Wingdings" panose="05000000000000000000" pitchFamily="2" charset="2"/>
              <a:buChar char="§"/>
            </a:pPr>
            <a:r>
              <a:rPr lang="vi-VN" sz="1800" b="1">
                <a:latin typeface="K2D Light" panose="00000400000000000000" pitchFamily="2" charset="-34"/>
                <a:cs typeface="K2D Light" panose="00000400000000000000" pitchFamily="2" charset="-34"/>
              </a:rPr>
              <a:t>Là chuỗi nhị phân được sinh ra dựa trên cây Huffman.</a:t>
            </a:r>
            <a:r>
              <a:rPr lang="en-US" sz="1800" b="1">
                <a:latin typeface="K2D Light" panose="00000400000000000000" pitchFamily="2" charset="-34"/>
                <a:cs typeface="K2D Light" panose="00000400000000000000" pitchFamily="2" charset="-34"/>
              </a:rPr>
              <a:t> </a:t>
            </a:r>
            <a:r>
              <a:rPr lang="vi-VN" sz="1800" b="1">
                <a:latin typeface="K2D Light" panose="00000400000000000000" pitchFamily="2" charset="-34"/>
                <a:cs typeface="K2D Light" panose="00000400000000000000" pitchFamily="2" charset="-34"/>
              </a:rPr>
              <a:t>Mã Huffman của ký tự là đường dẫn từ nút gốc đến nút lá đó.</a:t>
            </a:r>
            <a:endParaRPr lang="en-US" sz="1800" b="1">
              <a:latin typeface="K2D Light" panose="00000400000000000000" pitchFamily="2" charset="-34"/>
              <a:cs typeface="K2D Light" panose="00000400000000000000" pitchFamily="2" charset="-34"/>
            </a:endParaRPr>
          </a:p>
          <a:p>
            <a:pPr marL="285750" indent="-285750">
              <a:buFont typeface="Wingdings" panose="05000000000000000000" pitchFamily="2" charset="2"/>
              <a:buChar char="§"/>
            </a:pPr>
            <a:endParaRPr lang="en-US" sz="1800" b="1">
              <a:latin typeface="K2D Light" panose="00000400000000000000" pitchFamily="2" charset="-34"/>
              <a:cs typeface="K2D Light" panose="00000400000000000000" pitchFamily="2" charset="-34"/>
            </a:endParaRPr>
          </a:p>
          <a:p>
            <a:pPr marL="285750" indent="-285750">
              <a:buFont typeface="Wingdings" panose="05000000000000000000" pitchFamily="2" charset="2"/>
              <a:buChar char="§"/>
            </a:pPr>
            <a:r>
              <a:rPr lang="en-US" sz="1800" b="1">
                <a:latin typeface="K2D Light" panose="00000400000000000000" pitchFamily="2" charset="-34"/>
                <a:cs typeface="K2D Light" panose="00000400000000000000" pitchFamily="2" charset="-34"/>
              </a:rPr>
              <a:t>Trong đó: </a:t>
            </a:r>
          </a:p>
          <a:p>
            <a:pPr lvl="2"/>
            <a:r>
              <a:rPr lang="en-US" sz="1800" b="1">
                <a:latin typeface="K2D Light" panose="00000400000000000000" pitchFamily="2" charset="-34"/>
                <a:cs typeface="K2D Light" panose="00000400000000000000" pitchFamily="2" charset="-34"/>
              </a:rPr>
              <a:t>	</a:t>
            </a:r>
            <a:endParaRPr lang="vi-VN" sz="1800" b="1">
              <a:latin typeface="K2D Light" panose="00000400000000000000" pitchFamily="2" charset="-34"/>
              <a:cs typeface="K2D Light" panose="00000400000000000000" pitchFamily="2" charset="-34"/>
            </a:endParaRPr>
          </a:p>
          <a:p>
            <a:pPr marL="285750" indent="-285750">
              <a:buFont typeface="Wingdings" panose="05000000000000000000" pitchFamily="2" charset="2"/>
              <a:buChar char="§"/>
            </a:pPr>
            <a:endParaRPr lang="en-US" sz="1800" b="1">
              <a:latin typeface="K2D Light" panose="00000400000000000000" pitchFamily="2" charset="-34"/>
              <a:cs typeface="K2D Light" panose="00000400000000000000" pitchFamily="2" charset="-34"/>
            </a:endParaRPr>
          </a:p>
        </p:txBody>
      </p:sp>
      <p:sp>
        <p:nvSpPr>
          <p:cNvPr id="4" name="TextBox 3">
            <a:extLst>
              <a:ext uri="{FF2B5EF4-FFF2-40B4-BE49-F238E27FC236}">
                <a16:creationId xmlns:a16="http://schemas.microsoft.com/office/drawing/2014/main" id="{16E89F92-07F7-4F8A-8391-2DFDCD760350}"/>
              </a:ext>
            </a:extLst>
          </p:cNvPr>
          <p:cNvSpPr txBox="1"/>
          <p:nvPr/>
        </p:nvSpPr>
        <p:spPr>
          <a:xfrm>
            <a:off x="966868" y="2471855"/>
            <a:ext cx="7463882" cy="923330"/>
          </a:xfrm>
          <a:prstGeom prst="rect">
            <a:avLst/>
          </a:prstGeom>
          <a:noFill/>
        </p:spPr>
        <p:txBody>
          <a:bodyPr wrap="square" rtlCol="0">
            <a:spAutoFit/>
          </a:bodyPr>
          <a:lstStyle/>
          <a:p>
            <a:pPr marL="285750" lvl="2" indent="-285750">
              <a:buFont typeface="Arial" panose="020B0604020202020204" pitchFamily="34" charset="0"/>
              <a:buChar char="•"/>
            </a:pPr>
            <a:r>
              <a:rPr lang="en-US" sz="1800" b="1">
                <a:latin typeface="K2D Light" panose="00000400000000000000" pitchFamily="2" charset="-34"/>
                <a:cs typeface="K2D Light" panose="00000400000000000000" pitchFamily="2" charset="-34"/>
              </a:rPr>
              <a:t>Sang trái ta được bit 0.</a:t>
            </a:r>
          </a:p>
          <a:p>
            <a:pPr marL="285750" lvl="2" indent="-285750">
              <a:buFont typeface="Arial" panose="020B0604020202020204" pitchFamily="34" charset="0"/>
              <a:buChar char="•"/>
            </a:pPr>
            <a:r>
              <a:rPr lang="en-US" sz="1800" b="1">
                <a:latin typeface="K2D Light" panose="00000400000000000000" pitchFamily="2" charset="-34"/>
                <a:cs typeface="K2D Light" panose="00000400000000000000" pitchFamily="2" charset="-34"/>
              </a:rPr>
              <a:t>Sang phải ta được bit 1.	</a:t>
            </a:r>
            <a:endParaRPr lang="vi-VN" sz="1800" b="1">
              <a:latin typeface="K2D Light" panose="00000400000000000000" pitchFamily="2" charset="-34"/>
              <a:cs typeface="K2D Light" panose="00000400000000000000" pitchFamily="2" charset="-34"/>
            </a:endParaRPr>
          </a:p>
          <a:p>
            <a:pPr marL="285750" indent="-285750">
              <a:buFont typeface="Wingdings" panose="05000000000000000000" pitchFamily="2" charset="2"/>
              <a:buChar char="§"/>
            </a:pPr>
            <a:endParaRPr lang="en-US" sz="1800" b="1">
              <a:latin typeface="K2D Light" panose="00000400000000000000" pitchFamily="2" charset="-34"/>
              <a:cs typeface="K2D Light" panose="00000400000000000000" pitchFamily="2" charset="-34"/>
            </a:endParaRPr>
          </a:p>
        </p:txBody>
      </p:sp>
      <p:sp>
        <p:nvSpPr>
          <p:cNvPr id="6" name="TextBox 5">
            <a:extLst>
              <a:ext uri="{FF2B5EF4-FFF2-40B4-BE49-F238E27FC236}">
                <a16:creationId xmlns:a16="http://schemas.microsoft.com/office/drawing/2014/main" id="{72AE05BF-32B1-441C-8670-15919A8C042E}"/>
              </a:ext>
            </a:extLst>
          </p:cNvPr>
          <p:cNvSpPr txBox="1"/>
          <p:nvPr/>
        </p:nvSpPr>
        <p:spPr>
          <a:xfrm>
            <a:off x="617035" y="3248787"/>
            <a:ext cx="7463882" cy="369332"/>
          </a:xfrm>
          <a:prstGeom prst="rect">
            <a:avLst/>
          </a:prstGeom>
          <a:noFill/>
        </p:spPr>
        <p:txBody>
          <a:bodyPr wrap="square" rtlCol="0">
            <a:spAutoFit/>
          </a:bodyPr>
          <a:lstStyle/>
          <a:p>
            <a:pPr marL="285750" indent="-285750">
              <a:buFont typeface="Wingdings" panose="05000000000000000000" pitchFamily="2" charset="2"/>
              <a:buChar char="§"/>
            </a:pPr>
            <a:r>
              <a:rPr lang="vi-VN" sz="1800" b="1">
                <a:latin typeface="K2D Light" panose="00000400000000000000" pitchFamily="2" charset="-34"/>
                <a:cs typeface="K2D Light" panose="00000400000000000000" pitchFamily="2" charset="-34"/>
              </a:rPr>
              <a:t>Có độ dài biến đổi (tối ưu bảng mã).</a:t>
            </a:r>
            <a:endParaRPr lang="en-US" sz="1800" b="1">
              <a:latin typeface="K2D Light" panose="00000400000000000000" pitchFamily="2" charset="-34"/>
              <a:cs typeface="K2D Light" panose="00000400000000000000" pitchFamily="2" charset="-34"/>
            </a:endParaRPr>
          </a:p>
        </p:txBody>
      </p:sp>
      <p:sp>
        <p:nvSpPr>
          <p:cNvPr id="7" name="TextBox 6">
            <a:extLst>
              <a:ext uri="{FF2B5EF4-FFF2-40B4-BE49-F238E27FC236}">
                <a16:creationId xmlns:a16="http://schemas.microsoft.com/office/drawing/2014/main" id="{38EFD1C2-561F-4718-8E50-3AADE877566B}"/>
              </a:ext>
            </a:extLst>
          </p:cNvPr>
          <p:cNvSpPr txBox="1"/>
          <p:nvPr/>
        </p:nvSpPr>
        <p:spPr>
          <a:xfrm>
            <a:off x="966868" y="3588670"/>
            <a:ext cx="7463882" cy="646331"/>
          </a:xfrm>
          <a:prstGeom prst="rect">
            <a:avLst/>
          </a:prstGeom>
          <a:noFill/>
        </p:spPr>
        <p:txBody>
          <a:bodyPr wrap="square" rtlCol="0">
            <a:spAutoFit/>
          </a:bodyPr>
          <a:lstStyle/>
          <a:p>
            <a:pPr marL="285750" lvl="2" indent="-285750">
              <a:buFont typeface="Arial" panose="020B0604020202020204" pitchFamily="34" charset="0"/>
              <a:buChar char="•"/>
            </a:pPr>
            <a:r>
              <a:rPr lang="vi-VN" sz="1800" b="1">
                <a:latin typeface="K2D Light" panose="00000400000000000000" pitchFamily="2" charset="-34"/>
                <a:cs typeface="K2D Light" panose="00000400000000000000" pitchFamily="2" charset="-34"/>
              </a:rPr>
              <a:t>Các ký tự có tần suất lớn có độ dài ngắn.</a:t>
            </a:r>
          </a:p>
          <a:p>
            <a:pPr marL="285750" lvl="2" indent="-285750">
              <a:buFont typeface="Arial" panose="020B0604020202020204" pitchFamily="34" charset="0"/>
              <a:buChar char="•"/>
            </a:pPr>
            <a:r>
              <a:rPr lang="vi-VN" sz="1800" b="1">
                <a:latin typeface="K2D Light" panose="00000400000000000000" pitchFamily="2" charset="-34"/>
                <a:cs typeface="K2D Light" panose="00000400000000000000" pitchFamily="2" charset="-34"/>
              </a:rPr>
              <a:t>Các ký tự có tần suất nhỏ có độ dài dài hơn.</a:t>
            </a:r>
            <a:endParaRPr lang="en-US" sz="1800" b="1">
              <a:latin typeface="K2D Light" panose="00000400000000000000" pitchFamily="2" charset="-34"/>
              <a:cs typeface="K2D Light" panose="00000400000000000000" pitchFamily="2" charset="-34"/>
            </a:endParaRPr>
          </a:p>
        </p:txBody>
      </p:sp>
    </p:spTree>
    <p:extLst>
      <p:ext uri="{BB962C8B-B14F-4D97-AF65-F5344CB8AC3E}">
        <p14:creationId xmlns:p14="http://schemas.microsoft.com/office/powerpoint/2010/main" val="246226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75" name="Google Shape;375;p43"/>
          <p:cNvSpPr txBox="1">
            <a:spLocks noGrp="1"/>
          </p:cNvSpPr>
          <p:nvPr>
            <p:ph type="title" idx="6"/>
          </p:nvPr>
        </p:nvSpPr>
        <p:spPr>
          <a:xfrm>
            <a:off x="713250" y="410027"/>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3200">
                <a:latin typeface="iCiel Mijas" panose="02000506000000020004" pitchFamily="50" charset="0"/>
              </a:rPr>
              <a:t>Thuật toán tham lam</a:t>
            </a:r>
            <a:endParaRPr lang="en-US"/>
          </a:p>
        </p:txBody>
      </p:sp>
      <p:sp>
        <p:nvSpPr>
          <p:cNvPr id="15" name="TextBox 14">
            <a:extLst>
              <a:ext uri="{FF2B5EF4-FFF2-40B4-BE49-F238E27FC236}">
                <a16:creationId xmlns:a16="http://schemas.microsoft.com/office/drawing/2014/main" id="{FB760577-AE6D-4AF2-83DD-5CF28649BE71}"/>
              </a:ext>
            </a:extLst>
          </p:cNvPr>
          <p:cNvSpPr txBox="1"/>
          <p:nvPr/>
        </p:nvSpPr>
        <p:spPr>
          <a:xfrm>
            <a:off x="617035" y="1300976"/>
            <a:ext cx="7463882" cy="1200329"/>
          </a:xfrm>
          <a:prstGeom prst="rect">
            <a:avLst/>
          </a:prstGeom>
          <a:noFill/>
        </p:spPr>
        <p:txBody>
          <a:bodyPr wrap="square" rtlCol="0">
            <a:spAutoFit/>
          </a:bodyPr>
          <a:lstStyle/>
          <a:p>
            <a:pPr marL="285750" indent="-285750">
              <a:buFont typeface="Wingdings" panose="05000000000000000000" pitchFamily="2" charset="2"/>
              <a:buChar char="§"/>
            </a:pPr>
            <a:r>
              <a:rPr lang="en-US" sz="1800" b="1">
                <a:latin typeface="K2D Light" panose="00000400000000000000" pitchFamily="2" charset="-34"/>
                <a:cs typeface="K2D Light" panose="00000400000000000000" pitchFamily="2" charset="-34"/>
              </a:rPr>
              <a:t>Bước 1: Tạo N cây, mỗi cây chỉ có một nút gốc, mỗi nút gốc chỉ chứa một kí tự và trọng số (tần suất của ký tự đó). (N = số ký tự).</a:t>
            </a:r>
          </a:p>
          <a:p>
            <a:pPr marL="285750" indent="-285750">
              <a:buFont typeface="Wingdings" panose="05000000000000000000" pitchFamily="2" charset="2"/>
              <a:buChar char="§"/>
            </a:pPr>
            <a:endParaRPr lang="en-US" sz="1800" b="1">
              <a:latin typeface="K2D Light" panose="00000400000000000000" pitchFamily="2" charset="-34"/>
              <a:cs typeface="K2D Light" panose="00000400000000000000" pitchFamily="2" charset="-34"/>
            </a:endParaRPr>
          </a:p>
          <a:p>
            <a:pPr marL="285750" indent="-285750">
              <a:buFont typeface="Wingdings" panose="05000000000000000000" pitchFamily="2" charset="2"/>
              <a:buChar char="§"/>
            </a:pPr>
            <a:r>
              <a:rPr lang="en-US" sz="1800" b="1">
                <a:latin typeface="K2D Light" panose="00000400000000000000" pitchFamily="2" charset="-34"/>
                <a:cs typeface="K2D Light" panose="00000400000000000000" pitchFamily="2" charset="-34"/>
              </a:rPr>
              <a:t>Bước 2: Lặp lại thao tác sau cho đến khi chỉ còn 1 cây duy nhất:</a:t>
            </a:r>
          </a:p>
        </p:txBody>
      </p:sp>
      <p:sp>
        <p:nvSpPr>
          <p:cNvPr id="4" name="TextBox 3">
            <a:extLst>
              <a:ext uri="{FF2B5EF4-FFF2-40B4-BE49-F238E27FC236}">
                <a16:creationId xmlns:a16="http://schemas.microsoft.com/office/drawing/2014/main" id="{16E89F92-07F7-4F8A-8391-2DFDCD760350}"/>
              </a:ext>
            </a:extLst>
          </p:cNvPr>
          <p:cNvSpPr txBox="1"/>
          <p:nvPr/>
        </p:nvSpPr>
        <p:spPr>
          <a:xfrm>
            <a:off x="966868" y="2471855"/>
            <a:ext cx="7463882" cy="1200329"/>
          </a:xfrm>
          <a:prstGeom prst="rect">
            <a:avLst/>
          </a:prstGeom>
          <a:noFill/>
        </p:spPr>
        <p:txBody>
          <a:bodyPr wrap="square" rtlCol="0">
            <a:spAutoFit/>
          </a:bodyPr>
          <a:lstStyle/>
          <a:p>
            <a:pPr marL="285750" lvl="2" indent="-285750">
              <a:buFont typeface="Arial" panose="020B0604020202020204" pitchFamily="34" charset="0"/>
              <a:buChar char="•"/>
            </a:pPr>
            <a:r>
              <a:rPr lang="en-US" sz="1800" b="1">
                <a:latin typeface="K2D Light" panose="00000400000000000000" pitchFamily="2" charset="-34"/>
                <a:cs typeface="K2D Light" panose="00000400000000000000" pitchFamily="2" charset="-34"/>
              </a:rPr>
              <a:t>Ghép 2 cây con có trọng số gốc </a:t>
            </a:r>
            <a:r>
              <a:rPr lang="en-US" sz="1800" b="1" i="1">
                <a:solidFill>
                  <a:srgbClr val="FF0000"/>
                </a:solidFill>
                <a:latin typeface="K2D Light" panose="00000400000000000000" pitchFamily="2" charset="-34"/>
                <a:cs typeface="K2D Light" panose="00000400000000000000" pitchFamily="2" charset="-34"/>
              </a:rPr>
              <a:t>nhỏ nhất </a:t>
            </a:r>
            <a:r>
              <a:rPr lang="en-US" sz="1800" b="1">
                <a:latin typeface="K2D Light" panose="00000400000000000000" pitchFamily="2" charset="-34"/>
                <a:cs typeface="K2D Light" panose="00000400000000000000" pitchFamily="2" charset="-34"/>
              </a:rPr>
              <a:t>thành 1 nút cha, có tổng ký tự, tổng trọng số trọng số của 2 nút con. </a:t>
            </a:r>
          </a:p>
          <a:p>
            <a:pPr marL="285750" lvl="2" indent="-285750">
              <a:buFont typeface="Arial" panose="020B0604020202020204" pitchFamily="34" charset="0"/>
              <a:buChar char="•"/>
            </a:pPr>
            <a:r>
              <a:rPr lang="en-US" sz="1800" b="1">
                <a:latin typeface="K2D Light" panose="00000400000000000000" pitchFamily="2" charset="-34"/>
                <a:cs typeface="K2D Light" panose="00000400000000000000" pitchFamily="2" charset="-34"/>
              </a:rPr>
              <a:t>Xoá các nút đã duyệt.	</a:t>
            </a:r>
            <a:endParaRPr lang="vi-VN" sz="1800" b="1">
              <a:latin typeface="K2D Light" panose="00000400000000000000" pitchFamily="2" charset="-34"/>
              <a:cs typeface="K2D Light" panose="00000400000000000000" pitchFamily="2" charset="-34"/>
            </a:endParaRPr>
          </a:p>
          <a:p>
            <a:pPr marL="285750" indent="-285750">
              <a:buFont typeface="Wingdings" panose="05000000000000000000" pitchFamily="2" charset="2"/>
              <a:buChar char="§"/>
            </a:pPr>
            <a:endParaRPr lang="en-US" sz="1800" b="1">
              <a:latin typeface="K2D Light" panose="00000400000000000000" pitchFamily="2" charset="-34"/>
              <a:cs typeface="K2D Light" panose="00000400000000000000" pitchFamily="2" charset="-34"/>
            </a:endParaRPr>
          </a:p>
        </p:txBody>
      </p:sp>
    </p:spTree>
    <p:extLst>
      <p:ext uri="{BB962C8B-B14F-4D97-AF65-F5344CB8AC3E}">
        <p14:creationId xmlns:p14="http://schemas.microsoft.com/office/powerpoint/2010/main" val="128900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9"/>
          <p:cNvSpPr/>
          <p:nvPr/>
        </p:nvSpPr>
        <p:spPr>
          <a:xfrm>
            <a:off x="5640625" y="3133238"/>
            <a:ext cx="2789400"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9"/>
          <p:cNvSpPr/>
          <p:nvPr/>
        </p:nvSpPr>
        <p:spPr>
          <a:xfrm>
            <a:off x="5640625" y="1626650"/>
            <a:ext cx="2789400"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9"/>
          <p:cNvSpPr/>
          <p:nvPr/>
        </p:nvSpPr>
        <p:spPr>
          <a:xfrm>
            <a:off x="1674150" y="3152150"/>
            <a:ext cx="2789400"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9"/>
          <p:cNvSpPr/>
          <p:nvPr/>
        </p:nvSpPr>
        <p:spPr>
          <a:xfrm>
            <a:off x="1674150" y="1607750"/>
            <a:ext cx="2975622" cy="539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9"/>
          <p:cNvSpPr/>
          <p:nvPr/>
        </p:nvSpPr>
        <p:spPr>
          <a:xfrm>
            <a:off x="4751150" y="3074770"/>
            <a:ext cx="8334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9"/>
          <p:cNvSpPr/>
          <p:nvPr/>
        </p:nvSpPr>
        <p:spPr>
          <a:xfrm>
            <a:off x="4751150" y="1550775"/>
            <a:ext cx="8334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9"/>
          <p:cNvSpPr/>
          <p:nvPr/>
        </p:nvSpPr>
        <p:spPr>
          <a:xfrm>
            <a:off x="748577" y="3074764"/>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9"/>
          <p:cNvSpPr/>
          <p:nvPr/>
        </p:nvSpPr>
        <p:spPr>
          <a:xfrm>
            <a:off x="748577" y="1550764"/>
            <a:ext cx="835800" cy="835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txBox="1">
            <a:spLocks noGrp="1"/>
          </p:cNvSpPr>
          <p:nvPr>
            <p:ph type="title" idx="2"/>
          </p:nvPr>
        </p:nvSpPr>
        <p:spPr>
          <a:xfrm>
            <a:off x="1698000" y="1607750"/>
            <a:ext cx="2874000" cy="53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a:latin typeface="iCiel Mijas" panose="02000506000000020004" pitchFamily="50" charset="0"/>
              </a:rPr>
              <a:t>Giải thuật tham lam</a:t>
            </a:r>
            <a:endParaRPr sz="2800">
              <a:latin typeface="iCiel Mijas" panose="02000506000000020004" pitchFamily="50" charset="0"/>
            </a:endParaRPr>
          </a:p>
        </p:txBody>
      </p:sp>
      <p:sp>
        <p:nvSpPr>
          <p:cNvPr id="320" name="Google Shape;320;p39"/>
          <p:cNvSpPr txBox="1">
            <a:spLocks noGrp="1"/>
          </p:cNvSpPr>
          <p:nvPr>
            <p:ph type="title" idx="3"/>
          </p:nvPr>
        </p:nvSpPr>
        <p:spPr>
          <a:xfrm>
            <a:off x="815358" y="1647350"/>
            <a:ext cx="6789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321" name="Google Shape;321;p39"/>
          <p:cNvSpPr txBox="1">
            <a:spLocks noGrp="1"/>
          </p:cNvSpPr>
          <p:nvPr>
            <p:ph type="title" idx="4"/>
          </p:nvPr>
        </p:nvSpPr>
        <p:spPr>
          <a:xfrm>
            <a:off x="1671845" y="3152150"/>
            <a:ext cx="2741700" cy="539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a:latin typeface="iCiel Mijas" panose="02000506000000020004" pitchFamily="50" charset="0"/>
              </a:rPr>
              <a:t>Bài toán xếp balo</a:t>
            </a:r>
            <a:endParaRPr sz="2800">
              <a:latin typeface="iCiel Mijas" panose="02000506000000020004" pitchFamily="50" charset="0"/>
            </a:endParaRPr>
          </a:p>
        </p:txBody>
      </p:sp>
      <p:sp>
        <p:nvSpPr>
          <p:cNvPr id="323" name="Google Shape;323;p39"/>
          <p:cNvSpPr txBox="1">
            <a:spLocks noGrp="1"/>
          </p:cNvSpPr>
          <p:nvPr>
            <p:ph type="title" idx="6"/>
          </p:nvPr>
        </p:nvSpPr>
        <p:spPr>
          <a:xfrm>
            <a:off x="813816" y="3172850"/>
            <a:ext cx="6789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324" name="Google Shape;324;p39"/>
          <p:cNvSpPr txBox="1">
            <a:spLocks noGrp="1"/>
          </p:cNvSpPr>
          <p:nvPr>
            <p:ph type="title" idx="7"/>
          </p:nvPr>
        </p:nvSpPr>
        <p:spPr>
          <a:xfrm>
            <a:off x="5322849" y="1647350"/>
            <a:ext cx="3535124" cy="539400"/>
          </a:xfrm>
          <a:prstGeom prst="rect">
            <a:avLst/>
          </a:prstGeom>
        </p:spPr>
        <p:txBody>
          <a:bodyPr spcFirstLastPara="1" wrap="square" lIns="0" tIns="0" rIns="0" bIns="0" anchor="ctr" anchorCtr="0">
            <a:noAutofit/>
          </a:bodyPr>
          <a:lstStyle/>
          <a:p>
            <a:pPr marL="457200" lvl="0" indent="0" algn="l" rtl="0">
              <a:spcBef>
                <a:spcPts val="0"/>
              </a:spcBef>
              <a:spcAft>
                <a:spcPts val="0"/>
              </a:spcAft>
              <a:buNone/>
            </a:pPr>
            <a:r>
              <a:rPr lang="en-US" sz="2800">
                <a:latin typeface="iCiel Mijas" panose="02000506000000020004" pitchFamily="50" charset="0"/>
              </a:rPr>
              <a:t>Mã hoá Huffman</a:t>
            </a:r>
          </a:p>
        </p:txBody>
      </p:sp>
      <p:sp>
        <p:nvSpPr>
          <p:cNvPr id="326" name="Google Shape;326;p39"/>
          <p:cNvSpPr txBox="1">
            <a:spLocks noGrp="1"/>
          </p:cNvSpPr>
          <p:nvPr>
            <p:ph type="title" idx="9"/>
          </p:nvPr>
        </p:nvSpPr>
        <p:spPr>
          <a:xfrm>
            <a:off x="4829393" y="1647361"/>
            <a:ext cx="6771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327" name="Google Shape;327;p39"/>
          <p:cNvSpPr txBox="1">
            <a:spLocks noGrp="1"/>
          </p:cNvSpPr>
          <p:nvPr>
            <p:ph type="title" idx="13"/>
          </p:nvPr>
        </p:nvSpPr>
        <p:spPr>
          <a:xfrm>
            <a:off x="5322849" y="3152150"/>
            <a:ext cx="3821151" cy="539400"/>
          </a:xfrm>
          <a:prstGeom prst="rect">
            <a:avLst/>
          </a:prstGeom>
        </p:spPr>
        <p:txBody>
          <a:bodyPr spcFirstLastPara="1" wrap="square" lIns="0" tIns="0" rIns="0" bIns="0" anchor="ctr" anchorCtr="0">
            <a:noAutofit/>
          </a:bodyPr>
          <a:lstStyle/>
          <a:p>
            <a:pPr marL="457200" lvl="0" indent="0" algn="l" rtl="0">
              <a:spcBef>
                <a:spcPts val="0"/>
              </a:spcBef>
              <a:spcAft>
                <a:spcPts val="0"/>
              </a:spcAft>
              <a:buNone/>
            </a:pPr>
            <a:r>
              <a:rPr lang="en" sz="2800">
                <a:latin typeface="iCiel Mijas" panose="02000506000000020004" pitchFamily="50" charset="0"/>
              </a:rPr>
              <a:t>Bài toán lập lịch</a:t>
            </a:r>
            <a:endParaRPr sz="2800">
              <a:latin typeface="iCiel Mijas" panose="02000506000000020004" pitchFamily="50" charset="0"/>
            </a:endParaRPr>
          </a:p>
        </p:txBody>
      </p:sp>
      <p:sp>
        <p:nvSpPr>
          <p:cNvPr id="329" name="Google Shape;329;p39"/>
          <p:cNvSpPr txBox="1">
            <a:spLocks noGrp="1"/>
          </p:cNvSpPr>
          <p:nvPr>
            <p:ph type="title" idx="15"/>
          </p:nvPr>
        </p:nvSpPr>
        <p:spPr>
          <a:xfrm>
            <a:off x="4829393" y="3172856"/>
            <a:ext cx="677100" cy="69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75" name="Google Shape;375;p43"/>
          <p:cNvSpPr txBox="1">
            <a:spLocks noGrp="1"/>
          </p:cNvSpPr>
          <p:nvPr>
            <p:ph type="title" idx="6"/>
          </p:nvPr>
        </p:nvSpPr>
        <p:spPr>
          <a:xfrm>
            <a:off x="713250" y="410027"/>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3200">
                <a:latin typeface="iCiel Mijas" panose="02000506000000020004" pitchFamily="50" charset="0"/>
              </a:rPr>
              <a:t>Mã hoá Huffman</a:t>
            </a:r>
            <a:endParaRPr lang="en-US"/>
          </a:p>
        </p:txBody>
      </p:sp>
      <p:sp>
        <p:nvSpPr>
          <p:cNvPr id="15" name="TextBox 14">
            <a:extLst>
              <a:ext uri="{FF2B5EF4-FFF2-40B4-BE49-F238E27FC236}">
                <a16:creationId xmlns:a16="http://schemas.microsoft.com/office/drawing/2014/main" id="{FB760577-AE6D-4AF2-83DD-5CF28649BE71}"/>
              </a:ext>
            </a:extLst>
          </p:cNvPr>
          <p:cNvSpPr txBox="1"/>
          <p:nvPr/>
        </p:nvSpPr>
        <p:spPr>
          <a:xfrm>
            <a:off x="617035" y="1300976"/>
            <a:ext cx="7463882" cy="646331"/>
          </a:xfrm>
          <a:prstGeom prst="rect">
            <a:avLst/>
          </a:prstGeom>
          <a:noFill/>
        </p:spPr>
        <p:txBody>
          <a:bodyPr wrap="square" rtlCol="0">
            <a:spAutoFit/>
          </a:bodyPr>
          <a:lstStyle/>
          <a:p>
            <a:pPr marL="285750" indent="-285750">
              <a:buFont typeface="Wingdings" panose="05000000000000000000" pitchFamily="2" charset="2"/>
              <a:buChar char="§"/>
            </a:pPr>
            <a:r>
              <a:rPr lang="en-US" sz="1800" b="1">
                <a:latin typeface="K2D Light" panose="00000400000000000000" pitchFamily="2" charset="-34"/>
                <a:cs typeface="K2D Light" panose="00000400000000000000" pitchFamily="2" charset="-34"/>
              </a:rPr>
              <a:t>Mã hoá  chỗi F sau:</a:t>
            </a:r>
          </a:p>
          <a:p>
            <a:pPr lvl="1"/>
            <a:r>
              <a:rPr lang="en-US" sz="1800" b="1">
                <a:latin typeface="K2D Light" panose="00000400000000000000" pitchFamily="2" charset="-34"/>
                <a:cs typeface="K2D Light" panose="00000400000000000000" pitchFamily="2" charset="-34"/>
              </a:rPr>
              <a:t>“ABABBCBBDEEEABABBAEEDDCCABBBCDEEDCBCCCCDBBBCAAA” </a:t>
            </a:r>
          </a:p>
        </p:txBody>
      </p:sp>
      <p:graphicFrame>
        <p:nvGraphicFramePr>
          <p:cNvPr id="2" name="Table 2">
            <a:extLst>
              <a:ext uri="{FF2B5EF4-FFF2-40B4-BE49-F238E27FC236}">
                <a16:creationId xmlns:a16="http://schemas.microsoft.com/office/drawing/2014/main" id="{D023E348-D90E-4040-B415-678631C55500}"/>
              </a:ext>
            </a:extLst>
          </p:cNvPr>
          <p:cNvGraphicFramePr>
            <a:graphicFrameLocks noGrp="1"/>
          </p:cNvGraphicFramePr>
          <p:nvPr>
            <p:extLst>
              <p:ext uri="{D42A27DB-BD31-4B8C-83A1-F6EECF244321}">
                <p14:modId xmlns:p14="http://schemas.microsoft.com/office/powerpoint/2010/main" val="3608873270"/>
              </p:ext>
            </p:extLst>
          </p:nvPr>
        </p:nvGraphicFramePr>
        <p:xfrm>
          <a:off x="1040779" y="2264471"/>
          <a:ext cx="1940312" cy="2469000"/>
        </p:xfrm>
        <a:graphic>
          <a:graphicData uri="http://schemas.openxmlformats.org/drawingml/2006/table">
            <a:tbl>
              <a:tblPr firstRow="1" bandRow="1">
                <a:tableStyleId>{284E427A-3D55-4303-BF80-6455036E1DE7}</a:tableStyleId>
              </a:tblPr>
              <a:tblGrid>
                <a:gridCol w="970156">
                  <a:extLst>
                    <a:ext uri="{9D8B030D-6E8A-4147-A177-3AD203B41FA5}">
                      <a16:colId xmlns:a16="http://schemas.microsoft.com/office/drawing/2014/main" val="4032888378"/>
                    </a:ext>
                  </a:extLst>
                </a:gridCol>
                <a:gridCol w="970156">
                  <a:extLst>
                    <a:ext uri="{9D8B030D-6E8A-4147-A177-3AD203B41FA5}">
                      <a16:colId xmlns:a16="http://schemas.microsoft.com/office/drawing/2014/main" val="4063801559"/>
                    </a:ext>
                  </a:extLst>
                </a:gridCol>
              </a:tblGrid>
              <a:tr h="411500">
                <a:tc>
                  <a:txBody>
                    <a:bodyPr/>
                    <a:lstStyle/>
                    <a:p>
                      <a:pPr algn="ctr"/>
                      <a:r>
                        <a:rPr lang="en-US">
                          <a:solidFill>
                            <a:schemeClr val="tx1"/>
                          </a:solidFill>
                        </a:rPr>
                        <a:t>Kí tự </a:t>
                      </a:r>
                    </a:p>
                  </a:txBody>
                  <a:tcPr/>
                </a:tc>
                <a:tc>
                  <a:txBody>
                    <a:bodyPr/>
                    <a:lstStyle/>
                    <a:p>
                      <a:pPr algn="ctr"/>
                      <a:r>
                        <a:rPr lang="en-US">
                          <a:solidFill>
                            <a:schemeClr val="tx1"/>
                          </a:solidFill>
                        </a:rPr>
                        <a:t>Tần số</a:t>
                      </a:r>
                    </a:p>
                  </a:txBody>
                  <a:tcPr/>
                </a:tc>
                <a:extLst>
                  <a:ext uri="{0D108BD9-81ED-4DB2-BD59-A6C34878D82A}">
                    <a16:rowId xmlns:a16="http://schemas.microsoft.com/office/drawing/2014/main" val="271147115"/>
                  </a:ext>
                </a:extLst>
              </a:tr>
              <a:tr h="411500">
                <a:tc>
                  <a:txBody>
                    <a:bodyPr/>
                    <a:lstStyle/>
                    <a:p>
                      <a:pPr algn="ctr"/>
                      <a:r>
                        <a:rPr lang="en-US">
                          <a:solidFill>
                            <a:schemeClr val="tx1"/>
                          </a:solidFill>
                        </a:rPr>
                        <a:t>A</a:t>
                      </a:r>
                    </a:p>
                  </a:txBody>
                  <a:tcPr/>
                </a:tc>
                <a:tc>
                  <a:txBody>
                    <a:bodyPr/>
                    <a:lstStyle/>
                    <a:p>
                      <a:pPr algn="ctr"/>
                      <a:r>
                        <a:rPr lang="en-US">
                          <a:solidFill>
                            <a:schemeClr val="tx1"/>
                          </a:solidFill>
                        </a:rPr>
                        <a:t>9</a:t>
                      </a:r>
                    </a:p>
                  </a:txBody>
                  <a:tcPr/>
                </a:tc>
                <a:extLst>
                  <a:ext uri="{0D108BD9-81ED-4DB2-BD59-A6C34878D82A}">
                    <a16:rowId xmlns:a16="http://schemas.microsoft.com/office/drawing/2014/main" val="813892405"/>
                  </a:ext>
                </a:extLst>
              </a:tr>
              <a:tr h="411500">
                <a:tc>
                  <a:txBody>
                    <a:bodyPr/>
                    <a:lstStyle/>
                    <a:p>
                      <a:pPr algn="ctr"/>
                      <a:r>
                        <a:rPr lang="en-US">
                          <a:solidFill>
                            <a:schemeClr val="tx1"/>
                          </a:solidFill>
                        </a:rPr>
                        <a:t>B</a:t>
                      </a:r>
                    </a:p>
                  </a:txBody>
                  <a:tcPr/>
                </a:tc>
                <a:tc>
                  <a:txBody>
                    <a:bodyPr/>
                    <a:lstStyle/>
                    <a:p>
                      <a:pPr algn="ctr"/>
                      <a:r>
                        <a:rPr lang="en-US">
                          <a:solidFill>
                            <a:schemeClr val="tx1"/>
                          </a:solidFill>
                        </a:rPr>
                        <a:t>15</a:t>
                      </a:r>
                    </a:p>
                  </a:txBody>
                  <a:tcPr/>
                </a:tc>
                <a:extLst>
                  <a:ext uri="{0D108BD9-81ED-4DB2-BD59-A6C34878D82A}">
                    <a16:rowId xmlns:a16="http://schemas.microsoft.com/office/drawing/2014/main" val="1093882638"/>
                  </a:ext>
                </a:extLst>
              </a:tr>
              <a:tr h="411500">
                <a:tc>
                  <a:txBody>
                    <a:bodyPr/>
                    <a:lstStyle/>
                    <a:p>
                      <a:pPr algn="ctr"/>
                      <a:r>
                        <a:rPr lang="en-US">
                          <a:solidFill>
                            <a:schemeClr val="tx1"/>
                          </a:solidFill>
                        </a:rPr>
                        <a:t>C</a:t>
                      </a:r>
                    </a:p>
                  </a:txBody>
                  <a:tcPr/>
                </a:tc>
                <a:tc>
                  <a:txBody>
                    <a:bodyPr/>
                    <a:lstStyle/>
                    <a:p>
                      <a:pPr algn="ctr"/>
                      <a:r>
                        <a:rPr lang="en-US">
                          <a:solidFill>
                            <a:schemeClr val="tx1"/>
                          </a:solidFill>
                        </a:rPr>
                        <a:t>10</a:t>
                      </a:r>
                    </a:p>
                  </a:txBody>
                  <a:tcPr/>
                </a:tc>
                <a:extLst>
                  <a:ext uri="{0D108BD9-81ED-4DB2-BD59-A6C34878D82A}">
                    <a16:rowId xmlns:a16="http://schemas.microsoft.com/office/drawing/2014/main" val="900170200"/>
                  </a:ext>
                </a:extLst>
              </a:tr>
              <a:tr h="411500">
                <a:tc>
                  <a:txBody>
                    <a:bodyPr/>
                    <a:lstStyle/>
                    <a:p>
                      <a:pPr algn="ctr"/>
                      <a:r>
                        <a:rPr lang="en-US">
                          <a:solidFill>
                            <a:schemeClr val="tx1"/>
                          </a:solidFill>
                        </a:rPr>
                        <a:t>D</a:t>
                      </a:r>
                    </a:p>
                  </a:txBody>
                  <a:tcPr/>
                </a:tc>
                <a:tc>
                  <a:txBody>
                    <a:bodyPr/>
                    <a:lstStyle/>
                    <a:p>
                      <a:pPr algn="ctr"/>
                      <a:r>
                        <a:rPr lang="en-US">
                          <a:solidFill>
                            <a:schemeClr val="tx1"/>
                          </a:solidFill>
                        </a:rPr>
                        <a:t>6</a:t>
                      </a:r>
                    </a:p>
                  </a:txBody>
                  <a:tcPr/>
                </a:tc>
                <a:extLst>
                  <a:ext uri="{0D108BD9-81ED-4DB2-BD59-A6C34878D82A}">
                    <a16:rowId xmlns:a16="http://schemas.microsoft.com/office/drawing/2014/main" val="756465547"/>
                  </a:ext>
                </a:extLst>
              </a:tr>
              <a:tr h="411500">
                <a:tc>
                  <a:txBody>
                    <a:bodyPr/>
                    <a:lstStyle/>
                    <a:p>
                      <a:pPr algn="ctr"/>
                      <a:r>
                        <a:rPr lang="en-US">
                          <a:solidFill>
                            <a:schemeClr val="tx1"/>
                          </a:solidFill>
                        </a:rPr>
                        <a:t>E</a:t>
                      </a:r>
                    </a:p>
                  </a:txBody>
                  <a:tcPr/>
                </a:tc>
                <a:tc>
                  <a:txBody>
                    <a:bodyPr/>
                    <a:lstStyle/>
                    <a:p>
                      <a:pPr algn="ctr"/>
                      <a:r>
                        <a:rPr lang="en-US">
                          <a:solidFill>
                            <a:schemeClr val="tx1"/>
                          </a:solidFill>
                        </a:rPr>
                        <a:t>7</a:t>
                      </a:r>
                    </a:p>
                  </a:txBody>
                  <a:tcPr/>
                </a:tc>
                <a:extLst>
                  <a:ext uri="{0D108BD9-81ED-4DB2-BD59-A6C34878D82A}">
                    <a16:rowId xmlns:a16="http://schemas.microsoft.com/office/drawing/2014/main" val="2247494128"/>
                  </a:ext>
                </a:extLst>
              </a:tr>
            </a:tbl>
          </a:graphicData>
        </a:graphic>
      </p:graphicFrame>
      <p:graphicFrame>
        <p:nvGraphicFramePr>
          <p:cNvPr id="3" name="Table 4">
            <a:extLst>
              <a:ext uri="{FF2B5EF4-FFF2-40B4-BE49-F238E27FC236}">
                <a16:creationId xmlns:a16="http://schemas.microsoft.com/office/drawing/2014/main" id="{6B002B7E-3642-481D-BFBE-AE707B8ABD88}"/>
              </a:ext>
            </a:extLst>
          </p:cNvPr>
          <p:cNvGraphicFramePr>
            <a:graphicFrameLocks noGrp="1"/>
          </p:cNvGraphicFramePr>
          <p:nvPr>
            <p:extLst>
              <p:ext uri="{D42A27DB-BD31-4B8C-83A1-F6EECF244321}">
                <p14:modId xmlns:p14="http://schemas.microsoft.com/office/powerpoint/2010/main" val="1745686188"/>
              </p:ext>
            </p:extLst>
          </p:nvPr>
        </p:nvGraphicFramePr>
        <p:xfrm>
          <a:off x="3300760" y="2264471"/>
          <a:ext cx="1182030" cy="345594"/>
        </p:xfrm>
        <a:graphic>
          <a:graphicData uri="http://schemas.openxmlformats.org/drawingml/2006/table">
            <a:tbl>
              <a:tblPr firstRow="1" bandRow="1">
                <a:tableStyleId>{3C2FFA5D-87B4-456A-9821-1D502468CF0F}</a:tableStyleId>
              </a:tblPr>
              <a:tblGrid>
                <a:gridCol w="713679">
                  <a:extLst>
                    <a:ext uri="{9D8B030D-6E8A-4147-A177-3AD203B41FA5}">
                      <a16:colId xmlns:a16="http://schemas.microsoft.com/office/drawing/2014/main" val="3159287722"/>
                    </a:ext>
                  </a:extLst>
                </a:gridCol>
                <a:gridCol w="468351">
                  <a:extLst>
                    <a:ext uri="{9D8B030D-6E8A-4147-A177-3AD203B41FA5}">
                      <a16:colId xmlns:a16="http://schemas.microsoft.com/office/drawing/2014/main" val="791958965"/>
                    </a:ext>
                  </a:extLst>
                </a:gridCol>
              </a:tblGrid>
              <a:tr h="345594">
                <a:tc>
                  <a:txBody>
                    <a:bodyPr/>
                    <a:lstStyle/>
                    <a:p>
                      <a:r>
                        <a:rPr lang="en-US">
                          <a:solidFill>
                            <a:schemeClr val="tx1"/>
                          </a:solidFill>
                        </a:rPr>
                        <a:t>N     =</a:t>
                      </a:r>
                    </a:p>
                  </a:txBody>
                  <a:tcPr/>
                </a:tc>
                <a:tc>
                  <a:txBody>
                    <a:bodyPr/>
                    <a:lstStyle/>
                    <a:p>
                      <a:r>
                        <a:rPr lang="en-US">
                          <a:solidFill>
                            <a:schemeClr val="tx1"/>
                          </a:solidFill>
                        </a:rPr>
                        <a:t>47</a:t>
                      </a:r>
                    </a:p>
                  </a:txBody>
                  <a:tcPr/>
                </a:tc>
                <a:extLst>
                  <a:ext uri="{0D108BD9-81ED-4DB2-BD59-A6C34878D82A}">
                    <a16:rowId xmlns:a16="http://schemas.microsoft.com/office/drawing/2014/main" val="2439080173"/>
                  </a:ext>
                </a:extLst>
              </a:tr>
            </a:tbl>
          </a:graphicData>
        </a:graphic>
      </p:graphicFrame>
    </p:spTree>
    <p:extLst>
      <p:ext uri="{BB962C8B-B14F-4D97-AF65-F5344CB8AC3E}">
        <p14:creationId xmlns:p14="http://schemas.microsoft.com/office/powerpoint/2010/main" val="2728895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75" name="Google Shape;375;p43"/>
          <p:cNvSpPr txBox="1">
            <a:spLocks noGrp="1"/>
          </p:cNvSpPr>
          <p:nvPr>
            <p:ph type="title" idx="6"/>
          </p:nvPr>
        </p:nvSpPr>
        <p:spPr>
          <a:xfrm>
            <a:off x="713250" y="410027"/>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3200">
                <a:latin typeface="iCiel Mijas" panose="02000506000000020004" pitchFamily="50" charset="0"/>
              </a:rPr>
              <a:t>Mã hoá Huffman</a:t>
            </a:r>
            <a:endParaRPr lang="en-US"/>
          </a:p>
        </p:txBody>
      </p:sp>
      <p:sp>
        <p:nvSpPr>
          <p:cNvPr id="9" name="Rectangle 8">
            <a:extLst>
              <a:ext uri="{FF2B5EF4-FFF2-40B4-BE49-F238E27FC236}">
                <a16:creationId xmlns:a16="http://schemas.microsoft.com/office/drawing/2014/main" id="{DD80DD68-0702-4C15-9758-12E72611AB70}"/>
              </a:ext>
            </a:extLst>
          </p:cNvPr>
          <p:cNvSpPr/>
          <p:nvPr/>
        </p:nvSpPr>
        <p:spPr>
          <a:xfrm>
            <a:off x="4129668" y="2676292"/>
            <a:ext cx="884664" cy="3865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D | 6</a:t>
            </a:r>
            <a:endParaRPr lang="en-US"/>
          </a:p>
        </p:txBody>
      </p:sp>
      <p:sp>
        <p:nvSpPr>
          <p:cNvPr id="12" name="Rectangle 11">
            <a:extLst>
              <a:ext uri="{FF2B5EF4-FFF2-40B4-BE49-F238E27FC236}">
                <a16:creationId xmlns:a16="http://schemas.microsoft.com/office/drawing/2014/main" id="{754AE0BB-8713-44BF-B3F0-C2495306F728}"/>
              </a:ext>
            </a:extLst>
          </p:cNvPr>
          <p:cNvSpPr/>
          <p:nvPr/>
        </p:nvSpPr>
        <p:spPr>
          <a:xfrm>
            <a:off x="5780050" y="2676292"/>
            <a:ext cx="884664" cy="3865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E | 7</a:t>
            </a:r>
            <a:endParaRPr lang="en-US"/>
          </a:p>
        </p:txBody>
      </p:sp>
      <p:sp>
        <p:nvSpPr>
          <p:cNvPr id="13" name="Rectangle 12">
            <a:extLst>
              <a:ext uri="{FF2B5EF4-FFF2-40B4-BE49-F238E27FC236}">
                <a16:creationId xmlns:a16="http://schemas.microsoft.com/office/drawing/2014/main" id="{C8292E86-76C2-42AD-808F-4645659D37B5}"/>
              </a:ext>
            </a:extLst>
          </p:cNvPr>
          <p:cNvSpPr/>
          <p:nvPr/>
        </p:nvSpPr>
        <p:spPr>
          <a:xfrm>
            <a:off x="4791308" y="1383533"/>
            <a:ext cx="884664" cy="3865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DE | 13</a:t>
            </a:r>
            <a:endParaRPr lang="en-US"/>
          </a:p>
        </p:txBody>
      </p:sp>
      <p:cxnSp>
        <p:nvCxnSpPr>
          <p:cNvPr id="11" name="Straight Connector 10">
            <a:extLst>
              <a:ext uri="{FF2B5EF4-FFF2-40B4-BE49-F238E27FC236}">
                <a16:creationId xmlns:a16="http://schemas.microsoft.com/office/drawing/2014/main" id="{78C1927C-55B2-4D89-9EE7-7724C0F7261E}"/>
              </a:ext>
            </a:extLst>
          </p:cNvPr>
          <p:cNvCxnSpPr>
            <a:cxnSpLocks/>
            <a:stCxn id="13" idx="2"/>
          </p:cNvCxnSpPr>
          <p:nvPr/>
        </p:nvCxnSpPr>
        <p:spPr>
          <a:xfrm>
            <a:off x="5233640" y="1770109"/>
            <a:ext cx="0" cy="356057"/>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1F34D64E-FFFF-4EEB-9C13-FA11467602C8}"/>
              </a:ext>
            </a:extLst>
          </p:cNvPr>
          <p:cNvCxnSpPr>
            <a:cxnSpLocks/>
          </p:cNvCxnSpPr>
          <p:nvPr/>
        </p:nvCxnSpPr>
        <p:spPr>
          <a:xfrm flipH="1">
            <a:off x="4572000" y="2126166"/>
            <a:ext cx="165038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E7A82A85-42C1-49F9-A3B2-F373C3E4744D}"/>
              </a:ext>
            </a:extLst>
          </p:cNvPr>
          <p:cNvCxnSpPr>
            <a:cxnSpLocks/>
            <a:stCxn id="9" idx="0"/>
          </p:cNvCxnSpPr>
          <p:nvPr/>
        </p:nvCxnSpPr>
        <p:spPr>
          <a:xfrm flipV="1">
            <a:off x="4572000" y="2126166"/>
            <a:ext cx="0" cy="550126"/>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Straight Connector 26">
            <a:extLst>
              <a:ext uri="{FF2B5EF4-FFF2-40B4-BE49-F238E27FC236}">
                <a16:creationId xmlns:a16="http://schemas.microsoft.com/office/drawing/2014/main" id="{94F2242B-336C-4878-982D-DA0FA7F7AF07}"/>
              </a:ext>
            </a:extLst>
          </p:cNvPr>
          <p:cNvCxnSpPr>
            <a:cxnSpLocks/>
          </p:cNvCxnSpPr>
          <p:nvPr/>
        </p:nvCxnSpPr>
        <p:spPr>
          <a:xfrm flipV="1">
            <a:off x="6222382" y="2126166"/>
            <a:ext cx="0" cy="550126"/>
          </a:xfrm>
          <a:prstGeom prst="line">
            <a:avLst/>
          </a:prstGeom>
        </p:spPr>
        <p:style>
          <a:lnRef idx="3">
            <a:schemeClr val="accent1"/>
          </a:lnRef>
          <a:fillRef idx="0">
            <a:schemeClr val="accent1"/>
          </a:fillRef>
          <a:effectRef idx="2">
            <a:schemeClr val="accent1"/>
          </a:effectRef>
          <a:fontRef idx="minor">
            <a:schemeClr val="tx1"/>
          </a:fontRef>
        </p:style>
      </p:cxnSp>
      <p:graphicFrame>
        <p:nvGraphicFramePr>
          <p:cNvPr id="29" name="Table 2">
            <a:extLst>
              <a:ext uri="{FF2B5EF4-FFF2-40B4-BE49-F238E27FC236}">
                <a16:creationId xmlns:a16="http://schemas.microsoft.com/office/drawing/2014/main" id="{9438671A-CD33-48C2-8102-19920C6F862B}"/>
              </a:ext>
            </a:extLst>
          </p:cNvPr>
          <p:cNvGraphicFramePr>
            <a:graphicFrameLocks noGrp="1"/>
          </p:cNvGraphicFramePr>
          <p:nvPr>
            <p:extLst>
              <p:ext uri="{D42A27DB-BD31-4B8C-83A1-F6EECF244321}">
                <p14:modId xmlns:p14="http://schemas.microsoft.com/office/powerpoint/2010/main" val="2494755670"/>
              </p:ext>
            </p:extLst>
          </p:nvPr>
        </p:nvGraphicFramePr>
        <p:xfrm>
          <a:off x="363845" y="1201388"/>
          <a:ext cx="1940312" cy="2469000"/>
        </p:xfrm>
        <a:graphic>
          <a:graphicData uri="http://schemas.openxmlformats.org/drawingml/2006/table">
            <a:tbl>
              <a:tblPr firstRow="1" bandRow="1">
                <a:tableStyleId>{284E427A-3D55-4303-BF80-6455036E1DE7}</a:tableStyleId>
              </a:tblPr>
              <a:tblGrid>
                <a:gridCol w="970156">
                  <a:extLst>
                    <a:ext uri="{9D8B030D-6E8A-4147-A177-3AD203B41FA5}">
                      <a16:colId xmlns:a16="http://schemas.microsoft.com/office/drawing/2014/main" val="4032888378"/>
                    </a:ext>
                  </a:extLst>
                </a:gridCol>
                <a:gridCol w="970156">
                  <a:extLst>
                    <a:ext uri="{9D8B030D-6E8A-4147-A177-3AD203B41FA5}">
                      <a16:colId xmlns:a16="http://schemas.microsoft.com/office/drawing/2014/main" val="4063801559"/>
                    </a:ext>
                  </a:extLst>
                </a:gridCol>
              </a:tblGrid>
              <a:tr h="411500">
                <a:tc>
                  <a:txBody>
                    <a:bodyPr/>
                    <a:lstStyle/>
                    <a:p>
                      <a:pPr algn="ctr"/>
                      <a:r>
                        <a:rPr lang="en-US">
                          <a:solidFill>
                            <a:schemeClr val="tx1"/>
                          </a:solidFill>
                        </a:rPr>
                        <a:t>Kí tự </a:t>
                      </a:r>
                    </a:p>
                  </a:txBody>
                  <a:tcPr/>
                </a:tc>
                <a:tc>
                  <a:txBody>
                    <a:bodyPr/>
                    <a:lstStyle/>
                    <a:p>
                      <a:pPr algn="ctr"/>
                      <a:r>
                        <a:rPr lang="en-US">
                          <a:solidFill>
                            <a:schemeClr val="tx1"/>
                          </a:solidFill>
                        </a:rPr>
                        <a:t>Tần số</a:t>
                      </a:r>
                    </a:p>
                  </a:txBody>
                  <a:tcPr/>
                </a:tc>
                <a:extLst>
                  <a:ext uri="{0D108BD9-81ED-4DB2-BD59-A6C34878D82A}">
                    <a16:rowId xmlns:a16="http://schemas.microsoft.com/office/drawing/2014/main" val="271147115"/>
                  </a:ext>
                </a:extLst>
              </a:tr>
              <a:tr h="411500">
                <a:tc>
                  <a:txBody>
                    <a:bodyPr/>
                    <a:lstStyle/>
                    <a:p>
                      <a:pPr algn="ctr"/>
                      <a:r>
                        <a:rPr lang="en-US">
                          <a:solidFill>
                            <a:schemeClr val="tx1"/>
                          </a:solidFill>
                        </a:rPr>
                        <a:t>A</a:t>
                      </a:r>
                    </a:p>
                  </a:txBody>
                  <a:tcPr/>
                </a:tc>
                <a:tc>
                  <a:txBody>
                    <a:bodyPr/>
                    <a:lstStyle/>
                    <a:p>
                      <a:pPr algn="ctr"/>
                      <a:r>
                        <a:rPr lang="en-US">
                          <a:solidFill>
                            <a:schemeClr val="tx1"/>
                          </a:solidFill>
                        </a:rPr>
                        <a:t>9</a:t>
                      </a:r>
                    </a:p>
                  </a:txBody>
                  <a:tcPr/>
                </a:tc>
                <a:extLst>
                  <a:ext uri="{0D108BD9-81ED-4DB2-BD59-A6C34878D82A}">
                    <a16:rowId xmlns:a16="http://schemas.microsoft.com/office/drawing/2014/main" val="813892405"/>
                  </a:ext>
                </a:extLst>
              </a:tr>
              <a:tr h="411500">
                <a:tc>
                  <a:txBody>
                    <a:bodyPr/>
                    <a:lstStyle/>
                    <a:p>
                      <a:pPr algn="ctr"/>
                      <a:r>
                        <a:rPr lang="en-US">
                          <a:solidFill>
                            <a:schemeClr val="tx1"/>
                          </a:solidFill>
                        </a:rPr>
                        <a:t>B</a:t>
                      </a:r>
                    </a:p>
                  </a:txBody>
                  <a:tcPr/>
                </a:tc>
                <a:tc>
                  <a:txBody>
                    <a:bodyPr/>
                    <a:lstStyle/>
                    <a:p>
                      <a:pPr algn="ctr"/>
                      <a:r>
                        <a:rPr lang="en-US">
                          <a:solidFill>
                            <a:schemeClr val="tx1"/>
                          </a:solidFill>
                        </a:rPr>
                        <a:t>15</a:t>
                      </a:r>
                    </a:p>
                  </a:txBody>
                  <a:tcPr/>
                </a:tc>
                <a:extLst>
                  <a:ext uri="{0D108BD9-81ED-4DB2-BD59-A6C34878D82A}">
                    <a16:rowId xmlns:a16="http://schemas.microsoft.com/office/drawing/2014/main" val="1093882638"/>
                  </a:ext>
                </a:extLst>
              </a:tr>
              <a:tr h="411500">
                <a:tc>
                  <a:txBody>
                    <a:bodyPr/>
                    <a:lstStyle/>
                    <a:p>
                      <a:pPr algn="ctr"/>
                      <a:r>
                        <a:rPr lang="en-US">
                          <a:solidFill>
                            <a:schemeClr val="tx1"/>
                          </a:solidFill>
                        </a:rPr>
                        <a:t>C</a:t>
                      </a:r>
                    </a:p>
                  </a:txBody>
                  <a:tcPr/>
                </a:tc>
                <a:tc>
                  <a:txBody>
                    <a:bodyPr/>
                    <a:lstStyle/>
                    <a:p>
                      <a:pPr algn="ctr"/>
                      <a:r>
                        <a:rPr lang="en-US">
                          <a:solidFill>
                            <a:schemeClr val="tx1"/>
                          </a:solidFill>
                        </a:rPr>
                        <a:t>10</a:t>
                      </a:r>
                    </a:p>
                  </a:txBody>
                  <a:tcPr/>
                </a:tc>
                <a:extLst>
                  <a:ext uri="{0D108BD9-81ED-4DB2-BD59-A6C34878D82A}">
                    <a16:rowId xmlns:a16="http://schemas.microsoft.com/office/drawing/2014/main" val="900170200"/>
                  </a:ext>
                </a:extLst>
              </a:tr>
              <a:tr h="411500">
                <a:tc>
                  <a:txBody>
                    <a:bodyPr/>
                    <a:lstStyle/>
                    <a:p>
                      <a:pPr algn="ctr"/>
                      <a:r>
                        <a:rPr lang="en-US">
                          <a:solidFill>
                            <a:schemeClr val="tx1"/>
                          </a:solidFill>
                        </a:rPr>
                        <a:t>D</a:t>
                      </a:r>
                    </a:p>
                  </a:txBody>
                  <a:tcPr/>
                </a:tc>
                <a:tc>
                  <a:txBody>
                    <a:bodyPr/>
                    <a:lstStyle/>
                    <a:p>
                      <a:pPr algn="ctr"/>
                      <a:r>
                        <a:rPr lang="en-US">
                          <a:solidFill>
                            <a:schemeClr val="tx1"/>
                          </a:solidFill>
                        </a:rPr>
                        <a:t>6</a:t>
                      </a:r>
                    </a:p>
                  </a:txBody>
                  <a:tcPr/>
                </a:tc>
                <a:extLst>
                  <a:ext uri="{0D108BD9-81ED-4DB2-BD59-A6C34878D82A}">
                    <a16:rowId xmlns:a16="http://schemas.microsoft.com/office/drawing/2014/main" val="756465547"/>
                  </a:ext>
                </a:extLst>
              </a:tr>
              <a:tr h="411500">
                <a:tc>
                  <a:txBody>
                    <a:bodyPr/>
                    <a:lstStyle/>
                    <a:p>
                      <a:pPr algn="ctr"/>
                      <a:r>
                        <a:rPr lang="en-US">
                          <a:solidFill>
                            <a:schemeClr val="tx1"/>
                          </a:solidFill>
                        </a:rPr>
                        <a:t>E</a:t>
                      </a:r>
                    </a:p>
                  </a:txBody>
                  <a:tcPr/>
                </a:tc>
                <a:tc>
                  <a:txBody>
                    <a:bodyPr/>
                    <a:lstStyle/>
                    <a:p>
                      <a:pPr algn="ctr"/>
                      <a:r>
                        <a:rPr lang="en-US">
                          <a:solidFill>
                            <a:schemeClr val="tx1"/>
                          </a:solidFill>
                        </a:rPr>
                        <a:t>7</a:t>
                      </a:r>
                    </a:p>
                  </a:txBody>
                  <a:tcPr/>
                </a:tc>
                <a:extLst>
                  <a:ext uri="{0D108BD9-81ED-4DB2-BD59-A6C34878D82A}">
                    <a16:rowId xmlns:a16="http://schemas.microsoft.com/office/drawing/2014/main" val="2247494128"/>
                  </a:ext>
                </a:extLst>
              </a:tr>
            </a:tbl>
          </a:graphicData>
        </a:graphic>
      </p:graphicFrame>
      <p:sp>
        <p:nvSpPr>
          <p:cNvPr id="7" name="Rectangle 6">
            <a:extLst>
              <a:ext uri="{FF2B5EF4-FFF2-40B4-BE49-F238E27FC236}">
                <a16:creationId xmlns:a16="http://schemas.microsoft.com/office/drawing/2014/main" id="{36D5A641-DBF1-41CA-A3F2-A4BA0E14C8E3}"/>
              </a:ext>
            </a:extLst>
          </p:cNvPr>
          <p:cNvSpPr/>
          <p:nvPr/>
        </p:nvSpPr>
        <p:spPr>
          <a:xfrm>
            <a:off x="230030" y="2772937"/>
            <a:ext cx="2207942" cy="1025912"/>
          </a:xfrm>
          <a:prstGeom prst="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27389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75" name="Google Shape;375;p43"/>
          <p:cNvSpPr txBox="1">
            <a:spLocks noGrp="1"/>
          </p:cNvSpPr>
          <p:nvPr>
            <p:ph type="title" idx="6"/>
          </p:nvPr>
        </p:nvSpPr>
        <p:spPr>
          <a:xfrm>
            <a:off x="713250" y="410027"/>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3200">
                <a:latin typeface="iCiel Mijas" panose="02000506000000020004" pitchFamily="50" charset="0"/>
              </a:rPr>
              <a:t>Mã hoá Huffman</a:t>
            </a:r>
            <a:endParaRPr lang="en-US"/>
          </a:p>
        </p:txBody>
      </p:sp>
      <p:graphicFrame>
        <p:nvGraphicFramePr>
          <p:cNvPr id="2" name="Table 2">
            <a:extLst>
              <a:ext uri="{FF2B5EF4-FFF2-40B4-BE49-F238E27FC236}">
                <a16:creationId xmlns:a16="http://schemas.microsoft.com/office/drawing/2014/main" id="{D023E348-D90E-4040-B415-678631C55500}"/>
              </a:ext>
            </a:extLst>
          </p:cNvPr>
          <p:cNvGraphicFramePr>
            <a:graphicFrameLocks noGrp="1"/>
          </p:cNvGraphicFramePr>
          <p:nvPr>
            <p:extLst>
              <p:ext uri="{D42A27DB-BD31-4B8C-83A1-F6EECF244321}">
                <p14:modId xmlns:p14="http://schemas.microsoft.com/office/powerpoint/2010/main" val="3145896546"/>
              </p:ext>
            </p:extLst>
          </p:nvPr>
        </p:nvGraphicFramePr>
        <p:xfrm>
          <a:off x="363845" y="1201388"/>
          <a:ext cx="1940312" cy="2469000"/>
        </p:xfrm>
        <a:graphic>
          <a:graphicData uri="http://schemas.openxmlformats.org/drawingml/2006/table">
            <a:tbl>
              <a:tblPr firstRow="1" bandRow="1">
                <a:tableStyleId>{284E427A-3D55-4303-BF80-6455036E1DE7}</a:tableStyleId>
              </a:tblPr>
              <a:tblGrid>
                <a:gridCol w="970156">
                  <a:extLst>
                    <a:ext uri="{9D8B030D-6E8A-4147-A177-3AD203B41FA5}">
                      <a16:colId xmlns:a16="http://schemas.microsoft.com/office/drawing/2014/main" val="4032888378"/>
                    </a:ext>
                  </a:extLst>
                </a:gridCol>
                <a:gridCol w="970156">
                  <a:extLst>
                    <a:ext uri="{9D8B030D-6E8A-4147-A177-3AD203B41FA5}">
                      <a16:colId xmlns:a16="http://schemas.microsoft.com/office/drawing/2014/main" val="4063801559"/>
                    </a:ext>
                  </a:extLst>
                </a:gridCol>
              </a:tblGrid>
              <a:tr h="411500">
                <a:tc>
                  <a:txBody>
                    <a:bodyPr/>
                    <a:lstStyle/>
                    <a:p>
                      <a:pPr algn="ctr"/>
                      <a:r>
                        <a:rPr lang="en-US">
                          <a:solidFill>
                            <a:schemeClr val="tx1"/>
                          </a:solidFill>
                        </a:rPr>
                        <a:t>Kí tự </a:t>
                      </a:r>
                    </a:p>
                  </a:txBody>
                  <a:tcPr/>
                </a:tc>
                <a:tc>
                  <a:txBody>
                    <a:bodyPr/>
                    <a:lstStyle/>
                    <a:p>
                      <a:pPr algn="ctr"/>
                      <a:r>
                        <a:rPr lang="en-US">
                          <a:solidFill>
                            <a:schemeClr val="tx1"/>
                          </a:solidFill>
                        </a:rPr>
                        <a:t>Tần số</a:t>
                      </a:r>
                    </a:p>
                  </a:txBody>
                  <a:tcPr/>
                </a:tc>
                <a:extLst>
                  <a:ext uri="{0D108BD9-81ED-4DB2-BD59-A6C34878D82A}">
                    <a16:rowId xmlns:a16="http://schemas.microsoft.com/office/drawing/2014/main" val="271147115"/>
                  </a:ext>
                </a:extLst>
              </a:tr>
              <a:tr h="411500">
                <a:tc>
                  <a:txBody>
                    <a:bodyPr/>
                    <a:lstStyle/>
                    <a:p>
                      <a:pPr algn="ctr"/>
                      <a:r>
                        <a:rPr lang="en-US">
                          <a:solidFill>
                            <a:schemeClr val="tx1"/>
                          </a:solidFill>
                        </a:rPr>
                        <a:t>A</a:t>
                      </a:r>
                    </a:p>
                  </a:txBody>
                  <a:tcPr/>
                </a:tc>
                <a:tc>
                  <a:txBody>
                    <a:bodyPr/>
                    <a:lstStyle/>
                    <a:p>
                      <a:pPr algn="ctr"/>
                      <a:r>
                        <a:rPr lang="en-US">
                          <a:solidFill>
                            <a:schemeClr val="tx1"/>
                          </a:solidFill>
                        </a:rPr>
                        <a:t>9</a:t>
                      </a:r>
                    </a:p>
                  </a:txBody>
                  <a:tcPr/>
                </a:tc>
                <a:extLst>
                  <a:ext uri="{0D108BD9-81ED-4DB2-BD59-A6C34878D82A}">
                    <a16:rowId xmlns:a16="http://schemas.microsoft.com/office/drawing/2014/main" val="813892405"/>
                  </a:ext>
                </a:extLst>
              </a:tr>
              <a:tr h="411500">
                <a:tc>
                  <a:txBody>
                    <a:bodyPr/>
                    <a:lstStyle/>
                    <a:p>
                      <a:pPr algn="ctr"/>
                      <a:r>
                        <a:rPr lang="en-US">
                          <a:solidFill>
                            <a:schemeClr val="tx1"/>
                          </a:solidFill>
                        </a:rPr>
                        <a:t>B</a:t>
                      </a:r>
                    </a:p>
                  </a:txBody>
                  <a:tcPr/>
                </a:tc>
                <a:tc>
                  <a:txBody>
                    <a:bodyPr/>
                    <a:lstStyle/>
                    <a:p>
                      <a:pPr algn="ctr"/>
                      <a:r>
                        <a:rPr lang="en-US">
                          <a:solidFill>
                            <a:schemeClr val="tx1"/>
                          </a:solidFill>
                        </a:rPr>
                        <a:t>15</a:t>
                      </a:r>
                    </a:p>
                  </a:txBody>
                  <a:tcPr/>
                </a:tc>
                <a:extLst>
                  <a:ext uri="{0D108BD9-81ED-4DB2-BD59-A6C34878D82A}">
                    <a16:rowId xmlns:a16="http://schemas.microsoft.com/office/drawing/2014/main" val="1093882638"/>
                  </a:ext>
                </a:extLst>
              </a:tr>
              <a:tr h="411500">
                <a:tc>
                  <a:txBody>
                    <a:bodyPr/>
                    <a:lstStyle/>
                    <a:p>
                      <a:pPr algn="ctr"/>
                      <a:r>
                        <a:rPr lang="en-US">
                          <a:solidFill>
                            <a:schemeClr val="tx1"/>
                          </a:solidFill>
                        </a:rPr>
                        <a:t>C</a:t>
                      </a:r>
                    </a:p>
                  </a:txBody>
                  <a:tcPr/>
                </a:tc>
                <a:tc>
                  <a:txBody>
                    <a:bodyPr/>
                    <a:lstStyle/>
                    <a:p>
                      <a:pPr algn="ctr"/>
                      <a:r>
                        <a:rPr lang="en-US">
                          <a:solidFill>
                            <a:schemeClr val="tx1"/>
                          </a:solidFill>
                        </a:rPr>
                        <a:t>10</a:t>
                      </a:r>
                    </a:p>
                  </a:txBody>
                  <a:tcPr/>
                </a:tc>
                <a:extLst>
                  <a:ext uri="{0D108BD9-81ED-4DB2-BD59-A6C34878D82A}">
                    <a16:rowId xmlns:a16="http://schemas.microsoft.com/office/drawing/2014/main" val="900170200"/>
                  </a:ext>
                </a:extLst>
              </a:tr>
              <a:tr h="411500">
                <a:tc>
                  <a:txBody>
                    <a:bodyPr/>
                    <a:lstStyle/>
                    <a:p>
                      <a:pPr algn="ctr"/>
                      <a:r>
                        <a:rPr lang="en-US">
                          <a:solidFill>
                            <a:schemeClr val="tx1"/>
                          </a:solidFill>
                        </a:rPr>
                        <a:t>D</a:t>
                      </a:r>
                    </a:p>
                  </a:txBody>
                  <a:tcPr/>
                </a:tc>
                <a:tc>
                  <a:txBody>
                    <a:bodyPr/>
                    <a:lstStyle/>
                    <a:p>
                      <a:pPr algn="ctr"/>
                      <a:r>
                        <a:rPr lang="en-US">
                          <a:solidFill>
                            <a:schemeClr val="tx1"/>
                          </a:solidFill>
                        </a:rPr>
                        <a:t>6</a:t>
                      </a:r>
                    </a:p>
                  </a:txBody>
                  <a:tcPr/>
                </a:tc>
                <a:extLst>
                  <a:ext uri="{0D108BD9-81ED-4DB2-BD59-A6C34878D82A}">
                    <a16:rowId xmlns:a16="http://schemas.microsoft.com/office/drawing/2014/main" val="756465547"/>
                  </a:ext>
                </a:extLst>
              </a:tr>
              <a:tr h="411500">
                <a:tc>
                  <a:txBody>
                    <a:bodyPr/>
                    <a:lstStyle/>
                    <a:p>
                      <a:pPr algn="ctr"/>
                      <a:r>
                        <a:rPr lang="en-US">
                          <a:solidFill>
                            <a:schemeClr val="tx1"/>
                          </a:solidFill>
                        </a:rPr>
                        <a:t>E</a:t>
                      </a:r>
                    </a:p>
                  </a:txBody>
                  <a:tcPr/>
                </a:tc>
                <a:tc>
                  <a:txBody>
                    <a:bodyPr/>
                    <a:lstStyle/>
                    <a:p>
                      <a:pPr algn="ctr"/>
                      <a:r>
                        <a:rPr lang="en-US">
                          <a:solidFill>
                            <a:schemeClr val="tx1"/>
                          </a:solidFill>
                        </a:rPr>
                        <a:t>7</a:t>
                      </a:r>
                    </a:p>
                  </a:txBody>
                  <a:tcPr/>
                </a:tc>
                <a:extLst>
                  <a:ext uri="{0D108BD9-81ED-4DB2-BD59-A6C34878D82A}">
                    <a16:rowId xmlns:a16="http://schemas.microsoft.com/office/drawing/2014/main" val="2247494128"/>
                  </a:ext>
                </a:extLst>
              </a:tr>
            </a:tbl>
          </a:graphicData>
        </a:graphic>
      </p:graphicFrame>
      <p:graphicFrame>
        <p:nvGraphicFramePr>
          <p:cNvPr id="14" name="Table 2">
            <a:extLst>
              <a:ext uri="{FF2B5EF4-FFF2-40B4-BE49-F238E27FC236}">
                <a16:creationId xmlns:a16="http://schemas.microsoft.com/office/drawing/2014/main" id="{B421925D-3898-41EE-88F7-9AB96C7EEDD6}"/>
              </a:ext>
            </a:extLst>
          </p:cNvPr>
          <p:cNvGraphicFramePr>
            <a:graphicFrameLocks noGrp="1"/>
          </p:cNvGraphicFramePr>
          <p:nvPr>
            <p:extLst>
              <p:ext uri="{D42A27DB-BD31-4B8C-83A1-F6EECF244321}">
                <p14:modId xmlns:p14="http://schemas.microsoft.com/office/powerpoint/2010/main" val="2750482138"/>
              </p:ext>
            </p:extLst>
          </p:nvPr>
        </p:nvGraphicFramePr>
        <p:xfrm>
          <a:off x="3318919" y="1201388"/>
          <a:ext cx="1940312" cy="2062202"/>
        </p:xfrm>
        <a:graphic>
          <a:graphicData uri="http://schemas.openxmlformats.org/drawingml/2006/table">
            <a:tbl>
              <a:tblPr firstRow="1" bandRow="1">
                <a:tableStyleId>{284E427A-3D55-4303-BF80-6455036E1DE7}</a:tableStyleId>
              </a:tblPr>
              <a:tblGrid>
                <a:gridCol w="970156">
                  <a:extLst>
                    <a:ext uri="{9D8B030D-6E8A-4147-A177-3AD203B41FA5}">
                      <a16:colId xmlns:a16="http://schemas.microsoft.com/office/drawing/2014/main" val="4032888378"/>
                    </a:ext>
                  </a:extLst>
                </a:gridCol>
                <a:gridCol w="970156">
                  <a:extLst>
                    <a:ext uri="{9D8B030D-6E8A-4147-A177-3AD203B41FA5}">
                      <a16:colId xmlns:a16="http://schemas.microsoft.com/office/drawing/2014/main" val="4063801559"/>
                    </a:ext>
                  </a:extLst>
                </a:gridCol>
              </a:tblGrid>
              <a:tr h="411500">
                <a:tc>
                  <a:txBody>
                    <a:bodyPr/>
                    <a:lstStyle/>
                    <a:p>
                      <a:pPr algn="ctr"/>
                      <a:r>
                        <a:rPr lang="en-US">
                          <a:solidFill>
                            <a:schemeClr val="tx1"/>
                          </a:solidFill>
                        </a:rPr>
                        <a:t>Kí tự </a:t>
                      </a:r>
                    </a:p>
                  </a:txBody>
                  <a:tcPr/>
                </a:tc>
                <a:tc>
                  <a:txBody>
                    <a:bodyPr/>
                    <a:lstStyle/>
                    <a:p>
                      <a:pPr algn="ctr"/>
                      <a:r>
                        <a:rPr lang="en-US">
                          <a:solidFill>
                            <a:schemeClr val="tx1"/>
                          </a:solidFill>
                        </a:rPr>
                        <a:t>Tần số</a:t>
                      </a:r>
                    </a:p>
                  </a:txBody>
                  <a:tcPr/>
                </a:tc>
                <a:extLst>
                  <a:ext uri="{0D108BD9-81ED-4DB2-BD59-A6C34878D82A}">
                    <a16:rowId xmlns:a16="http://schemas.microsoft.com/office/drawing/2014/main" val="271147115"/>
                  </a:ext>
                </a:extLst>
              </a:tr>
              <a:tr h="411500">
                <a:tc>
                  <a:txBody>
                    <a:bodyPr/>
                    <a:lstStyle/>
                    <a:p>
                      <a:pPr algn="ctr"/>
                      <a:r>
                        <a:rPr lang="en-US">
                          <a:solidFill>
                            <a:schemeClr val="tx1"/>
                          </a:solidFill>
                        </a:rPr>
                        <a:t>A</a:t>
                      </a:r>
                    </a:p>
                  </a:txBody>
                  <a:tcPr/>
                </a:tc>
                <a:tc>
                  <a:txBody>
                    <a:bodyPr/>
                    <a:lstStyle/>
                    <a:p>
                      <a:pPr algn="ctr"/>
                      <a:r>
                        <a:rPr lang="en-US">
                          <a:solidFill>
                            <a:schemeClr val="tx1"/>
                          </a:solidFill>
                        </a:rPr>
                        <a:t>9</a:t>
                      </a:r>
                    </a:p>
                  </a:txBody>
                  <a:tcPr/>
                </a:tc>
                <a:extLst>
                  <a:ext uri="{0D108BD9-81ED-4DB2-BD59-A6C34878D82A}">
                    <a16:rowId xmlns:a16="http://schemas.microsoft.com/office/drawing/2014/main" val="813892405"/>
                  </a:ext>
                </a:extLst>
              </a:tr>
              <a:tr h="411500">
                <a:tc>
                  <a:txBody>
                    <a:bodyPr/>
                    <a:lstStyle/>
                    <a:p>
                      <a:pPr algn="ctr"/>
                      <a:r>
                        <a:rPr lang="en-US">
                          <a:solidFill>
                            <a:schemeClr val="tx1"/>
                          </a:solidFill>
                        </a:rPr>
                        <a:t>B</a:t>
                      </a:r>
                    </a:p>
                  </a:txBody>
                  <a:tcPr/>
                </a:tc>
                <a:tc>
                  <a:txBody>
                    <a:bodyPr/>
                    <a:lstStyle/>
                    <a:p>
                      <a:pPr algn="ctr"/>
                      <a:r>
                        <a:rPr lang="en-US">
                          <a:solidFill>
                            <a:schemeClr val="tx1"/>
                          </a:solidFill>
                        </a:rPr>
                        <a:t>15</a:t>
                      </a:r>
                    </a:p>
                  </a:txBody>
                  <a:tcPr/>
                </a:tc>
                <a:extLst>
                  <a:ext uri="{0D108BD9-81ED-4DB2-BD59-A6C34878D82A}">
                    <a16:rowId xmlns:a16="http://schemas.microsoft.com/office/drawing/2014/main" val="1093882638"/>
                  </a:ext>
                </a:extLst>
              </a:tr>
              <a:tr h="411500">
                <a:tc>
                  <a:txBody>
                    <a:bodyPr/>
                    <a:lstStyle/>
                    <a:p>
                      <a:pPr algn="ctr"/>
                      <a:r>
                        <a:rPr lang="en-US">
                          <a:solidFill>
                            <a:schemeClr val="tx1"/>
                          </a:solidFill>
                        </a:rPr>
                        <a:t>C</a:t>
                      </a:r>
                    </a:p>
                  </a:txBody>
                  <a:tcPr/>
                </a:tc>
                <a:tc>
                  <a:txBody>
                    <a:bodyPr/>
                    <a:lstStyle/>
                    <a:p>
                      <a:pPr algn="ctr"/>
                      <a:r>
                        <a:rPr lang="en-US">
                          <a:solidFill>
                            <a:schemeClr val="tx1"/>
                          </a:solidFill>
                        </a:rPr>
                        <a:t>10</a:t>
                      </a:r>
                    </a:p>
                  </a:txBody>
                  <a:tcPr/>
                </a:tc>
                <a:extLst>
                  <a:ext uri="{0D108BD9-81ED-4DB2-BD59-A6C34878D82A}">
                    <a16:rowId xmlns:a16="http://schemas.microsoft.com/office/drawing/2014/main" val="900170200"/>
                  </a:ext>
                </a:extLst>
              </a:tr>
              <a:tr h="416202">
                <a:tc>
                  <a:txBody>
                    <a:bodyPr/>
                    <a:lstStyle/>
                    <a:p>
                      <a:pPr algn="ctr"/>
                      <a:r>
                        <a:rPr lang="en-US">
                          <a:solidFill>
                            <a:srgbClr val="FF0000"/>
                          </a:solidFill>
                        </a:rPr>
                        <a:t>DE</a:t>
                      </a:r>
                    </a:p>
                  </a:txBody>
                  <a:tcPr/>
                </a:tc>
                <a:tc>
                  <a:txBody>
                    <a:bodyPr/>
                    <a:lstStyle/>
                    <a:p>
                      <a:pPr algn="ctr"/>
                      <a:r>
                        <a:rPr lang="en-US">
                          <a:solidFill>
                            <a:srgbClr val="FF0000"/>
                          </a:solidFill>
                        </a:rPr>
                        <a:t>13</a:t>
                      </a:r>
                    </a:p>
                  </a:txBody>
                  <a:tcPr/>
                </a:tc>
                <a:extLst>
                  <a:ext uri="{0D108BD9-81ED-4DB2-BD59-A6C34878D82A}">
                    <a16:rowId xmlns:a16="http://schemas.microsoft.com/office/drawing/2014/main" val="756465547"/>
                  </a:ext>
                </a:extLst>
              </a:tr>
            </a:tbl>
          </a:graphicData>
        </a:graphic>
      </p:graphicFrame>
      <p:graphicFrame>
        <p:nvGraphicFramePr>
          <p:cNvPr id="15" name="Table 2">
            <a:extLst>
              <a:ext uri="{FF2B5EF4-FFF2-40B4-BE49-F238E27FC236}">
                <a16:creationId xmlns:a16="http://schemas.microsoft.com/office/drawing/2014/main" id="{5EA88027-604F-48C7-8A19-4151AF3FAEB6}"/>
              </a:ext>
            </a:extLst>
          </p:cNvPr>
          <p:cNvGraphicFramePr>
            <a:graphicFrameLocks noGrp="1"/>
          </p:cNvGraphicFramePr>
          <p:nvPr>
            <p:extLst>
              <p:ext uri="{D42A27DB-BD31-4B8C-83A1-F6EECF244321}">
                <p14:modId xmlns:p14="http://schemas.microsoft.com/office/powerpoint/2010/main" val="2644621665"/>
              </p:ext>
            </p:extLst>
          </p:nvPr>
        </p:nvGraphicFramePr>
        <p:xfrm>
          <a:off x="6527182" y="1191010"/>
          <a:ext cx="1940312" cy="1659984"/>
        </p:xfrm>
        <a:graphic>
          <a:graphicData uri="http://schemas.openxmlformats.org/drawingml/2006/table">
            <a:tbl>
              <a:tblPr firstRow="1" bandRow="1">
                <a:tableStyleId>{284E427A-3D55-4303-BF80-6455036E1DE7}</a:tableStyleId>
              </a:tblPr>
              <a:tblGrid>
                <a:gridCol w="970156">
                  <a:extLst>
                    <a:ext uri="{9D8B030D-6E8A-4147-A177-3AD203B41FA5}">
                      <a16:colId xmlns:a16="http://schemas.microsoft.com/office/drawing/2014/main" val="4032888378"/>
                    </a:ext>
                  </a:extLst>
                </a:gridCol>
                <a:gridCol w="970156">
                  <a:extLst>
                    <a:ext uri="{9D8B030D-6E8A-4147-A177-3AD203B41FA5}">
                      <a16:colId xmlns:a16="http://schemas.microsoft.com/office/drawing/2014/main" val="4063801559"/>
                    </a:ext>
                  </a:extLst>
                </a:gridCol>
              </a:tblGrid>
              <a:tr h="411500">
                <a:tc>
                  <a:txBody>
                    <a:bodyPr/>
                    <a:lstStyle/>
                    <a:p>
                      <a:pPr algn="ctr"/>
                      <a:r>
                        <a:rPr lang="en-US">
                          <a:solidFill>
                            <a:schemeClr val="tx1"/>
                          </a:solidFill>
                        </a:rPr>
                        <a:t>Kí tự </a:t>
                      </a:r>
                    </a:p>
                  </a:txBody>
                  <a:tcPr/>
                </a:tc>
                <a:tc>
                  <a:txBody>
                    <a:bodyPr/>
                    <a:lstStyle/>
                    <a:p>
                      <a:pPr algn="ctr"/>
                      <a:r>
                        <a:rPr lang="en-US">
                          <a:solidFill>
                            <a:schemeClr val="tx1"/>
                          </a:solidFill>
                        </a:rPr>
                        <a:t>Tần số</a:t>
                      </a:r>
                    </a:p>
                  </a:txBody>
                  <a:tcPr/>
                </a:tc>
                <a:extLst>
                  <a:ext uri="{0D108BD9-81ED-4DB2-BD59-A6C34878D82A}">
                    <a16:rowId xmlns:a16="http://schemas.microsoft.com/office/drawing/2014/main" val="271147115"/>
                  </a:ext>
                </a:extLst>
              </a:tr>
              <a:tr h="411500">
                <a:tc>
                  <a:txBody>
                    <a:bodyPr/>
                    <a:lstStyle/>
                    <a:p>
                      <a:pPr algn="ctr"/>
                      <a:r>
                        <a:rPr lang="en-US">
                          <a:solidFill>
                            <a:srgbClr val="FF0000"/>
                          </a:solidFill>
                        </a:rPr>
                        <a:t>AC</a:t>
                      </a:r>
                    </a:p>
                  </a:txBody>
                  <a:tcPr/>
                </a:tc>
                <a:tc>
                  <a:txBody>
                    <a:bodyPr/>
                    <a:lstStyle/>
                    <a:p>
                      <a:pPr algn="ctr"/>
                      <a:r>
                        <a:rPr lang="en-US">
                          <a:solidFill>
                            <a:srgbClr val="FF0000"/>
                          </a:solidFill>
                        </a:rPr>
                        <a:t>19</a:t>
                      </a:r>
                    </a:p>
                  </a:txBody>
                  <a:tcPr/>
                </a:tc>
                <a:extLst>
                  <a:ext uri="{0D108BD9-81ED-4DB2-BD59-A6C34878D82A}">
                    <a16:rowId xmlns:a16="http://schemas.microsoft.com/office/drawing/2014/main" val="813892405"/>
                  </a:ext>
                </a:extLst>
              </a:tr>
              <a:tr h="411500">
                <a:tc>
                  <a:txBody>
                    <a:bodyPr/>
                    <a:lstStyle/>
                    <a:p>
                      <a:pPr algn="ctr"/>
                      <a:r>
                        <a:rPr lang="en-US">
                          <a:solidFill>
                            <a:schemeClr val="tx1"/>
                          </a:solidFill>
                        </a:rPr>
                        <a:t>B</a:t>
                      </a:r>
                    </a:p>
                  </a:txBody>
                  <a:tcPr/>
                </a:tc>
                <a:tc>
                  <a:txBody>
                    <a:bodyPr/>
                    <a:lstStyle/>
                    <a:p>
                      <a:pPr algn="ctr"/>
                      <a:r>
                        <a:rPr lang="en-US">
                          <a:solidFill>
                            <a:schemeClr val="tx1"/>
                          </a:solidFill>
                        </a:rPr>
                        <a:t>15</a:t>
                      </a:r>
                    </a:p>
                  </a:txBody>
                  <a:tcPr/>
                </a:tc>
                <a:extLst>
                  <a:ext uri="{0D108BD9-81ED-4DB2-BD59-A6C34878D82A}">
                    <a16:rowId xmlns:a16="http://schemas.microsoft.com/office/drawing/2014/main" val="1093882638"/>
                  </a:ext>
                </a:extLst>
              </a:tr>
              <a:tr h="425484">
                <a:tc>
                  <a:txBody>
                    <a:bodyPr/>
                    <a:lstStyle/>
                    <a:p>
                      <a:pPr algn="ctr"/>
                      <a:r>
                        <a:rPr lang="en-US">
                          <a:solidFill>
                            <a:schemeClr val="tx1"/>
                          </a:solidFill>
                        </a:rPr>
                        <a:t>DE</a:t>
                      </a:r>
                    </a:p>
                  </a:txBody>
                  <a:tcPr/>
                </a:tc>
                <a:tc>
                  <a:txBody>
                    <a:bodyPr/>
                    <a:lstStyle/>
                    <a:p>
                      <a:pPr algn="ctr"/>
                      <a:r>
                        <a:rPr lang="en-US">
                          <a:solidFill>
                            <a:schemeClr val="tx1"/>
                          </a:solidFill>
                        </a:rPr>
                        <a:t>13</a:t>
                      </a:r>
                    </a:p>
                  </a:txBody>
                  <a:tcPr/>
                </a:tc>
                <a:extLst>
                  <a:ext uri="{0D108BD9-81ED-4DB2-BD59-A6C34878D82A}">
                    <a16:rowId xmlns:a16="http://schemas.microsoft.com/office/drawing/2014/main" val="900170200"/>
                  </a:ext>
                </a:extLst>
              </a:tr>
            </a:tbl>
          </a:graphicData>
        </a:graphic>
      </p:graphicFrame>
      <p:graphicFrame>
        <p:nvGraphicFramePr>
          <p:cNvPr id="16" name="Table 2">
            <a:extLst>
              <a:ext uri="{FF2B5EF4-FFF2-40B4-BE49-F238E27FC236}">
                <a16:creationId xmlns:a16="http://schemas.microsoft.com/office/drawing/2014/main" id="{492E383D-585E-4F4C-BB4E-EBABEB7E8EE5}"/>
              </a:ext>
            </a:extLst>
          </p:cNvPr>
          <p:cNvGraphicFramePr>
            <a:graphicFrameLocks noGrp="1"/>
          </p:cNvGraphicFramePr>
          <p:nvPr>
            <p:extLst>
              <p:ext uri="{D42A27DB-BD31-4B8C-83A1-F6EECF244321}">
                <p14:modId xmlns:p14="http://schemas.microsoft.com/office/powerpoint/2010/main" val="2411091105"/>
              </p:ext>
            </p:extLst>
          </p:nvPr>
        </p:nvGraphicFramePr>
        <p:xfrm>
          <a:off x="3318919" y="3587730"/>
          <a:ext cx="1940312" cy="1217653"/>
        </p:xfrm>
        <a:graphic>
          <a:graphicData uri="http://schemas.openxmlformats.org/drawingml/2006/table">
            <a:tbl>
              <a:tblPr firstRow="1" bandRow="1">
                <a:tableStyleId>{284E427A-3D55-4303-BF80-6455036E1DE7}</a:tableStyleId>
              </a:tblPr>
              <a:tblGrid>
                <a:gridCol w="970156">
                  <a:extLst>
                    <a:ext uri="{9D8B030D-6E8A-4147-A177-3AD203B41FA5}">
                      <a16:colId xmlns:a16="http://schemas.microsoft.com/office/drawing/2014/main" val="4032888378"/>
                    </a:ext>
                  </a:extLst>
                </a:gridCol>
                <a:gridCol w="970156">
                  <a:extLst>
                    <a:ext uri="{9D8B030D-6E8A-4147-A177-3AD203B41FA5}">
                      <a16:colId xmlns:a16="http://schemas.microsoft.com/office/drawing/2014/main" val="4063801559"/>
                    </a:ext>
                  </a:extLst>
                </a:gridCol>
              </a:tblGrid>
              <a:tr h="411500">
                <a:tc>
                  <a:txBody>
                    <a:bodyPr/>
                    <a:lstStyle/>
                    <a:p>
                      <a:pPr algn="ctr"/>
                      <a:r>
                        <a:rPr lang="en-US">
                          <a:solidFill>
                            <a:schemeClr val="tx1"/>
                          </a:solidFill>
                        </a:rPr>
                        <a:t>Kí tự </a:t>
                      </a:r>
                    </a:p>
                  </a:txBody>
                  <a:tcPr/>
                </a:tc>
                <a:tc>
                  <a:txBody>
                    <a:bodyPr/>
                    <a:lstStyle/>
                    <a:p>
                      <a:pPr algn="ctr"/>
                      <a:r>
                        <a:rPr lang="en-US">
                          <a:solidFill>
                            <a:schemeClr val="tx1"/>
                          </a:solidFill>
                        </a:rPr>
                        <a:t>Tần số</a:t>
                      </a:r>
                    </a:p>
                  </a:txBody>
                  <a:tcPr/>
                </a:tc>
                <a:extLst>
                  <a:ext uri="{0D108BD9-81ED-4DB2-BD59-A6C34878D82A}">
                    <a16:rowId xmlns:a16="http://schemas.microsoft.com/office/drawing/2014/main" val="271147115"/>
                  </a:ext>
                </a:extLst>
              </a:tr>
              <a:tr h="411500">
                <a:tc>
                  <a:txBody>
                    <a:bodyPr/>
                    <a:lstStyle/>
                    <a:p>
                      <a:pPr algn="ctr"/>
                      <a:r>
                        <a:rPr lang="en-US">
                          <a:solidFill>
                            <a:schemeClr val="tx1"/>
                          </a:solidFill>
                        </a:rPr>
                        <a:t>AC</a:t>
                      </a:r>
                    </a:p>
                  </a:txBody>
                  <a:tcPr/>
                </a:tc>
                <a:tc>
                  <a:txBody>
                    <a:bodyPr/>
                    <a:lstStyle/>
                    <a:p>
                      <a:pPr algn="ctr"/>
                      <a:r>
                        <a:rPr lang="en-US">
                          <a:solidFill>
                            <a:schemeClr val="tx1"/>
                          </a:solidFill>
                        </a:rPr>
                        <a:t>19</a:t>
                      </a:r>
                    </a:p>
                  </a:txBody>
                  <a:tcPr/>
                </a:tc>
                <a:extLst>
                  <a:ext uri="{0D108BD9-81ED-4DB2-BD59-A6C34878D82A}">
                    <a16:rowId xmlns:a16="http://schemas.microsoft.com/office/drawing/2014/main" val="813892405"/>
                  </a:ext>
                </a:extLst>
              </a:tr>
              <a:tr h="394653">
                <a:tc>
                  <a:txBody>
                    <a:bodyPr/>
                    <a:lstStyle/>
                    <a:p>
                      <a:pPr algn="ctr"/>
                      <a:r>
                        <a:rPr lang="en-US">
                          <a:solidFill>
                            <a:srgbClr val="FF0000"/>
                          </a:solidFill>
                        </a:rPr>
                        <a:t>BDE</a:t>
                      </a:r>
                    </a:p>
                  </a:txBody>
                  <a:tcPr/>
                </a:tc>
                <a:tc>
                  <a:txBody>
                    <a:bodyPr/>
                    <a:lstStyle/>
                    <a:p>
                      <a:pPr algn="ctr"/>
                      <a:r>
                        <a:rPr lang="en-US">
                          <a:solidFill>
                            <a:srgbClr val="FF0000"/>
                          </a:solidFill>
                        </a:rPr>
                        <a:t>28</a:t>
                      </a:r>
                    </a:p>
                  </a:txBody>
                  <a:tcPr/>
                </a:tc>
                <a:extLst>
                  <a:ext uri="{0D108BD9-81ED-4DB2-BD59-A6C34878D82A}">
                    <a16:rowId xmlns:a16="http://schemas.microsoft.com/office/drawing/2014/main" val="1093882638"/>
                  </a:ext>
                </a:extLst>
              </a:tr>
            </a:tbl>
          </a:graphicData>
        </a:graphic>
      </p:graphicFrame>
      <p:graphicFrame>
        <p:nvGraphicFramePr>
          <p:cNvPr id="18" name="Table 2">
            <a:extLst>
              <a:ext uri="{FF2B5EF4-FFF2-40B4-BE49-F238E27FC236}">
                <a16:creationId xmlns:a16="http://schemas.microsoft.com/office/drawing/2014/main" id="{780822B6-86DC-4FC6-BB16-AFBED4DA80EC}"/>
              </a:ext>
            </a:extLst>
          </p:cNvPr>
          <p:cNvGraphicFramePr>
            <a:graphicFrameLocks noGrp="1"/>
          </p:cNvGraphicFramePr>
          <p:nvPr>
            <p:extLst>
              <p:ext uri="{D42A27DB-BD31-4B8C-83A1-F6EECF244321}">
                <p14:modId xmlns:p14="http://schemas.microsoft.com/office/powerpoint/2010/main" val="4095388759"/>
              </p:ext>
            </p:extLst>
          </p:nvPr>
        </p:nvGraphicFramePr>
        <p:xfrm>
          <a:off x="6527182" y="3544385"/>
          <a:ext cx="1940312" cy="816209"/>
        </p:xfrm>
        <a:graphic>
          <a:graphicData uri="http://schemas.openxmlformats.org/drawingml/2006/table">
            <a:tbl>
              <a:tblPr firstRow="1" bandRow="1">
                <a:tableStyleId>{284E427A-3D55-4303-BF80-6455036E1DE7}</a:tableStyleId>
              </a:tblPr>
              <a:tblGrid>
                <a:gridCol w="970156">
                  <a:extLst>
                    <a:ext uri="{9D8B030D-6E8A-4147-A177-3AD203B41FA5}">
                      <a16:colId xmlns:a16="http://schemas.microsoft.com/office/drawing/2014/main" val="4032888378"/>
                    </a:ext>
                  </a:extLst>
                </a:gridCol>
                <a:gridCol w="970156">
                  <a:extLst>
                    <a:ext uri="{9D8B030D-6E8A-4147-A177-3AD203B41FA5}">
                      <a16:colId xmlns:a16="http://schemas.microsoft.com/office/drawing/2014/main" val="4063801559"/>
                    </a:ext>
                  </a:extLst>
                </a:gridCol>
              </a:tblGrid>
              <a:tr h="411500">
                <a:tc>
                  <a:txBody>
                    <a:bodyPr/>
                    <a:lstStyle/>
                    <a:p>
                      <a:pPr algn="ctr"/>
                      <a:r>
                        <a:rPr lang="en-US">
                          <a:solidFill>
                            <a:schemeClr val="tx1"/>
                          </a:solidFill>
                        </a:rPr>
                        <a:t>Kí tự </a:t>
                      </a:r>
                    </a:p>
                  </a:txBody>
                  <a:tcPr/>
                </a:tc>
                <a:tc>
                  <a:txBody>
                    <a:bodyPr/>
                    <a:lstStyle/>
                    <a:p>
                      <a:pPr algn="ctr"/>
                      <a:r>
                        <a:rPr lang="en-US">
                          <a:solidFill>
                            <a:schemeClr val="tx1"/>
                          </a:solidFill>
                        </a:rPr>
                        <a:t>Tần số</a:t>
                      </a:r>
                    </a:p>
                  </a:txBody>
                  <a:tcPr/>
                </a:tc>
                <a:extLst>
                  <a:ext uri="{0D108BD9-81ED-4DB2-BD59-A6C34878D82A}">
                    <a16:rowId xmlns:a16="http://schemas.microsoft.com/office/drawing/2014/main" val="271147115"/>
                  </a:ext>
                </a:extLst>
              </a:tr>
              <a:tr h="404709">
                <a:tc>
                  <a:txBody>
                    <a:bodyPr/>
                    <a:lstStyle/>
                    <a:p>
                      <a:pPr algn="ctr"/>
                      <a:r>
                        <a:rPr lang="en-US">
                          <a:solidFill>
                            <a:srgbClr val="FF0000"/>
                          </a:solidFill>
                        </a:rPr>
                        <a:t>ACBDE</a:t>
                      </a:r>
                    </a:p>
                  </a:txBody>
                  <a:tcPr/>
                </a:tc>
                <a:tc>
                  <a:txBody>
                    <a:bodyPr/>
                    <a:lstStyle/>
                    <a:p>
                      <a:pPr algn="ctr"/>
                      <a:r>
                        <a:rPr lang="en-US">
                          <a:solidFill>
                            <a:srgbClr val="FF0000"/>
                          </a:solidFill>
                        </a:rPr>
                        <a:t>47</a:t>
                      </a:r>
                    </a:p>
                  </a:txBody>
                  <a:tcPr/>
                </a:tc>
                <a:extLst>
                  <a:ext uri="{0D108BD9-81ED-4DB2-BD59-A6C34878D82A}">
                    <a16:rowId xmlns:a16="http://schemas.microsoft.com/office/drawing/2014/main" val="813892405"/>
                  </a:ext>
                </a:extLst>
              </a:tr>
            </a:tbl>
          </a:graphicData>
        </a:graphic>
      </p:graphicFrame>
      <p:sp>
        <p:nvSpPr>
          <p:cNvPr id="5" name="Arrow: Right 4">
            <a:extLst>
              <a:ext uri="{FF2B5EF4-FFF2-40B4-BE49-F238E27FC236}">
                <a16:creationId xmlns:a16="http://schemas.microsoft.com/office/drawing/2014/main" id="{8D6B2724-C73C-497C-A78D-44B4788A5F5B}"/>
              </a:ext>
            </a:extLst>
          </p:cNvPr>
          <p:cNvSpPr/>
          <p:nvPr/>
        </p:nvSpPr>
        <p:spPr>
          <a:xfrm>
            <a:off x="2505307" y="2170771"/>
            <a:ext cx="661639" cy="400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19" name="Arrow: Right 18">
            <a:extLst>
              <a:ext uri="{FF2B5EF4-FFF2-40B4-BE49-F238E27FC236}">
                <a16:creationId xmlns:a16="http://schemas.microsoft.com/office/drawing/2014/main" id="{94B74875-41D0-4EAA-9E40-2B8D3B4E4DED}"/>
              </a:ext>
            </a:extLst>
          </p:cNvPr>
          <p:cNvSpPr/>
          <p:nvPr/>
        </p:nvSpPr>
        <p:spPr>
          <a:xfrm>
            <a:off x="5589623" y="2031999"/>
            <a:ext cx="661639" cy="400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p>
        </p:txBody>
      </p:sp>
      <p:sp>
        <p:nvSpPr>
          <p:cNvPr id="20" name="Arrow: Right 19">
            <a:extLst>
              <a:ext uri="{FF2B5EF4-FFF2-40B4-BE49-F238E27FC236}">
                <a16:creationId xmlns:a16="http://schemas.microsoft.com/office/drawing/2014/main" id="{C8A58EFB-B5C7-4770-AD94-334328474C8D}"/>
              </a:ext>
            </a:extLst>
          </p:cNvPr>
          <p:cNvSpPr/>
          <p:nvPr/>
        </p:nvSpPr>
        <p:spPr>
          <a:xfrm>
            <a:off x="2354124" y="3996066"/>
            <a:ext cx="661639" cy="400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a:t>
            </a:r>
          </a:p>
        </p:txBody>
      </p:sp>
      <p:sp>
        <p:nvSpPr>
          <p:cNvPr id="21" name="Arrow: Right 20">
            <a:extLst>
              <a:ext uri="{FF2B5EF4-FFF2-40B4-BE49-F238E27FC236}">
                <a16:creationId xmlns:a16="http://schemas.microsoft.com/office/drawing/2014/main" id="{B3B4622E-3B45-45F6-A321-12EC622E17F5}"/>
              </a:ext>
            </a:extLst>
          </p:cNvPr>
          <p:cNvSpPr/>
          <p:nvPr/>
        </p:nvSpPr>
        <p:spPr>
          <a:xfrm>
            <a:off x="5612354" y="3838971"/>
            <a:ext cx="661639" cy="400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a:t>
            </a:r>
          </a:p>
        </p:txBody>
      </p:sp>
    </p:spTree>
    <p:extLst>
      <p:ext uri="{BB962C8B-B14F-4D97-AF65-F5344CB8AC3E}">
        <p14:creationId xmlns:p14="http://schemas.microsoft.com/office/powerpoint/2010/main" val="284539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P spid="20" grpId="0" animBg="1"/>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75" name="Google Shape;375;p43"/>
          <p:cNvSpPr txBox="1">
            <a:spLocks noGrp="1"/>
          </p:cNvSpPr>
          <p:nvPr>
            <p:ph type="title" idx="6"/>
          </p:nvPr>
        </p:nvSpPr>
        <p:spPr>
          <a:xfrm>
            <a:off x="713250" y="410027"/>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3200">
                <a:latin typeface="iCiel Mijas" panose="02000506000000020004" pitchFamily="50" charset="0"/>
              </a:rPr>
              <a:t>Mã hoá Huffman</a:t>
            </a:r>
            <a:endParaRPr lang="en-US"/>
          </a:p>
        </p:txBody>
      </p:sp>
      <p:sp>
        <p:nvSpPr>
          <p:cNvPr id="9" name="Rectangle 8">
            <a:extLst>
              <a:ext uri="{FF2B5EF4-FFF2-40B4-BE49-F238E27FC236}">
                <a16:creationId xmlns:a16="http://schemas.microsoft.com/office/drawing/2014/main" id="{DD80DD68-0702-4C15-9758-12E72611AB70}"/>
              </a:ext>
            </a:extLst>
          </p:cNvPr>
          <p:cNvSpPr/>
          <p:nvPr/>
        </p:nvSpPr>
        <p:spPr>
          <a:xfrm>
            <a:off x="5140712" y="4196580"/>
            <a:ext cx="884664" cy="3865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D | 6</a:t>
            </a:r>
            <a:endParaRPr lang="en-US"/>
          </a:p>
        </p:txBody>
      </p:sp>
      <p:sp>
        <p:nvSpPr>
          <p:cNvPr id="12" name="Rectangle 11">
            <a:extLst>
              <a:ext uri="{FF2B5EF4-FFF2-40B4-BE49-F238E27FC236}">
                <a16:creationId xmlns:a16="http://schemas.microsoft.com/office/drawing/2014/main" id="{754AE0BB-8713-44BF-B3F0-C2495306F728}"/>
              </a:ext>
            </a:extLst>
          </p:cNvPr>
          <p:cNvSpPr/>
          <p:nvPr/>
        </p:nvSpPr>
        <p:spPr>
          <a:xfrm>
            <a:off x="6800388" y="4206653"/>
            <a:ext cx="884664" cy="3865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E | 7</a:t>
            </a:r>
            <a:endParaRPr lang="en-US"/>
          </a:p>
        </p:txBody>
      </p:sp>
      <p:sp>
        <p:nvSpPr>
          <p:cNvPr id="13" name="Rectangle 12">
            <a:extLst>
              <a:ext uri="{FF2B5EF4-FFF2-40B4-BE49-F238E27FC236}">
                <a16:creationId xmlns:a16="http://schemas.microsoft.com/office/drawing/2014/main" id="{C8292E86-76C2-42AD-808F-4645659D37B5}"/>
              </a:ext>
            </a:extLst>
          </p:cNvPr>
          <p:cNvSpPr/>
          <p:nvPr/>
        </p:nvSpPr>
        <p:spPr>
          <a:xfrm>
            <a:off x="5958469" y="3129777"/>
            <a:ext cx="884664" cy="3865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DE | 13</a:t>
            </a:r>
            <a:endParaRPr lang="en-US"/>
          </a:p>
        </p:txBody>
      </p:sp>
      <p:sp>
        <p:nvSpPr>
          <p:cNvPr id="14" name="Rectangle 13">
            <a:extLst>
              <a:ext uri="{FF2B5EF4-FFF2-40B4-BE49-F238E27FC236}">
                <a16:creationId xmlns:a16="http://schemas.microsoft.com/office/drawing/2014/main" id="{2F347123-3E5D-4A64-87D5-26C4DF598BF3}"/>
              </a:ext>
            </a:extLst>
          </p:cNvPr>
          <p:cNvSpPr/>
          <p:nvPr/>
        </p:nvSpPr>
        <p:spPr>
          <a:xfrm>
            <a:off x="7616285" y="3129777"/>
            <a:ext cx="884664" cy="3865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B | 15</a:t>
            </a:r>
            <a:endParaRPr lang="en-US"/>
          </a:p>
        </p:txBody>
      </p:sp>
      <p:sp>
        <p:nvSpPr>
          <p:cNvPr id="20" name="Rectangle 19">
            <a:extLst>
              <a:ext uri="{FF2B5EF4-FFF2-40B4-BE49-F238E27FC236}">
                <a16:creationId xmlns:a16="http://schemas.microsoft.com/office/drawing/2014/main" id="{23FE159E-6B7D-43A2-99D4-4DBD3DD0E2BB}"/>
              </a:ext>
            </a:extLst>
          </p:cNvPr>
          <p:cNvSpPr/>
          <p:nvPr/>
        </p:nvSpPr>
        <p:spPr>
          <a:xfrm>
            <a:off x="6722329" y="2074618"/>
            <a:ext cx="1022194" cy="3865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BDE | 28</a:t>
            </a:r>
            <a:endParaRPr lang="en-US"/>
          </a:p>
        </p:txBody>
      </p:sp>
      <p:sp>
        <p:nvSpPr>
          <p:cNvPr id="21" name="Rectangle 20">
            <a:extLst>
              <a:ext uri="{FF2B5EF4-FFF2-40B4-BE49-F238E27FC236}">
                <a16:creationId xmlns:a16="http://schemas.microsoft.com/office/drawing/2014/main" id="{8EEFE638-273E-4955-9863-AB33A4436630}"/>
              </a:ext>
            </a:extLst>
          </p:cNvPr>
          <p:cNvSpPr/>
          <p:nvPr/>
        </p:nvSpPr>
        <p:spPr>
          <a:xfrm>
            <a:off x="2984810" y="3132712"/>
            <a:ext cx="884664" cy="3865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A | 9</a:t>
            </a:r>
            <a:endParaRPr lang="en-US"/>
          </a:p>
        </p:txBody>
      </p:sp>
      <p:sp>
        <p:nvSpPr>
          <p:cNvPr id="22" name="Rectangle 21">
            <a:extLst>
              <a:ext uri="{FF2B5EF4-FFF2-40B4-BE49-F238E27FC236}">
                <a16:creationId xmlns:a16="http://schemas.microsoft.com/office/drawing/2014/main" id="{A840DD00-89D9-4014-8732-88B1DC7A6D94}"/>
              </a:ext>
            </a:extLst>
          </p:cNvPr>
          <p:cNvSpPr/>
          <p:nvPr/>
        </p:nvSpPr>
        <p:spPr>
          <a:xfrm>
            <a:off x="4635192" y="3132712"/>
            <a:ext cx="884664" cy="3865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C | 10</a:t>
            </a:r>
            <a:endParaRPr lang="en-US"/>
          </a:p>
        </p:txBody>
      </p:sp>
      <p:sp>
        <p:nvSpPr>
          <p:cNvPr id="23" name="Rectangle 22">
            <a:extLst>
              <a:ext uri="{FF2B5EF4-FFF2-40B4-BE49-F238E27FC236}">
                <a16:creationId xmlns:a16="http://schemas.microsoft.com/office/drawing/2014/main" id="{B14337F2-E3C7-44D0-8248-DE897F2AD000}"/>
              </a:ext>
            </a:extLst>
          </p:cNvPr>
          <p:cNvSpPr/>
          <p:nvPr/>
        </p:nvSpPr>
        <p:spPr>
          <a:xfrm>
            <a:off x="3802567" y="2075989"/>
            <a:ext cx="884664" cy="3865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AC | 19</a:t>
            </a:r>
            <a:endParaRPr lang="en-US"/>
          </a:p>
        </p:txBody>
      </p:sp>
      <p:cxnSp>
        <p:nvCxnSpPr>
          <p:cNvPr id="25" name="Straight Connector 24">
            <a:extLst>
              <a:ext uri="{FF2B5EF4-FFF2-40B4-BE49-F238E27FC236}">
                <a16:creationId xmlns:a16="http://schemas.microsoft.com/office/drawing/2014/main" id="{2077911E-B99B-4CC8-BAD3-243784BCE657}"/>
              </a:ext>
            </a:extLst>
          </p:cNvPr>
          <p:cNvCxnSpPr>
            <a:cxnSpLocks/>
            <a:stCxn id="23" idx="2"/>
          </p:cNvCxnSpPr>
          <p:nvPr/>
        </p:nvCxnSpPr>
        <p:spPr>
          <a:xfrm>
            <a:off x="4244899" y="2462565"/>
            <a:ext cx="0" cy="356057"/>
          </a:xfrm>
          <a:prstGeom prst="line">
            <a:avLst/>
          </a:prstGeom>
        </p:spPr>
        <p:style>
          <a:lnRef idx="3">
            <a:schemeClr val="accent1"/>
          </a:lnRef>
          <a:fillRef idx="0">
            <a:schemeClr val="accent1"/>
          </a:fillRef>
          <a:effectRef idx="2">
            <a:schemeClr val="accent1"/>
          </a:effectRef>
          <a:fontRef idx="minor">
            <a:schemeClr val="tx1"/>
          </a:fontRef>
        </p:style>
      </p:cxnSp>
      <p:cxnSp>
        <p:nvCxnSpPr>
          <p:cNvPr id="26" name="Straight Connector 25">
            <a:extLst>
              <a:ext uri="{FF2B5EF4-FFF2-40B4-BE49-F238E27FC236}">
                <a16:creationId xmlns:a16="http://schemas.microsoft.com/office/drawing/2014/main" id="{FAD6161C-BE25-44CA-AFD9-8B59C8A0250F}"/>
              </a:ext>
            </a:extLst>
          </p:cNvPr>
          <p:cNvCxnSpPr>
            <a:cxnSpLocks/>
          </p:cNvCxnSpPr>
          <p:nvPr/>
        </p:nvCxnSpPr>
        <p:spPr>
          <a:xfrm flipH="1">
            <a:off x="3427142" y="2819402"/>
            <a:ext cx="165038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Straight Connector 27">
            <a:extLst>
              <a:ext uri="{FF2B5EF4-FFF2-40B4-BE49-F238E27FC236}">
                <a16:creationId xmlns:a16="http://schemas.microsoft.com/office/drawing/2014/main" id="{3BF45410-4906-4161-8204-14EB05793BCD}"/>
              </a:ext>
            </a:extLst>
          </p:cNvPr>
          <p:cNvCxnSpPr>
            <a:cxnSpLocks/>
            <a:stCxn id="21" idx="0"/>
          </p:cNvCxnSpPr>
          <p:nvPr/>
        </p:nvCxnSpPr>
        <p:spPr>
          <a:xfrm flipV="1">
            <a:off x="3427142" y="2802673"/>
            <a:ext cx="0" cy="330039"/>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Straight Connector 29">
            <a:extLst>
              <a:ext uri="{FF2B5EF4-FFF2-40B4-BE49-F238E27FC236}">
                <a16:creationId xmlns:a16="http://schemas.microsoft.com/office/drawing/2014/main" id="{75B5CDE9-74D4-4D18-93AB-4459C5E3DBBA}"/>
              </a:ext>
            </a:extLst>
          </p:cNvPr>
          <p:cNvCxnSpPr>
            <a:cxnSpLocks/>
          </p:cNvCxnSpPr>
          <p:nvPr/>
        </p:nvCxnSpPr>
        <p:spPr>
          <a:xfrm flipV="1">
            <a:off x="5077524" y="2802673"/>
            <a:ext cx="0" cy="330039"/>
          </a:xfrm>
          <a:prstGeom prst="line">
            <a:avLst/>
          </a:prstGeom>
        </p:spPr>
        <p:style>
          <a:lnRef idx="3">
            <a:schemeClr val="accent1"/>
          </a:lnRef>
          <a:fillRef idx="0">
            <a:schemeClr val="accent1"/>
          </a:fillRef>
          <a:effectRef idx="2">
            <a:schemeClr val="accent1"/>
          </a:effectRef>
          <a:fontRef idx="minor">
            <a:schemeClr val="tx1"/>
          </a:fontRef>
        </p:style>
      </p:cxnSp>
      <p:cxnSp>
        <p:nvCxnSpPr>
          <p:cNvPr id="31" name="Straight Connector 30">
            <a:extLst>
              <a:ext uri="{FF2B5EF4-FFF2-40B4-BE49-F238E27FC236}">
                <a16:creationId xmlns:a16="http://schemas.microsoft.com/office/drawing/2014/main" id="{6DE185F1-C471-4C48-8A13-0E7A31BBF9F9}"/>
              </a:ext>
            </a:extLst>
          </p:cNvPr>
          <p:cNvCxnSpPr>
            <a:cxnSpLocks/>
          </p:cNvCxnSpPr>
          <p:nvPr/>
        </p:nvCxnSpPr>
        <p:spPr>
          <a:xfrm flipH="1" flipV="1">
            <a:off x="4261627" y="1717288"/>
            <a:ext cx="2988527" cy="6651"/>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Straight Connector 31">
            <a:extLst>
              <a:ext uri="{FF2B5EF4-FFF2-40B4-BE49-F238E27FC236}">
                <a16:creationId xmlns:a16="http://schemas.microsoft.com/office/drawing/2014/main" id="{D5D9DE8C-24DB-4732-B01F-93B831D04511}"/>
              </a:ext>
            </a:extLst>
          </p:cNvPr>
          <p:cNvCxnSpPr>
            <a:cxnSpLocks/>
          </p:cNvCxnSpPr>
          <p:nvPr/>
        </p:nvCxnSpPr>
        <p:spPr>
          <a:xfrm flipV="1">
            <a:off x="4252333" y="1702907"/>
            <a:ext cx="0" cy="371711"/>
          </a:xfrm>
          <a:prstGeom prst="line">
            <a:avLst/>
          </a:prstGeom>
        </p:spPr>
        <p:style>
          <a:lnRef idx="3">
            <a:schemeClr val="accent1"/>
          </a:lnRef>
          <a:fillRef idx="0">
            <a:schemeClr val="accent1"/>
          </a:fillRef>
          <a:effectRef idx="2">
            <a:schemeClr val="accent1"/>
          </a:effectRef>
          <a:fontRef idx="minor">
            <a:schemeClr val="tx1"/>
          </a:fontRef>
        </p:style>
      </p:cxnSp>
      <p:cxnSp>
        <p:nvCxnSpPr>
          <p:cNvPr id="33" name="Straight Connector 32">
            <a:extLst>
              <a:ext uri="{FF2B5EF4-FFF2-40B4-BE49-F238E27FC236}">
                <a16:creationId xmlns:a16="http://schemas.microsoft.com/office/drawing/2014/main" id="{B1592A30-4D89-4814-95DE-D4B05FED77DD}"/>
              </a:ext>
            </a:extLst>
          </p:cNvPr>
          <p:cNvCxnSpPr>
            <a:cxnSpLocks/>
          </p:cNvCxnSpPr>
          <p:nvPr/>
        </p:nvCxnSpPr>
        <p:spPr>
          <a:xfrm flipV="1">
            <a:off x="7265024" y="1702907"/>
            <a:ext cx="0" cy="371711"/>
          </a:xfrm>
          <a:prstGeom prst="line">
            <a:avLst/>
          </a:prstGeom>
        </p:spPr>
        <p:style>
          <a:lnRef idx="3">
            <a:schemeClr val="accent1"/>
          </a:lnRef>
          <a:fillRef idx="0">
            <a:schemeClr val="accent1"/>
          </a:fillRef>
          <a:effectRef idx="2">
            <a:schemeClr val="accent1"/>
          </a:effectRef>
          <a:fontRef idx="minor">
            <a:schemeClr val="tx1"/>
          </a:fontRef>
        </p:style>
      </p:cxnSp>
      <p:cxnSp>
        <p:nvCxnSpPr>
          <p:cNvPr id="34" name="Straight Connector 33">
            <a:extLst>
              <a:ext uri="{FF2B5EF4-FFF2-40B4-BE49-F238E27FC236}">
                <a16:creationId xmlns:a16="http://schemas.microsoft.com/office/drawing/2014/main" id="{12905D34-DEC7-4C1D-B3DC-9D9C0261A6CE}"/>
              </a:ext>
            </a:extLst>
          </p:cNvPr>
          <p:cNvCxnSpPr>
            <a:cxnSpLocks/>
          </p:cNvCxnSpPr>
          <p:nvPr/>
        </p:nvCxnSpPr>
        <p:spPr>
          <a:xfrm>
            <a:off x="7242720" y="2445836"/>
            <a:ext cx="0" cy="356057"/>
          </a:xfrm>
          <a:prstGeom prst="line">
            <a:avLst/>
          </a:prstGeom>
        </p:spPr>
        <p:style>
          <a:lnRef idx="3">
            <a:schemeClr val="accent1"/>
          </a:lnRef>
          <a:fillRef idx="0">
            <a:schemeClr val="accent1"/>
          </a:fillRef>
          <a:effectRef idx="2">
            <a:schemeClr val="accent1"/>
          </a:effectRef>
          <a:fontRef idx="minor">
            <a:schemeClr val="tx1"/>
          </a:fontRef>
        </p:style>
      </p:cxnSp>
      <p:cxnSp>
        <p:nvCxnSpPr>
          <p:cNvPr id="35" name="Straight Connector 34">
            <a:extLst>
              <a:ext uri="{FF2B5EF4-FFF2-40B4-BE49-F238E27FC236}">
                <a16:creationId xmlns:a16="http://schemas.microsoft.com/office/drawing/2014/main" id="{C071CBB5-EF80-450D-854E-B3BEE46D43AD}"/>
              </a:ext>
            </a:extLst>
          </p:cNvPr>
          <p:cNvCxnSpPr>
            <a:cxnSpLocks/>
          </p:cNvCxnSpPr>
          <p:nvPr/>
        </p:nvCxnSpPr>
        <p:spPr>
          <a:xfrm flipH="1">
            <a:off x="6424963" y="2802673"/>
            <a:ext cx="165038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Straight Connector 35">
            <a:extLst>
              <a:ext uri="{FF2B5EF4-FFF2-40B4-BE49-F238E27FC236}">
                <a16:creationId xmlns:a16="http://schemas.microsoft.com/office/drawing/2014/main" id="{6EC14644-7D7D-48F1-844E-80EC49CB8842}"/>
              </a:ext>
            </a:extLst>
          </p:cNvPr>
          <p:cNvCxnSpPr>
            <a:cxnSpLocks/>
          </p:cNvCxnSpPr>
          <p:nvPr/>
        </p:nvCxnSpPr>
        <p:spPr>
          <a:xfrm flipV="1">
            <a:off x="6424963" y="2785944"/>
            <a:ext cx="0" cy="330039"/>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Straight Connector 36">
            <a:extLst>
              <a:ext uri="{FF2B5EF4-FFF2-40B4-BE49-F238E27FC236}">
                <a16:creationId xmlns:a16="http://schemas.microsoft.com/office/drawing/2014/main" id="{8F94DEC6-44E2-42B0-9FCA-5F3746175AC1}"/>
              </a:ext>
            </a:extLst>
          </p:cNvPr>
          <p:cNvCxnSpPr>
            <a:cxnSpLocks/>
          </p:cNvCxnSpPr>
          <p:nvPr/>
        </p:nvCxnSpPr>
        <p:spPr>
          <a:xfrm flipV="1">
            <a:off x="8075345" y="2785944"/>
            <a:ext cx="0" cy="330039"/>
          </a:xfrm>
          <a:prstGeom prst="line">
            <a:avLst/>
          </a:prstGeom>
        </p:spPr>
        <p:style>
          <a:lnRef idx="3">
            <a:schemeClr val="accent1"/>
          </a:lnRef>
          <a:fillRef idx="0">
            <a:schemeClr val="accent1"/>
          </a:fillRef>
          <a:effectRef idx="2">
            <a:schemeClr val="accent1"/>
          </a:effectRef>
          <a:fontRef idx="minor">
            <a:schemeClr val="tx1"/>
          </a:fontRef>
        </p:style>
      </p:cxnSp>
      <p:cxnSp>
        <p:nvCxnSpPr>
          <p:cNvPr id="38" name="Straight Connector 37">
            <a:extLst>
              <a:ext uri="{FF2B5EF4-FFF2-40B4-BE49-F238E27FC236}">
                <a16:creationId xmlns:a16="http://schemas.microsoft.com/office/drawing/2014/main" id="{5C600758-A659-4248-B357-6DE74A652B62}"/>
              </a:ext>
            </a:extLst>
          </p:cNvPr>
          <p:cNvCxnSpPr>
            <a:cxnSpLocks/>
          </p:cNvCxnSpPr>
          <p:nvPr/>
        </p:nvCxnSpPr>
        <p:spPr>
          <a:xfrm>
            <a:off x="6400801" y="3499629"/>
            <a:ext cx="0" cy="356057"/>
          </a:xfrm>
          <a:prstGeom prst="line">
            <a:avLst/>
          </a:prstGeom>
        </p:spPr>
        <p:style>
          <a:lnRef idx="3">
            <a:schemeClr val="accent1"/>
          </a:lnRef>
          <a:fillRef idx="0">
            <a:schemeClr val="accent1"/>
          </a:fillRef>
          <a:effectRef idx="2">
            <a:schemeClr val="accent1"/>
          </a:effectRef>
          <a:fontRef idx="minor">
            <a:schemeClr val="tx1"/>
          </a:fontRef>
        </p:style>
      </p:cxnSp>
      <p:cxnSp>
        <p:nvCxnSpPr>
          <p:cNvPr id="39" name="Straight Connector 38">
            <a:extLst>
              <a:ext uri="{FF2B5EF4-FFF2-40B4-BE49-F238E27FC236}">
                <a16:creationId xmlns:a16="http://schemas.microsoft.com/office/drawing/2014/main" id="{EFC46027-D8A7-47FD-82D3-43C3AD59DF86}"/>
              </a:ext>
            </a:extLst>
          </p:cNvPr>
          <p:cNvCxnSpPr>
            <a:cxnSpLocks/>
          </p:cNvCxnSpPr>
          <p:nvPr/>
        </p:nvCxnSpPr>
        <p:spPr>
          <a:xfrm flipH="1">
            <a:off x="5583044" y="3856466"/>
            <a:ext cx="165038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0" name="Straight Connector 39">
            <a:extLst>
              <a:ext uri="{FF2B5EF4-FFF2-40B4-BE49-F238E27FC236}">
                <a16:creationId xmlns:a16="http://schemas.microsoft.com/office/drawing/2014/main" id="{F92905EA-4C84-4373-A160-A4639F3773B4}"/>
              </a:ext>
            </a:extLst>
          </p:cNvPr>
          <p:cNvCxnSpPr>
            <a:cxnSpLocks/>
          </p:cNvCxnSpPr>
          <p:nvPr/>
        </p:nvCxnSpPr>
        <p:spPr>
          <a:xfrm flipV="1">
            <a:off x="5583044" y="3839737"/>
            <a:ext cx="0" cy="330039"/>
          </a:xfrm>
          <a:prstGeom prst="line">
            <a:avLst/>
          </a:prstGeom>
        </p:spPr>
        <p:style>
          <a:lnRef idx="3">
            <a:schemeClr val="accent1"/>
          </a:lnRef>
          <a:fillRef idx="0">
            <a:schemeClr val="accent1"/>
          </a:fillRef>
          <a:effectRef idx="2">
            <a:schemeClr val="accent1"/>
          </a:effectRef>
          <a:fontRef idx="minor">
            <a:schemeClr val="tx1"/>
          </a:fontRef>
        </p:style>
      </p:cxnSp>
      <p:cxnSp>
        <p:nvCxnSpPr>
          <p:cNvPr id="41" name="Straight Connector 40">
            <a:extLst>
              <a:ext uri="{FF2B5EF4-FFF2-40B4-BE49-F238E27FC236}">
                <a16:creationId xmlns:a16="http://schemas.microsoft.com/office/drawing/2014/main" id="{4A398760-D8C5-46D7-B808-E25EC633D739}"/>
              </a:ext>
            </a:extLst>
          </p:cNvPr>
          <p:cNvCxnSpPr>
            <a:cxnSpLocks/>
          </p:cNvCxnSpPr>
          <p:nvPr/>
        </p:nvCxnSpPr>
        <p:spPr>
          <a:xfrm flipV="1">
            <a:off x="7233426" y="3839737"/>
            <a:ext cx="0" cy="330039"/>
          </a:xfrm>
          <a:prstGeom prst="line">
            <a:avLst/>
          </a:prstGeom>
        </p:spPr>
        <p:style>
          <a:lnRef idx="3">
            <a:schemeClr val="accent1"/>
          </a:lnRef>
          <a:fillRef idx="0">
            <a:schemeClr val="accent1"/>
          </a:fillRef>
          <a:effectRef idx="2">
            <a:schemeClr val="accent1"/>
          </a:effectRef>
          <a:fontRef idx="minor">
            <a:schemeClr val="tx1"/>
          </a:fontRef>
        </p:style>
      </p:cxnSp>
      <p:cxnSp>
        <p:nvCxnSpPr>
          <p:cNvPr id="42" name="Straight Connector 41">
            <a:extLst>
              <a:ext uri="{FF2B5EF4-FFF2-40B4-BE49-F238E27FC236}">
                <a16:creationId xmlns:a16="http://schemas.microsoft.com/office/drawing/2014/main" id="{C9F71BBF-65BA-4D6C-A32E-432DF9F77C95}"/>
              </a:ext>
            </a:extLst>
          </p:cNvPr>
          <p:cNvCxnSpPr>
            <a:cxnSpLocks/>
          </p:cNvCxnSpPr>
          <p:nvPr/>
        </p:nvCxnSpPr>
        <p:spPr>
          <a:xfrm flipV="1">
            <a:off x="5755890" y="1393900"/>
            <a:ext cx="0" cy="330039"/>
          </a:xfrm>
          <a:prstGeom prst="line">
            <a:avLst/>
          </a:prstGeom>
        </p:spPr>
        <p:style>
          <a:lnRef idx="3">
            <a:schemeClr val="accent1"/>
          </a:lnRef>
          <a:fillRef idx="0">
            <a:schemeClr val="accent1"/>
          </a:fillRef>
          <a:effectRef idx="2">
            <a:schemeClr val="accent1"/>
          </a:effectRef>
          <a:fontRef idx="minor">
            <a:schemeClr val="tx1"/>
          </a:fontRef>
        </p:style>
      </p:cxnSp>
      <p:sp>
        <p:nvSpPr>
          <p:cNvPr id="43" name="Rectangle 42">
            <a:extLst>
              <a:ext uri="{FF2B5EF4-FFF2-40B4-BE49-F238E27FC236}">
                <a16:creationId xmlns:a16="http://schemas.microsoft.com/office/drawing/2014/main" id="{FAFAA6E3-148B-420E-BA50-481BA6926E6C}"/>
              </a:ext>
            </a:extLst>
          </p:cNvPr>
          <p:cNvSpPr/>
          <p:nvPr/>
        </p:nvSpPr>
        <p:spPr>
          <a:xfrm>
            <a:off x="5077524" y="1030168"/>
            <a:ext cx="1412485" cy="3865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ACBDE | 47</a:t>
            </a:r>
            <a:endParaRPr lang="en-US"/>
          </a:p>
        </p:txBody>
      </p:sp>
      <p:graphicFrame>
        <p:nvGraphicFramePr>
          <p:cNvPr id="45" name="Table 2">
            <a:extLst>
              <a:ext uri="{FF2B5EF4-FFF2-40B4-BE49-F238E27FC236}">
                <a16:creationId xmlns:a16="http://schemas.microsoft.com/office/drawing/2014/main" id="{7A36781A-283C-4038-B3A0-103BEC0D5537}"/>
              </a:ext>
            </a:extLst>
          </p:cNvPr>
          <p:cNvGraphicFramePr>
            <a:graphicFrameLocks noGrp="1"/>
          </p:cNvGraphicFramePr>
          <p:nvPr>
            <p:extLst>
              <p:ext uri="{D42A27DB-BD31-4B8C-83A1-F6EECF244321}">
                <p14:modId xmlns:p14="http://schemas.microsoft.com/office/powerpoint/2010/main" val="293601467"/>
              </p:ext>
            </p:extLst>
          </p:nvPr>
        </p:nvGraphicFramePr>
        <p:xfrm>
          <a:off x="363845" y="1201388"/>
          <a:ext cx="1940312" cy="2575660"/>
        </p:xfrm>
        <a:graphic>
          <a:graphicData uri="http://schemas.openxmlformats.org/drawingml/2006/table">
            <a:tbl>
              <a:tblPr firstRow="1" bandRow="1">
                <a:tableStyleId>{284E427A-3D55-4303-BF80-6455036E1DE7}</a:tableStyleId>
              </a:tblPr>
              <a:tblGrid>
                <a:gridCol w="970156">
                  <a:extLst>
                    <a:ext uri="{9D8B030D-6E8A-4147-A177-3AD203B41FA5}">
                      <a16:colId xmlns:a16="http://schemas.microsoft.com/office/drawing/2014/main" val="4032888378"/>
                    </a:ext>
                  </a:extLst>
                </a:gridCol>
                <a:gridCol w="970156">
                  <a:extLst>
                    <a:ext uri="{9D8B030D-6E8A-4147-A177-3AD203B41FA5}">
                      <a16:colId xmlns:a16="http://schemas.microsoft.com/office/drawing/2014/main" val="4063801559"/>
                    </a:ext>
                  </a:extLst>
                </a:gridCol>
              </a:tblGrid>
              <a:tr h="411500">
                <a:tc>
                  <a:txBody>
                    <a:bodyPr/>
                    <a:lstStyle/>
                    <a:p>
                      <a:pPr algn="ctr"/>
                      <a:r>
                        <a:rPr lang="en-US">
                          <a:solidFill>
                            <a:schemeClr val="tx1"/>
                          </a:solidFill>
                        </a:rPr>
                        <a:t>Kí tự </a:t>
                      </a:r>
                    </a:p>
                  </a:txBody>
                  <a:tcPr/>
                </a:tc>
                <a:tc>
                  <a:txBody>
                    <a:bodyPr/>
                    <a:lstStyle/>
                    <a:p>
                      <a:pPr algn="ctr"/>
                      <a:r>
                        <a:rPr lang="en-US">
                          <a:solidFill>
                            <a:schemeClr val="tx1"/>
                          </a:solidFill>
                        </a:rPr>
                        <a:t>Mã Huffman</a:t>
                      </a:r>
                    </a:p>
                  </a:txBody>
                  <a:tcPr/>
                </a:tc>
                <a:extLst>
                  <a:ext uri="{0D108BD9-81ED-4DB2-BD59-A6C34878D82A}">
                    <a16:rowId xmlns:a16="http://schemas.microsoft.com/office/drawing/2014/main" val="271147115"/>
                  </a:ext>
                </a:extLst>
              </a:tr>
              <a:tr h="411500">
                <a:tc>
                  <a:txBody>
                    <a:bodyPr/>
                    <a:lstStyle/>
                    <a:p>
                      <a:pPr algn="ctr"/>
                      <a:r>
                        <a:rPr lang="en-US">
                          <a:solidFill>
                            <a:schemeClr val="tx1"/>
                          </a:solidFill>
                        </a:rPr>
                        <a:t>A</a:t>
                      </a:r>
                    </a:p>
                  </a:txBody>
                  <a:tcPr/>
                </a:tc>
                <a:tc>
                  <a:txBody>
                    <a:bodyPr/>
                    <a:lstStyle/>
                    <a:p>
                      <a:pPr algn="ctr"/>
                      <a:endParaRPr lang="en-US">
                        <a:solidFill>
                          <a:schemeClr val="tx1"/>
                        </a:solidFill>
                      </a:endParaRPr>
                    </a:p>
                  </a:txBody>
                  <a:tcPr/>
                </a:tc>
                <a:extLst>
                  <a:ext uri="{0D108BD9-81ED-4DB2-BD59-A6C34878D82A}">
                    <a16:rowId xmlns:a16="http://schemas.microsoft.com/office/drawing/2014/main" val="813892405"/>
                  </a:ext>
                </a:extLst>
              </a:tr>
              <a:tr h="411500">
                <a:tc>
                  <a:txBody>
                    <a:bodyPr/>
                    <a:lstStyle/>
                    <a:p>
                      <a:pPr algn="ctr"/>
                      <a:r>
                        <a:rPr lang="en-US">
                          <a:solidFill>
                            <a:schemeClr val="tx1"/>
                          </a:solidFill>
                        </a:rPr>
                        <a:t>B</a:t>
                      </a:r>
                    </a:p>
                  </a:txBody>
                  <a:tcPr/>
                </a:tc>
                <a:tc>
                  <a:txBody>
                    <a:bodyPr/>
                    <a:lstStyle/>
                    <a:p>
                      <a:pPr algn="ctr"/>
                      <a:endParaRPr lang="en-US">
                        <a:solidFill>
                          <a:schemeClr val="tx1"/>
                        </a:solidFill>
                      </a:endParaRPr>
                    </a:p>
                  </a:txBody>
                  <a:tcPr/>
                </a:tc>
                <a:extLst>
                  <a:ext uri="{0D108BD9-81ED-4DB2-BD59-A6C34878D82A}">
                    <a16:rowId xmlns:a16="http://schemas.microsoft.com/office/drawing/2014/main" val="1093882638"/>
                  </a:ext>
                </a:extLst>
              </a:tr>
              <a:tr h="411500">
                <a:tc>
                  <a:txBody>
                    <a:bodyPr/>
                    <a:lstStyle/>
                    <a:p>
                      <a:pPr algn="ctr"/>
                      <a:r>
                        <a:rPr lang="en-US">
                          <a:solidFill>
                            <a:schemeClr val="tx1"/>
                          </a:solidFill>
                        </a:rPr>
                        <a:t>C</a:t>
                      </a:r>
                    </a:p>
                  </a:txBody>
                  <a:tcPr/>
                </a:tc>
                <a:tc>
                  <a:txBody>
                    <a:bodyPr/>
                    <a:lstStyle/>
                    <a:p>
                      <a:pPr algn="ctr"/>
                      <a:endParaRPr lang="en-US">
                        <a:solidFill>
                          <a:schemeClr val="tx1"/>
                        </a:solidFill>
                      </a:endParaRPr>
                    </a:p>
                  </a:txBody>
                  <a:tcPr/>
                </a:tc>
                <a:extLst>
                  <a:ext uri="{0D108BD9-81ED-4DB2-BD59-A6C34878D82A}">
                    <a16:rowId xmlns:a16="http://schemas.microsoft.com/office/drawing/2014/main" val="900170200"/>
                  </a:ext>
                </a:extLst>
              </a:tr>
              <a:tr h="411500">
                <a:tc>
                  <a:txBody>
                    <a:bodyPr/>
                    <a:lstStyle/>
                    <a:p>
                      <a:pPr algn="ctr"/>
                      <a:r>
                        <a:rPr lang="en-US">
                          <a:solidFill>
                            <a:schemeClr val="tx1"/>
                          </a:solidFill>
                        </a:rPr>
                        <a:t>D</a:t>
                      </a:r>
                    </a:p>
                  </a:txBody>
                  <a:tcPr/>
                </a:tc>
                <a:tc>
                  <a:txBody>
                    <a:bodyPr/>
                    <a:lstStyle/>
                    <a:p>
                      <a:pPr algn="ctr"/>
                      <a:endParaRPr lang="en-US">
                        <a:solidFill>
                          <a:schemeClr val="tx1"/>
                        </a:solidFill>
                      </a:endParaRPr>
                    </a:p>
                  </a:txBody>
                  <a:tcPr/>
                </a:tc>
                <a:extLst>
                  <a:ext uri="{0D108BD9-81ED-4DB2-BD59-A6C34878D82A}">
                    <a16:rowId xmlns:a16="http://schemas.microsoft.com/office/drawing/2014/main" val="756465547"/>
                  </a:ext>
                </a:extLst>
              </a:tr>
              <a:tr h="411500">
                <a:tc>
                  <a:txBody>
                    <a:bodyPr/>
                    <a:lstStyle/>
                    <a:p>
                      <a:pPr algn="ctr"/>
                      <a:r>
                        <a:rPr lang="en-US">
                          <a:solidFill>
                            <a:schemeClr val="tx1"/>
                          </a:solidFill>
                        </a:rPr>
                        <a:t>E</a:t>
                      </a:r>
                    </a:p>
                  </a:txBody>
                  <a:tcPr/>
                </a:tc>
                <a:tc>
                  <a:txBody>
                    <a:bodyPr/>
                    <a:lstStyle/>
                    <a:p>
                      <a:pPr algn="ctr"/>
                      <a:endParaRPr lang="en-US">
                        <a:solidFill>
                          <a:schemeClr val="tx1"/>
                        </a:solidFill>
                      </a:endParaRPr>
                    </a:p>
                  </a:txBody>
                  <a:tcPr/>
                </a:tc>
                <a:extLst>
                  <a:ext uri="{0D108BD9-81ED-4DB2-BD59-A6C34878D82A}">
                    <a16:rowId xmlns:a16="http://schemas.microsoft.com/office/drawing/2014/main" val="2247494128"/>
                  </a:ext>
                </a:extLst>
              </a:tr>
            </a:tbl>
          </a:graphicData>
        </a:graphic>
      </p:graphicFrame>
      <p:sp>
        <p:nvSpPr>
          <p:cNvPr id="10" name="TextBox 9">
            <a:extLst>
              <a:ext uri="{FF2B5EF4-FFF2-40B4-BE49-F238E27FC236}">
                <a16:creationId xmlns:a16="http://schemas.microsoft.com/office/drawing/2014/main" id="{816F124A-9E4C-44DE-BF18-325D99E7672B}"/>
              </a:ext>
            </a:extLst>
          </p:cNvPr>
          <p:cNvSpPr txBox="1"/>
          <p:nvPr/>
        </p:nvSpPr>
        <p:spPr>
          <a:xfrm>
            <a:off x="4293948" y="1401146"/>
            <a:ext cx="327095" cy="307777"/>
          </a:xfrm>
          <a:prstGeom prst="rect">
            <a:avLst/>
          </a:prstGeom>
          <a:noFill/>
        </p:spPr>
        <p:txBody>
          <a:bodyPr wrap="square" rtlCol="0">
            <a:spAutoFit/>
          </a:bodyPr>
          <a:lstStyle/>
          <a:p>
            <a:r>
              <a:rPr lang="en-US"/>
              <a:t>0</a:t>
            </a:r>
          </a:p>
        </p:txBody>
      </p:sp>
      <p:sp>
        <p:nvSpPr>
          <p:cNvPr id="47" name="TextBox 46">
            <a:extLst>
              <a:ext uri="{FF2B5EF4-FFF2-40B4-BE49-F238E27FC236}">
                <a16:creationId xmlns:a16="http://schemas.microsoft.com/office/drawing/2014/main" id="{C3B5484E-5D0C-45FA-B912-82B21C7BF9D1}"/>
              </a:ext>
            </a:extLst>
          </p:cNvPr>
          <p:cNvSpPr txBox="1"/>
          <p:nvPr/>
        </p:nvSpPr>
        <p:spPr>
          <a:xfrm>
            <a:off x="3422502" y="2571750"/>
            <a:ext cx="327095" cy="307777"/>
          </a:xfrm>
          <a:prstGeom prst="rect">
            <a:avLst/>
          </a:prstGeom>
          <a:noFill/>
        </p:spPr>
        <p:txBody>
          <a:bodyPr wrap="square" rtlCol="0">
            <a:spAutoFit/>
          </a:bodyPr>
          <a:lstStyle/>
          <a:p>
            <a:r>
              <a:rPr lang="en-US"/>
              <a:t>0</a:t>
            </a:r>
          </a:p>
        </p:txBody>
      </p:sp>
      <p:sp>
        <p:nvSpPr>
          <p:cNvPr id="48" name="TextBox 47">
            <a:extLst>
              <a:ext uri="{FF2B5EF4-FFF2-40B4-BE49-F238E27FC236}">
                <a16:creationId xmlns:a16="http://schemas.microsoft.com/office/drawing/2014/main" id="{4AAC20EE-8F1F-4106-8581-35F5E1C42A38}"/>
              </a:ext>
            </a:extLst>
          </p:cNvPr>
          <p:cNvSpPr txBox="1"/>
          <p:nvPr/>
        </p:nvSpPr>
        <p:spPr>
          <a:xfrm>
            <a:off x="6395234" y="2512828"/>
            <a:ext cx="327095" cy="307777"/>
          </a:xfrm>
          <a:prstGeom prst="rect">
            <a:avLst/>
          </a:prstGeom>
          <a:noFill/>
        </p:spPr>
        <p:txBody>
          <a:bodyPr wrap="square" rtlCol="0">
            <a:spAutoFit/>
          </a:bodyPr>
          <a:lstStyle/>
          <a:p>
            <a:r>
              <a:rPr lang="en-US"/>
              <a:t>0</a:t>
            </a:r>
          </a:p>
        </p:txBody>
      </p:sp>
      <p:sp>
        <p:nvSpPr>
          <p:cNvPr id="49" name="TextBox 48">
            <a:extLst>
              <a:ext uri="{FF2B5EF4-FFF2-40B4-BE49-F238E27FC236}">
                <a16:creationId xmlns:a16="http://schemas.microsoft.com/office/drawing/2014/main" id="{F8EA2F2B-CBE3-4F65-BF8B-0257F41A7119}"/>
              </a:ext>
            </a:extLst>
          </p:cNvPr>
          <p:cNvSpPr txBox="1"/>
          <p:nvPr/>
        </p:nvSpPr>
        <p:spPr>
          <a:xfrm>
            <a:off x="5562967" y="3531960"/>
            <a:ext cx="327095" cy="307777"/>
          </a:xfrm>
          <a:prstGeom prst="rect">
            <a:avLst/>
          </a:prstGeom>
          <a:noFill/>
        </p:spPr>
        <p:txBody>
          <a:bodyPr wrap="square" rtlCol="0">
            <a:spAutoFit/>
          </a:bodyPr>
          <a:lstStyle/>
          <a:p>
            <a:r>
              <a:rPr lang="en-US"/>
              <a:t>0</a:t>
            </a:r>
          </a:p>
        </p:txBody>
      </p:sp>
      <p:sp>
        <p:nvSpPr>
          <p:cNvPr id="50" name="TextBox 49">
            <a:extLst>
              <a:ext uri="{FF2B5EF4-FFF2-40B4-BE49-F238E27FC236}">
                <a16:creationId xmlns:a16="http://schemas.microsoft.com/office/drawing/2014/main" id="{74F9D6B5-0DE0-46C3-B16D-42AE31E1EDB0}"/>
              </a:ext>
            </a:extLst>
          </p:cNvPr>
          <p:cNvSpPr txBox="1"/>
          <p:nvPr/>
        </p:nvSpPr>
        <p:spPr>
          <a:xfrm>
            <a:off x="7125434" y="1428632"/>
            <a:ext cx="327095" cy="307777"/>
          </a:xfrm>
          <a:prstGeom prst="rect">
            <a:avLst/>
          </a:prstGeom>
          <a:noFill/>
        </p:spPr>
        <p:txBody>
          <a:bodyPr wrap="square" rtlCol="0">
            <a:spAutoFit/>
          </a:bodyPr>
          <a:lstStyle/>
          <a:p>
            <a:r>
              <a:rPr lang="en-US"/>
              <a:t>1</a:t>
            </a:r>
          </a:p>
        </p:txBody>
      </p:sp>
      <p:sp>
        <p:nvSpPr>
          <p:cNvPr id="51" name="TextBox 50">
            <a:extLst>
              <a:ext uri="{FF2B5EF4-FFF2-40B4-BE49-F238E27FC236}">
                <a16:creationId xmlns:a16="http://schemas.microsoft.com/office/drawing/2014/main" id="{DCB04AD5-082A-4D75-80CF-C00C59B12ECA}"/>
              </a:ext>
            </a:extLst>
          </p:cNvPr>
          <p:cNvSpPr txBox="1"/>
          <p:nvPr/>
        </p:nvSpPr>
        <p:spPr>
          <a:xfrm>
            <a:off x="7911798" y="2494506"/>
            <a:ext cx="327095" cy="307777"/>
          </a:xfrm>
          <a:prstGeom prst="rect">
            <a:avLst/>
          </a:prstGeom>
          <a:noFill/>
        </p:spPr>
        <p:txBody>
          <a:bodyPr wrap="square" rtlCol="0">
            <a:spAutoFit/>
          </a:bodyPr>
          <a:lstStyle/>
          <a:p>
            <a:r>
              <a:rPr lang="en-US"/>
              <a:t>1</a:t>
            </a:r>
          </a:p>
        </p:txBody>
      </p:sp>
      <p:sp>
        <p:nvSpPr>
          <p:cNvPr id="52" name="TextBox 51">
            <a:extLst>
              <a:ext uri="{FF2B5EF4-FFF2-40B4-BE49-F238E27FC236}">
                <a16:creationId xmlns:a16="http://schemas.microsoft.com/office/drawing/2014/main" id="{45649240-F3D6-4E60-A02B-13710F490076}"/>
              </a:ext>
            </a:extLst>
          </p:cNvPr>
          <p:cNvSpPr txBox="1"/>
          <p:nvPr/>
        </p:nvSpPr>
        <p:spPr>
          <a:xfrm>
            <a:off x="7055010" y="3569895"/>
            <a:ext cx="327095" cy="307777"/>
          </a:xfrm>
          <a:prstGeom prst="rect">
            <a:avLst/>
          </a:prstGeom>
          <a:noFill/>
        </p:spPr>
        <p:txBody>
          <a:bodyPr wrap="square" rtlCol="0">
            <a:spAutoFit/>
          </a:bodyPr>
          <a:lstStyle/>
          <a:p>
            <a:r>
              <a:rPr lang="en-US"/>
              <a:t>1</a:t>
            </a:r>
          </a:p>
        </p:txBody>
      </p:sp>
      <p:sp>
        <p:nvSpPr>
          <p:cNvPr id="44" name="TextBox 43">
            <a:extLst>
              <a:ext uri="{FF2B5EF4-FFF2-40B4-BE49-F238E27FC236}">
                <a16:creationId xmlns:a16="http://schemas.microsoft.com/office/drawing/2014/main" id="{519B8B64-A2BF-4808-9EC4-8D6C69D8E604}"/>
              </a:ext>
            </a:extLst>
          </p:cNvPr>
          <p:cNvSpPr txBox="1"/>
          <p:nvPr/>
        </p:nvSpPr>
        <p:spPr>
          <a:xfrm>
            <a:off x="4921420" y="2571749"/>
            <a:ext cx="327095" cy="307777"/>
          </a:xfrm>
          <a:prstGeom prst="rect">
            <a:avLst/>
          </a:prstGeom>
          <a:noFill/>
        </p:spPr>
        <p:txBody>
          <a:bodyPr wrap="square" rtlCol="0">
            <a:spAutoFit/>
          </a:bodyPr>
          <a:lstStyle/>
          <a:p>
            <a:r>
              <a:rPr lang="en-US"/>
              <a:t>1</a:t>
            </a:r>
          </a:p>
        </p:txBody>
      </p:sp>
    </p:spTree>
    <p:extLst>
      <p:ext uri="{BB962C8B-B14F-4D97-AF65-F5344CB8AC3E}">
        <p14:creationId xmlns:p14="http://schemas.microsoft.com/office/powerpoint/2010/main" val="1842865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75" name="Google Shape;375;p43"/>
          <p:cNvSpPr txBox="1">
            <a:spLocks noGrp="1"/>
          </p:cNvSpPr>
          <p:nvPr>
            <p:ph type="title" idx="6"/>
          </p:nvPr>
        </p:nvSpPr>
        <p:spPr>
          <a:xfrm>
            <a:off x="713250" y="410027"/>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3200">
                <a:latin typeface="iCiel Mijas" panose="02000506000000020004" pitchFamily="50" charset="0"/>
              </a:rPr>
              <a:t>Mã hoá Huffman</a:t>
            </a:r>
            <a:endParaRPr lang="en-US"/>
          </a:p>
        </p:txBody>
      </p:sp>
      <p:graphicFrame>
        <p:nvGraphicFramePr>
          <p:cNvPr id="29" name="Table 2">
            <a:extLst>
              <a:ext uri="{FF2B5EF4-FFF2-40B4-BE49-F238E27FC236}">
                <a16:creationId xmlns:a16="http://schemas.microsoft.com/office/drawing/2014/main" id="{9438671A-CD33-48C2-8102-19920C6F862B}"/>
              </a:ext>
            </a:extLst>
          </p:cNvPr>
          <p:cNvGraphicFramePr>
            <a:graphicFrameLocks noGrp="1"/>
          </p:cNvGraphicFramePr>
          <p:nvPr>
            <p:extLst>
              <p:ext uri="{D42A27DB-BD31-4B8C-83A1-F6EECF244321}">
                <p14:modId xmlns:p14="http://schemas.microsoft.com/office/powerpoint/2010/main" val="3050836044"/>
              </p:ext>
            </p:extLst>
          </p:nvPr>
        </p:nvGraphicFramePr>
        <p:xfrm>
          <a:off x="363844" y="1201388"/>
          <a:ext cx="2855141" cy="2469000"/>
        </p:xfrm>
        <a:graphic>
          <a:graphicData uri="http://schemas.openxmlformats.org/drawingml/2006/table">
            <a:tbl>
              <a:tblPr firstRow="1" bandRow="1">
                <a:tableStyleId>{284E427A-3D55-4303-BF80-6455036E1DE7}</a:tableStyleId>
              </a:tblPr>
              <a:tblGrid>
                <a:gridCol w="944566">
                  <a:extLst>
                    <a:ext uri="{9D8B030D-6E8A-4147-A177-3AD203B41FA5}">
                      <a16:colId xmlns:a16="http://schemas.microsoft.com/office/drawing/2014/main" val="4032888378"/>
                    </a:ext>
                  </a:extLst>
                </a:gridCol>
                <a:gridCol w="929161">
                  <a:extLst>
                    <a:ext uri="{9D8B030D-6E8A-4147-A177-3AD203B41FA5}">
                      <a16:colId xmlns:a16="http://schemas.microsoft.com/office/drawing/2014/main" val="4063801559"/>
                    </a:ext>
                  </a:extLst>
                </a:gridCol>
                <a:gridCol w="981414">
                  <a:extLst>
                    <a:ext uri="{9D8B030D-6E8A-4147-A177-3AD203B41FA5}">
                      <a16:colId xmlns:a16="http://schemas.microsoft.com/office/drawing/2014/main" val="132167060"/>
                    </a:ext>
                  </a:extLst>
                </a:gridCol>
              </a:tblGrid>
              <a:tr h="411500">
                <a:tc>
                  <a:txBody>
                    <a:bodyPr/>
                    <a:lstStyle/>
                    <a:p>
                      <a:pPr algn="ctr"/>
                      <a:r>
                        <a:rPr lang="en-US">
                          <a:solidFill>
                            <a:schemeClr val="tx1"/>
                          </a:solidFill>
                        </a:rPr>
                        <a:t>Kí tự </a:t>
                      </a:r>
                    </a:p>
                  </a:txBody>
                  <a:tcPr/>
                </a:tc>
                <a:tc>
                  <a:txBody>
                    <a:bodyPr/>
                    <a:lstStyle/>
                    <a:p>
                      <a:pPr algn="ctr"/>
                      <a:r>
                        <a:rPr lang="en-US">
                          <a:solidFill>
                            <a:schemeClr val="tx1"/>
                          </a:solidFill>
                        </a:rPr>
                        <a:t>Tần số</a:t>
                      </a:r>
                    </a:p>
                  </a:txBody>
                  <a:tcPr/>
                </a:tc>
                <a:tc>
                  <a:txBody>
                    <a:bodyPr/>
                    <a:lstStyle/>
                    <a:p>
                      <a:pPr algn="ctr"/>
                      <a:r>
                        <a:rPr lang="en-US">
                          <a:solidFill>
                            <a:schemeClr val="tx1"/>
                          </a:solidFill>
                        </a:rPr>
                        <a:t>Số bit</a:t>
                      </a:r>
                    </a:p>
                  </a:txBody>
                  <a:tcPr/>
                </a:tc>
                <a:extLst>
                  <a:ext uri="{0D108BD9-81ED-4DB2-BD59-A6C34878D82A}">
                    <a16:rowId xmlns:a16="http://schemas.microsoft.com/office/drawing/2014/main" val="271147115"/>
                  </a:ext>
                </a:extLst>
              </a:tr>
              <a:tr h="411500">
                <a:tc>
                  <a:txBody>
                    <a:bodyPr/>
                    <a:lstStyle/>
                    <a:p>
                      <a:pPr algn="ctr"/>
                      <a:r>
                        <a:rPr lang="en-US">
                          <a:solidFill>
                            <a:schemeClr val="tx1"/>
                          </a:solidFill>
                        </a:rPr>
                        <a:t>A</a:t>
                      </a:r>
                    </a:p>
                  </a:txBody>
                  <a:tcPr/>
                </a:tc>
                <a:tc>
                  <a:txBody>
                    <a:bodyPr/>
                    <a:lstStyle/>
                    <a:p>
                      <a:pPr algn="ctr"/>
                      <a:r>
                        <a:rPr lang="en-US">
                          <a:solidFill>
                            <a:schemeClr val="tx1"/>
                          </a:solidFill>
                        </a:rPr>
                        <a:t>9</a:t>
                      </a:r>
                    </a:p>
                  </a:txBody>
                  <a:tcPr/>
                </a:tc>
                <a:tc>
                  <a:txBody>
                    <a:bodyPr/>
                    <a:lstStyle/>
                    <a:p>
                      <a:pPr algn="ctr"/>
                      <a:r>
                        <a:rPr lang="en-US">
                          <a:solidFill>
                            <a:schemeClr val="tx1"/>
                          </a:solidFill>
                        </a:rPr>
                        <a:t>2</a:t>
                      </a:r>
                    </a:p>
                  </a:txBody>
                  <a:tcPr/>
                </a:tc>
                <a:extLst>
                  <a:ext uri="{0D108BD9-81ED-4DB2-BD59-A6C34878D82A}">
                    <a16:rowId xmlns:a16="http://schemas.microsoft.com/office/drawing/2014/main" val="813892405"/>
                  </a:ext>
                </a:extLst>
              </a:tr>
              <a:tr h="411500">
                <a:tc>
                  <a:txBody>
                    <a:bodyPr/>
                    <a:lstStyle/>
                    <a:p>
                      <a:pPr algn="ctr"/>
                      <a:r>
                        <a:rPr lang="en-US">
                          <a:solidFill>
                            <a:schemeClr val="tx1"/>
                          </a:solidFill>
                        </a:rPr>
                        <a:t>B</a:t>
                      </a:r>
                    </a:p>
                  </a:txBody>
                  <a:tcPr/>
                </a:tc>
                <a:tc>
                  <a:txBody>
                    <a:bodyPr/>
                    <a:lstStyle/>
                    <a:p>
                      <a:pPr algn="ctr"/>
                      <a:r>
                        <a:rPr lang="en-US">
                          <a:solidFill>
                            <a:schemeClr val="tx1"/>
                          </a:solidFill>
                        </a:rPr>
                        <a:t>15</a:t>
                      </a:r>
                    </a:p>
                  </a:txBody>
                  <a:tcPr/>
                </a:tc>
                <a:tc>
                  <a:txBody>
                    <a:bodyPr/>
                    <a:lstStyle/>
                    <a:p>
                      <a:pPr algn="ctr"/>
                      <a:r>
                        <a:rPr lang="en-US">
                          <a:solidFill>
                            <a:schemeClr val="tx1"/>
                          </a:solidFill>
                        </a:rPr>
                        <a:t>2</a:t>
                      </a:r>
                    </a:p>
                  </a:txBody>
                  <a:tcPr/>
                </a:tc>
                <a:extLst>
                  <a:ext uri="{0D108BD9-81ED-4DB2-BD59-A6C34878D82A}">
                    <a16:rowId xmlns:a16="http://schemas.microsoft.com/office/drawing/2014/main" val="1093882638"/>
                  </a:ext>
                </a:extLst>
              </a:tr>
              <a:tr h="411500">
                <a:tc>
                  <a:txBody>
                    <a:bodyPr/>
                    <a:lstStyle/>
                    <a:p>
                      <a:pPr algn="ctr"/>
                      <a:r>
                        <a:rPr lang="en-US">
                          <a:solidFill>
                            <a:schemeClr val="tx1"/>
                          </a:solidFill>
                        </a:rPr>
                        <a:t>C</a:t>
                      </a:r>
                    </a:p>
                  </a:txBody>
                  <a:tcPr/>
                </a:tc>
                <a:tc>
                  <a:txBody>
                    <a:bodyPr/>
                    <a:lstStyle/>
                    <a:p>
                      <a:pPr algn="ctr"/>
                      <a:r>
                        <a:rPr lang="en-US">
                          <a:solidFill>
                            <a:schemeClr val="tx1"/>
                          </a:solidFill>
                        </a:rPr>
                        <a:t>10</a:t>
                      </a:r>
                    </a:p>
                  </a:txBody>
                  <a:tcPr/>
                </a:tc>
                <a:tc>
                  <a:txBody>
                    <a:bodyPr/>
                    <a:lstStyle/>
                    <a:p>
                      <a:pPr algn="ctr"/>
                      <a:r>
                        <a:rPr lang="en-US">
                          <a:solidFill>
                            <a:schemeClr val="tx1"/>
                          </a:solidFill>
                        </a:rPr>
                        <a:t>2</a:t>
                      </a:r>
                    </a:p>
                  </a:txBody>
                  <a:tcPr/>
                </a:tc>
                <a:extLst>
                  <a:ext uri="{0D108BD9-81ED-4DB2-BD59-A6C34878D82A}">
                    <a16:rowId xmlns:a16="http://schemas.microsoft.com/office/drawing/2014/main" val="900170200"/>
                  </a:ext>
                </a:extLst>
              </a:tr>
              <a:tr h="411500">
                <a:tc>
                  <a:txBody>
                    <a:bodyPr/>
                    <a:lstStyle/>
                    <a:p>
                      <a:pPr algn="ctr"/>
                      <a:r>
                        <a:rPr lang="en-US">
                          <a:solidFill>
                            <a:schemeClr val="tx1"/>
                          </a:solidFill>
                        </a:rPr>
                        <a:t>D</a:t>
                      </a:r>
                    </a:p>
                  </a:txBody>
                  <a:tcPr/>
                </a:tc>
                <a:tc>
                  <a:txBody>
                    <a:bodyPr/>
                    <a:lstStyle/>
                    <a:p>
                      <a:pPr algn="ctr"/>
                      <a:r>
                        <a:rPr lang="en-US">
                          <a:solidFill>
                            <a:schemeClr val="tx1"/>
                          </a:solidFill>
                        </a:rPr>
                        <a:t>6</a:t>
                      </a:r>
                    </a:p>
                  </a:txBody>
                  <a:tcPr/>
                </a:tc>
                <a:tc>
                  <a:txBody>
                    <a:bodyPr/>
                    <a:lstStyle/>
                    <a:p>
                      <a:pPr algn="ctr"/>
                      <a:r>
                        <a:rPr lang="en-US">
                          <a:solidFill>
                            <a:schemeClr val="tx1"/>
                          </a:solidFill>
                        </a:rPr>
                        <a:t>3</a:t>
                      </a:r>
                    </a:p>
                  </a:txBody>
                  <a:tcPr/>
                </a:tc>
                <a:extLst>
                  <a:ext uri="{0D108BD9-81ED-4DB2-BD59-A6C34878D82A}">
                    <a16:rowId xmlns:a16="http://schemas.microsoft.com/office/drawing/2014/main" val="756465547"/>
                  </a:ext>
                </a:extLst>
              </a:tr>
              <a:tr h="411500">
                <a:tc>
                  <a:txBody>
                    <a:bodyPr/>
                    <a:lstStyle/>
                    <a:p>
                      <a:pPr algn="ctr"/>
                      <a:r>
                        <a:rPr lang="en-US">
                          <a:solidFill>
                            <a:schemeClr val="tx1"/>
                          </a:solidFill>
                        </a:rPr>
                        <a:t>E</a:t>
                      </a:r>
                    </a:p>
                  </a:txBody>
                  <a:tcPr/>
                </a:tc>
                <a:tc>
                  <a:txBody>
                    <a:bodyPr/>
                    <a:lstStyle/>
                    <a:p>
                      <a:pPr algn="ctr"/>
                      <a:r>
                        <a:rPr lang="en-US">
                          <a:solidFill>
                            <a:schemeClr val="tx1"/>
                          </a:solidFill>
                        </a:rPr>
                        <a:t>7</a:t>
                      </a:r>
                    </a:p>
                  </a:txBody>
                  <a:tcPr/>
                </a:tc>
                <a:tc>
                  <a:txBody>
                    <a:bodyPr/>
                    <a:lstStyle/>
                    <a:p>
                      <a:pPr algn="ctr"/>
                      <a:r>
                        <a:rPr lang="en-US">
                          <a:solidFill>
                            <a:schemeClr val="tx1"/>
                          </a:solidFill>
                        </a:rPr>
                        <a:t>3</a:t>
                      </a:r>
                    </a:p>
                  </a:txBody>
                  <a:tcPr/>
                </a:tc>
                <a:extLst>
                  <a:ext uri="{0D108BD9-81ED-4DB2-BD59-A6C34878D82A}">
                    <a16:rowId xmlns:a16="http://schemas.microsoft.com/office/drawing/2014/main" val="2247494128"/>
                  </a:ext>
                </a:extLst>
              </a:tr>
            </a:tbl>
          </a:graphicData>
        </a:graphic>
      </p:graphicFrame>
      <p:sp>
        <p:nvSpPr>
          <p:cNvPr id="2" name="TextBox 1">
            <a:extLst>
              <a:ext uri="{FF2B5EF4-FFF2-40B4-BE49-F238E27FC236}">
                <a16:creationId xmlns:a16="http://schemas.microsoft.com/office/drawing/2014/main" id="{44B18B1C-B9CC-4BAD-89A7-DE234E90E095}"/>
              </a:ext>
            </a:extLst>
          </p:cNvPr>
          <p:cNvSpPr txBox="1"/>
          <p:nvPr/>
        </p:nvSpPr>
        <p:spPr>
          <a:xfrm>
            <a:off x="3218985" y="1168708"/>
            <a:ext cx="6021658" cy="1477328"/>
          </a:xfrm>
          <a:prstGeom prst="rect">
            <a:avLst/>
          </a:prstGeom>
          <a:noFill/>
        </p:spPr>
        <p:txBody>
          <a:bodyPr wrap="square" rtlCol="0">
            <a:spAutoFit/>
          </a:bodyPr>
          <a:lstStyle/>
          <a:p>
            <a:pPr marL="285750" indent="-285750">
              <a:buFont typeface="Wingdings" panose="05000000000000000000" pitchFamily="2" charset="2"/>
              <a:buChar char="§"/>
            </a:pPr>
            <a:r>
              <a:rPr lang="en-US" sz="1800" b="1">
                <a:latin typeface="+mj-lt"/>
                <a:cs typeface="K2D Light" panose="00000400000000000000" pitchFamily="2" charset="-34"/>
              </a:rPr>
              <a:t>Số bit cần = 2*9 + 2*15 + 2*10 + 3*6 + 3*7 = 107 (bit)</a:t>
            </a:r>
          </a:p>
          <a:p>
            <a:pPr marL="285750" indent="-285750">
              <a:buFont typeface="Wingdings" panose="05000000000000000000" pitchFamily="2" charset="2"/>
              <a:buChar char="§"/>
            </a:pPr>
            <a:endParaRPr lang="en-US" sz="1800" b="1">
              <a:latin typeface="+mj-lt"/>
              <a:cs typeface="K2D Light" panose="00000400000000000000" pitchFamily="2" charset="-34"/>
            </a:endParaRPr>
          </a:p>
          <a:p>
            <a:pPr marL="285750" indent="-285750">
              <a:buFont typeface="Wingdings" panose="05000000000000000000" pitchFamily="2" charset="2"/>
              <a:buChar char="§"/>
            </a:pPr>
            <a:r>
              <a:rPr lang="en-US" sz="1800" b="1">
                <a:latin typeface="+mj-lt"/>
                <a:cs typeface="K2D Light" panose="00000400000000000000" pitchFamily="2" charset="-34"/>
              </a:rPr>
              <a:t>Tiết kiệm: 47*8 – 107 = 376 – 107 = 269 (bit)</a:t>
            </a:r>
          </a:p>
          <a:p>
            <a:pPr marL="285750" indent="-285750">
              <a:buFont typeface="Wingdings" panose="05000000000000000000" pitchFamily="2" charset="2"/>
              <a:buChar char="§"/>
            </a:pPr>
            <a:endParaRPr lang="en-US" sz="1800" b="1">
              <a:latin typeface="+mj-lt"/>
              <a:cs typeface="K2D Light" panose="00000400000000000000" pitchFamily="2" charset="-34"/>
            </a:endParaRPr>
          </a:p>
          <a:p>
            <a:pPr marL="285750" indent="-285750">
              <a:buFont typeface="Wingdings" panose="05000000000000000000" pitchFamily="2" charset="2"/>
              <a:buChar char="§"/>
            </a:pPr>
            <a:r>
              <a:rPr lang="en-US" sz="1800" b="1">
                <a:latin typeface="+mj-lt"/>
                <a:cs typeface="K2D Light" panose="00000400000000000000" pitchFamily="2" charset="-34"/>
              </a:rPr>
              <a:t>Tỉ lệ nén = (1 -  (107/376))*100 = 72.54%</a:t>
            </a:r>
          </a:p>
        </p:txBody>
      </p:sp>
    </p:spTree>
    <p:extLst>
      <p:ext uri="{BB962C8B-B14F-4D97-AF65-F5344CB8AC3E}">
        <p14:creationId xmlns:p14="http://schemas.microsoft.com/office/powerpoint/2010/main" val="2713137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1"/>
          <p:cNvSpPr/>
          <p:nvPr/>
        </p:nvSpPr>
        <p:spPr>
          <a:xfrm>
            <a:off x="1020206" y="1932275"/>
            <a:ext cx="51078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txBox="1">
            <a:spLocks noGrp="1"/>
          </p:cNvSpPr>
          <p:nvPr>
            <p:ph type="title"/>
          </p:nvPr>
        </p:nvSpPr>
        <p:spPr>
          <a:xfrm>
            <a:off x="1020206" y="1932275"/>
            <a:ext cx="5107800"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latin typeface="iCiel Mijas" panose="02000506000000020004" pitchFamily="50" charset="0"/>
              </a:rPr>
              <a:t>Bài toán lập lịch</a:t>
            </a:r>
            <a:endParaRPr sz="2400">
              <a:latin typeface="iCiel Mijas" panose="02000506000000020004" pitchFamily="50" charset="0"/>
            </a:endParaRPr>
          </a:p>
        </p:txBody>
      </p:sp>
      <p:sp>
        <p:nvSpPr>
          <p:cNvPr id="355" name="Google Shape;355;p41"/>
          <p:cNvSpPr txBox="1">
            <a:spLocks noGrp="1"/>
          </p:cNvSpPr>
          <p:nvPr>
            <p:ph type="title" idx="2"/>
          </p:nvPr>
        </p:nvSpPr>
        <p:spPr>
          <a:xfrm>
            <a:off x="6004594" y="153015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t>04</a:t>
            </a:r>
            <a:endParaRPr/>
          </a:p>
        </p:txBody>
      </p:sp>
    </p:spTree>
    <p:extLst>
      <p:ext uri="{BB962C8B-B14F-4D97-AF65-F5344CB8AC3E}">
        <p14:creationId xmlns:p14="http://schemas.microsoft.com/office/powerpoint/2010/main" val="7101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6"/>
          <p:cNvSpPr txBox="1">
            <a:spLocks noGrp="1"/>
          </p:cNvSpPr>
          <p:nvPr>
            <p:ph type="title"/>
          </p:nvPr>
        </p:nvSpPr>
        <p:spPr>
          <a:xfrm>
            <a:off x="5596753" y="242789"/>
            <a:ext cx="3264300" cy="40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a:t>Đặt vấn đề</a:t>
            </a:r>
            <a:br>
              <a:rPr lang="en"/>
            </a:br>
            <a:endParaRPr/>
          </a:p>
        </p:txBody>
      </p:sp>
      <p:sp>
        <p:nvSpPr>
          <p:cNvPr id="404" name="Google Shape;404;p46"/>
          <p:cNvSpPr txBox="1">
            <a:spLocks noGrp="1"/>
          </p:cNvSpPr>
          <p:nvPr>
            <p:ph type="subTitle" idx="1"/>
          </p:nvPr>
        </p:nvSpPr>
        <p:spPr>
          <a:xfrm>
            <a:off x="4170266" y="738442"/>
            <a:ext cx="4691237" cy="1766400"/>
          </a:xfrm>
          <a:prstGeom prst="rect">
            <a:avLst/>
          </a:prstGeom>
        </p:spPr>
        <p:txBody>
          <a:bodyPr spcFirstLastPara="1" wrap="square" lIns="0" tIns="0" rIns="0" bIns="0" anchor="t" anchorCtr="0">
            <a:noAutofit/>
          </a:bodyPr>
          <a:lstStyle/>
          <a:p>
            <a:pPr marL="0" lvl="0" indent="0" algn="r" rtl="0">
              <a:spcBef>
                <a:spcPts val="0"/>
              </a:spcBef>
              <a:spcAft>
                <a:spcPts val="1200"/>
              </a:spcAft>
              <a:buNone/>
            </a:pPr>
            <a:r>
              <a:rPr lang="en-US" b="1">
                <a:latin typeface="K2D Light" panose="00000400000000000000" pitchFamily="2" charset="-34"/>
                <a:cs typeface="K2D Light" panose="00000400000000000000" pitchFamily="2" charset="-34"/>
              </a:rPr>
              <a:t>Để chào đón sinh viên đầu khoá, các clb của trường tổ chức rất nhiều hoạt động. Vì là tân sinh viên nên Quân muốn tham gia nhiêug hoạt động nhất có thể. </a:t>
            </a:r>
            <a:endParaRPr b="1">
              <a:latin typeface="K2D Light" panose="00000400000000000000" pitchFamily="2" charset="-34"/>
              <a:cs typeface="K2D Light" panose="00000400000000000000" pitchFamily="2" charset="-3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42" name="Google Shape;442;p48"/>
          <p:cNvSpPr txBox="1">
            <a:spLocks noGrp="1"/>
          </p:cNvSpPr>
          <p:nvPr>
            <p:ph type="title" idx="4"/>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Đặt vấn đề</a:t>
            </a:r>
            <a:endParaRPr/>
          </a:p>
        </p:txBody>
      </p:sp>
      <p:sp>
        <p:nvSpPr>
          <p:cNvPr id="44" name="Google Shape;404;p46">
            <a:extLst>
              <a:ext uri="{FF2B5EF4-FFF2-40B4-BE49-F238E27FC236}">
                <a16:creationId xmlns:a16="http://schemas.microsoft.com/office/drawing/2014/main" id="{3F01C014-E082-4CC8-A37A-5274DF8C92DA}"/>
              </a:ext>
            </a:extLst>
          </p:cNvPr>
          <p:cNvSpPr txBox="1">
            <a:spLocks noGrp="1"/>
          </p:cNvSpPr>
          <p:nvPr>
            <p:ph type="subTitle" idx="1"/>
          </p:nvPr>
        </p:nvSpPr>
        <p:spPr>
          <a:xfrm>
            <a:off x="661495" y="1328806"/>
            <a:ext cx="7635158" cy="1766400"/>
          </a:xfrm>
          <a:prstGeom prst="rect">
            <a:avLst/>
          </a:prstGeom>
        </p:spPr>
        <p:txBody>
          <a:bodyPr spcFirstLastPara="1" wrap="square" lIns="0" tIns="0" rIns="0" bIns="0" anchor="t" anchorCtr="0">
            <a:noAutofit/>
          </a:bodyPr>
          <a:lstStyle/>
          <a:p>
            <a:pPr marL="285750" lvl="0" indent="-285750" rtl="0">
              <a:spcBef>
                <a:spcPts val="0"/>
              </a:spcBef>
              <a:spcAft>
                <a:spcPts val="1200"/>
              </a:spcAft>
              <a:buFont typeface="Wingdings" panose="05000000000000000000" pitchFamily="2" charset="2"/>
              <a:buChar char="§"/>
            </a:pPr>
            <a:r>
              <a:rPr lang="en-US" b="1">
                <a:latin typeface="K2D Light" panose="00000400000000000000" pitchFamily="2" charset="-34"/>
                <a:cs typeface="K2D Light" panose="00000400000000000000" pitchFamily="2" charset="-34"/>
              </a:rPr>
              <a:t>Để chào đón sinh viên đầu khoá, các clb của trường tổ chức rất nhiều hoạt động trong cùng một ngày. Vì là tân sinh viên nên Quân muốn tham gia nhiều hoạt động nhất có thể. </a:t>
            </a:r>
            <a:endParaRPr b="1">
              <a:latin typeface="K2D Light" panose="00000400000000000000" pitchFamily="2" charset="-34"/>
              <a:cs typeface="K2D Light" panose="00000400000000000000" pitchFamily="2" charset="-34"/>
            </a:endParaRPr>
          </a:p>
        </p:txBody>
      </p:sp>
      <p:graphicFrame>
        <p:nvGraphicFramePr>
          <p:cNvPr id="10" name="Table 10">
            <a:extLst>
              <a:ext uri="{FF2B5EF4-FFF2-40B4-BE49-F238E27FC236}">
                <a16:creationId xmlns:a16="http://schemas.microsoft.com/office/drawing/2014/main" id="{D8149BF6-4CE5-4F06-BA4B-FECB263D57C5}"/>
              </a:ext>
            </a:extLst>
          </p:cNvPr>
          <p:cNvGraphicFramePr>
            <a:graphicFrameLocks noGrp="1"/>
          </p:cNvGraphicFramePr>
          <p:nvPr>
            <p:extLst>
              <p:ext uri="{D42A27DB-BD31-4B8C-83A1-F6EECF244321}">
                <p14:modId xmlns:p14="http://schemas.microsoft.com/office/powerpoint/2010/main" val="2963995092"/>
              </p:ext>
            </p:extLst>
          </p:nvPr>
        </p:nvGraphicFramePr>
        <p:xfrm>
          <a:off x="1092819" y="1185043"/>
          <a:ext cx="6772510" cy="370840"/>
        </p:xfrm>
        <a:graphic>
          <a:graphicData uri="http://schemas.openxmlformats.org/drawingml/2006/table">
            <a:tbl>
              <a:tblPr firstRow="1" bandRow="1">
                <a:tableStyleId>{2524CD0B-06A7-4656-AB31-F4225F3AAF9C}</a:tableStyleId>
              </a:tblPr>
              <a:tblGrid>
                <a:gridCol w="677251">
                  <a:extLst>
                    <a:ext uri="{9D8B030D-6E8A-4147-A177-3AD203B41FA5}">
                      <a16:colId xmlns:a16="http://schemas.microsoft.com/office/drawing/2014/main" val="3605176439"/>
                    </a:ext>
                  </a:extLst>
                </a:gridCol>
                <a:gridCol w="677251">
                  <a:extLst>
                    <a:ext uri="{9D8B030D-6E8A-4147-A177-3AD203B41FA5}">
                      <a16:colId xmlns:a16="http://schemas.microsoft.com/office/drawing/2014/main" val="1080805511"/>
                    </a:ext>
                  </a:extLst>
                </a:gridCol>
                <a:gridCol w="677251">
                  <a:extLst>
                    <a:ext uri="{9D8B030D-6E8A-4147-A177-3AD203B41FA5}">
                      <a16:colId xmlns:a16="http://schemas.microsoft.com/office/drawing/2014/main" val="3436511339"/>
                    </a:ext>
                  </a:extLst>
                </a:gridCol>
                <a:gridCol w="677251">
                  <a:extLst>
                    <a:ext uri="{9D8B030D-6E8A-4147-A177-3AD203B41FA5}">
                      <a16:colId xmlns:a16="http://schemas.microsoft.com/office/drawing/2014/main" val="2255221632"/>
                    </a:ext>
                  </a:extLst>
                </a:gridCol>
                <a:gridCol w="677251">
                  <a:extLst>
                    <a:ext uri="{9D8B030D-6E8A-4147-A177-3AD203B41FA5}">
                      <a16:colId xmlns:a16="http://schemas.microsoft.com/office/drawing/2014/main" val="756633203"/>
                    </a:ext>
                  </a:extLst>
                </a:gridCol>
                <a:gridCol w="677251">
                  <a:extLst>
                    <a:ext uri="{9D8B030D-6E8A-4147-A177-3AD203B41FA5}">
                      <a16:colId xmlns:a16="http://schemas.microsoft.com/office/drawing/2014/main" val="396375548"/>
                    </a:ext>
                  </a:extLst>
                </a:gridCol>
                <a:gridCol w="677251">
                  <a:extLst>
                    <a:ext uri="{9D8B030D-6E8A-4147-A177-3AD203B41FA5}">
                      <a16:colId xmlns:a16="http://schemas.microsoft.com/office/drawing/2014/main" val="2907657222"/>
                    </a:ext>
                  </a:extLst>
                </a:gridCol>
                <a:gridCol w="677251">
                  <a:extLst>
                    <a:ext uri="{9D8B030D-6E8A-4147-A177-3AD203B41FA5}">
                      <a16:colId xmlns:a16="http://schemas.microsoft.com/office/drawing/2014/main" val="172475920"/>
                    </a:ext>
                  </a:extLst>
                </a:gridCol>
                <a:gridCol w="677251">
                  <a:extLst>
                    <a:ext uri="{9D8B030D-6E8A-4147-A177-3AD203B41FA5}">
                      <a16:colId xmlns:a16="http://schemas.microsoft.com/office/drawing/2014/main" val="2186999285"/>
                    </a:ext>
                  </a:extLst>
                </a:gridCol>
                <a:gridCol w="677251">
                  <a:extLst>
                    <a:ext uri="{9D8B030D-6E8A-4147-A177-3AD203B41FA5}">
                      <a16:colId xmlns:a16="http://schemas.microsoft.com/office/drawing/2014/main" val="3814676287"/>
                    </a:ext>
                  </a:extLst>
                </a:gridCol>
              </a:tblGrid>
              <a:tr h="370840">
                <a:tc>
                  <a:txBody>
                    <a:bodyPr/>
                    <a:lstStyle/>
                    <a:p>
                      <a:r>
                        <a:rPr lang="en-US"/>
                        <a:t>8AM</a:t>
                      </a:r>
                    </a:p>
                  </a:txBody>
                  <a:tcPr/>
                </a:tc>
                <a:tc>
                  <a:txBody>
                    <a:bodyPr/>
                    <a:lstStyle/>
                    <a:p>
                      <a:r>
                        <a:rPr lang="en-US"/>
                        <a:t>9AM</a:t>
                      </a:r>
                    </a:p>
                  </a:txBody>
                  <a:tcPr/>
                </a:tc>
                <a:tc>
                  <a:txBody>
                    <a:bodyPr/>
                    <a:lstStyle/>
                    <a:p>
                      <a:r>
                        <a:rPr lang="en-US"/>
                        <a:t>10AM</a:t>
                      </a:r>
                    </a:p>
                  </a:txBody>
                  <a:tcPr/>
                </a:tc>
                <a:tc>
                  <a:txBody>
                    <a:bodyPr/>
                    <a:lstStyle/>
                    <a:p>
                      <a:r>
                        <a:rPr lang="en-US"/>
                        <a:t>11AM</a:t>
                      </a:r>
                    </a:p>
                  </a:txBody>
                  <a:tcPr/>
                </a:tc>
                <a:tc>
                  <a:txBody>
                    <a:bodyPr/>
                    <a:lstStyle/>
                    <a:p>
                      <a:r>
                        <a:rPr lang="en-US"/>
                        <a:t>12PM</a:t>
                      </a:r>
                    </a:p>
                  </a:txBody>
                  <a:tcPr/>
                </a:tc>
                <a:tc>
                  <a:txBody>
                    <a:bodyPr/>
                    <a:lstStyle/>
                    <a:p>
                      <a:r>
                        <a:rPr lang="en-US"/>
                        <a:t>1PM</a:t>
                      </a:r>
                    </a:p>
                  </a:txBody>
                  <a:tcPr/>
                </a:tc>
                <a:tc>
                  <a:txBody>
                    <a:bodyPr/>
                    <a:lstStyle/>
                    <a:p>
                      <a:r>
                        <a:rPr lang="en-US"/>
                        <a:t>2PM</a:t>
                      </a:r>
                    </a:p>
                  </a:txBody>
                  <a:tcPr/>
                </a:tc>
                <a:tc>
                  <a:txBody>
                    <a:bodyPr/>
                    <a:lstStyle/>
                    <a:p>
                      <a:r>
                        <a:rPr lang="en-US"/>
                        <a:t>3PM</a:t>
                      </a:r>
                    </a:p>
                  </a:txBody>
                  <a:tcPr/>
                </a:tc>
                <a:tc>
                  <a:txBody>
                    <a:bodyPr/>
                    <a:lstStyle/>
                    <a:p>
                      <a:r>
                        <a:rPr lang="en-US"/>
                        <a:t>4PM</a:t>
                      </a:r>
                    </a:p>
                  </a:txBody>
                  <a:tcPr/>
                </a:tc>
                <a:tc>
                  <a:txBody>
                    <a:bodyPr/>
                    <a:lstStyle/>
                    <a:p>
                      <a:r>
                        <a:rPr lang="en-US"/>
                        <a:t>5PM</a:t>
                      </a:r>
                    </a:p>
                  </a:txBody>
                  <a:tcPr/>
                </a:tc>
                <a:extLst>
                  <a:ext uri="{0D108BD9-81ED-4DB2-BD59-A6C34878D82A}">
                    <a16:rowId xmlns:a16="http://schemas.microsoft.com/office/drawing/2014/main" val="784740695"/>
                  </a:ext>
                </a:extLst>
              </a:tr>
            </a:tbl>
          </a:graphicData>
        </a:graphic>
      </p:graphicFrame>
      <p:graphicFrame>
        <p:nvGraphicFramePr>
          <p:cNvPr id="11" name="Table 11">
            <a:extLst>
              <a:ext uri="{FF2B5EF4-FFF2-40B4-BE49-F238E27FC236}">
                <a16:creationId xmlns:a16="http://schemas.microsoft.com/office/drawing/2014/main" id="{05E86DB3-D28D-4925-BF06-9966810C603F}"/>
              </a:ext>
            </a:extLst>
          </p:cNvPr>
          <p:cNvGraphicFramePr>
            <a:graphicFrameLocks noGrp="1"/>
          </p:cNvGraphicFramePr>
          <p:nvPr>
            <p:extLst>
              <p:ext uri="{D42A27DB-BD31-4B8C-83A1-F6EECF244321}">
                <p14:modId xmlns:p14="http://schemas.microsoft.com/office/powerpoint/2010/main" val="3476164833"/>
              </p:ext>
            </p:extLst>
          </p:nvPr>
        </p:nvGraphicFramePr>
        <p:xfrm>
          <a:off x="1092820" y="1760966"/>
          <a:ext cx="3746810" cy="370840"/>
        </p:xfrm>
        <a:graphic>
          <a:graphicData uri="http://schemas.openxmlformats.org/drawingml/2006/table">
            <a:tbl>
              <a:tblPr firstRow="1" bandRow="1">
                <a:tableStyleId>{284E427A-3D55-4303-BF80-6455036E1DE7}</a:tableStyleId>
              </a:tblPr>
              <a:tblGrid>
                <a:gridCol w="3746810">
                  <a:extLst>
                    <a:ext uri="{9D8B030D-6E8A-4147-A177-3AD203B41FA5}">
                      <a16:colId xmlns:a16="http://schemas.microsoft.com/office/drawing/2014/main" val="2900507452"/>
                    </a:ext>
                  </a:extLst>
                </a:gridCol>
              </a:tblGrid>
              <a:tr h="370840">
                <a:tc>
                  <a:txBody>
                    <a:bodyPr/>
                    <a:lstStyle/>
                    <a:p>
                      <a:pPr algn="ctr"/>
                      <a:r>
                        <a:rPr lang="en-US">
                          <a:solidFill>
                            <a:schemeClr val="tx1"/>
                          </a:solidFill>
                        </a:rPr>
                        <a:t>A</a:t>
                      </a:r>
                    </a:p>
                  </a:txBody>
                  <a:tcPr/>
                </a:tc>
                <a:extLst>
                  <a:ext uri="{0D108BD9-81ED-4DB2-BD59-A6C34878D82A}">
                    <a16:rowId xmlns:a16="http://schemas.microsoft.com/office/drawing/2014/main" val="2062330363"/>
                  </a:ext>
                </a:extLst>
              </a:tr>
            </a:tbl>
          </a:graphicData>
        </a:graphic>
      </p:graphicFrame>
      <p:graphicFrame>
        <p:nvGraphicFramePr>
          <p:cNvPr id="12" name="Table 12">
            <a:extLst>
              <a:ext uri="{FF2B5EF4-FFF2-40B4-BE49-F238E27FC236}">
                <a16:creationId xmlns:a16="http://schemas.microsoft.com/office/drawing/2014/main" id="{86384935-6F07-43A7-9AD9-7EA88F143B71}"/>
              </a:ext>
            </a:extLst>
          </p:cNvPr>
          <p:cNvGraphicFramePr>
            <a:graphicFrameLocks noGrp="1"/>
          </p:cNvGraphicFramePr>
          <p:nvPr>
            <p:extLst>
              <p:ext uri="{D42A27DB-BD31-4B8C-83A1-F6EECF244321}">
                <p14:modId xmlns:p14="http://schemas.microsoft.com/office/powerpoint/2010/main" val="2513772803"/>
              </p:ext>
            </p:extLst>
          </p:nvPr>
        </p:nvGraphicFramePr>
        <p:xfrm>
          <a:off x="3430859" y="2225259"/>
          <a:ext cx="2096430" cy="370840"/>
        </p:xfrm>
        <a:graphic>
          <a:graphicData uri="http://schemas.openxmlformats.org/drawingml/2006/table">
            <a:tbl>
              <a:tblPr firstRow="1" bandRow="1">
                <a:tableStyleId>{69C7853C-536D-4A76-A0AE-DD22124D55A5}</a:tableStyleId>
              </a:tblPr>
              <a:tblGrid>
                <a:gridCol w="2096430">
                  <a:extLst>
                    <a:ext uri="{9D8B030D-6E8A-4147-A177-3AD203B41FA5}">
                      <a16:colId xmlns:a16="http://schemas.microsoft.com/office/drawing/2014/main" val="3525637642"/>
                    </a:ext>
                  </a:extLst>
                </a:gridCol>
              </a:tblGrid>
              <a:tr h="370840">
                <a:tc>
                  <a:txBody>
                    <a:bodyPr/>
                    <a:lstStyle/>
                    <a:p>
                      <a:pPr algn="ctr"/>
                      <a:r>
                        <a:rPr lang="en-US"/>
                        <a:t>B</a:t>
                      </a:r>
                    </a:p>
                  </a:txBody>
                  <a:tcPr/>
                </a:tc>
                <a:extLst>
                  <a:ext uri="{0D108BD9-81ED-4DB2-BD59-A6C34878D82A}">
                    <a16:rowId xmlns:a16="http://schemas.microsoft.com/office/drawing/2014/main" val="1554082970"/>
                  </a:ext>
                </a:extLst>
              </a:tr>
            </a:tbl>
          </a:graphicData>
        </a:graphic>
      </p:graphicFrame>
      <p:graphicFrame>
        <p:nvGraphicFramePr>
          <p:cNvPr id="49" name="Table 12">
            <a:extLst>
              <a:ext uri="{FF2B5EF4-FFF2-40B4-BE49-F238E27FC236}">
                <a16:creationId xmlns:a16="http://schemas.microsoft.com/office/drawing/2014/main" id="{D40F39DF-3308-42F2-BCD1-C8B3EDDE9A33}"/>
              </a:ext>
            </a:extLst>
          </p:cNvPr>
          <p:cNvGraphicFramePr>
            <a:graphicFrameLocks noGrp="1"/>
          </p:cNvGraphicFramePr>
          <p:nvPr>
            <p:extLst>
              <p:ext uri="{D42A27DB-BD31-4B8C-83A1-F6EECF244321}">
                <p14:modId xmlns:p14="http://schemas.microsoft.com/office/powerpoint/2010/main" val="911744325"/>
              </p:ext>
            </p:extLst>
          </p:nvPr>
        </p:nvGraphicFramePr>
        <p:xfrm>
          <a:off x="4811751" y="2676086"/>
          <a:ext cx="2096430" cy="370840"/>
        </p:xfrm>
        <a:graphic>
          <a:graphicData uri="http://schemas.openxmlformats.org/drawingml/2006/table">
            <a:tbl>
              <a:tblPr firstRow="1" bandRow="1">
                <a:tableStyleId>{37CE84F3-28C3-443E-9E96-99CF82512B78}</a:tableStyleId>
              </a:tblPr>
              <a:tblGrid>
                <a:gridCol w="2096430">
                  <a:extLst>
                    <a:ext uri="{9D8B030D-6E8A-4147-A177-3AD203B41FA5}">
                      <a16:colId xmlns:a16="http://schemas.microsoft.com/office/drawing/2014/main" val="3525637642"/>
                    </a:ext>
                  </a:extLst>
                </a:gridCol>
              </a:tblGrid>
              <a:tr h="370840">
                <a:tc>
                  <a:txBody>
                    <a:bodyPr/>
                    <a:lstStyle/>
                    <a:p>
                      <a:pPr algn="ctr"/>
                      <a:r>
                        <a:rPr lang="en-US"/>
                        <a:t>C</a:t>
                      </a:r>
                    </a:p>
                  </a:txBody>
                  <a:tcPr/>
                </a:tc>
                <a:extLst>
                  <a:ext uri="{0D108BD9-81ED-4DB2-BD59-A6C34878D82A}">
                    <a16:rowId xmlns:a16="http://schemas.microsoft.com/office/drawing/2014/main" val="1554082970"/>
                  </a:ext>
                </a:extLst>
              </a:tr>
            </a:tbl>
          </a:graphicData>
        </a:graphic>
      </p:graphicFrame>
      <p:graphicFrame>
        <p:nvGraphicFramePr>
          <p:cNvPr id="50" name="Table 12">
            <a:extLst>
              <a:ext uri="{FF2B5EF4-FFF2-40B4-BE49-F238E27FC236}">
                <a16:creationId xmlns:a16="http://schemas.microsoft.com/office/drawing/2014/main" id="{ED59755F-3E94-4325-B506-146188AE1C11}"/>
              </a:ext>
            </a:extLst>
          </p:cNvPr>
          <p:cNvGraphicFramePr>
            <a:graphicFrameLocks noGrp="1"/>
          </p:cNvGraphicFramePr>
          <p:nvPr>
            <p:extLst>
              <p:ext uri="{D42A27DB-BD31-4B8C-83A1-F6EECF244321}">
                <p14:modId xmlns:p14="http://schemas.microsoft.com/office/powerpoint/2010/main" val="4279349901"/>
              </p:ext>
            </p:extLst>
          </p:nvPr>
        </p:nvGraphicFramePr>
        <p:xfrm>
          <a:off x="5430645" y="3126913"/>
          <a:ext cx="858642" cy="370840"/>
        </p:xfrm>
        <a:graphic>
          <a:graphicData uri="http://schemas.openxmlformats.org/drawingml/2006/table">
            <a:tbl>
              <a:tblPr firstRow="1" bandRow="1">
                <a:tableStyleId>{69012ECD-51FC-41F1-AA8D-1B2483CD663E}</a:tableStyleId>
              </a:tblPr>
              <a:tblGrid>
                <a:gridCol w="858642">
                  <a:extLst>
                    <a:ext uri="{9D8B030D-6E8A-4147-A177-3AD203B41FA5}">
                      <a16:colId xmlns:a16="http://schemas.microsoft.com/office/drawing/2014/main" val="3525637642"/>
                    </a:ext>
                  </a:extLst>
                </a:gridCol>
              </a:tblGrid>
              <a:tr h="370840">
                <a:tc>
                  <a:txBody>
                    <a:bodyPr/>
                    <a:lstStyle/>
                    <a:p>
                      <a:pPr algn="ctr"/>
                      <a:r>
                        <a:rPr lang="en-US"/>
                        <a:t>D</a:t>
                      </a:r>
                    </a:p>
                  </a:txBody>
                  <a:tcPr/>
                </a:tc>
                <a:extLst>
                  <a:ext uri="{0D108BD9-81ED-4DB2-BD59-A6C34878D82A}">
                    <a16:rowId xmlns:a16="http://schemas.microsoft.com/office/drawing/2014/main" val="1554082970"/>
                  </a:ext>
                </a:extLst>
              </a:tr>
            </a:tbl>
          </a:graphicData>
        </a:graphic>
      </p:graphicFrame>
      <p:graphicFrame>
        <p:nvGraphicFramePr>
          <p:cNvPr id="51" name="Table 12">
            <a:extLst>
              <a:ext uri="{FF2B5EF4-FFF2-40B4-BE49-F238E27FC236}">
                <a16:creationId xmlns:a16="http://schemas.microsoft.com/office/drawing/2014/main" id="{7A35A1F7-F9A8-4E79-B9E8-A5A0E78BB794}"/>
              </a:ext>
            </a:extLst>
          </p:cNvPr>
          <p:cNvGraphicFramePr>
            <a:graphicFrameLocks noGrp="1"/>
          </p:cNvGraphicFramePr>
          <p:nvPr>
            <p:extLst>
              <p:ext uri="{D42A27DB-BD31-4B8C-83A1-F6EECF244321}">
                <p14:modId xmlns:p14="http://schemas.microsoft.com/office/powerpoint/2010/main" val="2663316036"/>
              </p:ext>
            </p:extLst>
          </p:nvPr>
        </p:nvGraphicFramePr>
        <p:xfrm>
          <a:off x="2824977" y="3501484"/>
          <a:ext cx="1338145" cy="377063"/>
        </p:xfrm>
        <a:graphic>
          <a:graphicData uri="http://schemas.openxmlformats.org/drawingml/2006/table">
            <a:tbl>
              <a:tblPr firstRow="1" bandRow="1">
                <a:tableStyleId>{284E427A-3D55-4303-BF80-6455036E1DE7}</a:tableStyleId>
              </a:tblPr>
              <a:tblGrid>
                <a:gridCol w="1338145">
                  <a:extLst>
                    <a:ext uri="{9D8B030D-6E8A-4147-A177-3AD203B41FA5}">
                      <a16:colId xmlns:a16="http://schemas.microsoft.com/office/drawing/2014/main" val="3525637642"/>
                    </a:ext>
                  </a:extLst>
                </a:gridCol>
              </a:tblGrid>
              <a:tr h="377063">
                <a:tc>
                  <a:txBody>
                    <a:bodyPr/>
                    <a:lstStyle/>
                    <a:p>
                      <a:pPr algn="ctr"/>
                      <a:r>
                        <a:rPr lang="en-US"/>
                        <a:t>E</a:t>
                      </a:r>
                    </a:p>
                  </a:txBody>
                  <a:tcPr/>
                </a:tc>
                <a:extLst>
                  <a:ext uri="{0D108BD9-81ED-4DB2-BD59-A6C34878D82A}">
                    <a16:rowId xmlns:a16="http://schemas.microsoft.com/office/drawing/2014/main" val="1554082970"/>
                  </a:ext>
                </a:extLst>
              </a:tr>
            </a:tbl>
          </a:graphicData>
        </a:graphic>
      </p:graphicFrame>
      <p:graphicFrame>
        <p:nvGraphicFramePr>
          <p:cNvPr id="52" name="Table 12">
            <a:extLst>
              <a:ext uri="{FF2B5EF4-FFF2-40B4-BE49-F238E27FC236}">
                <a16:creationId xmlns:a16="http://schemas.microsoft.com/office/drawing/2014/main" id="{D9BBFD6A-4FE3-4514-A373-4F6EC98ED7E8}"/>
              </a:ext>
            </a:extLst>
          </p:cNvPr>
          <p:cNvGraphicFramePr>
            <a:graphicFrameLocks noGrp="1"/>
          </p:cNvGraphicFramePr>
          <p:nvPr>
            <p:extLst>
              <p:ext uri="{D42A27DB-BD31-4B8C-83A1-F6EECF244321}">
                <p14:modId xmlns:p14="http://schemas.microsoft.com/office/powerpoint/2010/main" val="1641548397"/>
              </p:ext>
            </p:extLst>
          </p:nvPr>
        </p:nvGraphicFramePr>
        <p:xfrm>
          <a:off x="2092714" y="3977207"/>
          <a:ext cx="1338145" cy="370840"/>
        </p:xfrm>
        <a:graphic>
          <a:graphicData uri="http://schemas.openxmlformats.org/drawingml/2006/table">
            <a:tbl>
              <a:tblPr firstRow="1" bandRow="1">
                <a:tableStyleId>{E8034E78-7F5D-4C2E-B375-FC64B27BC917}</a:tableStyleId>
              </a:tblPr>
              <a:tblGrid>
                <a:gridCol w="1338145">
                  <a:extLst>
                    <a:ext uri="{9D8B030D-6E8A-4147-A177-3AD203B41FA5}">
                      <a16:colId xmlns:a16="http://schemas.microsoft.com/office/drawing/2014/main" val="3525637642"/>
                    </a:ext>
                  </a:extLst>
                </a:gridCol>
              </a:tblGrid>
              <a:tr h="370840">
                <a:tc>
                  <a:txBody>
                    <a:bodyPr/>
                    <a:lstStyle/>
                    <a:p>
                      <a:pPr algn="ctr"/>
                      <a:r>
                        <a:rPr lang="en-US"/>
                        <a:t>F</a:t>
                      </a:r>
                    </a:p>
                  </a:txBody>
                  <a:tcPr/>
                </a:tc>
                <a:extLst>
                  <a:ext uri="{0D108BD9-81ED-4DB2-BD59-A6C34878D82A}">
                    <a16:rowId xmlns:a16="http://schemas.microsoft.com/office/drawing/2014/main" val="1554082970"/>
                  </a:ext>
                </a:extLst>
              </a:tr>
            </a:tbl>
          </a:graphicData>
        </a:graphic>
      </p:graphicFrame>
      <p:graphicFrame>
        <p:nvGraphicFramePr>
          <p:cNvPr id="53" name="Table 12">
            <a:extLst>
              <a:ext uri="{FF2B5EF4-FFF2-40B4-BE49-F238E27FC236}">
                <a16:creationId xmlns:a16="http://schemas.microsoft.com/office/drawing/2014/main" id="{BD2B1FCC-F5ED-4CDE-8FCB-DB3C092BF89D}"/>
              </a:ext>
            </a:extLst>
          </p:cNvPr>
          <p:cNvGraphicFramePr>
            <a:graphicFrameLocks noGrp="1"/>
          </p:cNvGraphicFramePr>
          <p:nvPr>
            <p:extLst>
              <p:ext uri="{D42A27DB-BD31-4B8C-83A1-F6EECF244321}">
                <p14:modId xmlns:p14="http://schemas.microsoft.com/office/powerpoint/2010/main" val="2249438796"/>
              </p:ext>
            </p:extLst>
          </p:nvPr>
        </p:nvGraphicFramePr>
        <p:xfrm>
          <a:off x="6289287" y="4348047"/>
          <a:ext cx="1576042" cy="377063"/>
        </p:xfrm>
        <a:graphic>
          <a:graphicData uri="http://schemas.openxmlformats.org/drawingml/2006/table">
            <a:tbl>
              <a:tblPr firstRow="1" bandRow="1">
                <a:tableStyleId>{8FD4443E-F989-4FC4-A0C8-D5A2AF1F390B}</a:tableStyleId>
              </a:tblPr>
              <a:tblGrid>
                <a:gridCol w="1576042">
                  <a:extLst>
                    <a:ext uri="{9D8B030D-6E8A-4147-A177-3AD203B41FA5}">
                      <a16:colId xmlns:a16="http://schemas.microsoft.com/office/drawing/2014/main" val="3525637642"/>
                    </a:ext>
                  </a:extLst>
                </a:gridCol>
              </a:tblGrid>
              <a:tr h="377063">
                <a:tc>
                  <a:txBody>
                    <a:bodyPr/>
                    <a:lstStyle/>
                    <a:p>
                      <a:pPr algn="ctr"/>
                      <a:r>
                        <a:rPr lang="en-US"/>
                        <a:t>G</a:t>
                      </a:r>
                    </a:p>
                  </a:txBody>
                  <a:tcPr/>
                </a:tc>
                <a:extLst>
                  <a:ext uri="{0D108BD9-81ED-4DB2-BD59-A6C34878D82A}">
                    <a16:rowId xmlns:a16="http://schemas.microsoft.com/office/drawing/2014/main" val="1554082970"/>
                  </a:ext>
                </a:extLst>
              </a:tr>
            </a:tbl>
          </a:graphicData>
        </a:graphic>
      </p:graphicFrame>
    </p:spTree>
    <p:extLst>
      <p:ext uri="{BB962C8B-B14F-4D97-AF65-F5344CB8AC3E}">
        <p14:creationId xmlns:p14="http://schemas.microsoft.com/office/powerpoint/2010/main" val="17998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44">
                                            <p:txEl>
                                              <p:pRg st="0" end="0"/>
                                            </p:txEl>
                                          </p:spTgt>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42" name="Google Shape;442;p48"/>
          <p:cNvSpPr txBox="1">
            <a:spLocks noGrp="1"/>
          </p:cNvSpPr>
          <p:nvPr>
            <p:ph type="title" idx="4"/>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Đặt vấn đề</a:t>
            </a:r>
            <a:endParaRPr/>
          </a:p>
        </p:txBody>
      </p:sp>
      <p:sp>
        <p:nvSpPr>
          <p:cNvPr id="5" name="Rectangle 4">
            <a:extLst>
              <a:ext uri="{FF2B5EF4-FFF2-40B4-BE49-F238E27FC236}">
                <a16:creationId xmlns:a16="http://schemas.microsoft.com/office/drawing/2014/main" id="{32ABD359-B5CB-4CA4-912F-460BBE121903}"/>
              </a:ext>
            </a:extLst>
          </p:cNvPr>
          <p:cNvSpPr/>
          <p:nvPr/>
        </p:nvSpPr>
        <p:spPr>
          <a:xfrm>
            <a:off x="460917" y="1241086"/>
            <a:ext cx="676507" cy="370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8AM</a:t>
            </a:r>
          </a:p>
        </p:txBody>
      </p:sp>
      <p:sp>
        <p:nvSpPr>
          <p:cNvPr id="16" name="Rectangle 15">
            <a:extLst>
              <a:ext uri="{FF2B5EF4-FFF2-40B4-BE49-F238E27FC236}">
                <a16:creationId xmlns:a16="http://schemas.microsoft.com/office/drawing/2014/main" id="{F3C64EBB-28D0-4077-8C1F-6B462EB0F656}"/>
              </a:ext>
            </a:extLst>
          </p:cNvPr>
          <p:cNvSpPr/>
          <p:nvPr/>
        </p:nvSpPr>
        <p:spPr>
          <a:xfrm>
            <a:off x="1341863" y="1238554"/>
            <a:ext cx="676507" cy="370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9AM</a:t>
            </a:r>
          </a:p>
        </p:txBody>
      </p:sp>
      <p:sp>
        <p:nvSpPr>
          <p:cNvPr id="17" name="Rectangle 16">
            <a:extLst>
              <a:ext uri="{FF2B5EF4-FFF2-40B4-BE49-F238E27FC236}">
                <a16:creationId xmlns:a16="http://schemas.microsoft.com/office/drawing/2014/main" id="{E62284AD-61F3-422E-91E1-96BCD3C07146}"/>
              </a:ext>
            </a:extLst>
          </p:cNvPr>
          <p:cNvSpPr/>
          <p:nvPr/>
        </p:nvSpPr>
        <p:spPr>
          <a:xfrm>
            <a:off x="2222810" y="1238554"/>
            <a:ext cx="676507" cy="370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10AM</a:t>
            </a:r>
          </a:p>
        </p:txBody>
      </p:sp>
      <p:sp>
        <p:nvSpPr>
          <p:cNvPr id="18" name="Rectangle 17">
            <a:extLst>
              <a:ext uri="{FF2B5EF4-FFF2-40B4-BE49-F238E27FC236}">
                <a16:creationId xmlns:a16="http://schemas.microsoft.com/office/drawing/2014/main" id="{2E98ED18-0D79-45EA-8F2F-D25139846092}"/>
              </a:ext>
            </a:extLst>
          </p:cNvPr>
          <p:cNvSpPr/>
          <p:nvPr/>
        </p:nvSpPr>
        <p:spPr>
          <a:xfrm>
            <a:off x="3103757" y="1238554"/>
            <a:ext cx="676507" cy="370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11AM</a:t>
            </a:r>
          </a:p>
        </p:txBody>
      </p:sp>
      <p:sp>
        <p:nvSpPr>
          <p:cNvPr id="19" name="Rectangle 18">
            <a:extLst>
              <a:ext uri="{FF2B5EF4-FFF2-40B4-BE49-F238E27FC236}">
                <a16:creationId xmlns:a16="http://schemas.microsoft.com/office/drawing/2014/main" id="{B6B68F28-884D-445C-9B93-133E6C169CE1}"/>
              </a:ext>
            </a:extLst>
          </p:cNvPr>
          <p:cNvSpPr/>
          <p:nvPr/>
        </p:nvSpPr>
        <p:spPr>
          <a:xfrm>
            <a:off x="3979128" y="1238554"/>
            <a:ext cx="676507" cy="370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12PM</a:t>
            </a:r>
          </a:p>
        </p:txBody>
      </p:sp>
      <p:sp>
        <p:nvSpPr>
          <p:cNvPr id="20" name="Rectangle 19">
            <a:extLst>
              <a:ext uri="{FF2B5EF4-FFF2-40B4-BE49-F238E27FC236}">
                <a16:creationId xmlns:a16="http://schemas.microsoft.com/office/drawing/2014/main" id="{166B2D61-D3FD-4D06-82A0-E3E4A2D89CE9}"/>
              </a:ext>
            </a:extLst>
          </p:cNvPr>
          <p:cNvSpPr/>
          <p:nvPr/>
        </p:nvSpPr>
        <p:spPr>
          <a:xfrm>
            <a:off x="4861947" y="1238554"/>
            <a:ext cx="676507" cy="370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1PM</a:t>
            </a:r>
          </a:p>
        </p:txBody>
      </p:sp>
      <p:sp>
        <p:nvSpPr>
          <p:cNvPr id="21" name="Rectangle 20">
            <a:extLst>
              <a:ext uri="{FF2B5EF4-FFF2-40B4-BE49-F238E27FC236}">
                <a16:creationId xmlns:a16="http://schemas.microsoft.com/office/drawing/2014/main" id="{DA8A7772-C6AD-4207-8B0D-CC1BA0F6CA68}"/>
              </a:ext>
            </a:extLst>
          </p:cNvPr>
          <p:cNvSpPr/>
          <p:nvPr/>
        </p:nvSpPr>
        <p:spPr>
          <a:xfrm>
            <a:off x="5741044" y="1238554"/>
            <a:ext cx="622602" cy="370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2PM</a:t>
            </a:r>
          </a:p>
        </p:txBody>
      </p:sp>
      <p:sp>
        <p:nvSpPr>
          <p:cNvPr id="22" name="Rectangle 21">
            <a:extLst>
              <a:ext uri="{FF2B5EF4-FFF2-40B4-BE49-F238E27FC236}">
                <a16:creationId xmlns:a16="http://schemas.microsoft.com/office/drawing/2014/main" id="{ACB6E4BD-486C-4EC7-A70C-0F058C7DFCE2}"/>
              </a:ext>
            </a:extLst>
          </p:cNvPr>
          <p:cNvSpPr/>
          <p:nvPr/>
        </p:nvSpPr>
        <p:spPr>
          <a:xfrm>
            <a:off x="6567182" y="1238554"/>
            <a:ext cx="622602" cy="370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3PM</a:t>
            </a:r>
          </a:p>
        </p:txBody>
      </p:sp>
      <p:sp>
        <p:nvSpPr>
          <p:cNvPr id="23" name="Rectangle 22">
            <a:extLst>
              <a:ext uri="{FF2B5EF4-FFF2-40B4-BE49-F238E27FC236}">
                <a16:creationId xmlns:a16="http://schemas.microsoft.com/office/drawing/2014/main" id="{D2458614-8009-4032-89DA-D00BEEA590CB}"/>
              </a:ext>
            </a:extLst>
          </p:cNvPr>
          <p:cNvSpPr/>
          <p:nvPr/>
        </p:nvSpPr>
        <p:spPr>
          <a:xfrm>
            <a:off x="7393320" y="1238554"/>
            <a:ext cx="622602" cy="370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4PM</a:t>
            </a:r>
          </a:p>
        </p:txBody>
      </p:sp>
      <p:sp>
        <p:nvSpPr>
          <p:cNvPr id="24" name="Rectangle 23">
            <a:extLst>
              <a:ext uri="{FF2B5EF4-FFF2-40B4-BE49-F238E27FC236}">
                <a16:creationId xmlns:a16="http://schemas.microsoft.com/office/drawing/2014/main" id="{6E2A2B9F-B2E8-4837-932E-C4EF5D035756}"/>
              </a:ext>
            </a:extLst>
          </p:cNvPr>
          <p:cNvSpPr/>
          <p:nvPr/>
        </p:nvSpPr>
        <p:spPr>
          <a:xfrm>
            <a:off x="8219458" y="1238554"/>
            <a:ext cx="622602" cy="370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5PM</a:t>
            </a:r>
          </a:p>
        </p:txBody>
      </p:sp>
      <p:cxnSp>
        <p:nvCxnSpPr>
          <p:cNvPr id="7" name="Straight Connector 6">
            <a:extLst>
              <a:ext uri="{FF2B5EF4-FFF2-40B4-BE49-F238E27FC236}">
                <a16:creationId xmlns:a16="http://schemas.microsoft.com/office/drawing/2014/main" id="{138616A8-CD1A-4EC5-ABF0-26C5E96FFB2F}"/>
              </a:ext>
            </a:extLst>
          </p:cNvPr>
          <p:cNvCxnSpPr>
            <a:stCxn id="5" idx="2"/>
          </p:cNvCxnSpPr>
          <p:nvPr/>
        </p:nvCxnSpPr>
        <p:spPr>
          <a:xfrm>
            <a:off x="799171" y="1611926"/>
            <a:ext cx="11151" cy="3531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EA07DA4-EC42-443D-BA18-229FF7575549}"/>
              </a:ext>
            </a:extLst>
          </p:cNvPr>
          <p:cNvCxnSpPr/>
          <p:nvPr/>
        </p:nvCxnSpPr>
        <p:spPr>
          <a:xfrm>
            <a:off x="1663390" y="1611926"/>
            <a:ext cx="11151" cy="3531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E86C34B-DCBD-4995-BC43-92EECD82D68A}"/>
              </a:ext>
            </a:extLst>
          </p:cNvPr>
          <p:cNvCxnSpPr/>
          <p:nvPr/>
        </p:nvCxnSpPr>
        <p:spPr>
          <a:xfrm>
            <a:off x="2549912" y="1611926"/>
            <a:ext cx="11151" cy="3531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096E214-8251-4D3E-BAC2-E4486C39CCD2}"/>
              </a:ext>
            </a:extLst>
          </p:cNvPr>
          <p:cNvCxnSpPr/>
          <p:nvPr/>
        </p:nvCxnSpPr>
        <p:spPr>
          <a:xfrm>
            <a:off x="3442010" y="1611926"/>
            <a:ext cx="11151" cy="3531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671EA52-8993-4EF9-976D-D88D2DEC3A60}"/>
              </a:ext>
            </a:extLst>
          </p:cNvPr>
          <p:cNvCxnSpPr/>
          <p:nvPr/>
        </p:nvCxnSpPr>
        <p:spPr>
          <a:xfrm>
            <a:off x="4317381" y="1611926"/>
            <a:ext cx="11151" cy="3531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BF409C-DBF8-4B25-BF98-0D2669197133}"/>
              </a:ext>
            </a:extLst>
          </p:cNvPr>
          <p:cNvCxnSpPr/>
          <p:nvPr/>
        </p:nvCxnSpPr>
        <p:spPr>
          <a:xfrm>
            <a:off x="5189049" y="1611926"/>
            <a:ext cx="11151" cy="3531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9BAB8D9-A21D-4FF9-80B9-6CFCE07A17FD}"/>
              </a:ext>
            </a:extLst>
          </p:cNvPr>
          <p:cNvCxnSpPr/>
          <p:nvPr/>
        </p:nvCxnSpPr>
        <p:spPr>
          <a:xfrm>
            <a:off x="6043052" y="1609394"/>
            <a:ext cx="11151" cy="3531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862ADC9-EBA9-4C58-B0DA-2DE5A5E02E31}"/>
              </a:ext>
            </a:extLst>
          </p:cNvPr>
          <p:cNvCxnSpPr/>
          <p:nvPr/>
        </p:nvCxnSpPr>
        <p:spPr>
          <a:xfrm>
            <a:off x="6857093" y="1611926"/>
            <a:ext cx="11151" cy="3531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B94471-F182-40BE-9799-A94547FA5A78}"/>
              </a:ext>
            </a:extLst>
          </p:cNvPr>
          <p:cNvCxnSpPr/>
          <p:nvPr/>
        </p:nvCxnSpPr>
        <p:spPr>
          <a:xfrm>
            <a:off x="7659983" y="1611926"/>
            <a:ext cx="11151" cy="35315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53CE087-E43C-4F50-9986-0236DEDA5EF0}"/>
              </a:ext>
            </a:extLst>
          </p:cNvPr>
          <p:cNvCxnSpPr/>
          <p:nvPr/>
        </p:nvCxnSpPr>
        <p:spPr>
          <a:xfrm>
            <a:off x="8525137" y="1611926"/>
            <a:ext cx="11151" cy="3531574"/>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D0823CA-87DB-47D3-AD35-52BCBCB27BFD}"/>
              </a:ext>
            </a:extLst>
          </p:cNvPr>
          <p:cNvSpPr/>
          <p:nvPr/>
        </p:nvSpPr>
        <p:spPr>
          <a:xfrm>
            <a:off x="799171" y="1732156"/>
            <a:ext cx="4389878" cy="370840"/>
          </a:xfrm>
          <a:prstGeom prst="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a:t>A</a:t>
            </a:r>
          </a:p>
        </p:txBody>
      </p:sp>
      <p:sp>
        <p:nvSpPr>
          <p:cNvPr id="9" name="Rectangle 8">
            <a:extLst>
              <a:ext uri="{FF2B5EF4-FFF2-40B4-BE49-F238E27FC236}">
                <a16:creationId xmlns:a16="http://schemas.microsoft.com/office/drawing/2014/main" id="{4FF1EB97-F4FD-4717-B019-0167852BDBDE}"/>
              </a:ext>
            </a:extLst>
          </p:cNvPr>
          <p:cNvSpPr/>
          <p:nvPr/>
        </p:nvSpPr>
        <p:spPr>
          <a:xfrm>
            <a:off x="3442010" y="2223226"/>
            <a:ext cx="2589891" cy="370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38" name="Rectangle 37">
            <a:extLst>
              <a:ext uri="{FF2B5EF4-FFF2-40B4-BE49-F238E27FC236}">
                <a16:creationId xmlns:a16="http://schemas.microsoft.com/office/drawing/2014/main" id="{53B1CC04-7349-41AC-90E4-DF9E52D0BD52}"/>
              </a:ext>
            </a:extLst>
          </p:cNvPr>
          <p:cNvSpPr/>
          <p:nvPr/>
        </p:nvSpPr>
        <p:spPr>
          <a:xfrm>
            <a:off x="5195077" y="2746466"/>
            <a:ext cx="2476057" cy="3708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C</a:t>
            </a:r>
            <a:endParaRPr lang="en-US"/>
          </a:p>
        </p:txBody>
      </p:sp>
      <p:sp>
        <p:nvSpPr>
          <p:cNvPr id="39" name="Rectangle 38">
            <a:extLst>
              <a:ext uri="{FF2B5EF4-FFF2-40B4-BE49-F238E27FC236}">
                <a16:creationId xmlns:a16="http://schemas.microsoft.com/office/drawing/2014/main" id="{EFBD2E03-CD49-4022-8C4D-6423EFC8D4BE}"/>
              </a:ext>
            </a:extLst>
          </p:cNvPr>
          <p:cNvSpPr/>
          <p:nvPr/>
        </p:nvSpPr>
        <p:spPr>
          <a:xfrm>
            <a:off x="6051642" y="3269706"/>
            <a:ext cx="805451" cy="3708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D</a:t>
            </a:r>
            <a:endParaRPr lang="en-US"/>
          </a:p>
        </p:txBody>
      </p:sp>
      <p:sp>
        <p:nvSpPr>
          <p:cNvPr id="40" name="Rectangle 39">
            <a:extLst>
              <a:ext uri="{FF2B5EF4-FFF2-40B4-BE49-F238E27FC236}">
                <a16:creationId xmlns:a16="http://schemas.microsoft.com/office/drawing/2014/main" id="{304CF635-0D60-4887-9506-7A6E4D80EF7F}"/>
              </a:ext>
            </a:extLst>
          </p:cNvPr>
          <p:cNvSpPr/>
          <p:nvPr/>
        </p:nvSpPr>
        <p:spPr>
          <a:xfrm>
            <a:off x="2573611" y="3720083"/>
            <a:ext cx="1749345" cy="3708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E</a:t>
            </a:r>
            <a:endParaRPr lang="en-US"/>
          </a:p>
        </p:txBody>
      </p:sp>
      <p:sp>
        <p:nvSpPr>
          <p:cNvPr id="41" name="Rectangle 40">
            <a:extLst>
              <a:ext uri="{FF2B5EF4-FFF2-40B4-BE49-F238E27FC236}">
                <a16:creationId xmlns:a16="http://schemas.microsoft.com/office/drawing/2014/main" id="{77BA64BF-0189-4233-8F6D-E396B14A390C}"/>
              </a:ext>
            </a:extLst>
          </p:cNvPr>
          <p:cNvSpPr/>
          <p:nvPr/>
        </p:nvSpPr>
        <p:spPr>
          <a:xfrm>
            <a:off x="1685455" y="4192151"/>
            <a:ext cx="1749345" cy="37084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F</a:t>
            </a:r>
            <a:endParaRPr lang="en-US"/>
          </a:p>
        </p:txBody>
      </p:sp>
      <p:sp>
        <p:nvSpPr>
          <p:cNvPr id="42" name="Rectangle 41">
            <a:extLst>
              <a:ext uri="{FF2B5EF4-FFF2-40B4-BE49-F238E27FC236}">
                <a16:creationId xmlns:a16="http://schemas.microsoft.com/office/drawing/2014/main" id="{DBA2E404-A969-4A0E-9ADB-D4BD6C927E25}"/>
              </a:ext>
            </a:extLst>
          </p:cNvPr>
          <p:cNvSpPr/>
          <p:nvPr/>
        </p:nvSpPr>
        <p:spPr>
          <a:xfrm>
            <a:off x="6878484" y="4406166"/>
            <a:ext cx="1646654" cy="3708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F</a:t>
            </a:r>
            <a:endParaRPr lang="en-US"/>
          </a:p>
        </p:txBody>
      </p:sp>
      <p:sp>
        <p:nvSpPr>
          <p:cNvPr id="36" name="Google Shape;404;p46">
            <a:extLst>
              <a:ext uri="{FF2B5EF4-FFF2-40B4-BE49-F238E27FC236}">
                <a16:creationId xmlns:a16="http://schemas.microsoft.com/office/drawing/2014/main" id="{DF215039-3AA5-4CE2-BA47-061F3B55CD58}"/>
              </a:ext>
            </a:extLst>
          </p:cNvPr>
          <p:cNvSpPr txBox="1">
            <a:spLocks noGrp="1"/>
          </p:cNvSpPr>
          <p:nvPr>
            <p:ph type="subTitle" idx="1"/>
          </p:nvPr>
        </p:nvSpPr>
        <p:spPr>
          <a:xfrm>
            <a:off x="661495" y="1328806"/>
            <a:ext cx="7635158" cy="1766400"/>
          </a:xfrm>
          <a:prstGeom prst="rect">
            <a:avLst/>
          </a:prstGeom>
        </p:spPr>
        <p:txBody>
          <a:bodyPr spcFirstLastPara="1" wrap="square" lIns="0" tIns="0" rIns="0" bIns="0" anchor="t" anchorCtr="0">
            <a:noAutofit/>
          </a:bodyPr>
          <a:lstStyle/>
          <a:p>
            <a:pPr marL="285750" lvl="0" indent="-285750" rtl="0">
              <a:spcBef>
                <a:spcPts val="0"/>
              </a:spcBef>
              <a:spcAft>
                <a:spcPts val="1200"/>
              </a:spcAft>
              <a:buFont typeface="Wingdings" panose="05000000000000000000" pitchFamily="2" charset="2"/>
              <a:buChar char="§"/>
            </a:pPr>
            <a:r>
              <a:rPr lang="en-US" b="1">
                <a:latin typeface="K2D Light" panose="00000400000000000000" pitchFamily="2" charset="-34"/>
                <a:cs typeface="K2D Light" panose="00000400000000000000" pitchFamily="2" charset="-34"/>
              </a:rPr>
              <a:t>Để chào đón sinh viên đầu khoá, các clb của trường tổ chức rất nhiều hoạt động trong cùng một ngày. Vì là tân sinh viên nên Quân muốn tham gia nhiều hoạt động nhất có thể. </a:t>
            </a:r>
            <a:endParaRPr b="1">
              <a:latin typeface="K2D Light" panose="00000400000000000000" pitchFamily="2" charset="-34"/>
              <a:cs typeface="K2D Light" panose="00000400000000000000" pitchFamily="2" charset="-34"/>
            </a:endParaRPr>
          </a:p>
        </p:txBody>
      </p:sp>
    </p:spTree>
    <p:extLst>
      <p:ext uri="{BB962C8B-B14F-4D97-AF65-F5344CB8AC3E}">
        <p14:creationId xmlns:p14="http://schemas.microsoft.com/office/powerpoint/2010/main" val="208083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84" name="Google Shape;484;p49"/>
          <p:cNvSpPr txBox="1">
            <a:spLocks noGrp="1"/>
          </p:cNvSpPr>
          <p:nvPr>
            <p:ph type="title"/>
          </p:nvPr>
        </p:nvSpPr>
        <p:spPr>
          <a:xfrm>
            <a:off x="713250" y="224173"/>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latin typeface="iCiel Mijas" panose="02000506000000020004" pitchFamily="50" charset="0"/>
              </a:rPr>
              <a:t>Ưu – nhược điểm</a:t>
            </a:r>
            <a:endParaRPr>
              <a:latin typeface="iCiel Mijas" panose="02000506000000020004" pitchFamily="50" charset="0"/>
            </a:endParaRPr>
          </a:p>
        </p:txBody>
      </p:sp>
      <p:sp>
        <p:nvSpPr>
          <p:cNvPr id="20" name="TextBox 19">
            <a:extLst>
              <a:ext uri="{FF2B5EF4-FFF2-40B4-BE49-F238E27FC236}">
                <a16:creationId xmlns:a16="http://schemas.microsoft.com/office/drawing/2014/main" id="{74F700C2-F0A4-4A32-942E-D1062F0F3C55}"/>
              </a:ext>
            </a:extLst>
          </p:cNvPr>
          <p:cNvSpPr txBox="1"/>
          <p:nvPr/>
        </p:nvSpPr>
        <p:spPr>
          <a:xfrm>
            <a:off x="713250" y="899532"/>
            <a:ext cx="6839843" cy="430887"/>
          </a:xfrm>
          <a:prstGeom prst="rect">
            <a:avLst/>
          </a:prstGeom>
          <a:noFill/>
        </p:spPr>
        <p:txBody>
          <a:bodyPr wrap="square" rtlCol="0">
            <a:spAutoFit/>
          </a:bodyPr>
          <a:lstStyle/>
          <a:p>
            <a:r>
              <a:rPr lang="en-US" sz="2200">
                <a:latin typeface="iCiel Mijas" panose="02000506000000020004" pitchFamily="50" charset="0"/>
              </a:rPr>
              <a:t>Ưu điểm:</a:t>
            </a:r>
          </a:p>
        </p:txBody>
      </p:sp>
      <p:sp>
        <p:nvSpPr>
          <p:cNvPr id="21" name="TextBox 20">
            <a:extLst>
              <a:ext uri="{FF2B5EF4-FFF2-40B4-BE49-F238E27FC236}">
                <a16:creationId xmlns:a16="http://schemas.microsoft.com/office/drawing/2014/main" id="{1255B427-C312-4387-A05C-66537D3D7A9E}"/>
              </a:ext>
            </a:extLst>
          </p:cNvPr>
          <p:cNvSpPr txBox="1"/>
          <p:nvPr/>
        </p:nvSpPr>
        <p:spPr>
          <a:xfrm>
            <a:off x="869795" y="1479395"/>
            <a:ext cx="7560955" cy="523220"/>
          </a:xfrm>
          <a:prstGeom prst="rect">
            <a:avLst/>
          </a:prstGeom>
          <a:noFill/>
        </p:spPr>
        <p:txBody>
          <a:bodyPr wrap="square" rtlCol="0">
            <a:spAutoFit/>
          </a:bodyPr>
          <a:lstStyle/>
          <a:p>
            <a:pPr marL="285750" indent="-285750">
              <a:buFont typeface="Wingdings" panose="05000000000000000000" pitchFamily="2" charset="2"/>
              <a:buChar char="§"/>
            </a:pPr>
            <a:r>
              <a:rPr lang="en-US"/>
              <a:t>Thường dễ nghĩ ra, dễ cài đặt và chạy nhanh.</a:t>
            </a:r>
          </a:p>
          <a:p>
            <a:pPr marL="285750" indent="-285750">
              <a:buFont typeface="Wingdings" panose="05000000000000000000" pitchFamily="2" charset="2"/>
              <a:buChar char="§"/>
            </a:pPr>
            <a:r>
              <a:rPr lang="vi-VN"/>
              <a:t>Phân tích thời gian chạy của thuật toán tham lam sẽ dễ dàng hơn kỹ thuật khác</a:t>
            </a:r>
            <a:endParaRPr lang="en-US"/>
          </a:p>
        </p:txBody>
      </p:sp>
      <p:sp>
        <p:nvSpPr>
          <p:cNvPr id="38" name="TextBox 37">
            <a:extLst>
              <a:ext uri="{FF2B5EF4-FFF2-40B4-BE49-F238E27FC236}">
                <a16:creationId xmlns:a16="http://schemas.microsoft.com/office/drawing/2014/main" id="{F726BF7B-6C52-42C3-A2B5-A6AE8E3B2A46}"/>
              </a:ext>
            </a:extLst>
          </p:cNvPr>
          <p:cNvSpPr txBox="1"/>
          <p:nvPr/>
        </p:nvSpPr>
        <p:spPr>
          <a:xfrm>
            <a:off x="776440" y="2588493"/>
            <a:ext cx="6839843" cy="430887"/>
          </a:xfrm>
          <a:prstGeom prst="rect">
            <a:avLst/>
          </a:prstGeom>
          <a:noFill/>
        </p:spPr>
        <p:txBody>
          <a:bodyPr wrap="square" rtlCol="0">
            <a:spAutoFit/>
          </a:bodyPr>
          <a:lstStyle/>
          <a:p>
            <a:r>
              <a:rPr lang="en-US" sz="2200">
                <a:latin typeface="iCiel Mijas" panose="02000506000000020004" pitchFamily="50" charset="0"/>
              </a:rPr>
              <a:t>Nhược điểm:</a:t>
            </a:r>
          </a:p>
        </p:txBody>
      </p:sp>
      <p:sp>
        <p:nvSpPr>
          <p:cNvPr id="39" name="TextBox 38">
            <a:extLst>
              <a:ext uri="{FF2B5EF4-FFF2-40B4-BE49-F238E27FC236}">
                <a16:creationId xmlns:a16="http://schemas.microsoft.com/office/drawing/2014/main" id="{A426F78C-90D3-409B-AEF8-60B6637F84DA}"/>
              </a:ext>
            </a:extLst>
          </p:cNvPr>
          <p:cNvSpPr txBox="1"/>
          <p:nvPr/>
        </p:nvSpPr>
        <p:spPr>
          <a:xfrm>
            <a:off x="869794" y="3122069"/>
            <a:ext cx="7560955" cy="1384995"/>
          </a:xfrm>
          <a:prstGeom prst="rect">
            <a:avLst/>
          </a:prstGeom>
          <a:noFill/>
        </p:spPr>
        <p:txBody>
          <a:bodyPr wrap="square" rtlCol="0">
            <a:spAutoFit/>
          </a:bodyPr>
          <a:lstStyle/>
          <a:p>
            <a:pPr marL="285750" indent="-285750">
              <a:buFont typeface="Wingdings" panose="05000000000000000000" pitchFamily="2" charset="2"/>
              <a:buChar char="§"/>
            </a:pPr>
            <a:r>
              <a:rPr lang="en-US"/>
              <a:t>Thường không cho ra được lời giải tối ưu vì </a:t>
            </a:r>
            <a:r>
              <a:rPr lang="vi-VN" b="0" i="0">
                <a:solidFill>
                  <a:srgbClr val="202122"/>
                </a:solidFill>
                <a:effectLst/>
                <a:latin typeface="Arial" panose="020B0604020202020204" pitchFamily="34" charset="0"/>
              </a:rPr>
              <a:t>chúng thường không chạy trên tất cả các trường hợp</a:t>
            </a:r>
            <a:r>
              <a:rPr lang="en-US" b="0" i="0">
                <a:solidFill>
                  <a:srgbClr val="202122"/>
                </a:solidFill>
                <a:effectLst/>
                <a:latin typeface="Arial" panose="020B0604020202020204" pitchFamily="34" charset="0"/>
              </a:rPr>
              <a:t>.</a:t>
            </a:r>
            <a:endParaRPr lang="en-US"/>
          </a:p>
          <a:p>
            <a:pPr marL="285750" indent="-285750">
              <a:buFont typeface="Wingdings" panose="05000000000000000000" pitchFamily="2" charset="2"/>
              <a:buChar char="§"/>
            </a:pPr>
            <a:r>
              <a:rPr lang="en-US"/>
              <a:t>Chúng có thể bám chặt lấy một số lựa chọn nhất định một cách quá sớm, điều này dẫn đến hậu quả là trong giai đoạn sau.</a:t>
            </a:r>
          </a:p>
          <a:p>
            <a:pPr marL="285750" indent="-285750">
              <a:buFont typeface="Wingdings" panose="05000000000000000000" pitchFamily="2" charset="2"/>
              <a:buChar char="§"/>
            </a:pPr>
            <a:r>
              <a:rPr lang="en-US"/>
              <a:t>Khó chứng minh tính đúng đắn.</a:t>
            </a:r>
          </a:p>
          <a:p>
            <a:endParaRPr lang="en-US"/>
          </a:p>
        </p:txBody>
      </p:sp>
    </p:spTree>
    <p:extLst>
      <p:ext uri="{BB962C8B-B14F-4D97-AF65-F5344CB8AC3E}">
        <p14:creationId xmlns:p14="http://schemas.microsoft.com/office/powerpoint/2010/main" val="2564059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1"/>
          <p:cNvSpPr/>
          <p:nvPr/>
        </p:nvSpPr>
        <p:spPr>
          <a:xfrm>
            <a:off x="1020206" y="1932275"/>
            <a:ext cx="51078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txBox="1">
            <a:spLocks noGrp="1"/>
          </p:cNvSpPr>
          <p:nvPr>
            <p:ph type="title"/>
          </p:nvPr>
        </p:nvSpPr>
        <p:spPr>
          <a:xfrm>
            <a:off x="1020206" y="1932275"/>
            <a:ext cx="5107800"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latin typeface="iCiel Mijas" panose="02000506000000020004" pitchFamily="50" charset="0"/>
              </a:rPr>
              <a:t>Giải thuật tham lam</a:t>
            </a:r>
            <a:endParaRPr>
              <a:latin typeface="iCiel Mijas" panose="02000506000000020004" pitchFamily="50" charset="0"/>
            </a:endParaRPr>
          </a:p>
        </p:txBody>
      </p:sp>
      <p:sp>
        <p:nvSpPr>
          <p:cNvPr id="355" name="Google Shape;355;p41"/>
          <p:cNvSpPr txBox="1">
            <a:spLocks noGrp="1"/>
          </p:cNvSpPr>
          <p:nvPr>
            <p:ph type="title" idx="2"/>
          </p:nvPr>
        </p:nvSpPr>
        <p:spPr>
          <a:xfrm>
            <a:off x="6004594" y="153015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t>01</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9" name="Picture 8">
            <a:extLst>
              <a:ext uri="{FF2B5EF4-FFF2-40B4-BE49-F238E27FC236}">
                <a16:creationId xmlns:a16="http://schemas.microsoft.com/office/drawing/2014/main" id="{7BA755CE-0A55-4AE7-866C-1C9E5CC9FA34}"/>
              </a:ext>
            </a:extLst>
          </p:cNvPr>
          <p:cNvPicPr>
            <a:picLocks noChangeAspect="1"/>
          </p:cNvPicPr>
          <p:nvPr/>
        </p:nvPicPr>
        <p:blipFill>
          <a:blip r:embed="rId3"/>
          <a:stretch>
            <a:fillRect/>
          </a:stretch>
        </p:blipFill>
        <p:spPr>
          <a:xfrm>
            <a:off x="553149" y="1785824"/>
            <a:ext cx="3159512" cy="1775132"/>
          </a:xfrm>
          <a:prstGeom prst="rect">
            <a:avLst/>
          </a:prstGeom>
        </p:spPr>
      </p:pic>
      <p:grpSp>
        <p:nvGrpSpPr>
          <p:cNvPr id="25" name="Group 24">
            <a:extLst>
              <a:ext uri="{FF2B5EF4-FFF2-40B4-BE49-F238E27FC236}">
                <a16:creationId xmlns:a16="http://schemas.microsoft.com/office/drawing/2014/main" id="{11C468FD-DBDF-48B9-9861-CD4B721B65C5}"/>
              </a:ext>
            </a:extLst>
          </p:cNvPr>
          <p:cNvGrpSpPr/>
          <p:nvPr/>
        </p:nvGrpSpPr>
        <p:grpSpPr>
          <a:xfrm>
            <a:off x="3791415" y="1182695"/>
            <a:ext cx="4631473" cy="1486164"/>
            <a:chOff x="3791415" y="1182695"/>
            <a:chExt cx="4631473" cy="1486164"/>
          </a:xfrm>
        </p:grpSpPr>
        <p:cxnSp>
          <p:nvCxnSpPr>
            <p:cNvPr id="11" name="Straight Arrow Connector 10">
              <a:extLst>
                <a:ext uri="{FF2B5EF4-FFF2-40B4-BE49-F238E27FC236}">
                  <a16:creationId xmlns:a16="http://schemas.microsoft.com/office/drawing/2014/main" id="{368E098C-ADEB-43F0-A8A3-301DFF001B1D}"/>
                </a:ext>
              </a:extLst>
            </p:cNvPr>
            <p:cNvCxnSpPr/>
            <p:nvPr/>
          </p:nvCxnSpPr>
          <p:spPr>
            <a:xfrm flipV="1">
              <a:off x="3791415" y="1382751"/>
              <a:ext cx="2044390" cy="1286108"/>
            </a:xfrm>
            <a:prstGeom prst="straightConnector1">
              <a:avLst/>
            </a:prstGeom>
            <a:ln>
              <a:tailEnd type="triangle"/>
            </a:ln>
            <a:effectLst/>
          </p:spPr>
          <p:style>
            <a:lnRef idx="3">
              <a:schemeClr val="accent1"/>
            </a:lnRef>
            <a:fillRef idx="0">
              <a:schemeClr val="accent1"/>
            </a:fillRef>
            <a:effectRef idx="2">
              <a:schemeClr val="accent1"/>
            </a:effectRef>
            <a:fontRef idx="minor">
              <a:schemeClr val="tx1"/>
            </a:fontRef>
          </p:style>
        </p:cxnSp>
        <p:sp>
          <p:nvSpPr>
            <p:cNvPr id="15" name="TextBox 14">
              <a:extLst>
                <a:ext uri="{FF2B5EF4-FFF2-40B4-BE49-F238E27FC236}">
                  <a16:creationId xmlns:a16="http://schemas.microsoft.com/office/drawing/2014/main" id="{61DE410F-748F-4081-9E52-22D659C29F37}"/>
                </a:ext>
              </a:extLst>
            </p:cNvPr>
            <p:cNvSpPr txBox="1"/>
            <p:nvPr/>
          </p:nvSpPr>
          <p:spPr>
            <a:xfrm>
              <a:off x="5835805" y="1182695"/>
              <a:ext cx="2587083" cy="400110"/>
            </a:xfrm>
            <a:prstGeom prst="rect">
              <a:avLst/>
            </a:prstGeom>
            <a:noFill/>
          </p:spPr>
          <p:txBody>
            <a:bodyPr wrap="square" rtlCol="0">
              <a:spAutoFit/>
            </a:bodyPr>
            <a:lstStyle/>
            <a:p>
              <a:r>
                <a:rPr lang="en-US" sz="2000" b="1">
                  <a:latin typeface="K2D Light" panose="00000400000000000000" pitchFamily="2" charset="-34"/>
                  <a:cs typeface="K2D Light" panose="00000400000000000000" pitchFamily="2" charset="-34"/>
                </a:rPr>
                <a:t>Tự làm một mình </a:t>
              </a:r>
            </a:p>
          </p:txBody>
        </p:sp>
      </p:grpSp>
      <p:grpSp>
        <p:nvGrpSpPr>
          <p:cNvPr id="24" name="Group 23">
            <a:extLst>
              <a:ext uri="{FF2B5EF4-FFF2-40B4-BE49-F238E27FC236}">
                <a16:creationId xmlns:a16="http://schemas.microsoft.com/office/drawing/2014/main" id="{DCAC3D24-817C-45CA-85B2-FAD75D236F1A}"/>
              </a:ext>
            </a:extLst>
          </p:cNvPr>
          <p:cNvGrpSpPr/>
          <p:nvPr/>
        </p:nvGrpSpPr>
        <p:grpSpPr>
          <a:xfrm>
            <a:off x="3791415" y="2468805"/>
            <a:ext cx="4799436" cy="707886"/>
            <a:chOff x="3791415" y="2468805"/>
            <a:chExt cx="4799436" cy="707886"/>
          </a:xfrm>
        </p:grpSpPr>
        <p:cxnSp>
          <p:nvCxnSpPr>
            <p:cNvPr id="14" name="Straight Arrow Connector 13">
              <a:extLst>
                <a:ext uri="{FF2B5EF4-FFF2-40B4-BE49-F238E27FC236}">
                  <a16:creationId xmlns:a16="http://schemas.microsoft.com/office/drawing/2014/main" id="{0BFDE696-7160-4396-9851-16903F604798}"/>
                </a:ext>
              </a:extLst>
            </p:cNvPr>
            <p:cNvCxnSpPr>
              <a:cxnSpLocks/>
            </p:cNvCxnSpPr>
            <p:nvPr/>
          </p:nvCxnSpPr>
          <p:spPr>
            <a:xfrm>
              <a:off x="3791415" y="2668859"/>
              <a:ext cx="2044390" cy="0"/>
            </a:xfrm>
            <a:prstGeom prst="straightConnector1">
              <a:avLst/>
            </a:prstGeom>
            <a:ln>
              <a:tailEnd type="triangle"/>
            </a:ln>
            <a:effectLst/>
          </p:spPr>
          <p:style>
            <a:lnRef idx="3">
              <a:schemeClr val="accent1"/>
            </a:lnRef>
            <a:fillRef idx="0">
              <a:schemeClr val="accent1"/>
            </a:fillRef>
            <a:effectRef idx="2">
              <a:schemeClr val="accent1"/>
            </a:effectRef>
            <a:fontRef idx="minor">
              <a:schemeClr val="tx1"/>
            </a:fontRef>
          </p:style>
        </p:cxnSp>
        <p:sp>
          <p:nvSpPr>
            <p:cNvPr id="18" name="TextBox 17">
              <a:extLst>
                <a:ext uri="{FF2B5EF4-FFF2-40B4-BE49-F238E27FC236}">
                  <a16:creationId xmlns:a16="http://schemas.microsoft.com/office/drawing/2014/main" id="{46B22C06-ADFE-4B1E-8123-CEE553619E2C}"/>
                </a:ext>
              </a:extLst>
            </p:cNvPr>
            <p:cNvSpPr txBox="1"/>
            <p:nvPr/>
          </p:nvSpPr>
          <p:spPr>
            <a:xfrm>
              <a:off x="5835804" y="2468805"/>
              <a:ext cx="2755047" cy="707886"/>
            </a:xfrm>
            <a:prstGeom prst="rect">
              <a:avLst/>
            </a:prstGeom>
            <a:noFill/>
          </p:spPr>
          <p:txBody>
            <a:bodyPr wrap="square" rtlCol="0">
              <a:spAutoFit/>
            </a:bodyPr>
            <a:lstStyle/>
            <a:p>
              <a:r>
                <a:rPr lang="en-US" sz="2000" b="1">
                  <a:latin typeface="K2D Light" panose="00000400000000000000" pitchFamily="2" charset="-34"/>
                  <a:cs typeface="K2D Light" panose="00000400000000000000" pitchFamily="2" charset="-34"/>
                </a:rPr>
                <a:t>Gọi hội bạn thân đến giúp</a:t>
              </a:r>
            </a:p>
          </p:txBody>
        </p:sp>
      </p:grpSp>
      <p:grpSp>
        <p:nvGrpSpPr>
          <p:cNvPr id="23" name="Group 22">
            <a:extLst>
              <a:ext uri="{FF2B5EF4-FFF2-40B4-BE49-F238E27FC236}">
                <a16:creationId xmlns:a16="http://schemas.microsoft.com/office/drawing/2014/main" id="{616742B5-E0A0-49B0-A757-92E7F1296809}"/>
              </a:ext>
            </a:extLst>
          </p:cNvPr>
          <p:cNvGrpSpPr/>
          <p:nvPr/>
        </p:nvGrpSpPr>
        <p:grpSpPr>
          <a:xfrm>
            <a:off x="3791414" y="2668859"/>
            <a:ext cx="4631472" cy="1445277"/>
            <a:chOff x="3791414" y="2668859"/>
            <a:chExt cx="4631472" cy="1445277"/>
          </a:xfrm>
        </p:grpSpPr>
        <p:sp>
          <p:nvSpPr>
            <p:cNvPr id="19" name="TextBox 18">
              <a:extLst>
                <a:ext uri="{FF2B5EF4-FFF2-40B4-BE49-F238E27FC236}">
                  <a16:creationId xmlns:a16="http://schemas.microsoft.com/office/drawing/2014/main" id="{2D5E0202-56A1-42EA-8512-8E468464AC98}"/>
                </a:ext>
              </a:extLst>
            </p:cNvPr>
            <p:cNvSpPr txBox="1"/>
            <p:nvPr/>
          </p:nvSpPr>
          <p:spPr>
            <a:xfrm>
              <a:off x="5835803" y="3714026"/>
              <a:ext cx="2587083" cy="400110"/>
            </a:xfrm>
            <a:prstGeom prst="rect">
              <a:avLst/>
            </a:prstGeom>
            <a:noFill/>
          </p:spPr>
          <p:txBody>
            <a:bodyPr wrap="square" rtlCol="0">
              <a:spAutoFit/>
            </a:bodyPr>
            <a:lstStyle/>
            <a:p>
              <a:r>
                <a:rPr lang="en-US" sz="2000" b="1">
                  <a:latin typeface="K2D Light" panose="00000400000000000000" pitchFamily="2" charset="-34"/>
                  <a:cs typeface="K2D Light" panose="00000400000000000000" pitchFamily="2" charset="-34"/>
                </a:rPr>
                <a:t>Về luôn, không làm</a:t>
              </a:r>
            </a:p>
          </p:txBody>
        </p:sp>
        <p:cxnSp>
          <p:nvCxnSpPr>
            <p:cNvPr id="20" name="Straight Arrow Connector 19">
              <a:extLst>
                <a:ext uri="{FF2B5EF4-FFF2-40B4-BE49-F238E27FC236}">
                  <a16:creationId xmlns:a16="http://schemas.microsoft.com/office/drawing/2014/main" id="{7E81F55A-7533-4F95-B64B-578A9F861391}"/>
                </a:ext>
              </a:extLst>
            </p:cNvPr>
            <p:cNvCxnSpPr>
              <a:cxnSpLocks/>
            </p:cNvCxnSpPr>
            <p:nvPr/>
          </p:nvCxnSpPr>
          <p:spPr>
            <a:xfrm>
              <a:off x="3791414" y="2668859"/>
              <a:ext cx="2044389" cy="1286108"/>
            </a:xfrm>
            <a:prstGeom prst="straightConnector1">
              <a:avLst/>
            </a:prstGeom>
            <a:ln>
              <a:tailEnd type="triangle"/>
            </a:ln>
            <a:effectLst/>
          </p:spPr>
          <p:style>
            <a:lnRef idx="3">
              <a:schemeClr val="accent1"/>
            </a:lnRef>
            <a:fillRef idx="0">
              <a:schemeClr val="accent1"/>
            </a:fillRef>
            <a:effectRef idx="2">
              <a:schemeClr val="accent1"/>
            </a:effectRef>
            <a:fontRef idx="minor">
              <a:schemeClr val="tx1"/>
            </a:fontRef>
          </p:style>
        </p:cxnSp>
      </p:grpSp>
      <p:sp>
        <p:nvSpPr>
          <p:cNvPr id="28" name="Google Shape;375;p43">
            <a:extLst>
              <a:ext uri="{FF2B5EF4-FFF2-40B4-BE49-F238E27FC236}">
                <a16:creationId xmlns:a16="http://schemas.microsoft.com/office/drawing/2014/main" id="{881880D8-47B6-48F2-9B4A-EEDCA6A0835F}"/>
              </a:ext>
            </a:extLst>
          </p:cNvPr>
          <p:cNvSpPr txBox="1">
            <a:spLocks/>
          </p:cNvSpPr>
          <p:nvPr/>
        </p:nvSpPr>
        <p:spPr>
          <a:xfrm>
            <a:off x="445621" y="226321"/>
            <a:ext cx="1985344" cy="4539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a:solidFill>
                  <a:schemeClr val="bg2"/>
                </a:solidFill>
                <a:latin typeface="iCiel Mijas" panose="02000506000000020004" pitchFamily="50" charset="0"/>
              </a:rPr>
              <a:t>Tình huống</a:t>
            </a:r>
            <a:endParaRPr lang="en-US">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75" name="Google Shape;375;p43"/>
          <p:cNvSpPr txBox="1">
            <a:spLocks noGrp="1"/>
          </p:cNvSpPr>
          <p:nvPr>
            <p:ph type="title" idx="6"/>
          </p:nvPr>
        </p:nvSpPr>
        <p:spPr>
          <a:xfrm>
            <a:off x="713250" y="410027"/>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200">
                <a:latin typeface="iCiel Mijas" panose="02000506000000020004" pitchFamily="50" charset="0"/>
              </a:rPr>
              <a:t>Giải thuật tham lam</a:t>
            </a:r>
            <a:endParaRPr/>
          </a:p>
        </p:txBody>
      </p:sp>
      <p:sp>
        <p:nvSpPr>
          <p:cNvPr id="15" name="TextBox 14">
            <a:extLst>
              <a:ext uri="{FF2B5EF4-FFF2-40B4-BE49-F238E27FC236}">
                <a16:creationId xmlns:a16="http://schemas.microsoft.com/office/drawing/2014/main" id="{FB760577-AE6D-4AF2-83DD-5CF28649BE71}"/>
              </a:ext>
            </a:extLst>
          </p:cNvPr>
          <p:cNvSpPr txBox="1"/>
          <p:nvPr/>
        </p:nvSpPr>
        <p:spPr>
          <a:xfrm>
            <a:off x="617035" y="1256371"/>
            <a:ext cx="6809677" cy="923330"/>
          </a:xfrm>
          <a:prstGeom prst="rect">
            <a:avLst/>
          </a:prstGeom>
          <a:noFill/>
        </p:spPr>
        <p:txBody>
          <a:bodyPr wrap="square" rtlCol="0">
            <a:spAutoFit/>
          </a:bodyPr>
          <a:lstStyle/>
          <a:p>
            <a:pPr marL="285750" indent="-285750">
              <a:buFont typeface="Wingdings" panose="05000000000000000000" pitchFamily="2" charset="2"/>
              <a:buChar char="§"/>
            </a:pPr>
            <a:r>
              <a:rPr lang="en-US" sz="1800" b="1">
                <a:latin typeface="K2D Light" panose="00000400000000000000" pitchFamily="2" charset="-34"/>
                <a:cs typeface="K2D Light" panose="00000400000000000000" pitchFamily="2" charset="-34"/>
              </a:rPr>
              <a:t>Thuật toán tham làm (greedy algorithm) là thuật toán sử dụng chiến thuật tham lam cho tối ưu cục bộ với hi vọng nó sẽ thu hồi được giải pháp tối ưu toàn cục.</a:t>
            </a:r>
          </a:p>
        </p:txBody>
      </p:sp>
      <p:sp>
        <p:nvSpPr>
          <p:cNvPr id="16" name="TextBox 15">
            <a:extLst>
              <a:ext uri="{FF2B5EF4-FFF2-40B4-BE49-F238E27FC236}">
                <a16:creationId xmlns:a16="http://schemas.microsoft.com/office/drawing/2014/main" id="{37BE6B3A-47F6-4759-8234-6FC4F057084C}"/>
              </a:ext>
            </a:extLst>
          </p:cNvPr>
          <p:cNvSpPr txBox="1"/>
          <p:nvPr/>
        </p:nvSpPr>
        <p:spPr>
          <a:xfrm>
            <a:off x="617035" y="2386291"/>
            <a:ext cx="6839415" cy="923330"/>
          </a:xfrm>
          <a:prstGeom prst="rect">
            <a:avLst/>
          </a:prstGeom>
          <a:noFill/>
        </p:spPr>
        <p:txBody>
          <a:bodyPr wrap="square" rtlCol="0">
            <a:spAutoFit/>
          </a:bodyPr>
          <a:lstStyle/>
          <a:p>
            <a:pPr marL="285750" indent="-285750">
              <a:buFont typeface="Wingdings" panose="05000000000000000000" pitchFamily="2" charset="2"/>
              <a:buChar char="§"/>
            </a:pPr>
            <a:r>
              <a:rPr lang="en-US" sz="1800" b="1">
                <a:latin typeface="K2D Light" panose="00000400000000000000" pitchFamily="2" charset="-34"/>
                <a:cs typeface="K2D Light" panose="00000400000000000000" pitchFamily="2" charset="-34"/>
              </a:rPr>
              <a:t>Không phải luôn luôn, nhưng trong nhiều trường hợp, chiến thuật này cho kết quả tốt.</a:t>
            </a:r>
          </a:p>
          <a:p>
            <a:endParaRPr lang="en-US" sz="1800" b="1">
              <a:latin typeface="K2D Light" panose="00000400000000000000" pitchFamily="2" charset="-34"/>
              <a:cs typeface="K2D Light" panose="00000400000000000000" pitchFamily="2" charset="-34"/>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75" name="Google Shape;375;p43"/>
          <p:cNvSpPr txBox="1">
            <a:spLocks noGrp="1"/>
          </p:cNvSpPr>
          <p:nvPr>
            <p:ph type="title" idx="6"/>
          </p:nvPr>
        </p:nvSpPr>
        <p:spPr>
          <a:xfrm>
            <a:off x="713250" y="410027"/>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t>Phương pháp</a:t>
            </a:r>
            <a:endParaRPr/>
          </a:p>
        </p:txBody>
      </p:sp>
      <p:sp>
        <p:nvSpPr>
          <p:cNvPr id="15" name="TextBox 14">
            <a:extLst>
              <a:ext uri="{FF2B5EF4-FFF2-40B4-BE49-F238E27FC236}">
                <a16:creationId xmlns:a16="http://schemas.microsoft.com/office/drawing/2014/main" id="{FB760577-AE6D-4AF2-83DD-5CF28649BE71}"/>
              </a:ext>
            </a:extLst>
          </p:cNvPr>
          <p:cNvSpPr txBox="1"/>
          <p:nvPr/>
        </p:nvSpPr>
        <p:spPr>
          <a:xfrm>
            <a:off x="617035" y="1248937"/>
            <a:ext cx="6809677" cy="369332"/>
          </a:xfrm>
          <a:prstGeom prst="rect">
            <a:avLst/>
          </a:prstGeom>
          <a:noFill/>
        </p:spPr>
        <p:txBody>
          <a:bodyPr wrap="square" rtlCol="0">
            <a:spAutoFit/>
          </a:bodyPr>
          <a:lstStyle/>
          <a:p>
            <a:pPr marL="285750" indent="-285750">
              <a:buFont typeface="Wingdings" panose="05000000000000000000" pitchFamily="2" charset="2"/>
              <a:buChar char="§"/>
            </a:pPr>
            <a:r>
              <a:rPr lang="en-US" sz="1800" b="1">
                <a:latin typeface="K2D Light" panose="00000400000000000000" pitchFamily="2" charset="-34"/>
                <a:cs typeface="K2D Light" panose="00000400000000000000" pitchFamily="2" charset="-34"/>
              </a:rPr>
              <a:t>Với mỗi bài toán, ta sẽ xây dựng:</a:t>
            </a:r>
          </a:p>
        </p:txBody>
      </p:sp>
      <p:sp>
        <p:nvSpPr>
          <p:cNvPr id="9" name="TextBox 8">
            <a:extLst>
              <a:ext uri="{FF2B5EF4-FFF2-40B4-BE49-F238E27FC236}">
                <a16:creationId xmlns:a16="http://schemas.microsoft.com/office/drawing/2014/main" id="{631CC545-FD07-4FFA-9020-4E99CD700CDE}"/>
              </a:ext>
            </a:extLst>
          </p:cNvPr>
          <p:cNvSpPr txBox="1"/>
          <p:nvPr/>
        </p:nvSpPr>
        <p:spPr>
          <a:xfrm>
            <a:off x="955286" y="1925419"/>
            <a:ext cx="6839415" cy="646331"/>
          </a:xfrm>
          <a:prstGeom prst="rect">
            <a:avLst/>
          </a:prstGeom>
          <a:noFill/>
        </p:spPr>
        <p:txBody>
          <a:bodyPr wrap="square" rtlCol="0">
            <a:spAutoFit/>
          </a:bodyPr>
          <a:lstStyle/>
          <a:p>
            <a:pPr marL="285750" indent="-285750">
              <a:buFont typeface="Arial" panose="020B0604020202020204" pitchFamily="34" charset="0"/>
              <a:buChar char="•"/>
            </a:pPr>
            <a:r>
              <a:rPr lang="en-US" sz="1800" b="1">
                <a:latin typeface="K2D Light" panose="00000400000000000000" pitchFamily="2" charset="-34"/>
                <a:cs typeface="K2D Light" panose="00000400000000000000" pitchFamily="2" charset="-34"/>
              </a:rPr>
              <a:t>Tập A là các đối tượng chúng ta cần xem xét, tập S (ban đầu rỗng) sẽ chứa các đối tượng thoã mãn điều kiện nào đó.</a:t>
            </a:r>
          </a:p>
        </p:txBody>
      </p:sp>
      <p:sp>
        <p:nvSpPr>
          <p:cNvPr id="10" name="TextBox 9">
            <a:extLst>
              <a:ext uri="{FF2B5EF4-FFF2-40B4-BE49-F238E27FC236}">
                <a16:creationId xmlns:a16="http://schemas.microsoft.com/office/drawing/2014/main" id="{596E58DE-8A13-4889-9DFE-BDA2A81B60A5}"/>
              </a:ext>
            </a:extLst>
          </p:cNvPr>
          <p:cNvSpPr txBox="1"/>
          <p:nvPr/>
        </p:nvSpPr>
        <p:spPr>
          <a:xfrm>
            <a:off x="1003606" y="2679761"/>
            <a:ext cx="6839415" cy="646331"/>
          </a:xfrm>
          <a:prstGeom prst="rect">
            <a:avLst/>
          </a:prstGeom>
          <a:noFill/>
        </p:spPr>
        <p:txBody>
          <a:bodyPr wrap="square" rtlCol="0">
            <a:spAutoFit/>
          </a:bodyPr>
          <a:lstStyle/>
          <a:p>
            <a:pPr marL="285750" indent="-285750">
              <a:buFont typeface="Arial" panose="020B0604020202020204" pitchFamily="34" charset="0"/>
              <a:buChar char="•"/>
            </a:pPr>
            <a:r>
              <a:rPr lang="en-US" sz="1800" b="1">
                <a:latin typeface="K2D Light" panose="00000400000000000000" pitchFamily="2" charset="-34"/>
                <a:cs typeface="K2D Light" panose="00000400000000000000" pitchFamily="2" charset="-34"/>
              </a:rPr>
              <a:t>Một hàm mục tiêu gắn với mỗi nghiệm chấp nhận được với một giá trị nào đó.</a:t>
            </a:r>
          </a:p>
        </p:txBody>
      </p:sp>
      <p:sp>
        <p:nvSpPr>
          <p:cNvPr id="11" name="TextBox 10">
            <a:extLst>
              <a:ext uri="{FF2B5EF4-FFF2-40B4-BE49-F238E27FC236}">
                <a16:creationId xmlns:a16="http://schemas.microsoft.com/office/drawing/2014/main" id="{3177BC26-0B24-4AD8-A802-F75F5CE5DAB8}"/>
              </a:ext>
            </a:extLst>
          </p:cNvPr>
          <p:cNvSpPr txBox="1"/>
          <p:nvPr/>
        </p:nvSpPr>
        <p:spPr>
          <a:xfrm>
            <a:off x="1003605" y="3357714"/>
            <a:ext cx="6839415" cy="646331"/>
          </a:xfrm>
          <a:prstGeom prst="rect">
            <a:avLst/>
          </a:prstGeom>
          <a:noFill/>
        </p:spPr>
        <p:txBody>
          <a:bodyPr wrap="square" rtlCol="0">
            <a:spAutoFit/>
          </a:bodyPr>
          <a:lstStyle/>
          <a:p>
            <a:pPr marL="285750" indent="-285750">
              <a:buFont typeface="Arial" panose="020B0604020202020204" pitchFamily="34" charset="0"/>
              <a:buChar char="•"/>
            </a:pPr>
            <a:r>
              <a:rPr lang="en-US" sz="1800" b="1">
                <a:latin typeface="K2D Light" panose="00000400000000000000" pitchFamily="2" charset="-34"/>
                <a:cs typeface="K2D Light" panose="00000400000000000000" pitchFamily="2" charset="-34"/>
              </a:rPr>
              <a:t>Một nghiệm mà hàm mục tiêu chấp nhận được có giá trị lớn nhất (hoặc nhỏ nhất) được gọi là nghiệm tối ưu.</a:t>
            </a:r>
          </a:p>
        </p:txBody>
      </p:sp>
    </p:spTree>
    <p:extLst>
      <p:ext uri="{BB962C8B-B14F-4D97-AF65-F5344CB8AC3E}">
        <p14:creationId xmlns:p14="http://schemas.microsoft.com/office/powerpoint/2010/main" val="1515118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75" name="Google Shape;375;p43"/>
          <p:cNvSpPr txBox="1">
            <a:spLocks noGrp="1"/>
          </p:cNvSpPr>
          <p:nvPr>
            <p:ph type="title" idx="6"/>
          </p:nvPr>
        </p:nvSpPr>
        <p:spPr>
          <a:xfrm>
            <a:off x="713250" y="410027"/>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t>Phương pháp</a:t>
            </a:r>
            <a:endParaRPr/>
          </a:p>
        </p:txBody>
      </p:sp>
      <p:sp>
        <p:nvSpPr>
          <p:cNvPr id="15" name="TextBox 14">
            <a:extLst>
              <a:ext uri="{FF2B5EF4-FFF2-40B4-BE49-F238E27FC236}">
                <a16:creationId xmlns:a16="http://schemas.microsoft.com/office/drawing/2014/main" id="{FB760577-AE6D-4AF2-83DD-5CF28649BE71}"/>
              </a:ext>
            </a:extLst>
          </p:cNvPr>
          <p:cNvSpPr txBox="1"/>
          <p:nvPr/>
        </p:nvSpPr>
        <p:spPr>
          <a:xfrm>
            <a:off x="617035" y="1248937"/>
            <a:ext cx="6809677" cy="646331"/>
          </a:xfrm>
          <a:prstGeom prst="rect">
            <a:avLst/>
          </a:prstGeom>
          <a:noFill/>
        </p:spPr>
        <p:txBody>
          <a:bodyPr wrap="square" rtlCol="0">
            <a:spAutoFit/>
          </a:bodyPr>
          <a:lstStyle/>
          <a:p>
            <a:pPr marL="285750" indent="-285750">
              <a:buFont typeface="Wingdings" panose="05000000000000000000" pitchFamily="2" charset="2"/>
              <a:buChar char="§"/>
            </a:pPr>
            <a:r>
              <a:rPr lang="en-US" sz="1800" b="1">
                <a:latin typeface="K2D Light" panose="00000400000000000000" pitchFamily="2" charset="-34"/>
                <a:cs typeface="K2D Light" panose="00000400000000000000" pitchFamily="2" charset="-34"/>
              </a:rPr>
              <a:t>Phương pháp: ta sẽ xây dựng tập S từ tập rỗng ban đầu.</a:t>
            </a:r>
          </a:p>
          <a:p>
            <a:endParaRPr lang="en-US" sz="1800" b="1">
              <a:latin typeface="K2D Light" panose="00000400000000000000" pitchFamily="2" charset="-34"/>
              <a:cs typeface="K2D Light" panose="00000400000000000000" pitchFamily="2" charset="-34"/>
            </a:endParaRPr>
          </a:p>
        </p:txBody>
      </p:sp>
      <p:sp>
        <p:nvSpPr>
          <p:cNvPr id="9" name="TextBox 8">
            <a:extLst>
              <a:ext uri="{FF2B5EF4-FFF2-40B4-BE49-F238E27FC236}">
                <a16:creationId xmlns:a16="http://schemas.microsoft.com/office/drawing/2014/main" id="{631CC545-FD07-4FFA-9020-4E99CD700CDE}"/>
              </a:ext>
            </a:extLst>
          </p:cNvPr>
          <p:cNvSpPr txBox="1"/>
          <p:nvPr/>
        </p:nvSpPr>
        <p:spPr>
          <a:xfrm>
            <a:off x="955286" y="1925419"/>
            <a:ext cx="6839415" cy="646331"/>
          </a:xfrm>
          <a:prstGeom prst="rect">
            <a:avLst/>
          </a:prstGeom>
          <a:noFill/>
        </p:spPr>
        <p:txBody>
          <a:bodyPr wrap="square" rtlCol="0">
            <a:spAutoFit/>
          </a:bodyPr>
          <a:lstStyle/>
          <a:p>
            <a:pPr marL="285750" indent="-285750">
              <a:buFont typeface="Arial" panose="020B0604020202020204" pitchFamily="34" charset="0"/>
              <a:buChar char="•"/>
            </a:pPr>
            <a:r>
              <a:rPr lang="en-US" sz="1800" b="1">
                <a:latin typeface="K2D Light" panose="00000400000000000000" pitchFamily="2" charset="-34"/>
                <a:cs typeface="K2D Light" panose="00000400000000000000" pitchFamily="2" charset="-34"/>
              </a:rPr>
              <a:t>Tại mỗi bước, ta sẽ chọn phần tử </a:t>
            </a:r>
            <a:r>
              <a:rPr lang="en-US" sz="1800" b="1" i="1">
                <a:solidFill>
                  <a:srgbClr val="FF0000"/>
                </a:solidFill>
                <a:latin typeface="K2D Light" panose="00000400000000000000" pitchFamily="2" charset="-34"/>
                <a:cs typeface="K2D Light" panose="00000400000000000000" pitchFamily="2" charset="-34"/>
              </a:rPr>
              <a:t>tốt nhất</a:t>
            </a:r>
            <a:r>
              <a:rPr lang="en-US" sz="1800" b="1">
                <a:latin typeface="K2D Light" panose="00000400000000000000" pitchFamily="2" charset="-34"/>
                <a:cs typeface="K2D Light" panose="00000400000000000000" pitchFamily="2" charset="-34"/>
              </a:rPr>
              <a:t> từ tập A để dần dần đưa vào tập S. Nếu thoã mãn thì phần từ đó sẽ bị loại khỏi A.</a:t>
            </a:r>
          </a:p>
        </p:txBody>
      </p:sp>
      <p:sp>
        <p:nvSpPr>
          <p:cNvPr id="10" name="TextBox 9">
            <a:extLst>
              <a:ext uri="{FF2B5EF4-FFF2-40B4-BE49-F238E27FC236}">
                <a16:creationId xmlns:a16="http://schemas.microsoft.com/office/drawing/2014/main" id="{596E58DE-8A13-4889-9DFE-BDA2A81B60A5}"/>
              </a:ext>
            </a:extLst>
          </p:cNvPr>
          <p:cNvSpPr txBox="1"/>
          <p:nvPr/>
        </p:nvSpPr>
        <p:spPr>
          <a:xfrm>
            <a:off x="1003606" y="2679761"/>
            <a:ext cx="6839415" cy="923330"/>
          </a:xfrm>
          <a:prstGeom prst="rect">
            <a:avLst/>
          </a:prstGeom>
          <a:noFill/>
        </p:spPr>
        <p:txBody>
          <a:bodyPr wrap="square" rtlCol="0">
            <a:spAutoFit/>
          </a:bodyPr>
          <a:lstStyle/>
          <a:p>
            <a:pPr marL="285750" indent="-285750">
              <a:buFont typeface="Arial" panose="020B0604020202020204" pitchFamily="34" charset="0"/>
              <a:buChar char="•"/>
            </a:pPr>
            <a:r>
              <a:rPr lang="en-US" sz="1800" b="1">
                <a:latin typeface="K2D Light" panose="00000400000000000000" pitchFamily="2" charset="-34"/>
                <a:cs typeface="K2D Light" panose="00000400000000000000" pitchFamily="2" charset="-34"/>
              </a:rPr>
              <a:t>Nếu khi được thêm phần tử mà tập S vẫn thoã các điều kiện của bài toán, ta tiếp tục xây dựng tập S bằng các them phàn tử thoã mãn từ tập A.</a:t>
            </a:r>
          </a:p>
        </p:txBody>
      </p:sp>
    </p:spTree>
    <p:extLst>
      <p:ext uri="{BB962C8B-B14F-4D97-AF65-F5344CB8AC3E}">
        <p14:creationId xmlns:p14="http://schemas.microsoft.com/office/powerpoint/2010/main" val="3426600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75" name="Google Shape;375;p43"/>
          <p:cNvSpPr txBox="1">
            <a:spLocks noGrp="1"/>
          </p:cNvSpPr>
          <p:nvPr>
            <p:ph type="title" idx="6"/>
          </p:nvPr>
        </p:nvSpPr>
        <p:spPr>
          <a:xfrm>
            <a:off x="713250" y="410027"/>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a:t>Lược đồ tổng quát</a:t>
            </a:r>
            <a:endParaRPr/>
          </a:p>
        </p:txBody>
      </p:sp>
      <p:sp>
        <p:nvSpPr>
          <p:cNvPr id="15" name="TextBox 14">
            <a:extLst>
              <a:ext uri="{FF2B5EF4-FFF2-40B4-BE49-F238E27FC236}">
                <a16:creationId xmlns:a16="http://schemas.microsoft.com/office/drawing/2014/main" id="{FB760577-AE6D-4AF2-83DD-5CF28649BE71}"/>
              </a:ext>
            </a:extLst>
          </p:cNvPr>
          <p:cNvSpPr txBox="1"/>
          <p:nvPr/>
        </p:nvSpPr>
        <p:spPr>
          <a:xfrm>
            <a:off x="617035" y="1248937"/>
            <a:ext cx="6809677" cy="1938992"/>
          </a:xfrm>
          <a:prstGeom prst="rect">
            <a:avLst/>
          </a:prstGeom>
          <a:noFill/>
        </p:spPr>
        <p:txBody>
          <a:bodyPr wrap="square" rtlCol="0">
            <a:spAutoFit/>
          </a:bodyPr>
          <a:lstStyle/>
          <a:p>
            <a:r>
              <a:rPr lang="en-US" sz="1800" b="1">
                <a:latin typeface="K2D Light" panose="00000400000000000000" pitchFamily="2" charset="-34"/>
                <a:cs typeface="K2D Light" panose="00000400000000000000" pitchFamily="2" charset="-34"/>
              </a:rPr>
              <a:t>Thamlam(A,S) {A là các đối tượng, S là tập nghiệm}</a:t>
            </a:r>
          </a:p>
          <a:p>
            <a:r>
              <a:rPr lang="en-US" sz="1800" b="1">
                <a:latin typeface="K2D Light" panose="00000400000000000000" pitchFamily="2" charset="-34"/>
                <a:cs typeface="K2D Light" panose="00000400000000000000" pitchFamily="2" charset="-34"/>
              </a:rPr>
              <a:t>	S = </a:t>
            </a:r>
            <a:r>
              <a:rPr lang="en-US"/>
              <a:t>Ø;</a:t>
            </a:r>
          </a:p>
          <a:p>
            <a:r>
              <a:rPr lang="en-US"/>
              <a:t>	Whlie ( A != Ø):</a:t>
            </a:r>
          </a:p>
          <a:p>
            <a:r>
              <a:rPr lang="en-US"/>
              <a:t>	{</a:t>
            </a:r>
          </a:p>
          <a:p>
            <a:r>
              <a:rPr lang="en-US"/>
              <a:t>		X = select(A);</a:t>
            </a:r>
          </a:p>
          <a:p>
            <a:r>
              <a:rPr lang="en-US"/>
              <a:t>		A = A – x;</a:t>
            </a:r>
          </a:p>
          <a:p>
            <a:r>
              <a:rPr lang="en-US"/>
              <a:t>		If ((S</a:t>
            </a:r>
            <a:r>
              <a:rPr lang="en-US">
                <a:latin typeface="Arial" panose="020B0604020202020204" pitchFamily="34" charset="0"/>
                <a:cs typeface="Arial" panose="020B0604020202020204" pitchFamily="34" charset="0"/>
              </a:rPr>
              <a:t> </a:t>
            </a:r>
            <a:r>
              <a:rPr lang="en-US"/>
              <a:t>∪ {x}) chấp nhận): S = S</a:t>
            </a:r>
            <a:r>
              <a:rPr lang="en-US">
                <a:latin typeface="Arial" panose="020B0604020202020204" pitchFamily="34" charset="0"/>
                <a:cs typeface="Arial" panose="020B0604020202020204" pitchFamily="34" charset="0"/>
              </a:rPr>
              <a:t> </a:t>
            </a:r>
            <a:r>
              <a:rPr lang="en-US"/>
              <a:t>∪ {x};</a:t>
            </a:r>
          </a:p>
          <a:p>
            <a:r>
              <a:rPr lang="en-US"/>
              <a:t>	}</a:t>
            </a:r>
          </a:p>
        </p:txBody>
      </p:sp>
    </p:spTree>
    <p:extLst>
      <p:ext uri="{BB962C8B-B14F-4D97-AF65-F5344CB8AC3E}">
        <p14:creationId xmlns:p14="http://schemas.microsoft.com/office/powerpoint/2010/main" val="289732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1"/>
          <p:cNvSpPr/>
          <p:nvPr/>
        </p:nvSpPr>
        <p:spPr>
          <a:xfrm>
            <a:off x="1020206" y="1932275"/>
            <a:ext cx="51078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txBox="1">
            <a:spLocks noGrp="1"/>
          </p:cNvSpPr>
          <p:nvPr>
            <p:ph type="title"/>
          </p:nvPr>
        </p:nvSpPr>
        <p:spPr>
          <a:xfrm>
            <a:off x="1020206" y="1932275"/>
            <a:ext cx="5107800" cy="1312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latin typeface="iCiel Mijas" panose="02000506000000020004" pitchFamily="50" charset="0"/>
              </a:rPr>
              <a:t>Bài toán cái Balo</a:t>
            </a:r>
            <a:br>
              <a:rPr lang="en">
                <a:latin typeface="iCiel Mijas" panose="02000506000000020004" pitchFamily="50" charset="0"/>
              </a:rPr>
            </a:br>
            <a:r>
              <a:rPr lang="en" sz="2400">
                <a:latin typeface="iCiel Mijas" panose="02000506000000020004" pitchFamily="50" charset="0"/>
              </a:rPr>
              <a:t>(Knapsack problem)</a:t>
            </a:r>
            <a:endParaRPr sz="2400">
              <a:latin typeface="iCiel Mijas" panose="02000506000000020004" pitchFamily="50" charset="0"/>
            </a:endParaRPr>
          </a:p>
        </p:txBody>
      </p:sp>
      <p:sp>
        <p:nvSpPr>
          <p:cNvPr id="355" name="Google Shape;355;p41"/>
          <p:cNvSpPr txBox="1">
            <a:spLocks noGrp="1"/>
          </p:cNvSpPr>
          <p:nvPr>
            <p:ph type="title" idx="2"/>
          </p:nvPr>
        </p:nvSpPr>
        <p:spPr>
          <a:xfrm>
            <a:off x="6004594" y="1530150"/>
            <a:ext cx="2121000" cy="1963500"/>
          </a:xfrm>
          <a:prstGeom prst="rect">
            <a:avLst/>
          </a:prstGeom>
        </p:spPr>
        <p:txBody>
          <a:bodyPr spcFirstLastPara="1" wrap="square" lIns="0" tIns="0" rIns="0" bIns="0" anchor="b" anchorCtr="0">
            <a:noAutofit/>
          </a:bodyPr>
          <a:lstStyle/>
          <a:p>
            <a:pPr marL="0" lvl="0" indent="0" algn="r" rtl="0">
              <a:spcBef>
                <a:spcPts val="0"/>
              </a:spcBef>
              <a:spcAft>
                <a:spcPts val="0"/>
              </a:spcAft>
              <a:buNone/>
            </a:pPr>
            <a:r>
              <a:rPr lang="en"/>
              <a:t>02</a:t>
            </a:r>
            <a:endParaRPr/>
          </a:p>
        </p:txBody>
      </p:sp>
    </p:spTree>
    <p:extLst>
      <p:ext uri="{BB962C8B-B14F-4D97-AF65-F5344CB8AC3E}">
        <p14:creationId xmlns:p14="http://schemas.microsoft.com/office/powerpoint/2010/main" val="3066900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nd Energy Supplier Pitch Deck by Slidesgo">
  <a:themeElements>
    <a:clrScheme name="Simple Light">
      <a:dk1>
        <a:srgbClr val="2E3338"/>
      </a:dk1>
      <a:lt1>
        <a:srgbClr val="F6EFDC"/>
      </a:lt1>
      <a:dk2>
        <a:srgbClr val="164A4A"/>
      </a:dk2>
      <a:lt2>
        <a:srgbClr val="3F4853"/>
      </a:lt2>
      <a:accent1>
        <a:srgbClr val="81B5A8"/>
      </a:accent1>
      <a:accent2>
        <a:srgbClr val="ADDBD0"/>
      </a:accent2>
      <a:accent3>
        <a:srgbClr val="454318"/>
      </a:accent3>
      <a:accent4>
        <a:srgbClr val="FFFFFF"/>
      </a:accent4>
      <a:accent5>
        <a:srgbClr val="FFFFFF"/>
      </a:accent5>
      <a:accent6>
        <a:srgbClr val="FFFFFF"/>
      </a:accent6>
      <a:hlink>
        <a:srgbClr val="2E33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TotalTime>
  <Words>1664</Words>
  <Application>Microsoft Office PowerPoint</Application>
  <PresentationFormat>On-screen Show (16:9)</PresentationFormat>
  <Paragraphs>370</Paragraphs>
  <Slides>29</Slides>
  <Notes>29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Commissioner</vt:lpstr>
      <vt:lpstr>Wingdings</vt:lpstr>
      <vt:lpstr>Arial (Headings)</vt:lpstr>
      <vt:lpstr>Syne</vt:lpstr>
      <vt:lpstr>Commissioner ExtraBold</vt:lpstr>
      <vt:lpstr>K2D Light</vt:lpstr>
      <vt:lpstr>Times New Roman</vt:lpstr>
      <vt:lpstr>Barlow SemiBold</vt:lpstr>
      <vt:lpstr>iCiel Mijas</vt:lpstr>
      <vt:lpstr>Arial</vt:lpstr>
      <vt:lpstr>Wind Energy Supplier Pitch Deck by Slidesgo</vt:lpstr>
      <vt:lpstr>Giải thuật tham lam (greedy algorithm)</vt:lpstr>
      <vt:lpstr>Giải thuật tham lam</vt:lpstr>
      <vt:lpstr>Giải thuật tham lam</vt:lpstr>
      <vt:lpstr>PowerPoint Presentation</vt:lpstr>
      <vt:lpstr>Giải thuật tham lam</vt:lpstr>
      <vt:lpstr>Phương pháp</vt:lpstr>
      <vt:lpstr>Phương pháp</vt:lpstr>
      <vt:lpstr>Lược đồ tổng quát</vt:lpstr>
      <vt:lpstr>Bài toán cái Balo (Knapsack problem)</vt:lpstr>
      <vt:lpstr>Bài toán</vt:lpstr>
      <vt:lpstr>Bài toán</vt:lpstr>
      <vt:lpstr>Bài toán</vt:lpstr>
      <vt:lpstr>Bài toán</vt:lpstr>
      <vt:lpstr>Mã hoá Huffman (Huffman tree)</vt:lpstr>
      <vt:lpstr>Mã hoá Huffman</vt:lpstr>
      <vt:lpstr>Mã hoá Huffman</vt:lpstr>
      <vt:lpstr>Cây Huffman</vt:lpstr>
      <vt:lpstr>Mã Huffman</vt:lpstr>
      <vt:lpstr>Thuật toán tham lam</vt:lpstr>
      <vt:lpstr>Mã hoá Huffman</vt:lpstr>
      <vt:lpstr>Mã hoá Huffman</vt:lpstr>
      <vt:lpstr>Mã hoá Huffman</vt:lpstr>
      <vt:lpstr>Mã hoá Huffman</vt:lpstr>
      <vt:lpstr>Mã hoá Huffman</vt:lpstr>
      <vt:lpstr>Bài toán lập lịch</vt:lpstr>
      <vt:lpstr>Đặt vấn đề </vt:lpstr>
      <vt:lpstr>Đặt vấn đề</vt:lpstr>
      <vt:lpstr>Đặt vấn đề</vt:lpstr>
      <vt:lpstr>Ưu – nhược điểm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Giải thuật tham lam (greedy algorithm)</dc:title>
  <cp:lastModifiedBy>Cao Tuân</cp:lastModifiedBy>
  <cp:revision>10</cp:revision>
  <dcterms:modified xsi:type="dcterms:W3CDTF">2022-04-18T07:07:49Z</dcterms:modified>
</cp:coreProperties>
</file>