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1.     NodeJS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a.     What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b.     Why NodeJS</a:t>
            </a:r>
            <a:endParaRPr/>
          </a:p>
          <a:p>
            <a:pPr indent="-13716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                                               i. 	Simplicity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c.     Concurrency vs Parallel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d.     Cluster</a:t>
            </a:r>
            <a:endParaRPr/>
          </a:p>
          <a:p>
            <a:pPr indent="-13716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                                               i. 	PM2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e.     Child Process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 </a:t>
            </a:r>
            <a:endParaRPr/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2.     Type of Scalability</a:t>
            </a:r>
            <a:endParaRPr/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3.     Others (TBC)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a.     Tweaking OS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b.     Cache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c.     Compression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d.     Co-hosted nginx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e.     CPU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f.      Disk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g.     Memory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h.     Logging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i.      Docker</a:t>
            </a:r>
            <a:endParaRPr/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4.     Final Thoughts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6300c9d4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6300c9d4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6300c9d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6300c9d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6300c9d4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6300c9d4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886178cdd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886178cdd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886178cd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886178cd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886178cd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886178cd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886178cdd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886178cdd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6300c9d4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6300c9d4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6300c9d4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6300c9d4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46300c9d4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46300c9d4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6300c9d40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6300c9d40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REDUNDANT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886178cdd_1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886178cdd_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4886178cdd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4886178cdd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886178cdd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886178cdd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886178cdd_1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886178cdd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6300c9d4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6300c9d4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46300c9d40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46300c9d40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6300c9d4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6300c9d4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a519390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a519390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6300c9d40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6300c9d40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4a5259871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4a5259871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886178cd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886178cd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a5259871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a5259871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46300c9d40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46300c9d40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886178cd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886178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886178c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886178c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4886178cd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4886178cd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886178cd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886178cd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886178cd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886178cd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1.     NodeJS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a.     What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b.     Why NodeJS</a:t>
            </a:r>
            <a:endParaRPr/>
          </a:p>
          <a:p>
            <a:pPr indent="-13716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                                               i. 	Simplicity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c.     Concurrency vs Parallel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d.     Cluster</a:t>
            </a:r>
            <a:endParaRPr/>
          </a:p>
          <a:p>
            <a:pPr indent="-13716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                                               i. 	PM2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e.     Child Process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 </a:t>
            </a:r>
            <a:endParaRPr/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2.     Type of Scalability</a:t>
            </a:r>
            <a:endParaRPr/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3.     Others (TBC)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a.     Tweaking OS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b.     Cache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c.     Compression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d.     Co-hosted nginx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e.     CPU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f.      Disk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g.     Memory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h.     Logging</a:t>
            </a:r>
            <a:endParaRPr/>
          </a:p>
          <a:p>
            <a:pPr indent="-228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i.      Docker</a:t>
            </a:r>
            <a:endParaRPr/>
          </a:p>
          <a:p>
            <a:pPr indent="-2286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4.     Final Thoughts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4886178cd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4886178cd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Relationship Id="rId5" Type="http://schemas.openxmlformats.org/officeDocument/2006/relationships/image" Target="../media/image2.jpg"/><Relationship Id="rId6" Type="http://schemas.openxmlformats.org/officeDocument/2006/relationships/image" Target="../media/image3.jpg"/><Relationship Id="rId7" Type="http://schemas.openxmlformats.org/officeDocument/2006/relationships/image" Target="../media/image4.jp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Scaling with NodeJS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3F3F3"/>
                </a:solidFill>
              </a:rPr>
              <a:t>Tran Diep Bang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25" y="242375"/>
            <a:ext cx="1593426" cy="5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</a:t>
            </a:r>
            <a:r>
              <a:rPr lang="en-GB"/>
              <a:t>enchmark</a:t>
            </a:r>
            <a:endParaRPr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75" y="1160300"/>
            <a:ext cx="8176876" cy="314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Don’t do this !!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563" y="1486587"/>
            <a:ext cx="8414875" cy="21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this !!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00" y="1356625"/>
            <a:ext cx="8196224" cy="261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3075" y="922700"/>
            <a:ext cx="5548499" cy="38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5"/>
          <p:cNvSpPr txBox="1"/>
          <p:nvPr>
            <p:ph type="title"/>
          </p:nvPr>
        </p:nvSpPr>
        <p:spPr>
          <a:xfrm>
            <a:off x="242975" y="80900"/>
            <a:ext cx="55485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Concurrency vs Parallel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 of s</a:t>
            </a:r>
            <a:r>
              <a:rPr lang="en-GB"/>
              <a:t>calability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212950" y="71800"/>
            <a:ext cx="2808000" cy="6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Horizontal</a:t>
            </a:r>
            <a:r>
              <a:rPr lang="en-GB"/>
              <a:t> scaling</a:t>
            </a:r>
            <a:endParaRPr/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6450" y="1035425"/>
            <a:ext cx="5151101" cy="38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275800" y="80800"/>
            <a:ext cx="2808000" cy="54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Vertical scaling</a:t>
            </a:r>
            <a:endParaRPr/>
          </a:p>
        </p:txBody>
      </p:sp>
      <p:sp>
        <p:nvSpPr>
          <p:cNvPr id="146" name="Google Shape;146;p28"/>
          <p:cNvSpPr txBox="1"/>
          <p:nvPr/>
        </p:nvSpPr>
        <p:spPr>
          <a:xfrm>
            <a:off x="3984250" y="979175"/>
            <a:ext cx="1477200" cy="2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34343"/>
              </a:solidFill>
            </a:endParaRPr>
          </a:p>
        </p:txBody>
      </p:sp>
      <p:pic>
        <p:nvPicPr>
          <p:cNvPr id="147" name="Google Shape;14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225" y="1041600"/>
            <a:ext cx="5057550" cy="39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176475" y="632825"/>
            <a:ext cx="85206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 sz="1400">
                <a:solidFill>
                  <a:srgbClr val="FFFFFF"/>
                </a:solidFill>
              </a:rPr>
              <a:t>We want to take </a:t>
            </a:r>
            <a:r>
              <a:rPr lang="en-GB" sz="1400">
                <a:solidFill>
                  <a:srgbClr val="FFFFFF"/>
                </a:solidFill>
              </a:rPr>
              <a:t>advantage</a:t>
            </a:r>
            <a:r>
              <a:rPr lang="en-GB" sz="1400">
                <a:solidFill>
                  <a:srgbClr val="FFFFFF"/>
                </a:solidFill>
              </a:rPr>
              <a:t> m</a:t>
            </a:r>
            <a:r>
              <a:rPr lang="en-GB" sz="1400">
                <a:solidFill>
                  <a:srgbClr val="FFFFFF"/>
                </a:solidFill>
              </a:rPr>
              <a:t>ulti-core of CPU</a:t>
            </a:r>
            <a:endParaRPr sz="1400"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Better performance 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 sz="1400">
                <a:solidFill>
                  <a:srgbClr val="FFFFFF"/>
                </a:solidFill>
              </a:rPr>
              <a:t>Zero downtime</a:t>
            </a:r>
            <a:endParaRPr sz="1400">
              <a:solidFill>
                <a:srgbClr val="FFFF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 sz="1400">
                <a:solidFill>
                  <a:srgbClr val="FFFFFF"/>
                </a:solidFill>
              </a:rPr>
              <a:t>Load balancing</a:t>
            </a:r>
            <a:endParaRPr sz="14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</a:endParaRPr>
          </a:p>
        </p:txBody>
      </p:sp>
      <p:pic>
        <p:nvPicPr>
          <p:cNvPr id="153" name="Google Shape;15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125" y="1980600"/>
            <a:ext cx="6528775" cy="27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9"/>
          <p:cNvSpPr txBox="1"/>
          <p:nvPr>
            <p:ph type="title"/>
          </p:nvPr>
        </p:nvSpPr>
        <p:spPr>
          <a:xfrm>
            <a:off x="374125" y="60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Cluster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100" y="246700"/>
            <a:ext cx="6072901" cy="4650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PM2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About me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179325" y="1141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>
                <a:solidFill>
                  <a:srgbClr val="FFFFFF"/>
                </a:solidFill>
              </a:rPr>
              <a:t>Software Engineer at Trusting Social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>
                <a:solidFill>
                  <a:srgbClr val="FFFFFF"/>
                </a:solidFill>
              </a:rPr>
              <a:t>Fan of NodeJS, React 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-"/>
            </a:pPr>
            <a:r>
              <a:rPr lang="en-GB">
                <a:solidFill>
                  <a:srgbClr val="FFFFFF"/>
                </a:solidFill>
              </a:rPr>
              <a:t>Golang newbie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2"/>
          <p:cNvSpPr txBox="1"/>
          <p:nvPr>
            <p:ph type="title"/>
          </p:nvPr>
        </p:nvSpPr>
        <p:spPr>
          <a:xfrm>
            <a:off x="0" y="0"/>
            <a:ext cx="2975100" cy="82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Child process</a:t>
            </a:r>
            <a:endParaRPr sz="2800"/>
          </a:p>
        </p:txBody>
      </p:sp>
      <p:sp>
        <p:nvSpPr>
          <p:cNvPr id="170" name="Google Shape;170;p32"/>
          <p:cNvSpPr txBox="1"/>
          <p:nvPr/>
        </p:nvSpPr>
        <p:spPr>
          <a:xfrm>
            <a:off x="166450" y="644975"/>
            <a:ext cx="5991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en-GB">
                <a:solidFill>
                  <a:srgbClr val="F3F3F3"/>
                </a:solidFill>
              </a:rPr>
              <a:t>CPU Intensive task</a:t>
            </a:r>
            <a:endParaRPr>
              <a:solidFill>
                <a:srgbClr val="F3F3F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Char char="-"/>
            </a:pPr>
            <a:r>
              <a:rPr lang="en-GB">
                <a:solidFill>
                  <a:srgbClr val="F3F3F3"/>
                </a:solidFill>
              </a:rPr>
              <a:t>Big computation</a:t>
            </a:r>
            <a:endParaRPr>
              <a:solidFill>
                <a:srgbClr val="F3F3F3"/>
              </a:solidFill>
            </a:endParaRPr>
          </a:p>
        </p:txBody>
      </p:sp>
      <p:pic>
        <p:nvPicPr>
          <p:cNvPr id="171" name="Google Shape;17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00" y="1440475"/>
            <a:ext cx="7677200" cy="33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0" y="53875"/>
            <a:ext cx="304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Tweaking OS</a:t>
            </a:r>
            <a:endParaRPr sz="2800"/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800" y="1109488"/>
            <a:ext cx="7804950" cy="30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0" y="0"/>
            <a:ext cx="30519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Compression</a:t>
            </a:r>
            <a:endParaRPr sz="2800"/>
          </a:p>
        </p:txBody>
      </p:sp>
      <p:sp>
        <p:nvSpPr>
          <p:cNvPr id="183" name="Google Shape;183;p34"/>
          <p:cNvSpPr txBox="1"/>
          <p:nvPr/>
        </p:nvSpPr>
        <p:spPr>
          <a:xfrm>
            <a:off x="2478325" y="1910850"/>
            <a:ext cx="3943800" cy="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const compression = require(“compression”)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FEFEF"/>
                </a:solidFill>
              </a:rPr>
              <a:t>app.use(compression)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Nginx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/>
        </p:nvSpPr>
        <p:spPr>
          <a:xfrm>
            <a:off x="309675" y="852800"/>
            <a:ext cx="6048000" cy="26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 sz="1800">
                <a:solidFill>
                  <a:srgbClr val="F3F3F3"/>
                </a:solidFill>
              </a:rPr>
              <a:t>Faster deployment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 sz="1800">
                <a:solidFill>
                  <a:srgbClr val="F3F3F3"/>
                </a:solidFill>
              </a:rPr>
              <a:t>Consistent environment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 sz="1800">
                <a:solidFill>
                  <a:srgbClr val="F3F3F3"/>
                </a:solidFill>
              </a:rPr>
              <a:t>Layer and image version control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 sz="1800">
                <a:solidFill>
                  <a:srgbClr val="F3F3F3"/>
                </a:solidFill>
              </a:rPr>
              <a:t>W</a:t>
            </a:r>
            <a:r>
              <a:rPr lang="en-GB" sz="1800">
                <a:solidFill>
                  <a:srgbClr val="F3F3F3"/>
                </a:solidFill>
              </a:rPr>
              <a:t>ork well in DevOps and CI/CD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 sz="1800">
                <a:solidFill>
                  <a:srgbClr val="F3F3F3"/>
                </a:solidFill>
              </a:rPr>
              <a:t>Fast boot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 sz="1800">
                <a:solidFill>
                  <a:srgbClr val="F3F3F3"/>
                </a:solidFill>
              </a:rPr>
              <a:t>Easy to scale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194" name="Google Shape;194;p36"/>
          <p:cNvSpPr txBox="1"/>
          <p:nvPr>
            <p:ph type="title"/>
          </p:nvPr>
        </p:nvSpPr>
        <p:spPr>
          <a:xfrm>
            <a:off x="0" y="35900"/>
            <a:ext cx="2085000" cy="81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Docker</a:t>
            </a:r>
            <a:endParaRPr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/>
          <p:nvPr/>
        </p:nvSpPr>
        <p:spPr>
          <a:xfrm>
            <a:off x="265550" y="2234900"/>
            <a:ext cx="1317900" cy="944100"/>
          </a:xfrm>
          <a:prstGeom prst="ellipse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Internet</a:t>
            </a:r>
            <a:endParaRPr/>
          </a:p>
        </p:txBody>
      </p:sp>
      <p:sp>
        <p:nvSpPr>
          <p:cNvPr id="200" name="Google Shape;200;p37"/>
          <p:cNvSpPr/>
          <p:nvPr/>
        </p:nvSpPr>
        <p:spPr>
          <a:xfrm>
            <a:off x="2596350" y="865450"/>
            <a:ext cx="6215400" cy="3766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7"/>
          <p:cNvSpPr/>
          <p:nvPr/>
        </p:nvSpPr>
        <p:spPr>
          <a:xfrm>
            <a:off x="2891375" y="1121150"/>
            <a:ext cx="865500" cy="317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Nginx</a:t>
            </a:r>
            <a:endParaRPr/>
          </a:p>
        </p:txBody>
      </p:sp>
      <p:sp>
        <p:nvSpPr>
          <p:cNvPr id="202" name="Google Shape;202;p37"/>
          <p:cNvSpPr/>
          <p:nvPr/>
        </p:nvSpPr>
        <p:spPr>
          <a:xfrm>
            <a:off x="1657159" y="2483250"/>
            <a:ext cx="865500" cy="4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7"/>
          <p:cNvSpPr/>
          <p:nvPr/>
        </p:nvSpPr>
        <p:spPr>
          <a:xfrm>
            <a:off x="4025738" y="1509475"/>
            <a:ext cx="1720500" cy="472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37"/>
          <p:cNvSpPr txBox="1"/>
          <p:nvPr/>
        </p:nvSpPr>
        <p:spPr>
          <a:xfrm>
            <a:off x="2522650" y="346200"/>
            <a:ext cx="1234200" cy="3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F3F3F3"/>
                </a:solidFill>
              </a:rPr>
              <a:t>Machine 01</a:t>
            </a:r>
            <a:endParaRPr b="1">
              <a:solidFill>
                <a:srgbClr val="F3F3F3"/>
              </a:solidFill>
            </a:endParaRPr>
          </a:p>
        </p:txBody>
      </p:sp>
      <p:sp>
        <p:nvSpPr>
          <p:cNvPr id="205" name="Google Shape;205;p37"/>
          <p:cNvSpPr/>
          <p:nvPr/>
        </p:nvSpPr>
        <p:spPr>
          <a:xfrm>
            <a:off x="6103500" y="1121150"/>
            <a:ext cx="2121900" cy="11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API Service</a:t>
            </a:r>
            <a:endParaRPr/>
          </a:p>
        </p:txBody>
      </p:sp>
      <p:sp>
        <p:nvSpPr>
          <p:cNvPr id="206" name="Google Shape;206;p37"/>
          <p:cNvSpPr/>
          <p:nvPr/>
        </p:nvSpPr>
        <p:spPr>
          <a:xfrm>
            <a:off x="6928350" y="2331142"/>
            <a:ext cx="472200" cy="6780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7"/>
          <p:cNvSpPr/>
          <p:nvPr/>
        </p:nvSpPr>
        <p:spPr>
          <a:xfrm>
            <a:off x="6156475" y="3101189"/>
            <a:ext cx="2121900" cy="1117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MySQL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/>
          <p:nvPr/>
        </p:nvSpPr>
        <p:spPr>
          <a:xfrm>
            <a:off x="147525" y="2280325"/>
            <a:ext cx="1317900" cy="9441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Internet</a:t>
            </a:r>
            <a:endParaRPr/>
          </a:p>
        </p:txBody>
      </p:sp>
      <p:sp>
        <p:nvSpPr>
          <p:cNvPr id="213" name="Google Shape;213;p38"/>
          <p:cNvSpPr/>
          <p:nvPr/>
        </p:nvSpPr>
        <p:spPr>
          <a:xfrm>
            <a:off x="2596350" y="481900"/>
            <a:ext cx="5890800" cy="4435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8"/>
          <p:cNvSpPr/>
          <p:nvPr/>
        </p:nvSpPr>
        <p:spPr>
          <a:xfrm>
            <a:off x="2891375" y="1317900"/>
            <a:ext cx="865500" cy="2733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NGINX</a:t>
            </a:r>
            <a:endParaRPr/>
          </a:p>
        </p:txBody>
      </p:sp>
      <p:sp>
        <p:nvSpPr>
          <p:cNvPr id="215" name="Google Shape;215;p38"/>
          <p:cNvSpPr/>
          <p:nvPr/>
        </p:nvSpPr>
        <p:spPr>
          <a:xfrm>
            <a:off x="1558834" y="2550775"/>
            <a:ext cx="865500" cy="403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8"/>
          <p:cNvSpPr/>
          <p:nvPr/>
        </p:nvSpPr>
        <p:spPr>
          <a:xfrm>
            <a:off x="3843225" y="1612900"/>
            <a:ext cx="1720500" cy="472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8"/>
          <p:cNvSpPr/>
          <p:nvPr/>
        </p:nvSpPr>
        <p:spPr>
          <a:xfrm>
            <a:off x="5802300" y="1162800"/>
            <a:ext cx="2350500" cy="11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8"/>
          <p:cNvSpPr/>
          <p:nvPr/>
        </p:nvSpPr>
        <p:spPr>
          <a:xfrm>
            <a:off x="5920425" y="1260000"/>
            <a:ext cx="2128800" cy="9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API Service</a:t>
            </a:r>
            <a:endParaRPr/>
          </a:p>
        </p:txBody>
      </p:sp>
      <p:sp>
        <p:nvSpPr>
          <p:cNvPr id="219" name="Google Shape;219;p38"/>
          <p:cNvSpPr txBox="1"/>
          <p:nvPr/>
        </p:nvSpPr>
        <p:spPr>
          <a:xfrm>
            <a:off x="5699275" y="653875"/>
            <a:ext cx="2252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01</a:t>
            </a:r>
            <a:endParaRPr/>
          </a:p>
        </p:txBody>
      </p:sp>
      <p:sp>
        <p:nvSpPr>
          <p:cNvPr id="220" name="Google Shape;220;p38"/>
          <p:cNvSpPr/>
          <p:nvPr/>
        </p:nvSpPr>
        <p:spPr>
          <a:xfrm>
            <a:off x="5807175" y="3203425"/>
            <a:ext cx="2350500" cy="1138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8"/>
          <p:cNvSpPr/>
          <p:nvPr/>
        </p:nvSpPr>
        <p:spPr>
          <a:xfrm>
            <a:off x="5920550" y="3300625"/>
            <a:ext cx="2128800" cy="94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Docker Database Service</a:t>
            </a:r>
            <a:endParaRPr/>
          </a:p>
        </p:txBody>
      </p:sp>
      <p:sp>
        <p:nvSpPr>
          <p:cNvPr id="222" name="Google Shape;222;p38"/>
          <p:cNvSpPr txBox="1"/>
          <p:nvPr/>
        </p:nvSpPr>
        <p:spPr>
          <a:xfrm>
            <a:off x="5802300" y="4492375"/>
            <a:ext cx="22524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02</a:t>
            </a:r>
            <a:endParaRPr/>
          </a:p>
        </p:txBody>
      </p:sp>
      <p:sp>
        <p:nvSpPr>
          <p:cNvPr id="223" name="Google Shape;223;p38"/>
          <p:cNvSpPr/>
          <p:nvPr/>
        </p:nvSpPr>
        <p:spPr>
          <a:xfrm>
            <a:off x="6920900" y="2451771"/>
            <a:ext cx="231000" cy="6012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/>
          <p:nvPr/>
        </p:nvSpPr>
        <p:spPr>
          <a:xfrm>
            <a:off x="412225" y="517725"/>
            <a:ext cx="3381600" cy="3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 sz="1800">
                <a:solidFill>
                  <a:srgbClr val="F3F3F3"/>
                </a:solidFill>
              </a:rPr>
              <a:t>CPU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 sz="1800">
                <a:solidFill>
                  <a:srgbClr val="F3F3F3"/>
                </a:solidFill>
              </a:rPr>
              <a:t>Disk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 sz="1800">
                <a:solidFill>
                  <a:srgbClr val="F3F3F3"/>
                </a:solidFill>
              </a:rPr>
              <a:t>Memory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 sz="1800">
                <a:solidFill>
                  <a:srgbClr val="F3F3F3"/>
                </a:solidFill>
              </a:rPr>
              <a:t>Logging</a:t>
            </a:r>
            <a:endParaRPr sz="1800">
              <a:solidFill>
                <a:srgbClr val="F3F3F3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●"/>
            </a:pPr>
            <a:r>
              <a:rPr lang="en-GB" sz="1800">
                <a:solidFill>
                  <a:srgbClr val="F3F3F3"/>
                </a:solidFill>
              </a:rPr>
              <a:t>Cache</a:t>
            </a:r>
            <a:endParaRPr sz="1800">
              <a:solidFill>
                <a:srgbClr val="F3F3F3"/>
              </a:solidFill>
            </a:endParaRPr>
          </a:p>
        </p:txBody>
      </p:sp>
      <p:sp>
        <p:nvSpPr>
          <p:cNvPr id="229" name="Google Shape;229;p39"/>
          <p:cNvSpPr txBox="1"/>
          <p:nvPr/>
        </p:nvSpPr>
        <p:spPr>
          <a:xfrm>
            <a:off x="463475" y="163925"/>
            <a:ext cx="1565100" cy="6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FFFFFF"/>
                </a:solidFill>
              </a:rPr>
              <a:t>Other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584600" y="445025"/>
            <a:ext cx="824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Final thoughts</a:t>
            </a:r>
            <a:endParaRPr/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52475"/>
            <a:ext cx="8520600" cy="30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-GB">
                <a:solidFill>
                  <a:srgbClr val="F3F3F3"/>
                </a:solidFill>
              </a:rPr>
              <a:t>Don’t block the event loop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-GB">
                <a:solidFill>
                  <a:srgbClr val="F3F3F3"/>
                </a:solidFill>
              </a:rPr>
              <a:t>Big computation use child process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-GB">
                <a:solidFill>
                  <a:srgbClr val="F3F3F3"/>
                </a:solidFill>
              </a:rPr>
              <a:t>Use clusters, take advantage of </a:t>
            </a:r>
            <a:r>
              <a:rPr lang="en-GB">
                <a:solidFill>
                  <a:srgbClr val="F3F3F3"/>
                </a:solidFill>
              </a:rPr>
              <a:t>multiple core cpu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-GB">
                <a:solidFill>
                  <a:srgbClr val="F3F3F3"/>
                </a:solidFill>
              </a:rPr>
              <a:t>Don’t write blocking code or mix blocking and non-blocking code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-GB">
                <a:solidFill>
                  <a:srgbClr val="F3F3F3"/>
                </a:solidFill>
              </a:rPr>
              <a:t>Always log</a:t>
            </a:r>
            <a:r>
              <a:rPr lang="en-GB">
                <a:solidFill>
                  <a:srgbClr val="F3F3F3"/>
                </a:solidFill>
              </a:rPr>
              <a:t>ging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-GB">
                <a:solidFill>
                  <a:srgbClr val="F3F3F3"/>
                </a:solidFill>
              </a:rPr>
              <a:t>Use nginx for compression, </a:t>
            </a:r>
            <a:r>
              <a:rPr lang="en-GB">
                <a:solidFill>
                  <a:srgbClr val="F3F3F3"/>
                </a:solidFill>
              </a:rPr>
              <a:t>load balancing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-GB">
                <a:solidFill>
                  <a:srgbClr val="F3F3F3"/>
                </a:solidFill>
              </a:rPr>
              <a:t>Caching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-GB">
                <a:solidFill>
                  <a:srgbClr val="F3F3F3"/>
                </a:solidFill>
              </a:rPr>
              <a:t>Beware of memory, disk, cpu, network ...v.v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-GB">
                <a:solidFill>
                  <a:srgbClr val="F3F3F3"/>
                </a:solidFill>
              </a:rPr>
              <a:t>Use Docker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Reach me at :</a:t>
            </a:r>
            <a:endParaRPr sz="24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darklegend2009@gmail.com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552925"/>
            <a:ext cx="8520600" cy="14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What is NodeJS?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trustingsocial.com/jobs</a:t>
            </a:r>
            <a:endParaRPr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305725" y="539525"/>
            <a:ext cx="7679400" cy="23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Open source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Server side runtime environment built on Chrome’s V8 Javascript Engine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It provides an event driven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Non-blocking (asynchronous)</a:t>
            </a:r>
            <a:endParaRPr>
              <a:solidFill>
                <a:srgbClr val="FFFF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-"/>
            </a:pPr>
            <a:r>
              <a:rPr lang="en-GB">
                <a:solidFill>
                  <a:srgbClr val="FFFFFF"/>
                </a:solidFill>
              </a:rPr>
              <a:t>I/O and cross-platform runtime environment for building highly scalable server-side application using Javascript.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2350" y="3243452"/>
            <a:ext cx="1347862" cy="107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950" y="3268265"/>
            <a:ext cx="1030050" cy="10300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850" y="3152850"/>
            <a:ext cx="1943949" cy="12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3850" y="1155854"/>
            <a:ext cx="1835248" cy="13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465700" y="353375"/>
            <a:ext cx="33036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3F3F3"/>
                </a:solidFill>
              </a:rPr>
              <a:t>Who is </a:t>
            </a:r>
            <a:r>
              <a:rPr lang="en-GB" sz="1800">
                <a:solidFill>
                  <a:srgbClr val="F3F3F3"/>
                </a:solidFill>
              </a:rPr>
              <a:t>using NodeJS?</a:t>
            </a:r>
            <a:endParaRPr sz="1800">
              <a:solidFill>
                <a:srgbClr val="F3F3F3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3550" y="1459050"/>
            <a:ext cx="4758548" cy="113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9400" y="3243439"/>
            <a:ext cx="1030050" cy="10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647700"/>
            <a:ext cx="8520600" cy="39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 sz="2400">
                <a:solidFill>
                  <a:srgbClr val="F3F3F3"/>
                </a:solidFill>
              </a:rPr>
              <a:t>WHY NODEJS?</a:t>
            </a:r>
            <a:endParaRPr b="1" sz="24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2136400"/>
            <a:ext cx="8520600" cy="19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SIMPLICITY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533400"/>
            <a:ext cx="8520600" cy="40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-GB">
                <a:solidFill>
                  <a:srgbClr val="F3F3F3"/>
                </a:solidFill>
              </a:rPr>
              <a:t>Single thread </a:t>
            </a:r>
            <a:r>
              <a:rPr lang="en-GB">
                <a:solidFill>
                  <a:srgbClr val="F3F3F3"/>
                </a:solidFill>
              </a:rPr>
              <a:t>Non-blocking I/O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-GB">
                <a:solidFill>
                  <a:srgbClr val="F3F3F3"/>
                </a:solidFill>
              </a:rPr>
              <a:t>Good support with </a:t>
            </a:r>
            <a:r>
              <a:rPr lang="en-GB">
                <a:solidFill>
                  <a:srgbClr val="F3F3F3"/>
                </a:solidFill>
              </a:rPr>
              <a:t>REST, GraphQL and WebSocket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-GB">
                <a:solidFill>
                  <a:srgbClr val="F3F3F3"/>
                </a:solidFill>
              </a:rPr>
              <a:t>Over 15k npm modules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-GB">
                <a:solidFill>
                  <a:srgbClr val="F3F3F3"/>
                </a:solidFill>
              </a:rPr>
              <a:t>Really active community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-GB">
                <a:solidFill>
                  <a:srgbClr val="F3F3F3"/>
                </a:solidFill>
              </a:rPr>
              <a:t>B</a:t>
            </a:r>
            <a:r>
              <a:rPr lang="en-GB">
                <a:solidFill>
                  <a:srgbClr val="F3F3F3"/>
                </a:solidFill>
              </a:rPr>
              <a:t>uilt-in support for promises and generator-based coroutines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-GB">
                <a:solidFill>
                  <a:srgbClr val="F3F3F3"/>
                </a:solidFill>
              </a:rPr>
              <a:t>HTTP/2</a:t>
            </a:r>
            <a:endParaRPr>
              <a:solidFill>
                <a:srgbClr val="F3F3F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Char char="-"/>
            </a:pPr>
            <a:r>
              <a:rPr lang="en-GB">
                <a:solidFill>
                  <a:srgbClr val="F3F3F3"/>
                </a:solidFill>
              </a:rPr>
              <a:t>blah… blah blah….blah</a:t>
            </a:r>
            <a:endParaRPr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430875"/>
            <a:ext cx="8520600" cy="41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Non-blocking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b="1" lang="en-GB"/>
              <a:t>Blocking</a:t>
            </a:r>
            <a:endParaRPr b="1"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3375" y="2974200"/>
            <a:ext cx="6478474" cy="111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3375" y="917850"/>
            <a:ext cx="5761949" cy="141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