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3"/>
  </p:sldMasterIdLst>
  <p:notesMasterIdLst>
    <p:notesMasterId r:id="rId49"/>
  </p:notesMasterIdLst>
  <p:handoutMasterIdLst>
    <p:handoutMasterId r:id="rId50"/>
  </p:handoutMasterIdLst>
  <p:sldIdLst>
    <p:sldId id="542" r:id="rId4"/>
    <p:sldId id="578" r:id="rId5"/>
    <p:sldId id="579" r:id="rId6"/>
    <p:sldId id="581" r:id="rId7"/>
    <p:sldId id="582" r:id="rId8"/>
    <p:sldId id="583" r:id="rId9"/>
    <p:sldId id="584" r:id="rId10"/>
    <p:sldId id="585" r:id="rId11"/>
    <p:sldId id="586" r:id="rId12"/>
    <p:sldId id="587" r:id="rId13"/>
    <p:sldId id="588" r:id="rId14"/>
    <p:sldId id="589" r:id="rId15"/>
    <p:sldId id="590" r:id="rId16"/>
    <p:sldId id="591" r:id="rId17"/>
    <p:sldId id="592" r:id="rId18"/>
    <p:sldId id="593" r:id="rId19"/>
    <p:sldId id="594" r:id="rId20"/>
    <p:sldId id="595" r:id="rId21"/>
    <p:sldId id="596" r:id="rId22"/>
    <p:sldId id="597" r:id="rId23"/>
    <p:sldId id="598" r:id="rId24"/>
    <p:sldId id="611" r:id="rId25"/>
    <p:sldId id="612" r:id="rId26"/>
    <p:sldId id="616" r:id="rId27"/>
    <p:sldId id="618" r:id="rId28"/>
    <p:sldId id="623" r:id="rId29"/>
    <p:sldId id="626" r:id="rId30"/>
    <p:sldId id="627" r:id="rId31"/>
    <p:sldId id="629" r:id="rId32"/>
    <p:sldId id="630" r:id="rId33"/>
    <p:sldId id="631" r:id="rId34"/>
    <p:sldId id="632" r:id="rId35"/>
    <p:sldId id="633" r:id="rId36"/>
    <p:sldId id="635" r:id="rId37"/>
    <p:sldId id="648" r:id="rId38"/>
    <p:sldId id="649" r:id="rId39"/>
    <p:sldId id="641" r:id="rId40"/>
    <p:sldId id="643" r:id="rId41"/>
    <p:sldId id="650" r:id="rId42"/>
    <p:sldId id="651" r:id="rId43"/>
    <p:sldId id="652" r:id="rId44"/>
    <p:sldId id="653" r:id="rId45"/>
    <p:sldId id="644" r:id="rId46"/>
    <p:sldId id="647" r:id="rId47"/>
    <p:sldId id="576" r:id="rId4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8FD74889-F4E5-465F-86FE-B27B0AA083E4}">
          <p14:sldIdLst>
            <p14:sldId id="542"/>
            <p14:sldId id="578"/>
            <p14:sldId id="579"/>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611"/>
            <p14:sldId id="612"/>
            <p14:sldId id="616"/>
            <p14:sldId id="618"/>
            <p14:sldId id="623"/>
            <p14:sldId id="626"/>
            <p14:sldId id="627"/>
            <p14:sldId id="629"/>
            <p14:sldId id="630"/>
            <p14:sldId id="631"/>
            <p14:sldId id="632"/>
            <p14:sldId id="633"/>
            <p14:sldId id="635"/>
            <p14:sldId id="648"/>
            <p14:sldId id="649"/>
            <p14:sldId id="641"/>
            <p14:sldId id="643"/>
            <p14:sldId id="650"/>
            <p14:sldId id="651"/>
            <p14:sldId id="652"/>
            <p14:sldId id="653"/>
            <p14:sldId id="644"/>
            <p14:sldId id="647"/>
            <p14:sldId id="576"/>
          </p14:sldIdLst>
        </p14:section>
      </p14:sectionLst>
    </p:ext>
    <p:ext uri="{EFAFB233-063F-42B5-8137-9DF3F51BA10A}">
      <p15:sldGuideLst xmlns:p15="http://schemas.microsoft.com/office/powerpoint/2012/main">
        <p15:guide id="1" orient="horz" pos="2688" userDrawn="1">
          <p15:clr>
            <a:srgbClr val="A4A3A4"/>
          </p15:clr>
        </p15:guide>
        <p15:guide id="2" pos="3576"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00CCFF"/>
    <a:srgbClr val="008DF6"/>
    <a:srgbClr val="0000FF"/>
    <a:srgbClr val="8E8EFF"/>
    <a:srgbClr val="474747"/>
    <a:srgbClr val="99FF33"/>
    <a:srgbClr val="28F83C"/>
    <a:srgbClr val="FF6600"/>
    <a:srgbClr val="B3C9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57" autoAdjust="0"/>
    <p:restoredTop sz="94434" autoAdjust="0"/>
  </p:normalViewPr>
  <p:slideViewPr>
    <p:cSldViewPr snapToGrid="0">
      <p:cViewPr varScale="1">
        <p:scale>
          <a:sx n="114" d="100"/>
          <a:sy n="114" d="100"/>
        </p:scale>
        <p:origin x="1158" y="108"/>
      </p:cViewPr>
      <p:guideLst>
        <p:guide orient="horz" pos="2688"/>
        <p:guide pos="3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20"/>
    </p:cViewPr>
  </p:sorterViewPr>
  <p:notesViewPr>
    <p:cSldViewPr snapToGrid="0">
      <p:cViewPr varScale="1">
        <p:scale>
          <a:sx n="65" d="100"/>
          <a:sy n="65" d="100"/>
        </p:scale>
        <p:origin x="-2802" y="-114"/>
      </p:cViewPr>
      <p:guideLst>
        <p:guide orient="horz" pos="3024"/>
        <p:guide pos="2304"/>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4851" tIns="47425" rIns="94851" bIns="47425"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4851" tIns="47425" rIns="94851" bIns="47425" rtlCol="0"/>
          <a:lstStyle>
            <a:lvl1pPr algn="r" eaLnBrk="1" hangingPunct="1">
              <a:defRPr sz="1200">
                <a:latin typeface="Arial" charset="0"/>
                <a:cs typeface="Arial" charset="0"/>
              </a:defRPr>
            </a:lvl1pPr>
          </a:lstStyle>
          <a:p>
            <a:pPr>
              <a:defRPr/>
            </a:pPr>
            <a:endParaRPr lang="en-US"/>
          </a:p>
        </p:txBody>
      </p:sp>
      <p:sp>
        <p:nvSpPr>
          <p:cNvPr id="4" name="Footer Placeholder 3"/>
          <p:cNvSpPr>
            <a:spLocks noGrp="1"/>
          </p:cNvSpPr>
          <p:nvPr>
            <p:ph type="ftr" sz="quarter" idx="2"/>
          </p:nvPr>
        </p:nvSpPr>
        <p:spPr>
          <a:xfrm>
            <a:off x="0" y="9118600"/>
            <a:ext cx="3170238" cy="481013"/>
          </a:xfrm>
          <a:prstGeom prst="rect">
            <a:avLst/>
          </a:prstGeom>
        </p:spPr>
        <p:txBody>
          <a:bodyPr vert="horz" lIns="94851" tIns="47425" rIns="94851" bIns="47425" rtlCol="0" anchor="b"/>
          <a:lstStyle>
            <a:lvl1pPr algn="l" eaLnBrk="1" hangingPunct="1">
              <a:defRPr sz="1000">
                <a:latin typeface="Arial" charset="0"/>
                <a:cs typeface="Arial" charset="0"/>
              </a:defRPr>
            </a:lvl1pPr>
          </a:lstStyle>
          <a:p>
            <a:pPr>
              <a:defRPr/>
            </a:pPr>
            <a:endParaRPr lang="en-US"/>
          </a:p>
          <a:p>
            <a:pPr>
              <a:defRPr/>
            </a:pPr>
            <a:r>
              <a:rPr lang="en-US"/>
              <a:t>Confidential</a:t>
            </a:r>
          </a:p>
          <a:p>
            <a:pPr>
              <a:defRPr/>
            </a:pPr>
            <a:endParaRPr 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lIns="94851" tIns="47425" rIns="94851" bIns="47425" rtlCol="0" anchor="b"/>
          <a:lstStyle>
            <a:lvl1pPr algn="r" eaLnBrk="1" hangingPunct="1">
              <a:defRPr sz="1200">
                <a:latin typeface="Arial" charset="0"/>
                <a:cs typeface="Arial" charset="0"/>
              </a:defRPr>
            </a:lvl1pPr>
          </a:lstStyle>
          <a:p>
            <a:pPr>
              <a:defRPr/>
            </a:pPr>
            <a:endParaRPr lang="en-US"/>
          </a:p>
        </p:txBody>
      </p:sp>
    </p:spTree>
    <p:extLst>
      <p:ext uri="{BB962C8B-B14F-4D97-AF65-F5344CB8AC3E}">
        <p14:creationId xmlns:p14="http://schemas.microsoft.com/office/powerpoint/2010/main" val="3813519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53" tIns="48327" rIns="96653" bIns="48327"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53" tIns="48327" rIns="96653" bIns="48327" rtlCol="0"/>
          <a:lstStyle>
            <a:lvl1pPr algn="r" eaLnBrk="1" hangingPunct="1">
              <a:defRPr sz="1200">
                <a:latin typeface="Arial" charset="0"/>
                <a:cs typeface="Arial" charset="0"/>
              </a:defRPr>
            </a:lvl1pPr>
          </a:lstStyle>
          <a:p>
            <a:pPr>
              <a:defRPr/>
            </a:pPr>
            <a:fld id="{219C2E44-1867-496E-BCA3-26038B6786B6}" type="datetimeFigureOut">
              <a:rPr lang="en-US"/>
              <a:pPr>
                <a:defRPr/>
              </a:pPr>
              <a:t>1/4/2023</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53" tIns="48327" rIns="96653" bIns="4832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53" tIns="48327" rIns="96653" bIns="48327"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53" tIns="48327" rIns="96653" bIns="48327" numCol="1" anchor="b" anchorCtr="0" compatLnSpc="1">
            <a:prstTxWarp prst="textNoShape">
              <a:avLst/>
            </a:prstTxWarp>
          </a:bodyPr>
          <a:lstStyle>
            <a:lvl1pPr algn="r" eaLnBrk="1" hangingPunct="1">
              <a:defRPr sz="1200">
                <a:latin typeface="Arial" charset="0"/>
                <a:cs typeface="Arial" charset="0"/>
              </a:defRPr>
            </a:lvl1pPr>
          </a:lstStyle>
          <a:p>
            <a:pPr>
              <a:defRPr/>
            </a:pPr>
            <a:fld id="{DD18E891-23DF-4B52-9FB8-BE5A38966B47}" type="slidenum">
              <a:rPr lang="en-US" altLang="en-US"/>
              <a:pPr>
                <a:defRPr/>
              </a:pPr>
              <a:t>‹#›</a:t>
            </a:fld>
            <a:endParaRPr lang="en-US" altLang="en-US"/>
          </a:p>
        </p:txBody>
      </p:sp>
    </p:spTree>
    <p:extLst>
      <p:ext uri="{BB962C8B-B14F-4D97-AF65-F5344CB8AC3E}">
        <p14:creationId xmlns:p14="http://schemas.microsoft.com/office/powerpoint/2010/main" val="236596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545BE2DC-69AA-470D-8826-8A5DF5783115}" type="slidenum">
              <a:rPr lang="en-US" sz="1200"/>
              <a:pPr eaLnBrk="1" hangingPunct="1"/>
              <a:t>3</a:t>
            </a:fld>
            <a:endParaRPr lang="en-US" sz="1200"/>
          </a:p>
        </p:txBody>
      </p:sp>
      <p:sp>
        <p:nvSpPr>
          <p:cNvPr id="203779" name="Rectangle 2"/>
          <p:cNvSpPr>
            <a:spLocks noGrp="1" noRot="1" noChangeAspect="1" noChangeArrowheads="1" noTextEdit="1"/>
          </p:cNvSpPr>
          <p:nvPr>
            <p:ph type="sldImg"/>
          </p:nvPr>
        </p:nvSpPr>
        <p:spPr>
          <a:xfrm>
            <a:off x="1257300" y="719138"/>
            <a:ext cx="4800600" cy="3600450"/>
          </a:xfrm>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73202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29F47A6B-2D47-430D-8A65-64B446C6BBC4}" type="slidenum">
              <a:rPr lang="en-US" sz="1200"/>
              <a:pPr eaLnBrk="1" hangingPunct="1"/>
              <a:t>12</a:t>
            </a:fld>
            <a:endParaRPr lang="en-US" sz="1200"/>
          </a:p>
        </p:txBody>
      </p:sp>
      <p:sp>
        <p:nvSpPr>
          <p:cNvPr id="167939" name="Rectangle 2"/>
          <p:cNvSpPr>
            <a:spLocks noGrp="1" noRot="1" noChangeAspect="1" noChangeArrowheads="1" noTextEdit="1"/>
          </p:cNvSpPr>
          <p:nvPr>
            <p:ph type="sldImg"/>
          </p:nvPr>
        </p:nvSpPr>
        <p:spPr>
          <a:xfrm>
            <a:off x="1257300" y="719138"/>
            <a:ext cx="4800600" cy="3600450"/>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687963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CB026807-4093-4DDE-892C-748D4814F2C2}" type="slidenum">
              <a:rPr lang="en-US" sz="1200"/>
              <a:pPr eaLnBrk="1" hangingPunct="1"/>
              <a:t>13</a:t>
            </a:fld>
            <a:endParaRPr lang="en-US" sz="1200"/>
          </a:p>
        </p:txBody>
      </p:sp>
      <p:sp>
        <p:nvSpPr>
          <p:cNvPr id="168963" name="Rectangle 2"/>
          <p:cNvSpPr>
            <a:spLocks noGrp="1" noRot="1" noChangeAspect="1" noChangeArrowheads="1" noTextEdit="1"/>
          </p:cNvSpPr>
          <p:nvPr>
            <p:ph type="sldImg"/>
          </p:nvPr>
        </p:nvSpPr>
        <p:spPr>
          <a:xfrm>
            <a:off x="1257300" y="719138"/>
            <a:ext cx="4800600" cy="3600450"/>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8211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5F23D1CE-60AA-40F1-9D6B-98E77D82FC0F}" type="slidenum">
              <a:rPr lang="en-US" sz="1200"/>
              <a:pPr eaLnBrk="1" hangingPunct="1"/>
              <a:t>14</a:t>
            </a:fld>
            <a:endParaRPr lang="en-US" sz="1200"/>
          </a:p>
        </p:txBody>
      </p:sp>
      <p:sp>
        <p:nvSpPr>
          <p:cNvPr id="169987" name="Rectangle 2"/>
          <p:cNvSpPr>
            <a:spLocks noGrp="1" noRot="1" noChangeAspect="1" noChangeArrowheads="1" noTextEdit="1"/>
          </p:cNvSpPr>
          <p:nvPr>
            <p:ph type="sldImg"/>
          </p:nvPr>
        </p:nvSpPr>
        <p:spPr>
          <a:xfrm>
            <a:off x="1257300" y="719138"/>
            <a:ext cx="4800600" cy="3600450"/>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073731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6C5A4EB6-7FE5-43EE-97F3-36CF8934F929}" type="slidenum">
              <a:rPr lang="en-US" sz="1200"/>
              <a:pPr eaLnBrk="1" hangingPunct="1"/>
              <a:t>15</a:t>
            </a:fld>
            <a:endParaRPr lang="en-US" sz="1200"/>
          </a:p>
        </p:txBody>
      </p:sp>
      <p:sp>
        <p:nvSpPr>
          <p:cNvPr id="171011" name="Rectangle 2"/>
          <p:cNvSpPr>
            <a:spLocks noGrp="1" noRot="1" noChangeAspect="1" noChangeArrowheads="1" noTextEdit="1"/>
          </p:cNvSpPr>
          <p:nvPr>
            <p:ph type="sldImg"/>
          </p:nvPr>
        </p:nvSpPr>
        <p:spPr>
          <a:xfrm>
            <a:off x="1257300" y="719138"/>
            <a:ext cx="4800600" cy="360045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013492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7E57454B-3A4E-4EA8-AB32-F615B1CD9E54}" type="slidenum">
              <a:rPr lang="en-US" sz="1200"/>
              <a:pPr eaLnBrk="1" hangingPunct="1"/>
              <a:t>16</a:t>
            </a:fld>
            <a:endParaRPr lang="en-US" sz="1200"/>
          </a:p>
        </p:txBody>
      </p:sp>
      <p:sp>
        <p:nvSpPr>
          <p:cNvPr id="172035" name="Rectangle 2"/>
          <p:cNvSpPr>
            <a:spLocks noGrp="1" noRot="1" noChangeAspect="1" noChangeArrowheads="1" noTextEdit="1"/>
          </p:cNvSpPr>
          <p:nvPr>
            <p:ph type="sldImg"/>
          </p:nvPr>
        </p:nvSpPr>
        <p:spPr>
          <a:xfrm>
            <a:off x="1152525" y="693738"/>
            <a:ext cx="4552950" cy="3414712"/>
          </a:xfrm>
          <a:ln/>
        </p:spPr>
      </p:sp>
      <p:sp>
        <p:nvSpPr>
          <p:cNvPr id="172036"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OK, increase font size</a:t>
            </a:r>
          </a:p>
        </p:txBody>
      </p:sp>
    </p:spTree>
    <p:extLst>
      <p:ext uri="{BB962C8B-B14F-4D97-AF65-F5344CB8AC3E}">
        <p14:creationId xmlns:p14="http://schemas.microsoft.com/office/powerpoint/2010/main" val="1870556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205DF680-D8A5-4901-9059-EBBA37027E10}" type="slidenum">
              <a:rPr lang="en-US" sz="1200"/>
              <a:pPr eaLnBrk="1" hangingPunct="1"/>
              <a:t>17</a:t>
            </a:fld>
            <a:endParaRPr lang="en-US" sz="1200"/>
          </a:p>
        </p:txBody>
      </p:sp>
      <p:sp>
        <p:nvSpPr>
          <p:cNvPr id="173059" name="Rectangle 2"/>
          <p:cNvSpPr>
            <a:spLocks noGrp="1" noRot="1" noChangeAspect="1" noChangeArrowheads="1" noTextEdit="1"/>
          </p:cNvSpPr>
          <p:nvPr>
            <p:ph type="sldImg"/>
          </p:nvPr>
        </p:nvSpPr>
        <p:spPr>
          <a:xfrm>
            <a:off x="1257300" y="719138"/>
            <a:ext cx="4800600" cy="3600450"/>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90297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25F4F08B-6CA2-4168-ADFC-2119BBA50776}" type="slidenum">
              <a:rPr lang="en-US" sz="1200"/>
              <a:pPr eaLnBrk="1" hangingPunct="1"/>
              <a:t>18</a:t>
            </a:fld>
            <a:endParaRPr lang="en-US" sz="1200"/>
          </a:p>
        </p:txBody>
      </p:sp>
      <p:sp>
        <p:nvSpPr>
          <p:cNvPr id="174083" name="Rectangle 2"/>
          <p:cNvSpPr>
            <a:spLocks noGrp="1" noRot="1" noChangeAspect="1" noChangeArrowheads="1" noTextEdit="1"/>
          </p:cNvSpPr>
          <p:nvPr>
            <p:ph type="sldImg"/>
          </p:nvPr>
        </p:nvSpPr>
        <p:spPr>
          <a:xfrm>
            <a:off x="1257300" y="719138"/>
            <a:ext cx="4800600" cy="3600450"/>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978758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25629A3D-BF86-4EF3-80BC-D5070E24E839}" type="slidenum">
              <a:rPr lang="en-US" sz="1200"/>
              <a:pPr eaLnBrk="1" hangingPunct="1"/>
              <a:t>19</a:t>
            </a:fld>
            <a:endParaRPr lang="en-US" sz="1200"/>
          </a:p>
        </p:txBody>
      </p:sp>
      <p:sp>
        <p:nvSpPr>
          <p:cNvPr id="175107" name="Rectangle 2"/>
          <p:cNvSpPr>
            <a:spLocks noGrp="1" noRot="1" noChangeAspect="1" noChangeArrowheads="1" noTextEdit="1"/>
          </p:cNvSpPr>
          <p:nvPr>
            <p:ph type="sldImg"/>
          </p:nvPr>
        </p:nvSpPr>
        <p:spPr>
          <a:xfrm>
            <a:off x="1257300" y="719138"/>
            <a:ext cx="4800600" cy="3600450"/>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430255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4745A694-0B3D-42B4-B285-FB50D6112807}" type="slidenum">
              <a:rPr lang="en-US" sz="1200"/>
              <a:pPr eaLnBrk="1" hangingPunct="1"/>
              <a:t>20</a:t>
            </a:fld>
            <a:endParaRPr lang="en-US" sz="1200"/>
          </a:p>
        </p:txBody>
      </p:sp>
      <p:sp>
        <p:nvSpPr>
          <p:cNvPr id="176131" name="Rectangle 2"/>
          <p:cNvSpPr>
            <a:spLocks noGrp="1" noRot="1" noChangeAspect="1" noChangeArrowheads="1" noTextEdit="1"/>
          </p:cNvSpPr>
          <p:nvPr>
            <p:ph type="sldImg"/>
          </p:nvPr>
        </p:nvSpPr>
        <p:spPr>
          <a:xfrm>
            <a:off x="1257300" y="719138"/>
            <a:ext cx="4800600" cy="3600450"/>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674061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869303A9-FBE2-48BB-B472-F1BF4FB45CF2}" type="slidenum">
              <a:rPr lang="en-US" sz="1200"/>
              <a:pPr eaLnBrk="1" hangingPunct="1"/>
              <a:t>21</a:t>
            </a:fld>
            <a:endParaRPr lang="en-US" sz="1200"/>
          </a:p>
        </p:txBody>
      </p:sp>
      <p:sp>
        <p:nvSpPr>
          <p:cNvPr id="177155" name="Rectangle 2"/>
          <p:cNvSpPr>
            <a:spLocks noGrp="1" noRot="1" noChangeAspect="1" noChangeArrowheads="1" noTextEdit="1"/>
          </p:cNvSpPr>
          <p:nvPr>
            <p:ph type="sldImg"/>
          </p:nvPr>
        </p:nvSpPr>
        <p:spPr>
          <a:xfrm>
            <a:off x="1257300" y="719138"/>
            <a:ext cx="4800600" cy="3600450"/>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89986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D2A28507-88D4-41E5-8D72-33FEABDF93A0}" type="slidenum">
              <a:rPr lang="en-US" sz="1200"/>
              <a:pPr eaLnBrk="1" hangingPunct="1"/>
              <a:t>4</a:t>
            </a:fld>
            <a:endParaRPr lang="en-US" sz="1200"/>
          </a:p>
        </p:txBody>
      </p:sp>
      <p:sp>
        <p:nvSpPr>
          <p:cNvPr id="135171" name="Rectangle 2"/>
          <p:cNvSpPr>
            <a:spLocks noGrp="1" noRot="1" noChangeAspect="1" noChangeArrowheads="1" noTextEdit="1"/>
          </p:cNvSpPr>
          <p:nvPr>
            <p:ph type="sldImg"/>
          </p:nvPr>
        </p:nvSpPr>
        <p:spPr>
          <a:xfrm>
            <a:off x="1257300" y="719138"/>
            <a:ext cx="4800600" cy="360045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602707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C3682CA0-F7AE-43AA-B559-8BD3C1CC189F}" type="slidenum">
              <a:rPr lang="en-US" sz="1200"/>
              <a:pPr eaLnBrk="1" hangingPunct="1"/>
              <a:t>22</a:t>
            </a:fld>
            <a:endParaRPr lang="en-US" sz="1200"/>
          </a:p>
        </p:txBody>
      </p:sp>
      <p:sp>
        <p:nvSpPr>
          <p:cNvPr id="186371" name="Rectangle 2"/>
          <p:cNvSpPr>
            <a:spLocks noGrp="1" noRot="1" noChangeAspect="1" noChangeArrowheads="1" noTextEdit="1"/>
          </p:cNvSpPr>
          <p:nvPr>
            <p:ph type="sldImg"/>
          </p:nvPr>
        </p:nvSpPr>
        <p:spPr>
          <a:xfrm>
            <a:off x="1257300" y="719138"/>
            <a:ext cx="4800600" cy="3600450"/>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740964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D0526448-14A2-47A7-8DF8-5CD6EC5F643A}" type="slidenum">
              <a:rPr lang="en-US" sz="1200"/>
              <a:pPr eaLnBrk="1" hangingPunct="1"/>
              <a:t>23</a:t>
            </a:fld>
            <a:endParaRPr lang="en-US" sz="1200"/>
          </a:p>
        </p:txBody>
      </p:sp>
      <p:sp>
        <p:nvSpPr>
          <p:cNvPr id="187395" name="Rectangle 2"/>
          <p:cNvSpPr>
            <a:spLocks noGrp="1" noRot="1" noChangeAspect="1" noChangeArrowheads="1" noTextEdit="1"/>
          </p:cNvSpPr>
          <p:nvPr>
            <p:ph type="sldImg"/>
          </p:nvPr>
        </p:nvSpPr>
        <p:spPr>
          <a:xfrm>
            <a:off x="1257300" y="719138"/>
            <a:ext cx="4800600" cy="3600450"/>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74939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23A11BB4-54EA-4C98-A935-398EA3AE19A0}" type="slidenum">
              <a:rPr lang="en-US" sz="1200"/>
              <a:pPr eaLnBrk="1" hangingPunct="1"/>
              <a:t>24</a:t>
            </a:fld>
            <a:endParaRPr lang="en-US" sz="1200"/>
          </a:p>
        </p:txBody>
      </p:sp>
      <p:sp>
        <p:nvSpPr>
          <p:cNvPr id="189443" name="Rectangle 2"/>
          <p:cNvSpPr>
            <a:spLocks noGrp="1" noRot="1" noChangeAspect="1" noChangeArrowheads="1" noTextEdit="1"/>
          </p:cNvSpPr>
          <p:nvPr>
            <p:ph type="sldImg"/>
          </p:nvPr>
        </p:nvSpPr>
        <p:spPr>
          <a:xfrm>
            <a:off x="1152525" y="693738"/>
            <a:ext cx="4552950" cy="3414712"/>
          </a:xfrm>
          <a:ln/>
        </p:spPr>
      </p:sp>
      <p:sp>
        <p:nvSpPr>
          <p:cNvPr id="189444"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OK, increase font size</a:t>
            </a:r>
          </a:p>
        </p:txBody>
      </p:sp>
    </p:spTree>
    <p:extLst>
      <p:ext uri="{BB962C8B-B14F-4D97-AF65-F5344CB8AC3E}">
        <p14:creationId xmlns:p14="http://schemas.microsoft.com/office/powerpoint/2010/main" val="470414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580BFB35-126B-4C3E-BB93-A3586F321C0B}" type="slidenum">
              <a:rPr lang="en-US" sz="1200"/>
              <a:pPr eaLnBrk="1" hangingPunct="1"/>
              <a:t>25</a:t>
            </a:fld>
            <a:endParaRPr lang="en-US" sz="1200"/>
          </a:p>
        </p:txBody>
      </p:sp>
      <p:sp>
        <p:nvSpPr>
          <p:cNvPr id="191491" name="Rectangle 2"/>
          <p:cNvSpPr>
            <a:spLocks noGrp="1" noRot="1" noChangeAspect="1" noChangeArrowheads="1" noTextEdit="1"/>
          </p:cNvSpPr>
          <p:nvPr>
            <p:ph type="sldImg"/>
          </p:nvPr>
        </p:nvSpPr>
        <p:spPr>
          <a:xfrm>
            <a:off x="1257300" y="719138"/>
            <a:ext cx="4800600" cy="3600450"/>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021676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7BCFC6FD-C84F-40F2-AA84-26B8F71B7D75}" type="slidenum">
              <a:rPr lang="en-US" sz="1200"/>
              <a:pPr eaLnBrk="1" hangingPunct="1"/>
              <a:t>26</a:t>
            </a:fld>
            <a:endParaRPr lang="en-US" sz="1200"/>
          </a:p>
        </p:txBody>
      </p:sp>
      <p:sp>
        <p:nvSpPr>
          <p:cNvPr id="193539" name="Rectangle 2"/>
          <p:cNvSpPr>
            <a:spLocks noGrp="1" noRot="1" noChangeAspect="1" noChangeArrowheads="1" noTextEdit="1"/>
          </p:cNvSpPr>
          <p:nvPr>
            <p:ph type="sldImg"/>
          </p:nvPr>
        </p:nvSpPr>
        <p:spPr>
          <a:xfrm>
            <a:off x="1257300" y="719138"/>
            <a:ext cx="4800600" cy="3600450"/>
          </a:xfrm>
          <a:ln/>
        </p:spPr>
      </p:sp>
      <p:sp>
        <p:nvSpPr>
          <p:cNvPr id="193540"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8" tIns="45584" rIns="91168" bIns="45584"/>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738125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1FB05239-D4C9-4BC7-A149-C1ABD0EFDAEE}" type="slidenum">
              <a:rPr lang="en-US" sz="1200"/>
              <a:pPr eaLnBrk="1" hangingPunct="1"/>
              <a:t>27</a:t>
            </a:fld>
            <a:endParaRPr lang="en-US" sz="1200"/>
          </a:p>
        </p:txBody>
      </p:sp>
      <p:sp>
        <p:nvSpPr>
          <p:cNvPr id="194563" name="Rectangle 2"/>
          <p:cNvSpPr>
            <a:spLocks noGrp="1" noRot="1" noChangeAspect="1" noChangeArrowheads="1" noTextEdit="1"/>
          </p:cNvSpPr>
          <p:nvPr>
            <p:ph type="sldImg"/>
          </p:nvPr>
        </p:nvSpPr>
        <p:spPr>
          <a:xfrm>
            <a:off x="1257300" y="719138"/>
            <a:ext cx="4800600" cy="3600450"/>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941457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13B79584-C5E8-481C-8BBC-0B5BFF428A63}" type="slidenum">
              <a:rPr lang="en-US" sz="1200"/>
              <a:pPr eaLnBrk="1" hangingPunct="1"/>
              <a:t>28</a:t>
            </a:fld>
            <a:endParaRPr lang="en-US" sz="1200"/>
          </a:p>
        </p:txBody>
      </p:sp>
      <p:sp>
        <p:nvSpPr>
          <p:cNvPr id="195587" name="Rectangle 2"/>
          <p:cNvSpPr>
            <a:spLocks noGrp="1" noRot="1" noChangeAspect="1" noChangeArrowheads="1" noTextEdit="1"/>
          </p:cNvSpPr>
          <p:nvPr>
            <p:ph type="sldImg"/>
          </p:nvPr>
        </p:nvSpPr>
        <p:spPr>
          <a:xfrm>
            <a:off x="1257300" y="719138"/>
            <a:ext cx="4800600" cy="3600450"/>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49921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C8874226-51AA-4DC3-AD11-A99D85FCBDD1}" type="slidenum">
              <a:rPr lang="en-US" sz="1200"/>
              <a:pPr eaLnBrk="1" hangingPunct="1"/>
              <a:t>5</a:t>
            </a:fld>
            <a:endParaRPr lang="en-US" sz="1200"/>
          </a:p>
        </p:txBody>
      </p:sp>
      <p:sp>
        <p:nvSpPr>
          <p:cNvPr id="156675" name="Rectangle 2"/>
          <p:cNvSpPr>
            <a:spLocks noGrp="1" noRot="1" noChangeAspect="1" noChangeArrowheads="1" noTextEdit="1"/>
          </p:cNvSpPr>
          <p:nvPr>
            <p:ph type="sldImg"/>
          </p:nvPr>
        </p:nvSpPr>
        <p:spPr>
          <a:xfrm>
            <a:off x="1152525" y="693738"/>
            <a:ext cx="4552950" cy="3414712"/>
          </a:xfrm>
          <a:ln/>
        </p:spPr>
      </p:sp>
      <p:sp>
        <p:nvSpPr>
          <p:cNvPr id="156676"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OK</a:t>
            </a:r>
          </a:p>
        </p:txBody>
      </p:sp>
    </p:spTree>
    <p:extLst>
      <p:ext uri="{BB962C8B-B14F-4D97-AF65-F5344CB8AC3E}">
        <p14:creationId xmlns:p14="http://schemas.microsoft.com/office/powerpoint/2010/main" val="20439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AECEED8E-614D-41DA-8B1C-FE5D93C801D2}" type="slidenum">
              <a:rPr lang="en-US" sz="1200"/>
              <a:pPr eaLnBrk="1" hangingPunct="1"/>
              <a:t>6</a:t>
            </a:fld>
            <a:endParaRPr lang="en-US" sz="1200"/>
          </a:p>
        </p:txBody>
      </p:sp>
      <p:sp>
        <p:nvSpPr>
          <p:cNvPr id="161795" name="Rectangle 2"/>
          <p:cNvSpPr>
            <a:spLocks noGrp="1" noRot="1" noChangeAspect="1" noChangeArrowheads="1" noTextEdit="1"/>
          </p:cNvSpPr>
          <p:nvPr>
            <p:ph type="sldImg"/>
          </p:nvPr>
        </p:nvSpPr>
        <p:spPr>
          <a:xfrm>
            <a:off x="1257300" y="719138"/>
            <a:ext cx="4800600" cy="3600450"/>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36591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67C03155-CFBC-4649-B050-E1CDB1506F28}" type="slidenum">
              <a:rPr lang="en-US" sz="1200"/>
              <a:pPr eaLnBrk="1" hangingPunct="1"/>
              <a:t>7</a:t>
            </a:fld>
            <a:endParaRPr lang="en-US" sz="1200"/>
          </a:p>
        </p:txBody>
      </p:sp>
      <p:sp>
        <p:nvSpPr>
          <p:cNvPr id="162819" name="Rectangle 2"/>
          <p:cNvSpPr>
            <a:spLocks noGrp="1" noRot="1" noChangeAspect="1" noChangeArrowheads="1" noTextEdit="1"/>
          </p:cNvSpPr>
          <p:nvPr>
            <p:ph type="sldImg"/>
          </p:nvPr>
        </p:nvSpPr>
        <p:spPr>
          <a:xfrm>
            <a:off x="1257300" y="719138"/>
            <a:ext cx="4800600" cy="3600450"/>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96267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819C0F0D-CC0D-441C-90C7-A01D8EEC1080}" type="slidenum">
              <a:rPr lang="en-US" sz="1200"/>
              <a:pPr eaLnBrk="1" hangingPunct="1"/>
              <a:t>8</a:t>
            </a:fld>
            <a:endParaRPr lang="en-US" sz="1200"/>
          </a:p>
        </p:txBody>
      </p:sp>
      <p:sp>
        <p:nvSpPr>
          <p:cNvPr id="163843" name="Rectangle 2"/>
          <p:cNvSpPr>
            <a:spLocks noGrp="1" noRot="1" noChangeAspect="1" noChangeArrowheads="1" noTextEdit="1"/>
          </p:cNvSpPr>
          <p:nvPr>
            <p:ph type="sldImg"/>
          </p:nvPr>
        </p:nvSpPr>
        <p:spPr>
          <a:xfrm>
            <a:off x="1257300" y="719138"/>
            <a:ext cx="4800600" cy="3600450"/>
          </a:xfrm>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577166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BA26C884-1524-4AFA-B086-48AF18CF1548}" type="slidenum">
              <a:rPr lang="en-US" sz="1200"/>
              <a:pPr eaLnBrk="1" hangingPunct="1"/>
              <a:t>9</a:t>
            </a:fld>
            <a:endParaRPr lang="en-US" sz="1200"/>
          </a:p>
        </p:txBody>
      </p:sp>
      <p:sp>
        <p:nvSpPr>
          <p:cNvPr id="164867" name="Rectangle 2"/>
          <p:cNvSpPr>
            <a:spLocks noGrp="1" noRot="1" noChangeAspect="1" noChangeArrowheads="1" noTextEdit="1"/>
          </p:cNvSpPr>
          <p:nvPr>
            <p:ph type="sldImg"/>
          </p:nvPr>
        </p:nvSpPr>
        <p:spPr>
          <a:xfrm>
            <a:off x="1257300" y="719138"/>
            <a:ext cx="4800600" cy="3600450"/>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499939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69C5C78F-005C-456E-ADC1-4A20CC0E4B22}" type="slidenum">
              <a:rPr lang="en-US" sz="1200"/>
              <a:pPr eaLnBrk="1" hangingPunct="1"/>
              <a:t>10</a:t>
            </a:fld>
            <a:endParaRPr lang="en-US" sz="1200"/>
          </a:p>
        </p:txBody>
      </p:sp>
      <p:sp>
        <p:nvSpPr>
          <p:cNvPr id="165891" name="Rectangle 2"/>
          <p:cNvSpPr>
            <a:spLocks noGrp="1" noRot="1" noChangeAspect="1" noChangeArrowheads="1" noTextEdit="1"/>
          </p:cNvSpPr>
          <p:nvPr>
            <p:ph type="sldImg"/>
          </p:nvPr>
        </p:nvSpPr>
        <p:spPr>
          <a:xfrm>
            <a:off x="1257300" y="719138"/>
            <a:ext cx="4800600" cy="360045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44086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fld id="{8EA52567-2E4D-43EF-97D0-2AEA797FEA3A}" type="slidenum">
              <a:rPr lang="en-US" sz="1200"/>
              <a:pPr eaLnBrk="1" hangingPunct="1"/>
              <a:t>11</a:t>
            </a:fld>
            <a:endParaRPr lang="en-US" sz="1200"/>
          </a:p>
        </p:txBody>
      </p:sp>
      <p:sp>
        <p:nvSpPr>
          <p:cNvPr id="166915" name="Rectangle 2"/>
          <p:cNvSpPr>
            <a:spLocks noGrp="1" noRot="1" noChangeAspect="1" noChangeArrowheads="1" noTextEdit="1"/>
          </p:cNvSpPr>
          <p:nvPr>
            <p:ph type="sldImg"/>
          </p:nvPr>
        </p:nvSpPr>
        <p:spPr>
          <a:xfrm>
            <a:off x="1257300" y="719138"/>
            <a:ext cx="4800600" cy="3600450"/>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010427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8979"/>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814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11"/>
          <p:cNvSpPr>
            <a:spLocks noGrp="1"/>
          </p:cNvSpPr>
          <p:nvPr>
            <p:ph type="ftr" sz="quarter" idx="10"/>
          </p:nvPr>
        </p:nvSpPr>
        <p:spPr>
          <a:xfrm>
            <a:off x="2815377" y="6528974"/>
            <a:ext cx="3529266" cy="365125"/>
          </a:xfrm>
          <a:prstGeom prst="rect">
            <a:avLst/>
          </a:prstGeom>
        </p:spPr>
        <p:txBody>
          <a:bodyPr/>
          <a:lstStyle>
            <a:lvl1pPr>
              <a:defRPr sz="1200" baseline="0">
                <a:solidFill>
                  <a:srgbClr val="595959"/>
                </a:solidFill>
                <a:latin typeface="+mj-lt"/>
              </a:defRPr>
            </a:lvl1pPr>
          </a:lstStyle>
          <a:p>
            <a:pPr algn="ctr">
              <a:defRPr/>
            </a:pPr>
            <a:r>
              <a:rPr lang="en-US" smtClean="0"/>
              <a:t>OSI proprietary and confidential</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32"/>
            <a:ext cx="8229600" cy="1143000"/>
          </a:xfrm>
        </p:spPr>
        <p:txBody>
          <a:bodyPr/>
          <a:lstStyle>
            <a:lvl1pPr>
              <a:defRPr baseline="0">
                <a:solidFill>
                  <a:srgbClr val="87C80A"/>
                </a:solidFill>
                <a:effectLst/>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87C80A"/>
              </a:buClr>
              <a:buSzPct val="100000"/>
              <a:buFont typeface="Wingdings" pitchFamily="2" charset="2"/>
              <a:buChar char="§"/>
              <a:defRPr lang="en-US" sz="2400" b="1" kern="1200" baseline="0" dirty="0" smtClean="0">
                <a:solidFill>
                  <a:srgbClr val="565656"/>
                </a:solidFill>
                <a:latin typeface="+mn-lt"/>
                <a:ea typeface="+mn-ea"/>
                <a:cs typeface="Tahoma" pitchFamily="34" charset="0"/>
              </a:defRPr>
            </a:lvl1pPr>
            <a:lvl2pPr>
              <a:buClr>
                <a:srgbClr val="87C80A"/>
              </a:buClr>
              <a:defRPr sz="2000">
                <a:latin typeface="+mn-lt"/>
              </a:defRPr>
            </a:lvl2pPr>
            <a:lvl3pPr>
              <a:buClr>
                <a:srgbClr val="87C80A"/>
              </a:buClr>
              <a:defRPr sz="1700">
                <a:latin typeface="+mn-lt"/>
              </a:defRPr>
            </a:lvl3pPr>
            <a:lvl4pPr>
              <a:buClr>
                <a:srgbClr val="87C80A"/>
              </a:buClr>
              <a:defRPr sz="1700">
                <a:latin typeface="+mn-lt"/>
              </a:defRPr>
            </a:lvl4pPr>
            <a:lvl5pPr>
              <a:buClr>
                <a:srgbClr val="87C80A"/>
              </a:buClr>
              <a:defRPr sz="17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1"/>
          <p:cNvSpPr>
            <a:spLocks noGrp="1"/>
          </p:cNvSpPr>
          <p:nvPr>
            <p:ph type="ftr" sz="quarter" idx="10"/>
          </p:nvPr>
        </p:nvSpPr>
        <p:spPr>
          <a:xfrm>
            <a:off x="2815377" y="6528974"/>
            <a:ext cx="3529266" cy="365125"/>
          </a:xfrm>
          <a:prstGeom prst="rect">
            <a:avLst/>
          </a:prstGeom>
        </p:spPr>
        <p:txBody>
          <a:bodyPr/>
          <a:lstStyle>
            <a:lvl1pPr>
              <a:defRPr sz="1200" baseline="0">
                <a:solidFill>
                  <a:srgbClr val="595959"/>
                </a:solidFill>
                <a:latin typeface="+mj-lt"/>
              </a:defRPr>
            </a:lvl1pPr>
          </a:lstStyle>
          <a:p>
            <a:pPr algn="ctr">
              <a:defRPr/>
            </a:pPr>
            <a:r>
              <a:rPr lang="en-US" smtClean="0"/>
              <a:t>OSI proprietary and confidential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219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7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298043"/>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924"/>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cxnSp>
        <p:nvCxnSpPr>
          <p:cNvPr id="6" name="Straight Connector 5"/>
          <p:cNvCxnSpPr/>
          <p:nvPr/>
        </p:nvCxnSpPr>
        <p:spPr>
          <a:xfrm>
            <a:off x="0" y="785813"/>
            <a:ext cx="9144000" cy="0"/>
          </a:xfrm>
          <a:prstGeom prst="line">
            <a:avLst/>
          </a:prstGeom>
          <a:ln w="63500">
            <a:gradFill>
              <a:gsLst>
                <a:gs pos="0">
                  <a:srgbClr val="51B4DB"/>
                </a:gs>
                <a:gs pos="50000">
                  <a:srgbClr val="86C6E2"/>
                </a:gs>
                <a:gs pos="100000">
                  <a:schemeClr val="accent1">
                    <a:tint val="23500"/>
                    <a:satMod val="160000"/>
                  </a:schemeClr>
                </a:gs>
              </a:gsLst>
              <a:lin ang="0" scaled="0"/>
            </a:gradFill>
          </a:ln>
          <a:effectLst>
            <a:softEdge rad="12700"/>
          </a:effectLst>
        </p:spPr>
        <p:style>
          <a:lnRef idx="1">
            <a:schemeClr val="accent1"/>
          </a:lnRef>
          <a:fillRef idx="0">
            <a:schemeClr val="accent1"/>
          </a:fillRef>
          <a:effectRef idx="0">
            <a:schemeClr val="accent1"/>
          </a:effectRef>
          <a:fontRef idx="minor">
            <a:schemeClr val="tx1"/>
          </a:fontRef>
        </p:style>
      </p:cxnSp>
      <p:sp>
        <p:nvSpPr>
          <p:cNvPr id="7" name="Footer Placeholder 11"/>
          <p:cNvSpPr>
            <a:spLocks noGrp="1"/>
          </p:cNvSpPr>
          <p:nvPr>
            <p:ph type="ftr" sz="quarter" idx="3"/>
          </p:nvPr>
        </p:nvSpPr>
        <p:spPr>
          <a:xfrm>
            <a:off x="2815377" y="6528974"/>
            <a:ext cx="3529266" cy="365125"/>
          </a:xfrm>
          <a:prstGeom prst="rect">
            <a:avLst/>
          </a:prstGeom>
        </p:spPr>
        <p:txBody>
          <a:bodyPr/>
          <a:lstStyle>
            <a:lvl1pPr>
              <a:defRPr sz="1200" baseline="0">
                <a:solidFill>
                  <a:srgbClr val="595959"/>
                </a:solidFill>
                <a:latin typeface="+mj-lt"/>
              </a:defRPr>
            </a:lvl1pPr>
          </a:lstStyle>
          <a:p>
            <a:pPr algn="ctr">
              <a:defRPr/>
            </a:pPr>
            <a:r>
              <a:rPr lang="en-US" smtClean="0"/>
              <a:t>OSI proprietary and confidential</a:t>
            </a:r>
            <a:endParaRPr lang="en-US" dirty="0"/>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iming>
    <p:tnLst>
      <p:par>
        <p:cTn id="1" dur="indefinite" restart="never" nodeType="tmRoot"/>
      </p:par>
    </p:tnLst>
  </p:timing>
  <p:hf hdr="0" dt="0"/>
  <p:txStyles>
    <p:titleStyle>
      <a:lvl1pPr algn="l" rtl="0" eaLnBrk="0" fontAlgn="base" hangingPunct="0">
        <a:spcBef>
          <a:spcPct val="0"/>
        </a:spcBef>
        <a:spcAft>
          <a:spcPct val="0"/>
        </a:spcAft>
        <a:defRPr sz="3200" b="1" kern="1200">
          <a:solidFill>
            <a:srgbClr val="595959"/>
          </a:solidFill>
          <a:latin typeface="+mj-lt"/>
          <a:ea typeface="+mj-ea"/>
          <a:cs typeface="Tahoma" pitchFamily="34" charset="0"/>
        </a:defRPr>
      </a:lvl1pPr>
      <a:lvl2pPr algn="l" rtl="0" eaLnBrk="0" fontAlgn="base" hangingPunct="0">
        <a:spcBef>
          <a:spcPct val="0"/>
        </a:spcBef>
        <a:spcAft>
          <a:spcPct val="0"/>
        </a:spcAft>
        <a:defRPr sz="3200" b="1">
          <a:solidFill>
            <a:srgbClr val="595959"/>
          </a:solidFill>
          <a:latin typeface="Calibri" pitchFamily="34" charset="0"/>
          <a:cs typeface="Tahoma" pitchFamily="34" charset="0"/>
        </a:defRPr>
      </a:lvl2pPr>
      <a:lvl3pPr algn="l" rtl="0" eaLnBrk="0" fontAlgn="base" hangingPunct="0">
        <a:spcBef>
          <a:spcPct val="0"/>
        </a:spcBef>
        <a:spcAft>
          <a:spcPct val="0"/>
        </a:spcAft>
        <a:defRPr sz="3200" b="1">
          <a:solidFill>
            <a:srgbClr val="595959"/>
          </a:solidFill>
          <a:latin typeface="Calibri" pitchFamily="34" charset="0"/>
          <a:cs typeface="Tahoma" pitchFamily="34" charset="0"/>
        </a:defRPr>
      </a:lvl3pPr>
      <a:lvl4pPr algn="l" rtl="0" eaLnBrk="0" fontAlgn="base" hangingPunct="0">
        <a:spcBef>
          <a:spcPct val="0"/>
        </a:spcBef>
        <a:spcAft>
          <a:spcPct val="0"/>
        </a:spcAft>
        <a:defRPr sz="3200" b="1">
          <a:solidFill>
            <a:srgbClr val="595959"/>
          </a:solidFill>
          <a:latin typeface="Calibri" pitchFamily="34" charset="0"/>
          <a:cs typeface="Tahoma" pitchFamily="34" charset="0"/>
        </a:defRPr>
      </a:lvl4pPr>
      <a:lvl5pPr algn="l" rtl="0" eaLnBrk="0" fontAlgn="base" hangingPunct="0">
        <a:spcBef>
          <a:spcPct val="0"/>
        </a:spcBef>
        <a:spcAft>
          <a:spcPct val="0"/>
        </a:spcAft>
        <a:defRPr sz="3200" b="1">
          <a:solidFill>
            <a:srgbClr val="595959"/>
          </a:solidFill>
          <a:latin typeface="Calibri" pitchFamily="34" charset="0"/>
          <a:cs typeface="Tahoma" pitchFamily="34" charset="0"/>
        </a:defRPr>
      </a:lvl5pPr>
      <a:lvl6pPr marL="457189" algn="ctr" rtl="0" eaLnBrk="1" fontAlgn="base" hangingPunct="1">
        <a:spcBef>
          <a:spcPct val="0"/>
        </a:spcBef>
        <a:spcAft>
          <a:spcPct val="0"/>
        </a:spcAft>
        <a:defRPr sz="3200" b="1">
          <a:solidFill>
            <a:schemeClr val="tx1"/>
          </a:solidFill>
          <a:latin typeface="Tahoma" pitchFamily="34" charset="0"/>
          <a:cs typeface="Tahoma" pitchFamily="34" charset="0"/>
        </a:defRPr>
      </a:lvl6pPr>
      <a:lvl7pPr marL="914377" algn="ctr" rtl="0" eaLnBrk="1" fontAlgn="base" hangingPunct="1">
        <a:spcBef>
          <a:spcPct val="0"/>
        </a:spcBef>
        <a:spcAft>
          <a:spcPct val="0"/>
        </a:spcAft>
        <a:defRPr sz="3200" b="1">
          <a:solidFill>
            <a:schemeClr val="tx1"/>
          </a:solidFill>
          <a:latin typeface="Tahoma" pitchFamily="34" charset="0"/>
          <a:cs typeface="Tahoma" pitchFamily="34" charset="0"/>
        </a:defRPr>
      </a:lvl7pPr>
      <a:lvl8pPr marL="1371566" algn="ctr" rtl="0" eaLnBrk="1" fontAlgn="base" hangingPunct="1">
        <a:spcBef>
          <a:spcPct val="0"/>
        </a:spcBef>
        <a:spcAft>
          <a:spcPct val="0"/>
        </a:spcAft>
        <a:defRPr sz="3200" b="1">
          <a:solidFill>
            <a:schemeClr val="tx1"/>
          </a:solidFill>
          <a:latin typeface="Tahoma" pitchFamily="34" charset="0"/>
          <a:cs typeface="Tahoma" pitchFamily="34" charset="0"/>
        </a:defRPr>
      </a:lvl8pPr>
      <a:lvl9pPr marL="1828754" algn="ctr" rtl="0" eaLnBrk="1" fontAlgn="base" hangingPunct="1">
        <a:spcBef>
          <a:spcPct val="0"/>
        </a:spcBef>
        <a:spcAft>
          <a:spcPct val="0"/>
        </a:spcAft>
        <a:defRPr sz="3200" b="1">
          <a:solidFill>
            <a:schemeClr val="tx1"/>
          </a:solidFill>
          <a:latin typeface="Tahoma" pitchFamily="34" charset="0"/>
          <a:cs typeface="Tahoma" pitchFamily="34" charset="0"/>
        </a:defRPr>
      </a:lvl9pPr>
    </p:titleStyle>
    <p:bodyStyle>
      <a:lvl1pPr marL="342891" indent="-342891" algn="l" rtl="0" eaLnBrk="0" fontAlgn="base" hangingPunct="0">
        <a:spcBef>
          <a:spcPct val="20000"/>
        </a:spcBef>
        <a:spcAft>
          <a:spcPct val="0"/>
        </a:spcAft>
        <a:buClr>
          <a:srgbClr val="87C80A"/>
        </a:buClr>
        <a:buFont typeface="Wingdings" pitchFamily="2" charset="2"/>
        <a:buChar char="§"/>
        <a:defRPr sz="2400" b="1" kern="1200">
          <a:solidFill>
            <a:srgbClr val="565656"/>
          </a:solidFill>
          <a:latin typeface="+mn-lt"/>
          <a:ea typeface="+mn-ea"/>
          <a:cs typeface="Tahoma" pitchFamily="34" charset="0"/>
        </a:defRPr>
      </a:lvl1pPr>
      <a:lvl2pPr marL="742932" indent="-285744" algn="l" rtl="0" eaLnBrk="0" fontAlgn="base" hangingPunct="0">
        <a:spcBef>
          <a:spcPct val="20000"/>
        </a:spcBef>
        <a:spcAft>
          <a:spcPct val="0"/>
        </a:spcAft>
        <a:buClr>
          <a:srgbClr val="87C80A"/>
        </a:buClr>
        <a:buFont typeface="Wingdings" pitchFamily="2" charset="2"/>
        <a:buChar char="§"/>
        <a:defRPr sz="2000" b="1" kern="1200">
          <a:solidFill>
            <a:srgbClr val="565656"/>
          </a:solidFill>
          <a:latin typeface="+mn-lt"/>
          <a:ea typeface="+mn-ea"/>
          <a:cs typeface="Tahoma" pitchFamily="34" charset="0"/>
        </a:defRPr>
      </a:lvl2pPr>
      <a:lvl3pPr marL="1142971" indent="-228594" algn="l" rtl="0" eaLnBrk="0" fontAlgn="base" hangingPunct="0">
        <a:spcBef>
          <a:spcPct val="20000"/>
        </a:spcBef>
        <a:spcAft>
          <a:spcPct val="0"/>
        </a:spcAft>
        <a:buClr>
          <a:srgbClr val="87C80A"/>
        </a:buClr>
        <a:buFont typeface="Wingdings" pitchFamily="2" charset="2"/>
        <a:buChar char="§"/>
        <a:defRPr sz="1700" b="1" kern="1200">
          <a:solidFill>
            <a:srgbClr val="565656"/>
          </a:solidFill>
          <a:latin typeface="+mn-lt"/>
          <a:ea typeface="+mn-ea"/>
          <a:cs typeface="Tahoma" pitchFamily="34" charset="0"/>
        </a:defRPr>
      </a:lvl3pPr>
      <a:lvl4pPr marL="1600160" indent="-228594" algn="l" rtl="0" eaLnBrk="0" fontAlgn="base" hangingPunct="0">
        <a:spcBef>
          <a:spcPct val="20000"/>
        </a:spcBef>
        <a:spcAft>
          <a:spcPct val="0"/>
        </a:spcAft>
        <a:buClr>
          <a:srgbClr val="87C80A"/>
        </a:buClr>
        <a:buFont typeface="Wingdings" pitchFamily="2" charset="2"/>
        <a:buChar char="§"/>
        <a:defRPr sz="1700" b="1" kern="1200">
          <a:solidFill>
            <a:srgbClr val="565656"/>
          </a:solidFill>
          <a:latin typeface="+mn-lt"/>
          <a:ea typeface="+mn-ea"/>
          <a:cs typeface="Tahoma" pitchFamily="34" charset="0"/>
        </a:defRPr>
      </a:lvl4pPr>
      <a:lvl5pPr marL="2057349" indent="-228594" algn="l" rtl="0" eaLnBrk="0" fontAlgn="base" hangingPunct="0">
        <a:spcBef>
          <a:spcPct val="20000"/>
        </a:spcBef>
        <a:spcAft>
          <a:spcPct val="0"/>
        </a:spcAft>
        <a:buClr>
          <a:srgbClr val="87C80A"/>
        </a:buClr>
        <a:buFont typeface="Wingdings" pitchFamily="2" charset="2"/>
        <a:buChar char="§"/>
        <a:defRPr sz="1700" b="1" kern="1200">
          <a:solidFill>
            <a:srgbClr val="565656"/>
          </a:solidFill>
          <a:latin typeface="+mn-lt"/>
          <a:ea typeface="+mn-ea"/>
          <a:cs typeface="Tahoma"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mmon_Information_Model_(electricity)" TargetMode="External"/><Relationship Id="rId2" Type="http://schemas.openxmlformats.org/officeDocument/2006/relationships/hyperlink" Target="https://en.wikipedia.org/wiki/IEC_6197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2.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7.bin"/><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mailto:r.w.lincoln@gmail.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ooter Placeholder 11"/>
          <p:cNvSpPr>
            <a:spLocks noGrp="1"/>
          </p:cNvSpPr>
          <p:nvPr>
            <p:ph type="ftr" sz="quarter" idx="10"/>
          </p:nvPr>
        </p:nvSpPr>
        <p:spPr>
          <a:xfrm>
            <a:off x="7082954" y="6512883"/>
            <a:ext cx="3529267" cy="365125"/>
          </a:xfrm>
          <a:prstGeom prst="rect">
            <a:avLst/>
          </a:prstGeom>
        </p:spPr>
        <p:txBody>
          <a:bodyPr/>
          <a:lstStyle>
            <a:lvl1pPr>
              <a:defRPr sz="1200" baseline="0">
                <a:solidFill>
                  <a:srgbClr val="595959"/>
                </a:solidFill>
                <a:latin typeface="+mj-lt"/>
              </a:defRPr>
            </a:lvl1pPr>
          </a:lstStyle>
          <a:p>
            <a:pPr>
              <a:defRPr/>
            </a:pPr>
            <a:r>
              <a:rPr lang="en-US" dirty="0" smtClean="0"/>
              <a:t>Confidential &amp; Proprietary</a:t>
            </a:r>
            <a:endParaRPr lang="en-US" dirty="0"/>
          </a:p>
        </p:txBody>
      </p:sp>
      <p:sp>
        <p:nvSpPr>
          <p:cNvPr id="5" name="TextBox 4"/>
          <p:cNvSpPr txBox="1"/>
          <p:nvPr/>
        </p:nvSpPr>
        <p:spPr>
          <a:xfrm>
            <a:off x="805679" y="3536068"/>
            <a:ext cx="7376873" cy="507831"/>
          </a:xfrm>
          <a:prstGeom prst="rect">
            <a:avLst/>
          </a:prstGeom>
          <a:noFill/>
          <a:ln>
            <a:noFill/>
          </a:ln>
        </p:spPr>
        <p:txBody>
          <a:bodyPr wrap="square" rtlCol="0">
            <a:spAutoFit/>
          </a:bodyPr>
          <a:lstStyle/>
          <a:p>
            <a:pPr algn="ctr"/>
            <a:r>
              <a:rPr lang="en-IN" sz="27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CIM Overview</a:t>
            </a:r>
            <a:endParaRPr lang="en-IN" sz="27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7" name="TextBox 6"/>
          <p:cNvSpPr txBox="1"/>
          <p:nvPr/>
        </p:nvSpPr>
        <p:spPr>
          <a:xfrm>
            <a:off x="805679" y="5589553"/>
            <a:ext cx="7376873" cy="461665"/>
          </a:xfrm>
          <a:prstGeom prst="rect">
            <a:avLst/>
          </a:prstGeom>
          <a:noFill/>
          <a:ln>
            <a:noFill/>
          </a:ln>
        </p:spPr>
        <p:txBody>
          <a:bodyPr wrap="square" rtlCol="0">
            <a:spAutoFit/>
          </a:bodyPr>
          <a:lstStyle/>
          <a:p>
            <a:pPr algn="ctr"/>
            <a:r>
              <a:rPr lang="en-IN" sz="2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Presenter: Manoj Kumar Mohanty</a:t>
            </a:r>
            <a:endParaRPr lang="en-I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79291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62309" y="1200150"/>
            <a:ext cx="1664899" cy="742950"/>
          </a:xfrm>
          <a:solidFill>
            <a:schemeClr val="bg1"/>
          </a:solidFill>
        </p:spPr>
        <p:txBody>
          <a:bodyPr>
            <a:normAutofit fontScale="90000"/>
          </a:bodyPr>
          <a:lstStyle/>
          <a:p>
            <a:pPr eaLnBrk="1" hangingPunct="1"/>
            <a:r>
              <a:rPr lang="en-US" sz="2100" dirty="0"/>
              <a:t>Connectivity</a:t>
            </a:r>
            <a:br>
              <a:rPr lang="en-US" sz="2100" dirty="0"/>
            </a:br>
            <a:r>
              <a:rPr lang="en-US" sz="2100" dirty="0"/>
              <a:t>and</a:t>
            </a:r>
            <a:br>
              <a:rPr lang="en-US" sz="2100" dirty="0"/>
            </a:br>
            <a:r>
              <a:rPr lang="en-US" sz="2100" dirty="0"/>
              <a:t>Topology  </a:t>
            </a:r>
            <a:br>
              <a:rPr lang="en-US" sz="2100" dirty="0"/>
            </a:br>
            <a:r>
              <a:rPr lang="en-US" sz="2100" dirty="0"/>
              <a:t>Model</a:t>
            </a:r>
          </a:p>
        </p:txBody>
      </p:sp>
      <p:sp>
        <p:nvSpPr>
          <p:cNvPr id="54276" name="Rectangle 3"/>
          <p:cNvSpPr>
            <a:spLocks noChangeArrowheads="1"/>
          </p:cNvSpPr>
          <p:nvPr/>
        </p:nvSpPr>
        <p:spPr bwMode="auto">
          <a:xfrm>
            <a:off x="2411016" y="1164432"/>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pic>
        <p:nvPicPr>
          <p:cNvPr id="542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08" y="0"/>
            <a:ext cx="6742725" cy="68580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53012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mtClean="0"/>
              <a:t>Converting a Circuit to CIM Objects</a:t>
            </a:r>
          </a:p>
        </p:txBody>
      </p:sp>
      <p:sp>
        <p:nvSpPr>
          <p:cNvPr id="55300" name="Rectangle 3"/>
          <p:cNvSpPr>
            <a:spLocks noGrp="1" noChangeArrowheads="1"/>
          </p:cNvSpPr>
          <p:nvPr>
            <p:ph type="body" idx="1"/>
          </p:nvPr>
        </p:nvSpPr>
        <p:spPr>
          <a:xfrm>
            <a:off x="1428750" y="1578634"/>
            <a:ext cx="6286500" cy="2706185"/>
          </a:xfrm>
        </p:spPr>
        <p:txBody>
          <a:bodyPr/>
          <a:lstStyle/>
          <a:p>
            <a:pPr eaLnBrk="1" hangingPunct="1"/>
            <a:r>
              <a:rPr lang="en-US" dirty="0" smtClean="0"/>
              <a:t>Example to show how voltage levels, current transformers, power transformers and generators are modelled</a:t>
            </a:r>
          </a:p>
          <a:p>
            <a:pPr eaLnBrk="1" hangingPunct="1"/>
            <a:r>
              <a:rPr lang="en-US" dirty="0" smtClean="0"/>
              <a:t>Circuit contains a single generating source, load, line and </a:t>
            </a:r>
            <a:r>
              <a:rPr lang="en-US" dirty="0" err="1" smtClean="0"/>
              <a:t>busbar</a:t>
            </a:r>
            <a:r>
              <a:rPr lang="en-US" dirty="0" smtClean="0"/>
              <a:t>.  The circuit also contains two power transformers resulting in three voltage levels of 17kV, 33kV and 132kV </a:t>
            </a:r>
          </a:p>
        </p:txBody>
      </p:sp>
      <p:sp>
        <p:nvSpPr>
          <p:cNvPr id="55301" name="Text Box 4"/>
          <p:cNvSpPr txBox="1">
            <a:spLocks noChangeArrowheads="1"/>
          </p:cNvSpPr>
          <p:nvPr/>
        </p:nvSpPr>
        <p:spPr bwMode="auto">
          <a:xfrm>
            <a:off x="1645446" y="5257802"/>
            <a:ext cx="5955507" cy="57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buFontTx/>
              <a:buNone/>
            </a:pPr>
            <a:r>
              <a:rPr lang="en-US" sz="1051" dirty="0"/>
              <a:t>Taken from </a:t>
            </a:r>
            <a:r>
              <a:rPr lang="en-US" sz="1051" dirty="0" err="1"/>
              <a:t>McMorran</a:t>
            </a:r>
            <a:r>
              <a:rPr lang="en-US" sz="1051" dirty="0"/>
              <a:t>, “An Introduction to IEC 61970-301 &amp; 61968-11: The Common Information Model”, University of </a:t>
            </a:r>
            <a:r>
              <a:rPr lang="en-US" sz="1051" dirty="0" err="1"/>
              <a:t>Strathclyde</a:t>
            </a:r>
            <a:r>
              <a:rPr lang="en-US" sz="1051" dirty="0"/>
              <a:t>, Glasgow, UK</a:t>
            </a:r>
          </a:p>
          <a:p>
            <a:pPr eaLnBrk="1" hangingPunct="1">
              <a:buFontTx/>
              <a:buNone/>
            </a:pPr>
            <a:endParaRPr lang="en-US" sz="1051" dirty="0"/>
          </a:p>
        </p:txBody>
      </p:sp>
    </p:spTree>
    <p:extLst>
      <p:ext uri="{BB962C8B-B14F-4D97-AF65-F5344CB8AC3E}">
        <p14:creationId xmlns:p14="http://schemas.microsoft.com/office/powerpoint/2010/main" val="3293010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idx="4294967295"/>
          </p:nvPr>
        </p:nvSpPr>
        <p:spPr>
          <a:xfrm>
            <a:off x="342901" y="286831"/>
            <a:ext cx="7543800" cy="513271"/>
          </a:xfrm>
        </p:spPr>
        <p:txBody>
          <a:bodyPr/>
          <a:lstStyle/>
          <a:p>
            <a:pPr eaLnBrk="1" hangingPunct="1"/>
            <a:r>
              <a:rPr lang="en-US" sz="2700" dirty="0"/>
              <a:t>Example Circuit as a Single Line Diagram</a:t>
            </a:r>
          </a:p>
        </p:txBody>
      </p:sp>
      <p:pic>
        <p:nvPicPr>
          <p:cNvPr id="56324" name="Picture 3" descr="Example Circuit 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4" y="1828800"/>
            <a:ext cx="3355181"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5524" name="AutoShape 4"/>
          <p:cNvSpPr>
            <a:spLocks noChangeArrowheads="1"/>
          </p:cNvSpPr>
          <p:nvPr/>
        </p:nvSpPr>
        <p:spPr bwMode="auto">
          <a:xfrm>
            <a:off x="1657351" y="2000251"/>
            <a:ext cx="1257300" cy="285751"/>
          </a:xfrm>
          <a:prstGeom prst="wedgeRoundRectCallout">
            <a:avLst>
              <a:gd name="adj1" fmla="val 114963"/>
              <a:gd name="adj2" fmla="val 96667"/>
              <a:gd name="adj3" fmla="val 16667"/>
            </a:avLst>
          </a:prstGeom>
          <a:solidFill>
            <a:schemeClr val="accent1"/>
          </a:solidFill>
          <a:ln w="9525" algn="ctr">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EnergyConsumer</a:t>
            </a:r>
          </a:p>
        </p:txBody>
      </p:sp>
      <p:sp>
        <p:nvSpPr>
          <p:cNvPr id="875525" name="AutoShape 5"/>
          <p:cNvSpPr>
            <a:spLocks noChangeArrowheads="1"/>
          </p:cNvSpPr>
          <p:nvPr/>
        </p:nvSpPr>
        <p:spPr bwMode="auto">
          <a:xfrm>
            <a:off x="1657351" y="2457451"/>
            <a:ext cx="1257300" cy="285751"/>
          </a:xfrm>
          <a:prstGeom prst="wedgeRoundRectCallout">
            <a:avLst>
              <a:gd name="adj1" fmla="val 114963"/>
              <a:gd name="adj2" fmla="val 96667"/>
              <a:gd name="adj3" fmla="val 16667"/>
            </a:avLst>
          </a:prstGeom>
          <a:solidFill>
            <a:schemeClr val="accent1"/>
          </a:solidFill>
          <a:ln w="9525" algn="ctr">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Breaker</a:t>
            </a:r>
          </a:p>
        </p:txBody>
      </p:sp>
      <p:sp>
        <p:nvSpPr>
          <p:cNvPr id="875526" name="AutoShape 6"/>
          <p:cNvSpPr>
            <a:spLocks noChangeArrowheads="1"/>
          </p:cNvSpPr>
          <p:nvPr/>
        </p:nvSpPr>
        <p:spPr bwMode="auto">
          <a:xfrm>
            <a:off x="1371600" y="5143502"/>
            <a:ext cx="1371600" cy="285751"/>
          </a:xfrm>
          <a:prstGeom prst="wedgeRoundRectCallout">
            <a:avLst>
              <a:gd name="adj1" fmla="val 108856"/>
              <a:gd name="adj2" fmla="val -16667"/>
              <a:gd name="adj3" fmla="val 16667"/>
            </a:avLst>
          </a:prstGeom>
          <a:solidFill>
            <a:schemeClr val="accent1"/>
          </a:solidFill>
          <a:ln w="9525" algn="ctr">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SynchronousMachine</a:t>
            </a:r>
          </a:p>
        </p:txBody>
      </p:sp>
      <p:sp>
        <p:nvSpPr>
          <p:cNvPr id="875527" name="AutoShape 7"/>
          <p:cNvSpPr>
            <a:spLocks noChangeArrowheads="1"/>
          </p:cNvSpPr>
          <p:nvPr/>
        </p:nvSpPr>
        <p:spPr bwMode="auto">
          <a:xfrm>
            <a:off x="1485901" y="4743451"/>
            <a:ext cx="1257300" cy="285751"/>
          </a:xfrm>
          <a:prstGeom prst="wedgeRoundRectCallout">
            <a:avLst>
              <a:gd name="adj1" fmla="val 114963"/>
              <a:gd name="adj2" fmla="val 96667"/>
              <a:gd name="adj3" fmla="val 16667"/>
            </a:avLst>
          </a:prstGeom>
          <a:solidFill>
            <a:schemeClr val="accent1"/>
          </a:solidFill>
          <a:ln w="9525" algn="ctr">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GeneratingUnit</a:t>
            </a:r>
          </a:p>
        </p:txBody>
      </p:sp>
      <p:sp>
        <p:nvSpPr>
          <p:cNvPr id="875528" name="AutoShape 8"/>
          <p:cNvSpPr>
            <a:spLocks noChangeArrowheads="1"/>
          </p:cNvSpPr>
          <p:nvPr/>
        </p:nvSpPr>
        <p:spPr bwMode="auto">
          <a:xfrm>
            <a:off x="1657351" y="4286251"/>
            <a:ext cx="1257300" cy="285751"/>
          </a:xfrm>
          <a:prstGeom prst="wedgeRoundRectCallout">
            <a:avLst>
              <a:gd name="adj1" fmla="val 114963"/>
              <a:gd name="adj2" fmla="val 96667"/>
              <a:gd name="adj3" fmla="val 16667"/>
            </a:avLst>
          </a:prstGeom>
          <a:solidFill>
            <a:schemeClr val="accent1"/>
          </a:solidFill>
          <a:ln w="9525" algn="ctr">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Breaker</a:t>
            </a:r>
          </a:p>
        </p:txBody>
      </p:sp>
      <p:sp>
        <p:nvSpPr>
          <p:cNvPr id="875529" name="AutoShape 9"/>
          <p:cNvSpPr>
            <a:spLocks noChangeArrowheads="1"/>
          </p:cNvSpPr>
          <p:nvPr/>
        </p:nvSpPr>
        <p:spPr bwMode="auto">
          <a:xfrm>
            <a:off x="6400801" y="4057651"/>
            <a:ext cx="1257300" cy="285751"/>
          </a:xfrm>
          <a:prstGeom prst="wedgeRoundRectCallout">
            <a:avLst>
              <a:gd name="adj1" fmla="val -100949"/>
              <a:gd name="adj2" fmla="val -63333"/>
              <a:gd name="adj3" fmla="val 16667"/>
            </a:avLst>
          </a:prstGeom>
          <a:solidFill>
            <a:schemeClr val="accent1"/>
          </a:solidFill>
          <a:ln w="9525" algn="ctr">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BusbarSection</a:t>
            </a:r>
          </a:p>
        </p:txBody>
      </p:sp>
      <p:sp>
        <p:nvSpPr>
          <p:cNvPr id="875530" name="AutoShape 10"/>
          <p:cNvSpPr>
            <a:spLocks noChangeArrowheads="1"/>
          </p:cNvSpPr>
          <p:nvPr/>
        </p:nvSpPr>
        <p:spPr bwMode="auto">
          <a:xfrm>
            <a:off x="6400801" y="2743202"/>
            <a:ext cx="1257300" cy="285751"/>
          </a:xfrm>
          <a:prstGeom prst="wedgeRoundRectCallout">
            <a:avLst>
              <a:gd name="adj1" fmla="val -155491"/>
              <a:gd name="adj2" fmla="val 6667"/>
              <a:gd name="adj3" fmla="val 16667"/>
            </a:avLst>
          </a:prstGeom>
          <a:solidFill>
            <a:schemeClr val="accent1"/>
          </a:solidFill>
          <a:ln w="9525" algn="ctr">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Breaker</a:t>
            </a:r>
          </a:p>
        </p:txBody>
      </p:sp>
      <p:sp>
        <p:nvSpPr>
          <p:cNvPr id="875531" name="AutoShape 11"/>
          <p:cNvSpPr>
            <a:spLocks noChangeArrowheads="1"/>
          </p:cNvSpPr>
          <p:nvPr/>
        </p:nvSpPr>
        <p:spPr bwMode="auto">
          <a:xfrm>
            <a:off x="6457951" y="2000251"/>
            <a:ext cx="1257300" cy="285751"/>
          </a:xfrm>
          <a:prstGeom prst="wedgeRoundRectCallout">
            <a:avLst>
              <a:gd name="adj1" fmla="val -161551"/>
              <a:gd name="adj2" fmla="val 26667"/>
              <a:gd name="adj3" fmla="val 16667"/>
            </a:avLst>
          </a:prstGeom>
          <a:solidFill>
            <a:schemeClr val="accent1"/>
          </a:solidFill>
          <a:ln w="9525" algn="ctr">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ACLineSegment</a:t>
            </a:r>
          </a:p>
        </p:txBody>
      </p:sp>
      <p:sp>
        <p:nvSpPr>
          <p:cNvPr id="875532" name="AutoShape 12"/>
          <p:cNvSpPr>
            <a:spLocks noChangeArrowheads="1"/>
          </p:cNvSpPr>
          <p:nvPr/>
        </p:nvSpPr>
        <p:spPr bwMode="auto">
          <a:xfrm>
            <a:off x="1428751" y="3257551"/>
            <a:ext cx="971551" cy="285751"/>
          </a:xfrm>
          <a:prstGeom prst="rightArrow">
            <a:avLst>
              <a:gd name="adj1" fmla="val 50000"/>
              <a:gd name="adj2" fmla="val 85000"/>
            </a:avLst>
          </a:prstGeom>
          <a:solidFill>
            <a:srgbClr val="FF9999"/>
          </a:solidFill>
          <a:ln w="9525" algn="ctr">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875533" name="AutoShape 13"/>
          <p:cNvSpPr>
            <a:spLocks noChangeArrowheads="1"/>
          </p:cNvSpPr>
          <p:nvPr/>
        </p:nvSpPr>
        <p:spPr bwMode="auto">
          <a:xfrm>
            <a:off x="6400801" y="4972050"/>
            <a:ext cx="1485900" cy="628651"/>
          </a:xfrm>
          <a:prstGeom prst="wedgeRoundRectCallout">
            <a:avLst>
              <a:gd name="adj1" fmla="val -224519"/>
              <a:gd name="adj2" fmla="val -150000"/>
              <a:gd name="adj3" fmla="val 16667"/>
            </a:avLst>
          </a:prstGeom>
          <a:solidFill>
            <a:schemeClr val="accent1"/>
          </a:solidFill>
          <a:ln w="9525" algn="ctr">
            <a:solidFill>
              <a:schemeClr val="tx1"/>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Current measurement represented by Measurement connected to Terminal</a:t>
            </a:r>
          </a:p>
        </p:txBody>
      </p:sp>
    </p:spTree>
    <p:extLst>
      <p:ext uri="{BB962C8B-B14F-4D97-AF65-F5344CB8AC3E}">
        <p14:creationId xmlns:p14="http://schemas.microsoft.com/office/powerpoint/2010/main" val="134188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55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552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75528"/>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875525"/>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1000"/>
                                  </p:stCondLst>
                                  <p:childTnLst>
                                    <p:set>
                                      <p:cBhvr>
                                        <p:cTn id="18" dur="1" fill="hold">
                                          <p:stCondLst>
                                            <p:cond delay="0"/>
                                          </p:stCondLst>
                                        </p:cTn>
                                        <p:tgtEl>
                                          <p:spTgt spid="8755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55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55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55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7553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875532"/>
                                        </p:tgtEl>
                                        <p:attrNameLst>
                                          <p:attrName>style.visibility</p:attrName>
                                        </p:attrNameLst>
                                      </p:cBhvr>
                                      <p:to>
                                        <p:strVal val="visible"/>
                                      </p:to>
                                    </p:set>
                                    <p:anim calcmode="lin" valueType="num">
                                      <p:cBhvr additive="base">
                                        <p:cTn id="39" dur="1000" fill="hold"/>
                                        <p:tgtEl>
                                          <p:spTgt spid="875532"/>
                                        </p:tgtEl>
                                        <p:attrNameLst>
                                          <p:attrName>ppt_x</p:attrName>
                                        </p:attrNameLst>
                                      </p:cBhvr>
                                      <p:tavLst>
                                        <p:tav tm="0">
                                          <p:val>
                                            <p:strVal val="0-#ppt_w/2"/>
                                          </p:val>
                                        </p:tav>
                                        <p:tav tm="100000">
                                          <p:val>
                                            <p:strVal val="#ppt_x"/>
                                          </p:val>
                                        </p:tav>
                                      </p:tavLst>
                                    </p:anim>
                                    <p:anim calcmode="lin" valueType="num">
                                      <p:cBhvr additive="base">
                                        <p:cTn id="40" dur="1000" fill="hold"/>
                                        <p:tgtEl>
                                          <p:spTgt spid="875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4" grpId="0" animBg="1"/>
      <p:bldP spid="875525" grpId="0" animBg="1"/>
      <p:bldP spid="875526" grpId="0" animBg="1"/>
      <p:bldP spid="875527" grpId="0" animBg="1"/>
      <p:bldP spid="875528" grpId="0" animBg="1"/>
      <p:bldP spid="875529" grpId="0" animBg="1"/>
      <p:bldP spid="875530" grpId="0" animBg="1"/>
      <p:bldP spid="875531" grpId="0" animBg="1"/>
      <p:bldP spid="875532" grpId="0" animBg="1"/>
      <p:bldP spid="8755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z="2700" dirty="0"/>
              <a:t>Representing a Power Transformer as CIM Objects</a:t>
            </a:r>
          </a:p>
        </p:txBody>
      </p:sp>
      <p:sp>
        <p:nvSpPr>
          <p:cNvPr id="57348" name="Rectangle 3"/>
          <p:cNvSpPr>
            <a:spLocks noGrp="1" noChangeArrowheads="1"/>
          </p:cNvSpPr>
          <p:nvPr>
            <p:ph type="body" idx="1"/>
          </p:nvPr>
        </p:nvSpPr>
        <p:spPr>
          <a:xfrm>
            <a:off x="457200" y="1600204"/>
            <a:ext cx="8229600" cy="4525963"/>
          </a:xfrm>
        </p:spPr>
        <p:txBody>
          <a:bodyPr/>
          <a:lstStyle/>
          <a:p>
            <a:pPr eaLnBrk="1" hangingPunct="1">
              <a:lnSpc>
                <a:spcPct val="90000"/>
              </a:lnSpc>
            </a:pPr>
            <a:r>
              <a:rPr lang="en-US" dirty="0" smtClean="0"/>
              <a:t>A power transformer is not mapped to a single CIM class</a:t>
            </a:r>
          </a:p>
          <a:p>
            <a:pPr lvl="1" eaLnBrk="1" hangingPunct="1">
              <a:lnSpc>
                <a:spcPct val="90000"/>
              </a:lnSpc>
            </a:pPr>
            <a:r>
              <a:rPr lang="en-US" dirty="0" smtClean="0"/>
              <a:t>Represented by a number of components with a single </a:t>
            </a:r>
            <a:r>
              <a:rPr lang="en-US" dirty="0" err="1" smtClean="0"/>
              <a:t>PowerTransformer</a:t>
            </a:r>
            <a:r>
              <a:rPr lang="en-US" dirty="0" smtClean="0"/>
              <a:t> container class</a:t>
            </a:r>
          </a:p>
          <a:p>
            <a:pPr lvl="1" eaLnBrk="1" hangingPunct="1">
              <a:lnSpc>
                <a:spcPct val="90000"/>
              </a:lnSpc>
            </a:pPr>
            <a:r>
              <a:rPr lang="en-US" dirty="0" smtClean="0"/>
              <a:t>Two-winding power transformer becomes two </a:t>
            </a:r>
            <a:r>
              <a:rPr lang="en-US" dirty="0" err="1" smtClean="0"/>
              <a:t>TransformerWinding</a:t>
            </a:r>
            <a:r>
              <a:rPr lang="en-US" dirty="0" smtClean="0"/>
              <a:t> objects within a </a:t>
            </a:r>
            <a:r>
              <a:rPr lang="en-US" dirty="0" err="1" smtClean="0"/>
              <a:t>PowerTransformer</a:t>
            </a:r>
            <a:r>
              <a:rPr lang="en-US" dirty="0" smtClean="0"/>
              <a:t> container</a:t>
            </a:r>
          </a:p>
          <a:p>
            <a:pPr eaLnBrk="1" hangingPunct="1">
              <a:lnSpc>
                <a:spcPct val="90000"/>
              </a:lnSpc>
            </a:pPr>
            <a:r>
              <a:rPr lang="en-US" dirty="0" smtClean="0"/>
              <a:t>If a tap changer is present to control one of the windings</a:t>
            </a:r>
          </a:p>
          <a:p>
            <a:pPr lvl="1" eaLnBrk="1" hangingPunct="1">
              <a:lnSpc>
                <a:spcPct val="90000"/>
              </a:lnSpc>
            </a:pPr>
            <a:r>
              <a:rPr lang="en-US" dirty="0" smtClean="0"/>
              <a:t>An instance of the </a:t>
            </a:r>
            <a:r>
              <a:rPr lang="en-US" dirty="0" err="1" smtClean="0"/>
              <a:t>TapChanger</a:t>
            </a:r>
            <a:r>
              <a:rPr lang="en-US" dirty="0" smtClean="0"/>
              <a:t> class is associated with that particular winding</a:t>
            </a:r>
          </a:p>
          <a:p>
            <a:pPr lvl="1" eaLnBrk="1" hangingPunct="1">
              <a:lnSpc>
                <a:spcPct val="90000"/>
              </a:lnSpc>
            </a:pPr>
            <a:r>
              <a:rPr lang="en-US" dirty="0" smtClean="0"/>
              <a:t>Also contained within the </a:t>
            </a:r>
            <a:r>
              <a:rPr lang="en-US" dirty="0" err="1" smtClean="0"/>
              <a:t>PowerTransformer</a:t>
            </a:r>
            <a:r>
              <a:rPr lang="en-US" dirty="0" smtClean="0"/>
              <a:t> instance</a:t>
            </a:r>
          </a:p>
        </p:txBody>
      </p:sp>
    </p:spTree>
    <p:extLst>
      <p:ext uri="{BB962C8B-B14F-4D97-AF65-F5344CB8AC3E}">
        <p14:creationId xmlns:p14="http://schemas.microsoft.com/office/powerpoint/2010/main" val="200186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759255" y="101536"/>
            <a:ext cx="7543800" cy="830117"/>
          </a:xfrm>
        </p:spPr>
        <p:txBody>
          <a:bodyPr/>
          <a:lstStyle/>
          <a:p>
            <a:pPr eaLnBrk="1" hangingPunct="1"/>
            <a:r>
              <a:rPr lang="en-US" dirty="0" smtClean="0"/>
              <a:t>Transformer Class Diagram</a:t>
            </a:r>
          </a:p>
        </p:txBody>
      </p:sp>
      <p:pic>
        <p:nvPicPr>
          <p:cNvPr id="58372" name="Picture 6" descr="Transformer 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8851" y="2171701"/>
            <a:ext cx="3943351"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8359" name="AutoShape 7"/>
          <p:cNvSpPr>
            <a:spLocks noChangeArrowheads="1"/>
          </p:cNvSpPr>
          <p:nvPr/>
        </p:nvSpPr>
        <p:spPr bwMode="auto">
          <a:xfrm>
            <a:off x="6229350" y="2971801"/>
            <a:ext cx="1543051" cy="571500"/>
          </a:xfrm>
          <a:prstGeom prst="wedgeRoundRectCallout">
            <a:avLst>
              <a:gd name="adj1" fmla="val -114505"/>
              <a:gd name="adj2" fmla="val 92708"/>
              <a:gd name="adj3" fmla="val 16667"/>
            </a:avLst>
          </a:prstGeom>
          <a:solidFill>
            <a:schemeClr val="accent1"/>
          </a:solidFill>
          <a:ln w="9525" algn="ctr">
            <a:solidFill>
              <a:schemeClr val="tx1"/>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Inherits from Equipment, since does not conduct electricity</a:t>
            </a:r>
          </a:p>
        </p:txBody>
      </p:sp>
      <p:sp>
        <p:nvSpPr>
          <p:cNvPr id="868360" name="AutoShape 8"/>
          <p:cNvSpPr>
            <a:spLocks noChangeArrowheads="1"/>
          </p:cNvSpPr>
          <p:nvPr/>
        </p:nvSpPr>
        <p:spPr bwMode="auto">
          <a:xfrm>
            <a:off x="1314450" y="4743451"/>
            <a:ext cx="1543051" cy="742951"/>
          </a:xfrm>
          <a:prstGeom prst="wedgeRoundRectCallout">
            <a:avLst>
              <a:gd name="adj1" fmla="val 58333"/>
              <a:gd name="adj2" fmla="val -60736"/>
              <a:gd name="adj3" fmla="val 16667"/>
            </a:avLst>
          </a:prstGeom>
          <a:solidFill>
            <a:schemeClr val="accent1"/>
          </a:solidFill>
          <a:ln w="9525" algn="ctr">
            <a:solidFill>
              <a:schemeClr val="tx1"/>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a:t>Physically connected to network and conducts electricity, so inherits from ConductingEquipment</a:t>
            </a:r>
          </a:p>
        </p:txBody>
      </p:sp>
      <p:sp>
        <p:nvSpPr>
          <p:cNvPr id="868361" name="AutoShape 9"/>
          <p:cNvSpPr>
            <a:spLocks noChangeArrowheads="1"/>
          </p:cNvSpPr>
          <p:nvPr/>
        </p:nvSpPr>
        <p:spPr bwMode="auto">
          <a:xfrm>
            <a:off x="6057901" y="4114801"/>
            <a:ext cx="1543051" cy="571500"/>
          </a:xfrm>
          <a:prstGeom prst="wedgeRoundRectCallout">
            <a:avLst>
              <a:gd name="adj1" fmla="val -54630"/>
              <a:gd name="adj2" fmla="val 137708"/>
              <a:gd name="adj3" fmla="val 16667"/>
            </a:avLst>
          </a:prstGeom>
          <a:solidFill>
            <a:schemeClr val="accent1"/>
          </a:solidFill>
          <a:ln w="9525" algn="ctr">
            <a:solidFill>
              <a:schemeClr val="tx1"/>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dirty="0"/>
              <a:t>Part of </a:t>
            </a:r>
            <a:r>
              <a:rPr lang="en-US" sz="900" dirty="0" err="1"/>
              <a:t>TransformerWinding</a:t>
            </a:r>
            <a:r>
              <a:rPr lang="en-US" sz="900" dirty="0"/>
              <a:t>, not separate piece of equipment</a:t>
            </a:r>
          </a:p>
        </p:txBody>
      </p:sp>
      <p:sp>
        <p:nvSpPr>
          <p:cNvPr id="868362" name="AutoShape 10"/>
          <p:cNvSpPr>
            <a:spLocks noChangeArrowheads="1"/>
          </p:cNvSpPr>
          <p:nvPr/>
        </p:nvSpPr>
        <p:spPr bwMode="auto">
          <a:xfrm>
            <a:off x="6172201" y="1943101"/>
            <a:ext cx="1543051" cy="571500"/>
          </a:xfrm>
          <a:prstGeom prst="wedgeRoundRectCallout">
            <a:avLst>
              <a:gd name="adj1" fmla="val -118829"/>
              <a:gd name="adj2" fmla="val 246042"/>
              <a:gd name="adj3" fmla="val 16667"/>
            </a:avLst>
          </a:prstGeom>
          <a:solidFill>
            <a:schemeClr val="accent1"/>
          </a:solidFill>
          <a:ln w="9525" algn="ctr">
            <a:solidFill>
              <a:schemeClr val="tx1"/>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900" dirty="0"/>
              <a:t>Shell of transformer, containing windings, insulation, magnetic core, etc.</a:t>
            </a:r>
          </a:p>
        </p:txBody>
      </p:sp>
    </p:spTree>
    <p:extLst>
      <p:ext uri="{BB962C8B-B14F-4D97-AF65-F5344CB8AC3E}">
        <p14:creationId xmlns:p14="http://schemas.microsoft.com/office/powerpoint/2010/main" val="2946667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8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83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83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8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9" grpId="0" animBg="1"/>
      <p:bldP spid="868360" grpId="0" animBg="1"/>
      <p:bldP spid="868361" grpId="0" animBg="1"/>
      <p:bldP spid="8683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
          <p:cNvSpPr>
            <a:spLocks noGrp="1" noChangeArrowheads="1"/>
          </p:cNvSpPr>
          <p:nvPr>
            <p:ph type="title" idx="4294967295"/>
          </p:nvPr>
        </p:nvSpPr>
        <p:spPr>
          <a:xfrm>
            <a:off x="795528" y="271818"/>
            <a:ext cx="7543800" cy="608076"/>
          </a:xfrm>
        </p:spPr>
        <p:txBody>
          <a:bodyPr/>
          <a:lstStyle/>
          <a:p>
            <a:pPr eaLnBrk="1" hangingPunct="1"/>
            <a:r>
              <a:rPr lang="en-US" sz="2700" dirty="0"/>
              <a:t>CIM Mapping for Transformer 17-33</a:t>
            </a:r>
          </a:p>
        </p:txBody>
      </p:sp>
      <p:sp>
        <p:nvSpPr>
          <p:cNvPr id="59396" name="Rectangle 6"/>
          <p:cNvSpPr>
            <a:spLocks noGrp="1" noChangeArrowheads="1"/>
          </p:cNvSpPr>
          <p:nvPr>
            <p:ph type="body" sz="half" idx="4294967295"/>
          </p:nvPr>
        </p:nvSpPr>
        <p:spPr>
          <a:xfrm>
            <a:off x="4773168" y="2503171"/>
            <a:ext cx="3566160" cy="2983231"/>
          </a:xfrm>
        </p:spPr>
        <p:txBody>
          <a:bodyPr/>
          <a:lstStyle/>
          <a:p>
            <a:pPr eaLnBrk="1" hangingPunct="1"/>
            <a:r>
              <a:rPr lang="en-US" sz="1800" dirty="0"/>
              <a:t>Transformer 17-33 is represented as four CIM objects</a:t>
            </a:r>
          </a:p>
        </p:txBody>
      </p:sp>
      <p:pic>
        <p:nvPicPr>
          <p:cNvPr id="59397" name="Picture 7" descr="Transformer Ex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1" y="2057403"/>
            <a:ext cx="3314700" cy="303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864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802386" y="341948"/>
            <a:ext cx="8177711" cy="419252"/>
          </a:xfrm>
        </p:spPr>
        <p:txBody>
          <a:bodyPr/>
          <a:lstStyle/>
          <a:p>
            <a:pPr eaLnBrk="1" hangingPunct="1"/>
            <a:r>
              <a:rPr lang="en-US" sz="2700" dirty="0"/>
              <a:t>Transformer Model Diagram </a:t>
            </a:r>
            <a:r>
              <a:rPr lang="en-US" sz="2700" dirty="0" smtClean="0"/>
              <a:t>from 61970-301CIM </a:t>
            </a:r>
            <a:r>
              <a:rPr lang="en-US" sz="2700" dirty="0"/>
              <a:t>Base</a:t>
            </a:r>
          </a:p>
        </p:txBody>
      </p:sp>
      <p:sp>
        <p:nvSpPr>
          <p:cNvPr id="60420" name="Rectangle 3"/>
          <p:cNvSpPr>
            <a:spLocks noChangeArrowheads="1"/>
          </p:cNvSpPr>
          <p:nvPr/>
        </p:nvSpPr>
        <p:spPr bwMode="auto">
          <a:xfrm>
            <a:off x="2649141" y="1963343"/>
            <a:ext cx="6858000" cy="34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7" tIns="33339" rIns="67867" bIns="33339">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60421" name="Rectangle 4"/>
          <p:cNvSpPr>
            <a:spLocks noChangeArrowheads="1"/>
          </p:cNvSpPr>
          <p:nvPr/>
        </p:nvSpPr>
        <p:spPr bwMode="auto">
          <a:xfrm>
            <a:off x="2135983" y="4223150"/>
            <a:ext cx="1375172" cy="302419"/>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37" name="Rectangle 5"/>
          <p:cNvSpPr>
            <a:spLocks noChangeArrowheads="1"/>
          </p:cNvSpPr>
          <p:nvPr/>
        </p:nvSpPr>
        <p:spPr bwMode="auto">
          <a:xfrm>
            <a:off x="2231233" y="4251727"/>
            <a:ext cx="1134926"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ConductingEquipment</a:t>
            </a:r>
            <a:endParaRPr lang="en-US" sz="900" i="1">
              <a:solidFill>
                <a:schemeClr val="tx2"/>
              </a:solidFill>
              <a:effectLst>
                <a:outerShdw blurRad="38100" dist="38100" dir="2700000" algn="tl">
                  <a:srgbClr val="C0C0C0"/>
                </a:outerShdw>
              </a:effectLst>
              <a:latin typeface="Arial" charset="0"/>
            </a:endParaRPr>
          </a:p>
        </p:txBody>
      </p:sp>
      <p:sp>
        <p:nvSpPr>
          <p:cNvPr id="735238" name="Rectangle 6"/>
          <p:cNvSpPr>
            <a:spLocks noChangeArrowheads="1"/>
          </p:cNvSpPr>
          <p:nvPr/>
        </p:nvSpPr>
        <p:spPr bwMode="auto">
          <a:xfrm>
            <a:off x="2449120" y="4381505"/>
            <a:ext cx="58990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(from Core)</a:t>
            </a:r>
            <a:endParaRPr lang="en-US" sz="900" i="1">
              <a:solidFill>
                <a:schemeClr val="tx2"/>
              </a:solidFill>
              <a:effectLst>
                <a:outerShdw blurRad="38100" dist="38100" dir="2700000" algn="tl">
                  <a:srgbClr val="C0C0C0"/>
                </a:outerShdw>
              </a:effectLst>
              <a:latin typeface="Arial" charset="0"/>
            </a:endParaRPr>
          </a:p>
        </p:txBody>
      </p:sp>
      <p:sp>
        <p:nvSpPr>
          <p:cNvPr id="60424" name="Rectangle 7"/>
          <p:cNvSpPr>
            <a:spLocks noChangeArrowheads="1"/>
          </p:cNvSpPr>
          <p:nvPr/>
        </p:nvSpPr>
        <p:spPr bwMode="auto">
          <a:xfrm>
            <a:off x="2286000" y="2561036"/>
            <a:ext cx="734616" cy="401240"/>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40" name="Rectangle 8"/>
          <p:cNvSpPr>
            <a:spLocks noChangeArrowheads="1"/>
          </p:cNvSpPr>
          <p:nvPr/>
        </p:nvSpPr>
        <p:spPr bwMode="auto">
          <a:xfrm>
            <a:off x="2361015" y="2574135"/>
            <a:ext cx="551433"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Equipment</a:t>
            </a:r>
            <a:endParaRPr lang="en-US" sz="900" i="1">
              <a:solidFill>
                <a:schemeClr val="tx2"/>
              </a:solidFill>
              <a:effectLst>
                <a:outerShdw blurRad="38100" dist="38100" dir="2700000" algn="tl">
                  <a:srgbClr val="C0C0C0"/>
                </a:outerShdw>
              </a:effectLst>
              <a:latin typeface="Arial" charset="0"/>
            </a:endParaRPr>
          </a:p>
        </p:txBody>
      </p:sp>
      <p:sp>
        <p:nvSpPr>
          <p:cNvPr id="60426" name="Rectangle 9"/>
          <p:cNvSpPr>
            <a:spLocks noChangeArrowheads="1"/>
          </p:cNvSpPr>
          <p:nvPr/>
        </p:nvSpPr>
        <p:spPr bwMode="auto">
          <a:xfrm>
            <a:off x="2286000" y="2834881"/>
            <a:ext cx="734616" cy="127397"/>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60427" name="Rectangle 10"/>
          <p:cNvSpPr>
            <a:spLocks noChangeArrowheads="1"/>
          </p:cNvSpPr>
          <p:nvPr/>
        </p:nvSpPr>
        <p:spPr bwMode="auto">
          <a:xfrm>
            <a:off x="2286003" y="2876553"/>
            <a:ext cx="735807" cy="85725"/>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43" name="Rectangle 11"/>
          <p:cNvSpPr>
            <a:spLocks noChangeArrowheads="1"/>
          </p:cNvSpPr>
          <p:nvPr/>
        </p:nvSpPr>
        <p:spPr bwMode="auto">
          <a:xfrm>
            <a:off x="2353870" y="2696771"/>
            <a:ext cx="58990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(from Core)</a:t>
            </a:r>
            <a:endParaRPr lang="en-US" sz="900" i="1">
              <a:solidFill>
                <a:schemeClr val="tx2"/>
              </a:solidFill>
              <a:effectLst>
                <a:outerShdw blurRad="38100" dist="38100" dir="2700000" algn="tl">
                  <a:srgbClr val="C0C0C0"/>
                </a:outerShdw>
              </a:effectLst>
              <a:latin typeface="Arial" charset="0"/>
            </a:endParaRPr>
          </a:p>
        </p:txBody>
      </p:sp>
      <p:sp>
        <p:nvSpPr>
          <p:cNvPr id="60429" name="Rectangle 12"/>
          <p:cNvSpPr>
            <a:spLocks noChangeArrowheads="1"/>
          </p:cNvSpPr>
          <p:nvPr/>
        </p:nvSpPr>
        <p:spPr bwMode="auto">
          <a:xfrm>
            <a:off x="3709990" y="1875238"/>
            <a:ext cx="1376363" cy="295275"/>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45" name="Rectangle 13"/>
          <p:cNvSpPr>
            <a:spLocks noChangeArrowheads="1"/>
          </p:cNvSpPr>
          <p:nvPr/>
        </p:nvSpPr>
        <p:spPr bwMode="auto">
          <a:xfrm>
            <a:off x="3813574" y="1903814"/>
            <a:ext cx="1205458"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PowerSystemResource</a:t>
            </a:r>
            <a:endParaRPr lang="en-US" sz="900" i="1">
              <a:solidFill>
                <a:schemeClr val="tx2"/>
              </a:solidFill>
              <a:effectLst>
                <a:outerShdw blurRad="38100" dist="38100" dir="2700000" algn="tl">
                  <a:srgbClr val="C0C0C0"/>
                </a:outerShdw>
              </a:effectLst>
              <a:latin typeface="Arial" charset="0"/>
            </a:endParaRPr>
          </a:p>
        </p:txBody>
      </p:sp>
      <p:sp>
        <p:nvSpPr>
          <p:cNvPr id="735246" name="Rectangle 14"/>
          <p:cNvSpPr>
            <a:spLocks noChangeArrowheads="1"/>
          </p:cNvSpPr>
          <p:nvPr/>
        </p:nvSpPr>
        <p:spPr bwMode="auto">
          <a:xfrm>
            <a:off x="4058846" y="2026447"/>
            <a:ext cx="58990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(from Core)</a:t>
            </a:r>
            <a:endParaRPr lang="en-US" sz="900" i="1">
              <a:solidFill>
                <a:schemeClr val="tx2"/>
              </a:solidFill>
              <a:effectLst>
                <a:outerShdw blurRad="38100" dist="38100" dir="2700000" algn="tl">
                  <a:srgbClr val="C0C0C0"/>
                </a:outerShdw>
              </a:effectLst>
              <a:latin typeface="Arial" charset="0"/>
            </a:endParaRPr>
          </a:p>
        </p:txBody>
      </p:sp>
      <p:sp>
        <p:nvSpPr>
          <p:cNvPr id="60432" name="Rectangle 15"/>
          <p:cNvSpPr>
            <a:spLocks noChangeArrowheads="1"/>
          </p:cNvSpPr>
          <p:nvPr/>
        </p:nvSpPr>
        <p:spPr bwMode="auto">
          <a:xfrm>
            <a:off x="6028139" y="4244581"/>
            <a:ext cx="1191815" cy="259556"/>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48" name="Rectangle 16"/>
          <p:cNvSpPr>
            <a:spLocks noChangeArrowheads="1"/>
          </p:cNvSpPr>
          <p:nvPr/>
        </p:nvSpPr>
        <p:spPr bwMode="auto">
          <a:xfrm>
            <a:off x="6110290" y="4266014"/>
            <a:ext cx="1032334"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RegulationSchedule</a:t>
            </a:r>
            <a:endParaRPr lang="en-US" sz="900" i="1">
              <a:solidFill>
                <a:schemeClr val="tx2"/>
              </a:solidFill>
              <a:effectLst>
                <a:outerShdw blurRad="38100" dist="38100" dir="2700000" algn="tl">
                  <a:srgbClr val="C0C0C0"/>
                </a:outerShdw>
              </a:effectLst>
              <a:latin typeface="Arial" charset="0"/>
            </a:endParaRPr>
          </a:p>
        </p:txBody>
      </p:sp>
      <p:sp>
        <p:nvSpPr>
          <p:cNvPr id="60434" name="Rectangle 17"/>
          <p:cNvSpPr>
            <a:spLocks noChangeArrowheads="1"/>
          </p:cNvSpPr>
          <p:nvPr/>
        </p:nvSpPr>
        <p:spPr bwMode="auto">
          <a:xfrm>
            <a:off x="5360195" y="2595566"/>
            <a:ext cx="803672" cy="302419"/>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50" name="Rectangle 18"/>
          <p:cNvSpPr>
            <a:spLocks noChangeArrowheads="1"/>
          </p:cNvSpPr>
          <p:nvPr/>
        </p:nvSpPr>
        <p:spPr bwMode="auto">
          <a:xfrm>
            <a:off x="5462592" y="2638430"/>
            <a:ext cx="641201"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TapChanger</a:t>
            </a:r>
            <a:endParaRPr lang="en-US" sz="900" i="1">
              <a:solidFill>
                <a:schemeClr val="tx2"/>
              </a:solidFill>
              <a:effectLst>
                <a:outerShdw blurRad="38100" dist="38100" dir="2700000" algn="tl">
                  <a:srgbClr val="C0C0C0"/>
                </a:outerShdw>
              </a:effectLst>
              <a:latin typeface="Arial" charset="0"/>
            </a:endParaRPr>
          </a:p>
        </p:txBody>
      </p:sp>
      <p:sp>
        <p:nvSpPr>
          <p:cNvPr id="60436" name="Rectangle 19"/>
          <p:cNvSpPr>
            <a:spLocks noChangeArrowheads="1"/>
          </p:cNvSpPr>
          <p:nvPr/>
        </p:nvSpPr>
        <p:spPr bwMode="auto">
          <a:xfrm>
            <a:off x="5360195" y="2822975"/>
            <a:ext cx="803672" cy="75009"/>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60437" name="Line 20"/>
          <p:cNvSpPr>
            <a:spLocks noChangeShapeType="1"/>
          </p:cNvSpPr>
          <p:nvPr/>
        </p:nvSpPr>
        <p:spPr bwMode="auto">
          <a:xfrm>
            <a:off x="6097195" y="3567114"/>
            <a:ext cx="333375" cy="670323"/>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53" name="Rectangle 21"/>
          <p:cNvSpPr>
            <a:spLocks noChangeArrowheads="1"/>
          </p:cNvSpPr>
          <p:nvPr/>
        </p:nvSpPr>
        <p:spPr bwMode="auto">
          <a:xfrm>
            <a:off x="6443663" y="4071942"/>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0..1</a:t>
            </a:r>
            <a:endParaRPr lang="en-US" sz="900" i="1">
              <a:solidFill>
                <a:schemeClr val="tx2"/>
              </a:solidFill>
              <a:effectLst>
                <a:outerShdw blurRad="38100" dist="38100" dir="2700000" algn="tl">
                  <a:srgbClr val="C0C0C0"/>
                </a:outerShdw>
              </a:effectLst>
              <a:latin typeface="Arial" charset="0"/>
            </a:endParaRPr>
          </a:p>
        </p:txBody>
      </p:sp>
      <p:sp>
        <p:nvSpPr>
          <p:cNvPr id="60439" name="Line 22"/>
          <p:cNvSpPr>
            <a:spLocks noChangeShapeType="1"/>
          </p:cNvSpPr>
          <p:nvPr/>
        </p:nvSpPr>
        <p:spPr bwMode="auto">
          <a:xfrm flipH="1" flipV="1">
            <a:off x="5768581" y="2897986"/>
            <a:ext cx="328613" cy="669131"/>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55" name="Rectangle 23"/>
          <p:cNvSpPr>
            <a:spLocks noChangeArrowheads="1"/>
          </p:cNvSpPr>
          <p:nvPr/>
        </p:nvSpPr>
        <p:spPr bwMode="auto">
          <a:xfrm>
            <a:off x="5872163" y="293370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735256" name="Rectangle 24"/>
          <p:cNvSpPr>
            <a:spLocks noChangeArrowheads="1"/>
          </p:cNvSpPr>
          <p:nvPr/>
        </p:nvSpPr>
        <p:spPr bwMode="auto">
          <a:xfrm>
            <a:off x="5837638" y="3927877"/>
            <a:ext cx="10996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+RegulationSchedule</a:t>
            </a:r>
            <a:endParaRPr lang="en-US" sz="900" i="1">
              <a:solidFill>
                <a:schemeClr val="tx2"/>
              </a:solidFill>
              <a:effectLst>
                <a:outerShdw blurRad="38100" dist="38100" dir="2700000" algn="tl">
                  <a:srgbClr val="C0C0C0"/>
                </a:outerShdw>
              </a:effectLst>
              <a:latin typeface="Arial" charset="0"/>
            </a:endParaRPr>
          </a:p>
        </p:txBody>
      </p:sp>
      <p:sp>
        <p:nvSpPr>
          <p:cNvPr id="735257" name="Rectangle 25"/>
          <p:cNvSpPr>
            <a:spLocks noChangeArrowheads="1"/>
          </p:cNvSpPr>
          <p:nvPr/>
        </p:nvSpPr>
        <p:spPr bwMode="auto">
          <a:xfrm>
            <a:off x="6443663" y="4071942"/>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0..1</a:t>
            </a:r>
            <a:endParaRPr lang="en-US" sz="900" i="1">
              <a:solidFill>
                <a:schemeClr val="tx2"/>
              </a:solidFill>
              <a:effectLst>
                <a:outerShdw blurRad="38100" dist="38100" dir="2700000" algn="tl">
                  <a:srgbClr val="C0C0C0"/>
                </a:outerShdw>
              </a:effectLst>
              <a:latin typeface="Arial" charset="0"/>
            </a:endParaRPr>
          </a:p>
        </p:txBody>
      </p:sp>
      <p:sp>
        <p:nvSpPr>
          <p:cNvPr id="735258" name="Rectangle 26"/>
          <p:cNvSpPr>
            <a:spLocks noChangeArrowheads="1"/>
          </p:cNvSpPr>
          <p:nvPr/>
        </p:nvSpPr>
        <p:spPr bwMode="auto">
          <a:xfrm>
            <a:off x="5879311" y="3106346"/>
            <a:ext cx="76623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+TapChangers</a:t>
            </a:r>
            <a:endParaRPr lang="en-US" sz="900" i="1">
              <a:solidFill>
                <a:schemeClr val="tx2"/>
              </a:solidFill>
              <a:effectLst>
                <a:outerShdw blurRad="38100" dist="38100" dir="2700000" algn="tl">
                  <a:srgbClr val="C0C0C0"/>
                </a:outerShdw>
              </a:effectLst>
              <a:latin typeface="Arial" charset="0"/>
            </a:endParaRPr>
          </a:p>
        </p:txBody>
      </p:sp>
      <p:sp>
        <p:nvSpPr>
          <p:cNvPr id="735259" name="Rectangle 27"/>
          <p:cNvSpPr>
            <a:spLocks noChangeArrowheads="1"/>
          </p:cNvSpPr>
          <p:nvPr/>
        </p:nvSpPr>
        <p:spPr bwMode="auto">
          <a:xfrm>
            <a:off x="5872163" y="293370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60445" name="Rectangle 28"/>
          <p:cNvSpPr>
            <a:spLocks noChangeArrowheads="1"/>
          </p:cNvSpPr>
          <p:nvPr/>
        </p:nvSpPr>
        <p:spPr bwMode="auto">
          <a:xfrm>
            <a:off x="3948115" y="5281617"/>
            <a:ext cx="777479" cy="288131"/>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61" name="Rectangle 29"/>
          <p:cNvSpPr>
            <a:spLocks noChangeArrowheads="1"/>
          </p:cNvSpPr>
          <p:nvPr/>
        </p:nvSpPr>
        <p:spPr bwMode="auto">
          <a:xfrm>
            <a:off x="4031460" y="5310191"/>
            <a:ext cx="641201"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WindingTest</a:t>
            </a:r>
            <a:endParaRPr lang="en-US" sz="900" i="1">
              <a:solidFill>
                <a:schemeClr val="tx2"/>
              </a:solidFill>
              <a:effectLst>
                <a:outerShdw blurRad="38100" dist="38100" dir="2700000" algn="tl">
                  <a:srgbClr val="C0C0C0"/>
                </a:outerShdw>
              </a:effectLst>
              <a:latin typeface="Arial" charset="0"/>
            </a:endParaRPr>
          </a:p>
        </p:txBody>
      </p:sp>
      <p:sp>
        <p:nvSpPr>
          <p:cNvPr id="60447" name="Rectangle 30"/>
          <p:cNvSpPr>
            <a:spLocks noChangeArrowheads="1"/>
          </p:cNvSpPr>
          <p:nvPr/>
        </p:nvSpPr>
        <p:spPr bwMode="auto">
          <a:xfrm>
            <a:off x="3948115" y="5470923"/>
            <a:ext cx="777479" cy="98823"/>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60448" name="Rectangle 31"/>
          <p:cNvSpPr>
            <a:spLocks noChangeArrowheads="1"/>
          </p:cNvSpPr>
          <p:nvPr/>
        </p:nvSpPr>
        <p:spPr bwMode="auto">
          <a:xfrm>
            <a:off x="2933702" y="3582593"/>
            <a:ext cx="919163" cy="286940"/>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64" name="Rectangle 32"/>
          <p:cNvSpPr>
            <a:spLocks noChangeArrowheads="1"/>
          </p:cNvSpPr>
          <p:nvPr/>
        </p:nvSpPr>
        <p:spPr bwMode="auto">
          <a:xfrm>
            <a:off x="3014667" y="3611171"/>
            <a:ext cx="795089"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HeatExchanger</a:t>
            </a:r>
            <a:endParaRPr lang="en-US" sz="900" i="1">
              <a:solidFill>
                <a:schemeClr val="tx2"/>
              </a:solidFill>
              <a:effectLst>
                <a:outerShdw blurRad="38100" dist="38100" dir="2700000" algn="tl">
                  <a:srgbClr val="C0C0C0"/>
                </a:outerShdw>
              </a:effectLst>
              <a:latin typeface="Arial" charset="0"/>
            </a:endParaRPr>
          </a:p>
        </p:txBody>
      </p:sp>
      <p:sp>
        <p:nvSpPr>
          <p:cNvPr id="60450" name="Rectangle 33"/>
          <p:cNvSpPr>
            <a:spLocks noChangeArrowheads="1"/>
          </p:cNvSpPr>
          <p:nvPr/>
        </p:nvSpPr>
        <p:spPr bwMode="auto">
          <a:xfrm>
            <a:off x="2933702" y="3763569"/>
            <a:ext cx="919163" cy="105965"/>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60451" name="Rectangle 34"/>
          <p:cNvSpPr>
            <a:spLocks noChangeArrowheads="1"/>
          </p:cNvSpPr>
          <p:nvPr/>
        </p:nvSpPr>
        <p:spPr bwMode="auto">
          <a:xfrm>
            <a:off x="3799285" y="4230294"/>
            <a:ext cx="1219200" cy="288131"/>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67" name="Rectangle 35"/>
          <p:cNvSpPr>
            <a:spLocks noChangeArrowheads="1"/>
          </p:cNvSpPr>
          <p:nvPr/>
        </p:nvSpPr>
        <p:spPr bwMode="auto">
          <a:xfrm>
            <a:off x="3887392" y="4258871"/>
            <a:ext cx="1045158"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err="1">
                <a:solidFill>
                  <a:srgbClr val="000000"/>
                </a:solidFill>
                <a:latin typeface="Arial" charset="0"/>
              </a:rPr>
              <a:t>TransformerWinding</a:t>
            </a:r>
            <a:endParaRPr lang="en-US" sz="900" i="1" dirty="0">
              <a:solidFill>
                <a:schemeClr val="tx2"/>
              </a:solidFill>
              <a:effectLst>
                <a:outerShdw blurRad="38100" dist="38100" dir="2700000" algn="tl">
                  <a:srgbClr val="C0C0C0"/>
                </a:outerShdw>
              </a:effectLst>
              <a:latin typeface="Arial" charset="0"/>
            </a:endParaRPr>
          </a:p>
        </p:txBody>
      </p:sp>
      <p:sp>
        <p:nvSpPr>
          <p:cNvPr id="60453" name="Rectangle 36"/>
          <p:cNvSpPr>
            <a:spLocks noChangeArrowheads="1"/>
          </p:cNvSpPr>
          <p:nvPr/>
        </p:nvSpPr>
        <p:spPr bwMode="auto">
          <a:xfrm>
            <a:off x="3799289" y="4412458"/>
            <a:ext cx="1218009" cy="105967"/>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60454" name="Line 37"/>
          <p:cNvSpPr>
            <a:spLocks noChangeShapeType="1"/>
          </p:cNvSpPr>
          <p:nvPr/>
        </p:nvSpPr>
        <p:spPr bwMode="auto">
          <a:xfrm flipV="1">
            <a:off x="5694763" y="2897984"/>
            <a:ext cx="1191" cy="1223963"/>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70" name="Rectangle 38"/>
          <p:cNvSpPr>
            <a:spLocks noChangeArrowheads="1"/>
          </p:cNvSpPr>
          <p:nvPr/>
        </p:nvSpPr>
        <p:spPr bwMode="auto">
          <a:xfrm>
            <a:off x="5469731" y="295513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60456" name="Freeform 39"/>
          <p:cNvSpPr>
            <a:spLocks/>
          </p:cNvSpPr>
          <p:nvPr/>
        </p:nvSpPr>
        <p:spPr bwMode="auto">
          <a:xfrm>
            <a:off x="5043489" y="4121948"/>
            <a:ext cx="651272" cy="245269"/>
          </a:xfrm>
          <a:custGeom>
            <a:avLst/>
            <a:gdLst>
              <a:gd name="T0" fmla="*/ 2147483647 w 137"/>
              <a:gd name="T1" fmla="*/ 0 h 34"/>
              <a:gd name="T2" fmla="*/ 2147483647 w 137"/>
              <a:gd name="T3" fmla="*/ 2147483647 h 34"/>
              <a:gd name="T4" fmla="*/ 0 w 137"/>
              <a:gd name="T5" fmla="*/ 2147483647 h 34"/>
              <a:gd name="T6" fmla="*/ 0 60000 65536"/>
              <a:gd name="T7" fmla="*/ 0 60000 65536"/>
              <a:gd name="T8" fmla="*/ 0 60000 65536"/>
              <a:gd name="T9" fmla="*/ 0 w 137"/>
              <a:gd name="T10" fmla="*/ 0 h 34"/>
              <a:gd name="T11" fmla="*/ 137 w 137"/>
              <a:gd name="T12" fmla="*/ 34 h 34"/>
            </a:gdLst>
            <a:ahLst/>
            <a:cxnLst>
              <a:cxn ang="T6">
                <a:pos x="T0" y="T1"/>
              </a:cxn>
              <a:cxn ang="T7">
                <a:pos x="T2" y="T3"/>
              </a:cxn>
              <a:cxn ang="T8">
                <a:pos x="T4" y="T5"/>
              </a:cxn>
            </a:cxnLst>
            <a:rect l="T9" t="T10" r="T11" b="T12"/>
            <a:pathLst>
              <a:path w="137" h="34">
                <a:moveTo>
                  <a:pt x="137" y="0"/>
                </a:moveTo>
                <a:lnTo>
                  <a:pt x="137" y="34"/>
                </a:lnTo>
                <a:lnTo>
                  <a:pt x="0" y="34"/>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0457" name="Freeform 40"/>
          <p:cNvSpPr>
            <a:spLocks/>
          </p:cNvSpPr>
          <p:nvPr/>
        </p:nvSpPr>
        <p:spPr bwMode="auto">
          <a:xfrm>
            <a:off x="5031582" y="4331495"/>
            <a:ext cx="128588" cy="71439"/>
          </a:xfrm>
          <a:custGeom>
            <a:avLst/>
            <a:gdLst>
              <a:gd name="T0" fmla="*/ 0 w 122"/>
              <a:gd name="T1" fmla="*/ 75604693 h 60"/>
              <a:gd name="T2" fmla="*/ 114546885 w 122"/>
              <a:gd name="T3" fmla="*/ 151209386 h 60"/>
              <a:gd name="T4" fmla="*/ 240943491 w 122"/>
              <a:gd name="T5" fmla="*/ 75604693 h 60"/>
              <a:gd name="T6" fmla="*/ 114546885 w 122"/>
              <a:gd name="T7" fmla="*/ 0 h 60"/>
              <a:gd name="T8" fmla="*/ 0 w 122"/>
              <a:gd name="T9" fmla="*/ 75604693 h 60"/>
              <a:gd name="T10" fmla="*/ 0 60000 65536"/>
              <a:gd name="T11" fmla="*/ 0 60000 65536"/>
              <a:gd name="T12" fmla="*/ 0 60000 65536"/>
              <a:gd name="T13" fmla="*/ 0 60000 65536"/>
              <a:gd name="T14" fmla="*/ 0 60000 65536"/>
              <a:gd name="T15" fmla="*/ 0 w 122"/>
              <a:gd name="T16" fmla="*/ 0 h 60"/>
              <a:gd name="T17" fmla="*/ 122 w 122"/>
              <a:gd name="T18" fmla="*/ 60 h 60"/>
            </a:gdLst>
            <a:ahLst/>
            <a:cxnLst>
              <a:cxn ang="T10">
                <a:pos x="T0" y="T1"/>
              </a:cxn>
              <a:cxn ang="T11">
                <a:pos x="T2" y="T3"/>
              </a:cxn>
              <a:cxn ang="T12">
                <a:pos x="T4" y="T5"/>
              </a:cxn>
              <a:cxn ang="T13">
                <a:pos x="T6" y="T7"/>
              </a:cxn>
              <a:cxn ang="T14">
                <a:pos x="T8" y="T9"/>
              </a:cxn>
            </a:cxnLst>
            <a:rect l="T15" t="T16" r="T17" b="T18"/>
            <a:pathLst>
              <a:path w="122" h="60">
                <a:moveTo>
                  <a:pt x="0" y="30"/>
                </a:moveTo>
                <a:lnTo>
                  <a:pt x="58" y="60"/>
                </a:lnTo>
                <a:lnTo>
                  <a:pt x="122" y="30"/>
                </a:lnTo>
                <a:lnTo>
                  <a:pt x="58" y="0"/>
                </a:lnTo>
                <a:lnTo>
                  <a:pt x="0" y="30"/>
                </a:lnTo>
                <a:close/>
              </a:path>
            </a:pathLst>
          </a:custGeom>
          <a:solidFill>
            <a:srgbClr val="FFFFFF"/>
          </a:solidFill>
          <a:ln w="0">
            <a:solidFill>
              <a:srgbClr val="400040"/>
            </a:solidFill>
            <a:prstDash val="solid"/>
            <a:round/>
            <a:headEnd/>
            <a:tailEnd/>
          </a:ln>
        </p:spPr>
        <p:txBody>
          <a:bodyPr/>
          <a:lstStyle/>
          <a:p>
            <a:endParaRPr lang="en-IN"/>
          </a:p>
        </p:txBody>
      </p:sp>
      <p:sp>
        <p:nvSpPr>
          <p:cNvPr id="735273" name="Rectangle 41"/>
          <p:cNvSpPr>
            <a:spLocks noChangeArrowheads="1"/>
          </p:cNvSpPr>
          <p:nvPr/>
        </p:nvSpPr>
        <p:spPr bwMode="auto">
          <a:xfrm>
            <a:off x="4966103" y="3090867"/>
            <a:ext cx="76623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+TapChangers</a:t>
            </a:r>
            <a:endParaRPr lang="en-US" sz="900" i="1">
              <a:solidFill>
                <a:schemeClr val="tx2"/>
              </a:solidFill>
              <a:effectLst>
                <a:outerShdw blurRad="38100" dist="38100" dir="2700000" algn="tl">
                  <a:srgbClr val="C0C0C0"/>
                </a:outerShdw>
              </a:effectLst>
              <a:latin typeface="Arial" charset="0"/>
            </a:endParaRPr>
          </a:p>
        </p:txBody>
      </p:sp>
      <p:sp>
        <p:nvSpPr>
          <p:cNvPr id="735274" name="Rectangle 42"/>
          <p:cNvSpPr>
            <a:spLocks noChangeArrowheads="1"/>
          </p:cNvSpPr>
          <p:nvPr/>
        </p:nvSpPr>
        <p:spPr bwMode="auto">
          <a:xfrm>
            <a:off x="5469731" y="295513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735275" name="Rectangle 43"/>
          <p:cNvSpPr>
            <a:spLocks noChangeArrowheads="1"/>
          </p:cNvSpPr>
          <p:nvPr/>
        </p:nvSpPr>
        <p:spPr bwMode="auto">
          <a:xfrm>
            <a:off x="5012532" y="4494614"/>
            <a:ext cx="1112484"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000000"/>
                </a:solidFill>
                <a:latin typeface="Arial" charset="0"/>
              </a:rPr>
              <a:t>+</a:t>
            </a:r>
            <a:r>
              <a:rPr lang="en-US" sz="900" dirty="0" err="1">
                <a:solidFill>
                  <a:srgbClr val="000000"/>
                </a:solidFill>
                <a:latin typeface="Arial" charset="0"/>
              </a:rPr>
              <a:t>TransformerWinding</a:t>
            </a:r>
            <a:endParaRPr lang="en-US" sz="900" i="1" dirty="0">
              <a:solidFill>
                <a:schemeClr val="tx2"/>
              </a:solidFill>
              <a:effectLst>
                <a:outerShdw blurRad="38100" dist="38100" dir="2700000" algn="tl">
                  <a:srgbClr val="C0C0C0"/>
                </a:outerShdw>
              </a:effectLst>
              <a:latin typeface="Arial" charset="0"/>
            </a:endParaRPr>
          </a:p>
        </p:txBody>
      </p:sp>
      <p:sp>
        <p:nvSpPr>
          <p:cNvPr id="735276" name="Rectangle 44"/>
          <p:cNvSpPr>
            <a:spLocks noChangeArrowheads="1"/>
          </p:cNvSpPr>
          <p:nvPr/>
        </p:nvSpPr>
        <p:spPr bwMode="auto">
          <a:xfrm>
            <a:off x="5168504" y="4161239"/>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60462" name="Freeform 45"/>
          <p:cNvSpPr>
            <a:spLocks/>
          </p:cNvSpPr>
          <p:nvPr/>
        </p:nvSpPr>
        <p:spPr bwMode="auto">
          <a:xfrm>
            <a:off x="4357692" y="4518427"/>
            <a:ext cx="226219" cy="525065"/>
          </a:xfrm>
          <a:custGeom>
            <a:avLst/>
            <a:gdLst>
              <a:gd name="T0" fmla="*/ 1754387862 w 33"/>
              <a:gd name="T1" fmla="*/ 2147483647 h 73"/>
              <a:gd name="T2" fmla="*/ 2147483647 w 33"/>
              <a:gd name="T3" fmla="*/ 2147483647 h 73"/>
              <a:gd name="T4" fmla="*/ 0 w 33"/>
              <a:gd name="T5" fmla="*/ 0 h 73"/>
              <a:gd name="T6" fmla="*/ 0 60000 65536"/>
              <a:gd name="T7" fmla="*/ 0 60000 65536"/>
              <a:gd name="T8" fmla="*/ 0 60000 65536"/>
              <a:gd name="T9" fmla="*/ 0 w 33"/>
              <a:gd name="T10" fmla="*/ 0 h 73"/>
              <a:gd name="T11" fmla="*/ 33 w 33"/>
              <a:gd name="T12" fmla="*/ 73 h 73"/>
            </a:gdLst>
            <a:ahLst/>
            <a:cxnLst>
              <a:cxn ang="T6">
                <a:pos x="T0" y="T1"/>
              </a:cxn>
              <a:cxn ang="T7">
                <a:pos x="T2" y="T3"/>
              </a:cxn>
              <a:cxn ang="T8">
                <a:pos x="T4" y="T5"/>
              </a:cxn>
            </a:cxnLst>
            <a:rect l="T9" t="T10" r="T11" b="T12"/>
            <a:pathLst>
              <a:path w="33" h="73">
                <a:moveTo>
                  <a:pt x="21" y="73"/>
                </a:moveTo>
                <a:lnTo>
                  <a:pt x="33" y="55"/>
                </a:lnTo>
                <a:lnTo>
                  <a:pt x="0"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35278" name="Rectangle 46"/>
          <p:cNvSpPr>
            <a:spLocks noChangeArrowheads="1"/>
          </p:cNvSpPr>
          <p:nvPr/>
        </p:nvSpPr>
        <p:spPr bwMode="auto">
          <a:xfrm>
            <a:off x="4521994" y="4568433"/>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60464" name="Line 47"/>
          <p:cNvSpPr>
            <a:spLocks noChangeShapeType="1"/>
          </p:cNvSpPr>
          <p:nvPr/>
        </p:nvSpPr>
        <p:spPr bwMode="auto">
          <a:xfrm flipH="1">
            <a:off x="4364836" y="5043491"/>
            <a:ext cx="135731" cy="238125"/>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80" name="Rectangle 48"/>
          <p:cNvSpPr>
            <a:spLocks noChangeArrowheads="1"/>
          </p:cNvSpPr>
          <p:nvPr/>
        </p:nvSpPr>
        <p:spPr bwMode="auto">
          <a:xfrm>
            <a:off x="4514849" y="5135171"/>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735281" name="Rectangle 49"/>
          <p:cNvSpPr>
            <a:spLocks noChangeArrowheads="1"/>
          </p:cNvSpPr>
          <p:nvPr/>
        </p:nvSpPr>
        <p:spPr bwMode="auto">
          <a:xfrm>
            <a:off x="4562479" y="4698211"/>
            <a:ext cx="1445909"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000000"/>
                </a:solidFill>
                <a:latin typeface="Arial" charset="0"/>
              </a:rPr>
              <a:t>+</a:t>
            </a:r>
            <a:r>
              <a:rPr lang="en-US" sz="900" dirty="0" err="1">
                <a:solidFill>
                  <a:srgbClr val="000000"/>
                </a:solidFill>
                <a:latin typeface="Arial" charset="0"/>
              </a:rPr>
              <a:t>From_TransformerWinding</a:t>
            </a:r>
            <a:endParaRPr lang="en-US" sz="900" i="1" dirty="0">
              <a:solidFill>
                <a:schemeClr val="tx2"/>
              </a:solidFill>
              <a:effectLst>
                <a:outerShdw blurRad="38100" dist="38100" dir="2700000" algn="tl">
                  <a:srgbClr val="C0C0C0"/>
                </a:outerShdw>
              </a:effectLst>
              <a:latin typeface="Arial" charset="0"/>
            </a:endParaRPr>
          </a:p>
        </p:txBody>
      </p:sp>
      <p:sp>
        <p:nvSpPr>
          <p:cNvPr id="735282" name="Rectangle 50"/>
          <p:cNvSpPr>
            <a:spLocks noChangeArrowheads="1"/>
          </p:cNvSpPr>
          <p:nvPr/>
        </p:nvSpPr>
        <p:spPr bwMode="auto">
          <a:xfrm>
            <a:off x="4521994" y="4568433"/>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735283" name="Rectangle 51"/>
          <p:cNvSpPr>
            <a:spLocks noChangeArrowheads="1"/>
          </p:cNvSpPr>
          <p:nvPr/>
        </p:nvSpPr>
        <p:spPr bwMode="auto">
          <a:xfrm>
            <a:off x="4548190" y="4979198"/>
            <a:ext cx="10996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+From_WindingTests</a:t>
            </a:r>
            <a:endParaRPr lang="en-US" sz="900" i="1">
              <a:solidFill>
                <a:schemeClr val="tx2"/>
              </a:solidFill>
              <a:effectLst>
                <a:outerShdw blurRad="38100" dist="38100" dir="2700000" algn="tl">
                  <a:srgbClr val="C0C0C0"/>
                </a:outerShdw>
              </a:effectLst>
              <a:latin typeface="Arial" charset="0"/>
            </a:endParaRPr>
          </a:p>
        </p:txBody>
      </p:sp>
      <p:sp>
        <p:nvSpPr>
          <p:cNvPr id="60469" name="Line 52"/>
          <p:cNvSpPr>
            <a:spLocks noChangeShapeType="1"/>
          </p:cNvSpPr>
          <p:nvPr/>
        </p:nvSpPr>
        <p:spPr bwMode="auto">
          <a:xfrm>
            <a:off x="4044557" y="5043491"/>
            <a:ext cx="142875" cy="238125"/>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85" name="Rectangle 53"/>
          <p:cNvSpPr>
            <a:spLocks noChangeArrowheads="1"/>
          </p:cNvSpPr>
          <p:nvPr/>
        </p:nvSpPr>
        <p:spPr bwMode="auto">
          <a:xfrm>
            <a:off x="3995738" y="51185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60471" name="Freeform 54"/>
          <p:cNvSpPr>
            <a:spLocks/>
          </p:cNvSpPr>
          <p:nvPr/>
        </p:nvSpPr>
        <p:spPr bwMode="auto">
          <a:xfrm>
            <a:off x="3969547" y="4518427"/>
            <a:ext cx="225029" cy="525065"/>
          </a:xfrm>
          <a:custGeom>
            <a:avLst/>
            <a:gdLst>
              <a:gd name="T0" fmla="*/ 909324121 w 33"/>
              <a:gd name="T1" fmla="*/ 2147483647 h 73"/>
              <a:gd name="T2" fmla="*/ 0 w 33"/>
              <a:gd name="T3" fmla="*/ 2147483647 h 73"/>
              <a:gd name="T4" fmla="*/ 2147483647 w 33"/>
              <a:gd name="T5" fmla="*/ 0 h 73"/>
              <a:gd name="T6" fmla="*/ 0 60000 65536"/>
              <a:gd name="T7" fmla="*/ 0 60000 65536"/>
              <a:gd name="T8" fmla="*/ 0 60000 65536"/>
              <a:gd name="T9" fmla="*/ 0 w 33"/>
              <a:gd name="T10" fmla="*/ 0 h 73"/>
              <a:gd name="T11" fmla="*/ 33 w 33"/>
              <a:gd name="T12" fmla="*/ 73 h 73"/>
            </a:gdLst>
            <a:ahLst/>
            <a:cxnLst>
              <a:cxn ang="T6">
                <a:pos x="T0" y="T1"/>
              </a:cxn>
              <a:cxn ang="T7">
                <a:pos x="T2" y="T3"/>
              </a:cxn>
              <a:cxn ang="T8">
                <a:pos x="T4" y="T5"/>
              </a:cxn>
            </a:cxnLst>
            <a:rect l="T9" t="T10" r="T11" b="T12"/>
            <a:pathLst>
              <a:path w="33" h="73">
                <a:moveTo>
                  <a:pt x="11" y="73"/>
                </a:moveTo>
                <a:lnTo>
                  <a:pt x="0" y="55"/>
                </a:lnTo>
                <a:lnTo>
                  <a:pt x="33"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35287" name="Rectangle 55"/>
          <p:cNvSpPr>
            <a:spLocks noChangeArrowheads="1"/>
          </p:cNvSpPr>
          <p:nvPr/>
        </p:nvSpPr>
        <p:spPr bwMode="auto">
          <a:xfrm>
            <a:off x="3936205" y="4561289"/>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735288" name="Rectangle 56"/>
          <p:cNvSpPr>
            <a:spLocks noChangeArrowheads="1"/>
          </p:cNvSpPr>
          <p:nvPr/>
        </p:nvSpPr>
        <p:spPr bwMode="auto">
          <a:xfrm>
            <a:off x="3037286" y="5056589"/>
            <a:ext cx="90730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+To_WindingTest</a:t>
            </a:r>
            <a:endParaRPr lang="en-US" sz="900" i="1">
              <a:solidFill>
                <a:schemeClr val="tx2"/>
              </a:solidFill>
              <a:effectLst>
                <a:outerShdw blurRad="38100" dist="38100" dir="2700000" algn="tl">
                  <a:srgbClr val="C0C0C0"/>
                </a:outerShdw>
              </a:effectLst>
              <a:latin typeface="Arial" charset="0"/>
            </a:endParaRPr>
          </a:p>
        </p:txBody>
      </p:sp>
      <p:sp>
        <p:nvSpPr>
          <p:cNvPr id="735289" name="Rectangle 57"/>
          <p:cNvSpPr>
            <a:spLocks noChangeArrowheads="1"/>
          </p:cNvSpPr>
          <p:nvPr/>
        </p:nvSpPr>
        <p:spPr bwMode="auto">
          <a:xfrm>
            <a:off x="2967039" y="4707735"/>
            <a:ext cx="1330492"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+To_TransformeWindings</a:t>
            </a:r>
            <a:endParaRPr lang="en-US" sz="900" i="1">
              <a:solidFill>
                <a:schemeClr val="tx2"/>
              </a:solidFill>
              <a:effectLst>
                <a:outerShdw blurRad="38100" dist="38100" dir="2700000" algn="tl">
                  <a:srgbClr val="C0C0C0"/>
                </a:outerShdw>
              </a:effectLst>
              <a:latin typeface="Arial" charset="0"/>
            </a:endParaRPr>
          </a:p>
        </p:txBody>
      </p:sp>
      <p:sp>
        <p:nvSpPr>
          <p:cNvPr id="735290" name="Rectangle 58"/>
          <p:cNvSpPr>
            <a:spLocks noChangeArrowheads="1"/>
          </p:cNvSpPr>
          <p:nvPr/>
        </p:nvSpPr>
        <p:spPr bwMode="auto">
          <a:xfrm>
            <a:off x="3936205" y="4561289"/>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60476" name="Rectangle 59"/>
          <p:cNvSpPr>
            <a:spLocks noChangeArrowheads="1"/>
          </p:cNvSpPr>
          <p:nvPr/>
        </p:nvSpPr>
        <p:spPr bwMode="auto">
          <a:xfrm>
            <a:off x="3825483" y="2609854"/>
            <a:ext cx="1110853" cy="288131"/>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92" name="Rectangle 60"/>
          <p:cNvSpPr>
            <a:spLocks noChangeArrowheads="1"/>
          </p:cNvSpPr>
          <p:nvPr/>
        </p:nvSpPr>
        <p:spPr bwMode="auto">
          <a:xfrm>
            <a:off x="3921920" y="2638430"/>
            <a:ext cx="95539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err="1">
                <a:solidFill>
                  <a:srgbClr val="000000"/>
                </a:solidFill>
                <a:latin typeface="Arial" charset="0"/>
              </a:rPr>
              <a:t>PowerTransformer</a:t>
            </a:r>
            <a:endParaRPr lang="en-US" sz="900" i="1" dirty="0">
              <a:solidFill>
                <a:schemeClr val="tx2"/>
              </a:solidFill>
              <a:effectLst>
                <a:outerShdw blurRad="38100" dist="38100" dir="2700000" algn="tl">
                  <a:srgbClr val="C0C0C0"/>
                </a:outerShdw>
              </a:effectLst>
              <a:latin typeface="Arial" charset="0"/>
            </a:endParaRPr>
          </a:p>
        </p:txBody>
      </p:sp>
      <p:sp>
        <p:nvSpPr>
          <p:cNvPr id="60478" name="Rectangle 61"/>
          <p:cNvSpPr>
            <a:spLocks noChangeArrowheads="1"/>
          </p:cNvSpPr>
          <p:nvPr/>
        </p:nvSpPr>
        <p:spPr bwMode="auto">
          <a:xfrm>
            <a:off x="3825483" y="2822975"/>
            <a:ext cx="1110853" cy="75009"/>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60479" name="Line 62"/>
          <p:cNvSpPr>
            <a:spLocks noChangeShapeType="1"/>
          </p:cNvSpPr>
          <p:nvPr/>
        </p:nvSpPr>
        <p:spPr bwMode="auto">
          <a:xfrm flipH="1">
            <a:off x="3458771" y="3236122"/>
            <a:ext cx="340519" cy="339329"/>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95" name="Rectangle 63"/>
          <p:cNvSpPr>
            <a:spLocks noChangeArrowheads="1"/>
          </p:cNvSpPr>
          <p:nvPr/>
        </p:nvSpPr>
        <p:spPr bwMode="auto">
          <a:xfrm>
            <a:off x="3704035" y="3431386"/>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0..1</a:t>
            </a:r>
            <a:endParaRPr lang="en-US" sz="900" i="1">
              <a:solidFill>
                <a:schemeClr val="tx2"/>
              </a:solidFill>
              <a:effectLst>
                <a:outerShdw blurRad="38100" dist="38100" dir="2700000" algn="tl">
                  <a:srgbClr val="C0C0C0"/>
                </a:outerShdw>
              </a:effectLst>
              <a:latin typeface="Arial" charset="0"/>
            </a:endParaRPr>
          </a:p>
        </p:txBody>
      </p:sp>
      <p:sp>
        <p:nvSpPr>
          <p:cNvPr id="60481" name="Line 64"/>
          <p:cNvSpPr>
            <a:spLocks noChangeShapeType="1"/>
          </p:cNvSpPr>
          <p:nvPr/>
        </p:nvSpPr>
        <p:spPr bwMode="auto">
          <a:xfrm flipV="1">
            <a:off x="3799288" y="2897982"/>
            <a:ext cx="333375" cy="338139"/>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97" name="Rectangle 65"/>
          <p:cNvSpPr>
            <a:spLocks noChangeArrowheads="1"/>
          </p:cNvSpPr>
          <p:nvPr/>
        </p:nvSpPr>
        <p:spPr bwMode="auto">
          <a:xfrm>
            <a:off x="4106466" y="29849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60483" name="Freeform 66"/>
          <p:cNvSpPr>
            <a:spLocks/>
          </p:cNvSpPr>
          <p:nvPr/>
        </p:nvSpPr>
        <p:spPr bwMode="auto">
          <a:xfrm>
            <a:off x="4037410" y="2897983"/>
            <a:ext cx="95251" cy="94060"/>
          </a:xfrm>
          <a:custGeom>
            <a:avLst/>
            <a:gdLst>
              <a:gd name="T0" fmla="*/ 179211094 w 90"/>
              <a:gd name="T1" fmla="*/ 0 h 79"/>
              <a:gd name="T2" fmla="*/ 141377807 w 90"/>
              <a:gd name="T3" fmla="*/ 153730928 h 79"/>
              <a:gd name="T4" fmla="*/ 0 w 90"/>
              <a:gd name="T5" fmla="*/ 199093904 h 79"/>
              <a:gd name="T6" fmla="*/ 51772260 w 90"/>
              <a:gd name="T7" fmla="*/ 45362988 h 79"/>
              <a:gd name="T8" fmla="*/ 179211094 w 90"/>
              <a:gd name="T9" fmla="*/ 0 h 79"/>
              <a:gd name="T10" fmla="*/ 0 60000 65536"/>
              <a:gd name="T11" fmla="*/ 0 60000 65536"/>
              <a:gd name="T12" fmla="*/ 0 60000 65536"/>
              <a:gd name="T13" fmla="*/ 0 60000 65536"/>
              <a:gd name="T14" fmla="*/ 0 60000 65536"/>
              <a:gd name="T15" fmla="*/ 0 w 90"/>
              <a:gd name="T16" fmla="*/ 0 h 79"/>
              <a:gd name="T17" fmla="*/ 90 w 90"/>
              <a:gd name="T18" fmla="*/ 79 h 79"/>
            </a:gdLst>
            <a:ahLst/>
            <a:cxnLst>
              <a:cxn ang="T10">
                <a:pos x="T0" y="T1"/>
              </a:cxn>
              <a:cxn ang="T11">
                <a:pos x="T2" y="T3"/>
              </a:cxn>
              <a:cxn ang="T12">
                <a:pos x="T4" y="T5"/>
              </a:cxn>
              <a:cxn ang="T13">
                <a:pos x="T6" y="T7"/>
              </a:cxn>
              <a:cxn ang="T14">
                <a:pos x="T8" y="T9"/>
              </a:cxn>
            </a:cxnLst>
            <a:rect l="T15" t="T16" r="T17" b="T18"/>
            <a:pathLst>
              <a:path w="90" h="79">
                <a:moveTo>
                  <a:pt x="90" y="0"/>
                </a:moveTo>
                <a:lnTo>
                  <a:pt x="71" y="61"/>
                </a:lnTo>
                <a:lnTo>
                  <a:pt x="0" y="79"/>
                </a:lnTo>
                <a:lnTo>
                  <a:pt x="26" y="18"/>
                </a:lnTo>
                <a:lnTo>
                  <a:pt x="90" y="0"/>
                </a:lnTo>
                <a:close/>
              </a:path>
            </a:pathLst>
          </a:custGeom>
          <a:solidFill>
            <a:srgbClr val="FFFFFF"/>
          </a:solidFill>
          <a:ln w="0">
            <a:solidFill>
              <a:srgbClr val="400040"/>
            </a:solidFill>
            <a:prstDash val="solid"/>
            <a:round/>
            <a:headEnd/>
            <a:tailEnd/>
          </a:ln>
        </p:spPr>
        <p:txBody>
          <a:bodyPr/>
          <a:lstStyle/>
          <a:p>
            <a:endParaRPr lang="en-IN"/>
          </a:p>
        </p:txBody>
      </p:sp>
      <p:sp>
        <p:nvSpPr>
          <p:cNvPr id="735299" name="Rectangle 67"/>
          <p:cNvSpPr>
            <a:spLocks noChangeArrowheads="1"/>
          </p:cNvSpPr>
          <p:nvPr/>
        </p:nvSpPr>
        <p:spPr bwMode="auto">
          <a:xfrm>
            <a:off x="2817020" y="3325421"/>
            <a:ext cx="862416"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+HeatExchanger</a:t>
            </a:r>
            <a:endParaRPr lang="en-US" sz="900" i="1">
              <a:solidFill>
                <a:schemeClr val="tx2"/>
              </a:solidFill>
              <a:effectLst>
                <a:outerShdw blurRad="38100" dist="38100" dir="2700000" algn="tl">
                  <a:srgbClr val="C0C0C0"/>
                </a:outerShdw>
              </a:effectLst>
              <a:latin typeface="Arial" charset="0"/>
            </a:endParaRPr>
          </a:p>
        </p:txBody>
      </p:sp>
      <p:sp>
        <p:nvSpPr>
          <p:cNvPr id="735300" name="Rectangle 68"/>
          <p:cNvSpPr>
            <a:spLocks noChangeArrowheads="1"/>
          </p:cNvSpPr>
          <p:nvPr/>
        </p:nvSpPr>
        <p:spPr bwMode="auto">
          <a:xfrm>
            <a:off x="3704035" y="3431386"/>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0..1</a:t>
            </a:r>
            <a:endParaRPr lang="en-US" sz="900" i="1">
              <a:solidFill>
                <a:schemeClr val="tx2"/>
              </a:solidFill>
              <a:effectLst>
                <a:outerShdw blurRad="38100" dist="38100" dir="2700000" algn="tl">
                  <a:srgbClr val="C0C0C0"/>
                </a:outerShdw>
              </a:effectLst>
              <a:latin typeface="Arial" charset="0"/>
            </a:endParaRPr>
          </a:p>
        </p:txBody>
      </p:sp>
      <p:sp>
        <p:nvSpPr>
          <p:cNvPr id="735301" name="Rectangle 69"/>
          <p:cNvSpPr>
            <a:spLocks noChangeArrowheads="1"/>
          </p:cNvSpPr>
          <p:nvPr/>
        </p:nvSpPr>
        <p:spPr bwMode="auto">
          <a:xfrm>
            <a:off x="2983708" y="2955135"/>
            <a:ext cx="1022716"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000000"/>
                </a:solidFill>
                <a:latin typeface="Arial" charset="0"/>
              </a:rPr>
              <a:t>+</a:t>
            </a:r>
            <a:r>
              <a:rPr lang="en-US" sz="900" dirty="0" err="1">
                <a:solidFill>
                  <a:srgbClr val="000000"/>
                </a:solidFill>
                <a:latin typeface="Arial" charset="0"/>
              </a:rPr>
              <a:t>PowerTransformer</a:t>
            </a:r>
            <a:endParaRPr lang="en-US" sz="900" i="1" dirty="0">
              <a:solidFill>
                <a:schemeClr val="tx2"/>
              </a:solidFill>
              <a:effectLst>
                <a:outerShdw blurRad="38100" dist="38100" dir="2700000" algn="tl">
                  <a:srgbClr val="C0C0C0"/>
                </a:outerShdw>
              </a:effectLst>
              <a:latin typeface="Arial" charset="0"/>
            </a:endParaRPr>
          </a:p>
        </p:txBody>
      </p:sp>
      <p:sp>
        <p:nvSpPr>
          <p:cNvPr id="735302" name="Rectangle 70"/>
          <p:cNvSpPr>
            <a:spLocks noChangeArrowheads="1"/>
          </p:cNvSpPr>
          <p:nvPr/>
        </p:nvSpPr>
        <p:spPr bwMode="auto">
          <a:xfrm>
            <a:off x="4106466" y="29849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60488" name="Line 71"/>
          <p:cNvSpPr>
            <a:spLocks noChangeShapeType="1"/>
          </p:cNvSpPr>
          <p:nvPr/>
        </p:nvSpPr>
        <p:spPr bwMode="auto">
          <a:xfrm flipH="1">
            <a:off x="3021811" y="2753919"/>
            <a:ext cx="797719" cy="1191"/>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89" name="Freeform 72"/>
          <p:cNvSpPr>
            <a:spLocks/>
          </p:cNvSpPr>
          <p:nvPr/>
        </p:nvSpPr>
        <p:spPr bwMode="auto">
          <a:xfrm>
            <a:off x="3007522" y="2696767"/>
            <a:ext cx="142875" cy="107156"/>
          </a:xfrm>
          <a:custGeom>
            <a:avLst/>
            <a:gdLst>
              <a:gd name="T0" fmla="*/ 0 w 135"/>
              <a:gd name="T1" fmla="*/ 120967509 h 90"/>
              <a:gd name="T2" fmla="*/ 268816633 w 135"/>
              <a:gd name="T3" fmla="*/ 226814085 h 90"/>
              <a:gd name="T4" fmla="*/ 268816633 w 135"/>
              <a:gd name="T5" fmla="*/ 0 h 90"/>
              <a:gd name="T6" fmla="*/ 0 w 135"/>
              <a:gd name="T7" fmla="*/ 120967509 h 90"/>
              <a:gd name="T8" fmla="*/ 0 60000 65536"/>
              <a:gd name="T9" fmla="*/ 0 60000 65536"/>
              <a:gd name="T10" fmla="*/ 0 60000 65536"/>
              <a:gd name="T11" fmla="*/ 0 60000 65536"/>
              <a:gd name="T12" fmla="*/ 0 w 135"/>
              <a:gd name="T13" fmla="*/ 0 h 90"/>
              <a:gd name="T14" fmla="*/ 135 w 135"/>
              <a:gd name="T15" fmla="*/ 90 h 90"/>
            </a:gdLst>
            <a:ahLst/>
            <a:cxnLst>
              <a:cxn ang="T8">
                <a:pos x="T0" y="T1"/>
              </a:cxn>
              <a:cxn ang="T9">
                <a:pos x="T2" y="T3"/>
              </a:cxn>
              <a:cxn ang="T10">
                <a:pos x="T4" y="T5"/>
              </a:cxn>
              <a:cxn ang="T11">
                <a:pos x="T6" y="T7"/>
              </a:cxn>
            </a:cxnLst>
            <a:rect l="T12" t="T13" r="T14" b="T15"/>
            <a:pathLst>
              <a:path w="135" h="90">
                <a:moveTo>
                  <a:pt x="0" y="48"/>
                </a:moveTo>
                <a:lnTo>
                  <a:pt x="135" y="90"/>
                </a:lnTo>
                <a:lnTo>
                  <a:pt x="135" y="0"/>
                </a:lnTo>
                <a:lnTo>
                  <a:pt x="0" y="48"/>
                </a:lnTo>
                <a:close/>
              </a:path>
            </a:pathLst>
          </a:custGeom>
          <a:solidFill>
            <a:srgbClr val="FFFFFF"/>
          </a:solidFill>
          <a:ln w="0">
            <a:solidFill>
              <a:srgbClr val="400040"/>
            </a:solidFill>
            <a:prstDash val="solid"/>
            <a:round/>
            <a:headEnd/>
            <a:tailEnd/>
          </a:ln>
        </p:spPr>
        <p:txBody>
          <a:bodyPr/>
          <a:lstStyle/>
          <a:p>
            <a:endParaRPr lang="en-IN"/>
          </a:p>
        </p:txBody>
      </p:sp>
      <p:sp>
        <p:nvSpPr>
          <p:cNvPr id="60490" name="Line 73"/>
          <p:cNvSpPr>
            <a:spLocks noChangeShapeType="1"/>
          </p:cNvSpPr>
          <p:nvPr/>
        </p:nvSpPr>
        <p:spPr bwMode="auto">
          <a:xfrm>
            <a:off x="4276728" y="3559970"/>
            <a:ext cx="1191" cy="670323"/>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306" name="Rectangle 74"/>
          <p:cNvSpPr>
            <a:spLocks noChangeArrowheads="1"/>
          </p:cNvSpPr>
          <p:nvPr/>
        </p:nvSpPr>
        <p:spPr bwMode="auto">
          <a:xfrm>
            <a:off x="4044553" y="405765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1..n</a:t>
            </a:r>
            <a:endParaRPr lang="en-US" sz="900" i="1">
              <a:solidFill>
                <a:schemeClr val="tx2"/>
              </a:solidFill>
              <a:effectLst>
                <a:outerShdw blurRad="38100" dist="38100" dir="2700000" algn="tl">
                  <a:srgbClr val="C0C0C0"/>
                </a:outerShdw>
              </a:effectLst>
              <a:latin typeface="Arial" charset="0"/>
            </a:endParaRPr>
          </a:p>
        </p:txBody>
      </p:sp>
      <p:sp>
        <p:nvSpPr>
          <p:cNvPr id="60492" name="Line 75"/>
          <p:cNvSpPr>
            <a:spLocks noChangeShapeType="1"/>
          </p:cNvSpPr>
          <p:nvPr/>
        </p:nvSpPr>
        <p:spPr bwMode="auto">
          <a:xfrm flipV="1">
            <a:off x="4276728" y="2897982"/>
            <a:ext cx="1191" cy="661988"/>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308" name="Rectangle 76"/>
          <p:cNvSpPr>
            <a:spLocks noChangeArrowheads="1"/>
          </p:cNvSpPr>
          <p:nvPr/>
        </p:nvSpPr>
        <p:spPr bwMode="auto">
          <a:xfrm>
            <a:off x="4386263" y="29849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60494" name="Freeform 77"/>
          <p:cNvSpPr>
            <a:spLocks/>
          </p:cNvSpPr>
          <p:nvPr/>
        </p:nvSpPr>
        <p:spPr bwMode="auto">
          <a:xfrm>
            <a:off x="4242202" y="2897984"/>
            <a:ext cx="67865" cy="136923"/>
          </a:xfrm>
          <a:custGeom>
            <a:avLst/>
            <a:gdLst>
              <a:gd name="T0" fmla="*/ 63953419 w 65"/>
              <a:gd name="T1" fmla="*/ 0 h 115"/>
              <a:gd name="T2" fmla="*/ 125967633 w 65"/>
              <a:gd name="T3" fmla="*/ 136088824 h 115"/>
              <a:gd name="T4" fmla="*/ 63953419 w 65"/>
              <a:gd name="T5" fmla="*/ 289819579 h 115"/>
              <a:gd name="T6" fmla="*/ 0 w 65"/>
              <a:gd name="T7" fmla="*/ 136088824 h 115"/>
              <a:gd name="T8" fmla="*/ 63953419 w 65"/>
              <a:gd name="T9" fmla="*/ 0 h 115"/>
              <a:gd name="T10" fmla="*/ 0 60000 65536"/>
              <a:gd name="T11" fmla="*/ 0 60000 65536"/>
              <a:gd name="T12" fmla="*/ 0 60000 65536"/>
              <a:gd name="T13" fmla="*/ 0 60000 65536"/>
              <a:gd name="T14" fmla="*/ 0 60000 65536"/>
              <a:gd name="T15" fmla="*/ 0 w 65"/>
              <a:gd name="T16" fmla="*/ 0 h 115"/>
              <a:gd name="T17" fmla="*/ 65 w 65"/>
              <a:gd name="T18" fmla="*/ 115 h 115"/>
            </a:gdLst>
            <a:ahLst/>
            <a:cxnLst>
              <a:cxn ang="T10">
                <a:pos x="T0" y="T1"/>
              </a:cxn>
              <a:cxn ang="T11">
                <a:pos x="T2" y="T3"/>
              </a:cxn>
              <a:cxn ang="T12">
                <a:pos x="T4" y="T5"/>
              </a:cxn>
              <a:cxn ang="T13">
                <a:pos x="T6" y="T7"/>
              </a:cxn>
              <a:cxn ang="T14">
                <a:pos x="T8" y="T9"/>
              </a:cxn>
            </a:cxnLst>
            <a:rect l="T15" t="T16" r="T17" b="T18"/>
            <a:pathLst>
              <a:path w="65" h="115">
                <a:moveTo>
                  <a:pt x="33" y="0"/>
                </a:moveTo>
                <a:lnTo>
                  <a:pt x="65" y="54"/>
                </a:lnTo>
                <a:lnTo>
                  <a:pt x="33" y="115"/>
                </a:lnTo>
                <a:lnTo>
                  <a:pt x="0" y="54"/>
                </a:lnTo>
                <a:lnTo>
                  <a:pt x="33" y="0"/>
                </a:lnTo>
                <a:close/>
              </a:path>
            </a:pathLst>
          </a:custGeom>
          <a:solidFill>
            <a:srgbClr val="FFFFFF"/>
          </a:solidFill>
          <a:ln w="0">
            <a:solidFill>
              <a:srgbClr val="400040"/>
            </a:solidFill>
            <a:prstDash val="solid"/>
            <a:round/>
            <a:headEnd/>
            <a:tailEnd/>
          </a:ln>
        </p:spPr>
        <p:txBody>
          <a:bodyPr/>
          <a:lstStyle/>
          <a:p>
            <a:endParaRPr lang="en-IN"/>
          </a:p>
        </p:txBody>
      </p:sp>
      <p:sp>
        <p:nvSpPr>
          <p:cNvPr id="735310" name="Rectangle 78"/>
          <p:cNvSpPr>
            <a:spLocks noChangeArrowheads="1"/>
          </p:cNvSpPr>
          <p:nvPr/>
        </p:nvSpPr>
        <p:spPr bwMode="auto">
          <a:xfrm>
            <a:off x="3825482" y="3880251"/>
            <a:ext cx="168956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000000"/>
                </a:solidFill>
                <a:latin typeface="Arial" charset="0"/>
              </a:rPr>
              <a:t>+</a:t>
            </a:r>
            <a:r>
              <a:rPr lang="en-US" sz="900" dirty="0" err="1">
                <a:solidFill>
                  <a:srgbClr val="000000"/>
                </a:solidFill>
                <a:latin typeface="Arial" charset="0"/>
              </a:rPr>
              <a:t>Contains_TransformerWindings</a:t>
            </a:r>
            <a:endParaRPr lang="en-US" sz="900" i="1" dirty="0">
              <a:solidFill>
                <a:schemeClr val="tx2"/>
              </a:solidFill>
              <a:effectLst>
                <a:outerShdw blurRad="38100" dist="38100" dir="2700000" algn="tl">
                  <a:srgbClr val="C0C0C0"/>
                </a:outerShdw>
              </a:effectLst>
              <a:latin typeface="Arial" charset="0"/>
            </a:endParaRPr>
          </a:p>
        </p:txBody>
      </p:sp>
      <p:sp>
        <p:nvSpPr>
          <p:cNvPr id="735311" name="Rectangle 79"/>
          <p:cNvSpPr>
            <a:spLocks noChangeArrowheads="1"/>
          </p:cNvSpPr>
          <p:nvPr/>
        </p:nvSpPr>
        <p:spPr bwMode="auto">
          <a:xfrm>
            <a:off x="3914778" y="3273033"/>
            <a:ext cx="1631857"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000000"/>
                </a:solidFill>
                <a:latin typeface="Arial" charset="0"/>
              </a:rPr>
              <a:t>+</a:t>
            </a:r>
            <a:r>
              <a:rPr lang="en-US" sz="900" dirty="0" err="1">
                <a:solidFill>
                  <a:srgbClr val="000000"/>
                </a:solidFill>
                <a:latin typeface="Arial" charset="0"/>
              </a:rPr>
              <a:t>MemberOf_PowerTransformer</a:t>
            </a:r>
            <a:endParaRPr lang="en-US" sz="900" i="1" dirty="0">
              <a:solidFill>
                <a:schemeClr val="tx2"/>
              </a:solidFill>
              <a:effectLst>
                <a:outerShdw blurRad="38100" dist="38100" dir="2700000" algn="tl">
                  <a:srgbClr val="C0C0C0"/>
                </a:outerShdw>
              </a:effectLst>
              <a:latin typeface="Arial" charset="0"/>
            </a:endParaRPr>
          </a:p>
        </p:txBody>
      </p:sp>
      <p:sp>
        <p:nvSpPr>
          <p:cNvPr id="735312" name="Rectangle 80"/>
          <p:cNvSpPr>
            <a:spLocks noChangeArrowheads="1"/>
          </p:cNvSpPr>
          <p:nvPr/>
        </p:nvSpPr>
        <p:spPr bwMode="auto">
          <a:xfrm>
            <a:off x="4386263" y="29849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60498" name="Line 81"/>
          <p:cNvSpPr>
            <a:spLocks noChangeShapeType="1"/>
          </p:cNvSpPr>
          <p:nvPr/>
        </p:nvSpPr>
        <p:spPr bwMode="auto">
          <a:xfrm flipH="1">
            <a:off x="3496869" y="4374359"/>
            <a:ext cx="295275" cy="1191"/>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99" name="Freeform 82"/>
          <p:cNvSpPr>
            <a:spLocks/>
          </p:cNvSpPr>
          <p:nvPr/>
        </p:nvSpPr>
        <p:spPr bwMode="auto">
          <a:xfrm>
            <a:off x="3498058" y="4316018"/>
            <a:ext cx="142875" cy="115491"/>
          </a:xfrm>
          <a:custGeom>
            <a:avLst/>
            <a:gdLst>
              <a:gd name="T0" fmla="*/ 0 w 135"/>
              <a:gd name="T1" fmla="*/ 123486472 h 97"/>
              <a:gd name="T2" fmla="*/ 268816633 w 135"/>
              <a:gd name="T3" fmla="*/ 244453591 h 97"/>
              <a:gd name="T4" fmla="*/ 268816633 w 135"/>
              <a:gd name="T5" fmla="*/ 0 h 97"/>
              <a:gd name="T6" fmla="*/ 0 w 135"/>
              <a:gd name="T7" fmla="*/ 123486472 h 97"/>
              <a:gd name="T8" fmla="*/ 0 60000 65536"/>
              <a:gd name="T9" fmla="*/ 0 60000 65536"/>
              <a:gd name="T10" fmla="*/ 0 60000 65536"/>
              <a:gd name="T11" fmla="*/ 0 60000 65536"/>
              <a:gd name="T12" fmla="*/ 0 w 135"/>
              <a:gd name="T13" fmla="*/ 0 h 97"/>
              <a:gd name="T14" fmla="*/ 135 w 135"/>
              <a:gd name="T15" fmla="*/ 97 h 97"/>
            </a:gdLst>
            <a:ahLst/>
            <a:cxnLst>
              <a:cxn ang="T8">
                <a:pos x="T0" y="T1"/>
              </a:cxn>
              <a:cxn ang="T9">
                <a:pos x="T2" y="T3"/>
              </a:cxn>
              <a:cxn ang="T10">
                <a:pos x="T4" y="T5"/>
              </a:cxn>
              <a:cxn ang="T11">
                <a:pos x="T6" y="T7"/>
              </a:cxn>
            </a:cxnLst>
            <a:rect l="T12" t="T13" r="T14" b="T15"/>
            <a:pathLst>
              <a:path w="135" h="97">
                <a:moveTo>
                  <a:pt x="0" y="49"/>
                </a:moveTo>
                <a:lnTo>
                  <a:pt x="135" y="97"/>
                </a:lnTo>
                <a:lnTo>
                  <a:pt x="135" y="0"/>
                </a:lnTo>
                <a:lnTo>
                  <a:pt x="0" y="49"/>
                </a:lnTo>
                <a:close/>
              </a:path>
            </a:pathLst>
          </a:custGeom>
          <a:solidFill>
            <a:srgbClr val="FFFFFF"/>
          </a:solidFill>
          <a:ln w="0">
            <a:solidFill>
              <a:srgbClr val="400040"/>
            </a:solidFill>
            <a:prstDash val="solid"/>
            <a:round/>
            <a:headEnd/>
            <a:tailEnd/>
          </a:ln>
        </p:spPr>
        <p:txBody>
          <a:bodyPr/>
          <a:lstStyle/>
          <a:p>
            <a:endParaRPr lang="en-IN"/>
          </a:p>
        </p:txBody>
      </p:sp>
      <p:sp>
        <p:nvSpPr>
          <p:cNvPr id="60500" name="Line 83"/>
          <p:cNvSpPr>
            <a:spLocks noChangeShapeType="1"/>
          </p:cNvSpPr>
          <p:nvPr/>
        </p:nvSpPr>
        <p:spPr bwMode="auto">
          <a:xfrm flipV="1">
            <a:off x="2667003" y="2962276"/>
            <a:ext cx="1191" cy="1260872"/>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501" name="Freeform 84"/>
          <p:cNvSpPr>
            <a:spLocks/>
          </p:cNvSpPr>
          <p:nvPr/>
        </p:nvSpPr>
        <p:spPr bwMode="auto">
          <a:xfrm>
            <a:off x="2613425" y="2962277"/>
            <a:ext cx="108347" cy="151211"/>
          </a:xfrm>
          <a:custGeom>
            <a:avLst/>
            <a:gdLst>
              <a:gd name="T0" fmla="*/ 100323964 w 103"/>
              <a:gd name="T1" fmla="*/ 0 h 127"/>
              <a:gd name="T2" fmla="*/ 202614294 w 103"/>
              <a:gd name="T3" fmla="*/ 320061454 h 127"/>
              <a:gd name="T4" fmla="*/ 0 w 103"/>
              <a:gd name="T5" fmla="*/ 320061454 h 127"/>
              <a:gd name="T6" fmla="*/ 100323964 w 103"/>
              <a:gd name="T7" fmla="*/ 0 h 127"/>
              <a:gd name="T8" fmla="*/ 0 60000 65536"/>
              <a:gd name="T9" fmla="*/ 0 60000 65536"/>
              <a:gd name="T10" fmla="*/ 0 60000 65536"/>
              <a:gd name="T11" fmla="*/ 0 60000 65536"/>
              <a:gd name="T12" fmla="*/ 0 w 103"/>
              <a:gd name="T13" fmla="*/ 0 h 127"/>
              <a:gd name="T14" fmla="*/ 103 w 103"/>
              <a:gd name="T15" fmla="*/ 127 h 127"/>
            </a:gdLst>
            <a:ahLst/>
            <a:cxnLst>
              <a:cxn ang="T8">
                <a:pos x="T0" y="T1"/>
              </a:cxn>
              <a:cxn ang="T9">
                <a:pos x="T2" y="T3"/>
              </a:cxn>
              <a:cxn ang="T10">
                <a:pos x="T4" y="T5"/>
              </a:cxn>
              <a:cxn ang="T11">
                <a:pos x="T6" y="T7"/>
              </a:cxn>
            </a:cxnLst>
            <a:rect l="T12" t="T13" r="T14" b="T15"/>
            <a:pathLst>
              <a:path w="103" h="127">
                <a:moveTo>
                  <a:pt x="51" y="0"/>
                </a:moveTo>
                <a:lnTo>
                  <a:pt x="103" y="127"/>
                </a:lnTo>
                <a:lnTo>
                  <a:pt x="0" y="127"/>
                </a:lnTo>
                <a:lnTo>
                  <a:pt x="51" y="0"/>
                </a:lnTo>
                <a:close/>
              </a:path>
            </a:pathLst>
          </a:custGeom>
          <a:solidFill>
            <a:srgbClr val="FFFFFF"/>
          </a:solidFill>
          <a:ln w="0">
            <a:solidFill>
              <a:srgbClr val="400040"/>
            </a:solidFill>
            <a:prstDash val="solid"/>
            <a:round/>
            <a:headEnd/>
            <a:tailEnd/>
          </a:ln>
        </p:spPr>
        <p:txBody>
          <a:bodyPr/>
          <a:lstStyle/>
          <a:p>
            <a:endParaRPr lang="en-IN"/>
          </a:p>
        </p:txBody>
      </p:sp>
      <p:sp>
        <p:nvSpPr>
          <p:cNvPr id="60502" name="Freeform 85"/>
          <p:cNvSpPr>
            <a:spLocks/>
          </p:cNvSpPr>
          <p:nvPr/>
        </p:nvSpPr>
        <p:spPr bwMode="auto">
          <a:xfrm>
            <a:off x="2667001" y="2962279"/>
            <a:ext cx="266700" cy="778669"/>
          </a:xfrm>
          <a:custGeom>
            <a:avLst/>
            <a:gdLst>
              <a:gd name="T0" fmla="*/ 2147483647 w 39"/>
              <a:gd name="T1" fmla="*/ 2147483647 h 108"/>
              <a:gd name="T2" fmla="*/ 0 w 39"/>
              <a:gd name="T3" fmla="*/ 2147483647 h 108"/>
              <a:gd name="T4" fmla="*/ 0 w 39"/>
              <a:gd name="T5" fmla="*/ 0 h 108"/>
              <a:gd name="T6" fmla="*/ 0 60000 65536"/>
              <a:gd name="T7" fmla="*/ 0 60000 65536"/>
              <a:gd name="T8" fmla="*/ 0 60000 65536"/>
              <a:gd name="T9" fmla="*/ 0 w 39"/>
              <a:gd name="T10" fmla="*/ 0 h 108"/>
              <a:gd name="T11" fmla="*/ 39 w 39"/>
              <a:gd name="T12" fmla="*/ 108 h 108"/>
            </a:gdLst>
            <a:ahLst/>
            <a:cxnLst>
              <a:cxn ang="T6">
                <a:pos x="T0" y="T1"/>
              </a:cxn>
              <a:cxn ang="T7">
                <a:pos x="T2" y="T3"/>
              </a:cxn>
              <a:cxn ang="T8">
                <a:pos x="T4" y="T5"/>
              </a:cxn>
            </a:cxnLst>
            <a:rect l="T9" t="T10" r="T11" b="T12"/>
            <a:pathLst>
              <a:path w="39" h="108">
                <a:moveTo>
                  <a:pt x="39" y="107"/>
                </a:moveTo>
                <a:lnTo>
                  <a:pt x="0" y="108"/>
                </a:lnTo>
                <a:lnTo>
                  <a:pt x="0"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0503" name="Freeform 86"/>
          <p:cNvSpPr>
            <a:spLocks/>
          </p:cNvSpPr>
          <p:nvPr/>
        </p:nvSpPr>
        <p:spPr bwMode="auto">
          <a:xfrm>
            <a:off x="2613425" y="2962277"/>
            <a:ext cx="108347" cy="151211"/>
          </a:xfrm>
          <a:custGeom>
            <a:avLst/>
            <a:gdLst>
              <a:gd name="T0" fmla="*/ 100323964 w 103"/>
              <a:gd name="T1" fmla="*/ 0 h 127"/>
              <a:gd name="T2" fmla="*/ 202614294 w 103"/>
              <a:gd name="T3" fmla="*/ 320061454 h 127"/>
              <a:gd name="T4" fmla="*/ 0 w 103"/>
              <a:gd name="T5" fmla="*/ 320061454 h 127"/>
              <a:gd name="T6" fmla="*/ 100323964 w 103"/>
              <a:gd name="T7" fmla="*/ 0 h 127"/>
              <a:gd name="T8" fmla="*/ 0 60000 65536"/>
              <a:gd name="T9" fmla="*/ 0 60000 65536"/>
              <a:gd name="T10" fmla="*/ 0 60000 65536"/>
              <a:gd name="T11" fmla="*/ 0 60000 65536"/>
              <a:gd name="T12" fmla="*/ 0 w 103"/>
              <a:gd name="T13" fmla="*/ 0 h 127"/>
              <a:gd name="T14" fmla="*/ 103 w 103"/>
              <a:gd name="T15" fmla="*/ 127 h 127"/>
            </a:gdLst>
            <a:ahLst/>
            <a:cxnLst>
              <a:cxn ang="T8">
                <a:pos x="T0" y="T1"/>
              </a:cxn>
              <a:cxn ang="T9">
                <a:pos x="T2" y="T3"/>
              </a:cxn>
              <a:cxn ang="T10">
                <a:pos x="T4" y="T5"/>
              </a:cxn>
              <a:cxn ang="T11">
                <a:pos x="T6" y="T7"/>
              </a:cxn>
            </a:cxnLst>
            <a:rect l="T12" t="T13" r="T14" b="T15"/>
            <a:pathLst>
              <a:path w="103" h="127">
                <a:moveTo>
                  <a:pt x="51" y="0"/>
                </a:moveTo>
                <a:lnTo>
                  <a:pt x="103" y="127"/>
                </a:lnTo>
                <a:lnTo>
                  <a:pt x="0" y="127"/>
                </a:lnTo>
                <a:lnTo>
                  <a:pt x="51" y="0"/>
                </a:lnTo>
                <a:close/>
              </a:path>
            </a:pathLst>
          </a:custGeom>
          <a:solidFill>
            <a:srgbClr val="FFFFFF"/>
          </a:solidFill>
          <a:ln w="0">
            <a:solidFill>
              <a:srgbClr val="400040"/>
            </a:solidFill>
            <a:prstDash val="solid"/>
            <a:round/>
            <a:headEnd/>
            <a:tailEnd/>
          </a:ln>
        </p:spPr>
        <p:txBody>
          <a:bodyPr/>
          <a:lstStyle/>
          <a:p>
            <a:endParaRPr lang="en-IN"/>
          </a:p>
        </p:txBody>
      </p:sp>
      <p:sp>
        <p:nvSpPr>
          <p:cNvPr id="60504" name="Freeform 87"/>
          <p:cNvSpPr>
            <a:spLocks/>
          </p:cNvSpPr>
          <p:nvPr/>
        </p:nvSpPr>
        <p:spPr bwMode="auto">
          <a:xfrm>
            <a:off x="2667001" y="2019301"/>
            <a:ext cx="1042988" cy="526256"/>
          </a:xfrm>
          <a:custGeom>
            <a:avLst/>
            <a:gdLst>
              <a:gd name="T0" fmla="*/ 0 w 153"/>
              <a:gd name="T1" fmla="*/ 2147483647 h 73"/>
              <a:gd name="T2" fmla="*/ 0 w 153"/>
              <a:gd name="T3" fmla="*/ 0 h 73"/>
              <a:gd name="T4" fmla="*/ 2147483647 w 153"/>
              <a:gd name="T5" fmla="*/ 0 h 73"/>
              <a:gd name="T6" fmla="*/ 0 60000 65536"/>
              <a:gd name="T7" fmla="*/ 0 60000 65536"/>
              <a:gd name="T8" fmla="*/ 0 60000 65536"/>
              <a:gd name="T9" fmla="*/ 0 w 153"/>
              <a:gd name="T10" fmla="*/ 0 h 73"/>
              <a:gd name="T11" fmla="*/ 153 w 153"/>
              <a:gd name="T12" fmla="*/ 73 h 73"/>
            </a:gdLst>
            <a:ahLst/>
            <a:cxnLst>
              <a:cxn ang="T6">
                <a:pos x="T0" y="T1"/>
              </a:cxn>
              <a:cxn ang="T7">
                <a:pos x="T2" y="T3"/>
              </a:cxn>
              <a:cxn ang="T8">
                <a:pos x="T4" y="T5"/>
              </a:cxn>
            </a:cxnLst>
            <a:rect l="T9" t="T10" r="T11" b="T12"/>
            <a:pathLst>
              <a:path w="153" h="73">
                <a:moveTo>
                  <a:pt x="0" y="73"/>
                </a:moveTo>
                <a:lnTo>
                  <a:pt x="0" y="0"/>
                </a:lnTo>
                <a:lnTo>
                  <a:pt x="153"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0505" name="Freeform 88"/>
          <p:cNvSpPr>
            <a:spLocks/>
          </p:cNvSpPr>
          <p:nvPr/>
        </p:nvSpPr>
        <p:spPr bwMode="auto">
          <a:xfrm>
            <a:off x="3567116" y="1962153"/>
            <a:ext cx="142875" cy="115491"/>
          </a:xfrm>
          <a:custGeom>
            <a:avLst/>
            <a:gdLst>
              <a:gd name="T0" fmla="*/ 268816633 w 135"/>
              <a:gd name="T1" fmla="*/ 120967904 h 97"/>
              <a:gd name="T2" fmla="*/ 0 w 135"/>
              <a:gd name="T3" fmla="*/ 244456766 h 97"/>
              <a:gd name="T4" fmla="*/ 0 w 135"/>
              <a:gd name="T5" fmla="*/ 0 h 97"/>
              <a:gd name="T6" fmla="*/ 268816633 w 135"/>
              <a:gd name="T7" fmla="*/ 120967904 h 97"/>
              <a:gd name="T8" fmla="*/ 0 60000 65536"/>
              <a:gd name="T9" fmla="*/ 0 60000 65536"/>
              <a:gd name="T10" fmla="*/ 0 60000 65536"/>
              <a:gd name="T11" fmla="*/ 0 60000 65536"/>
              <a:gd name="T12" fmla="*/ 0 w 135"/>
              <a:gd name="T13" fmla="*/ 0 h 97"/>
              <a:gd name="T14" fmla="*/ 135 w 135"/>
              <a:gd name="T15" fmla="*/ 97 h 97"/>
            </a:gdLst>
            <a:ahLst/>
            <a:cxnLst>
              <a:cxn ang="T8">
                <a:pos x="T0" y="T1"/>
              </a:cxn>
              <a:cxn ang="T9">
                <a:pos x="T2" y="T3"/>
              </a:cxn>
              <a:cxn ang="T10">
                <a:pos x="T4" y="T5"/>
              </a:cxn>
              <a:cxn ang="T11">
                <a:pos x="T6" y="T7"/>
              </a:cxn>
            </a:cxnLst>
            <a:rect l="T12" t="T13" r="T14" b="T15"/>
            <a:pathLst>
              <a:path w="135" h="97">
                <a:moveTo>
                  <a:pt x="135" y="48"/>
                </a:moveTo>
                <a:lnTo>
                  <a:pt x="0" y="97"/>
                </a:lnTo>
                <a:lnTo>
                  <a:pt x="0" y="0"/>
                </a:lnTo>
                <a:lnTo>
                  <a:pt x="135" y="48"/>
                </a:lnTo>
                <a:close/>
              </a:path>
            </a:pathLst>
          </a:custGeom>
          <a:solidFill>
            <a:srgbClr val="FFFFFF"/>
          </a:solidFill>
          <a:ln w="0">
            <a:solidFill>
              <a:srgbClr val="400040"/>
            </a:solidFill>
            <a:prstDash val="solid"/>
            <a:round/>
            <a:headEnd/>
            <a:tailEnd/>
          </a:ln>
        </p:spPr>
        <p:txBody>
          <a:bodyPr/>
          <a:lstStyle/>
          <a:p>
            <a:endParaRPr lang="en-IN"/>
          </a:p>
        </p:txBody>
      </p:sp>
      <p:sp>
        <p:nvSpPr>
          <p:cNvPr id="60506" name="Freeform 89"/>
          <p:cNvSpPr>
            <a:spLocks/>
          </p:cNvSpPr>
          <p:nvPr/>
        </p:nvSpPr>
        <p:spPr bwMode="auto">
          <a:xfrm>
            <a:off x="5058967" y="2019303"/>
            <a:ext cx="852488" cy="583407"/>
          </a:xfrm>
          <a:custGeom>
            <a:avLst/>
            <a:gdLst>
              <a:gd name="T0" fmla="*/ 2147483647 w 125"/>
              <a:gd name="T1" fmla="*/ 2147483647 h 81"/>
              <a:gd name="T2" fmla="*/ 2147483647 w 125"/>
              <a:gd name="T3" fmla="*/ 0 h 81"/>
              <a:gd name="T4" fmla="*/ 0 w 125"/>
              <a:gd name="T5" fmla="*/ 0 h 81"/>
              <a:gd name="T6" fmla="*/ 0 60000 65536"/>
              <a:gd name="T7" fmla="*/ 0 60000 65536"/>
              <a:gd name="T8" fmla="*/ 0 60000 65536"/>
              <a:gd name="T9" fmla="*/ 0 w 125"/>
              <a:gd name="T10" fmla="*/ 0 h 81"/>
              <a:gd name="T11" fmla="*/ 125 w 125"/>
              <a:gd name="T12" fmla="*/ 81 h 81"/>
            </a:gdLst>
            <a:ahLst/>
            <a:cxnLst>
              <a:cxn ang="T6">
                <a:pos x="T0" y="T1"/>
              </a:cxn>
              <a:cxn ang="T7">
                <a:pos x="T2" y="T3"/>
              </a:cxn>
              <a:cxn ang="T8">
                <a:pos x="T4" y="T5"/>
              </a:cxn>
            </a:cxnLst>
            <a:rect l="T9" t="T10" r="T11" b="T12"/>
            <a:pathLst>
              <a:path w="125" h="81">
                <a:moveTo>
                  <a:pt x="125" y="81"/>
                </a:moveTo>
                <a:lnTo>
                  <a:pt x="125" y="0"/>
                </a:lnTo>
                <a:lnTo>
                  <a:pt x="0"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0507" name="Freeform 90"/>
          <p:cNvSpPr>
            <a:spLocks/>
          </p:cNvSpPr>
          <p:nvPr/>
        </p:nvSpPr>
        <p:spPr bwMode="auto">
          <a:xfrm>
            <a:off x="5086350" y="1962153"/>
            <a:ext cx="144067" cy="115491"/>
          </a:xfrm>
          <a:custGeom>
            <a:avLst/>
            <a:gdLst>
              <a:gd name="T0" fmla="*/ 0 w 136"/>
              <a:gd name="T1" fmla="*/ 120967904 h 97"/>
              <a:gd name="T2" fmla="*/ 271307318 w 136"/>
              <a:gd name="T3" fmla="*/ 244456766 h 97"/>
              <a:gd name="T4" fmla="*/ 271307318 w 136"/>
              <a:gd name="T5" fmla="*/ 0 h 97"/>
              <a:gd name="T6" fmla="*/ 0 w 136"/>
              <a:gd name="T7" fmla="*/ 120967904 h 97"/>
              <a:gd name="T8" fmla="*/ 0 60000 65536"/>
              <a:gd name="T9" fmla="*/ 0 60000 65536"/>
              <a:gd name="T10" fmla="*/ 0 60000 65536"/>
              <a:gd name="T11" fmla="*/ 0 60000 65536"/>
              <a:gd name="T12" fmla="*/ 0 w 136"/>
              <a:gd name="T13" fmla="*/ 0 h 97"/>
              <a:gd name="T14" fmla="*/ 136 w 136"/>
              <a:gd name="T15" fmla="*/ 97 h 97"/>
            </a:gdLst>
            <a:ahLst/>
            <a:cxnLst>
              <a:cxn ang="T8">
                <a:pos x="T0" y="T1"/>
              </a:cxn>
              <a:cxn ang="T9">
                <a:pos x="T2" y="T3"/>
              </a:cxn>
              <a:cxn ang="T10">
                <a:pos x="T4" y="T5"/>
              </a:cxn>
              <a:cxn ang="T11">
                <a:pos x="T6" y="T7"/>
              </a:cxn>
            </a:cxnLst>
            <a:rect l="T12" t="T13" r="T14" b="T15"/>
            <a:pathLst>
              <a:path w="136" h="97">
                <a:moveTo>
                  <a:pt x="0" y="48"/>
                </a:moveTo>
                <a:lnTo>
                  <a:pt x="136" y="97"/>
                </a:lnTo>
                <a:lnTo>
                  <a:pt x="136" y="0"/>
                </a:lnTo>
                <a:lnTo>
                  <a:pt x="0" y="48"/>
                </a:lnTo>
                <a:close/>
              </a:path>
            </a:pathLst>
          </a:custGeom>
          <a:solidFill>
            <a:srgbClr val="FFFFFF"/>
          </a:solidFill>
          <a:ln w="0">
            <a:solidFill>
              <a:srgbClr val="400040"/>
            </a:solidFill>
            <a:prstDash val="solid"/>
            <a:round/>
            <a:headEnd/>
            <a:tailEnd/>
          </a:ln>
        </p:spPr>
        <p:txBody>
          <a:bodyPr/>
          <a:lstStyle/>
          <a:p>
            <a:endParaRPr lang="en-IN"/>
          </a:p>
        </p:txBody>
      </p:sp>
    </p:spTree>
    <p:extLst>
      <p:ext uri="{BB962C8B-B14F-4D97-AF65-F5344CB8AC3E}">
        <p14:creationId xmlns:p14="http://schemas.microsoft.com/office/powerpoint/2010/main" val="686290394"/>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448573" y="152041"/>
            <a:ext cx="8229600" cy="742951"/>
          </a:xfrm>
        </p:spPr>
        <p:txBody>
          <a:bodyPr/>
          <a:lstStyle/>
          <a:p>
            <a:pPr eaLnBrk="1" hangingPunct="1"/>
            <a:r>
              <a:rPr lang="en-US" dirty="0" smtClean="0"/>
              <a:t>Transformer Winding Attributes</a:t>
            </a:r>
          </a:p>
        </p:txBody>
      </p:sp>
      <p:graphicFrame>
        <p:nvGraphicFramePr>
          <p:cNvPr id="737283" name="Group 3"/>
          <p:cNvGraphicFramePr>
            <a:graphicFrameLocks noGrp="1"/>
          </p:cNvGraphicFramePr>
          <p:nvPr>
            <p:ph idx="4294967295"/>
          </p:nvPr>
        </p:nvGraphicFramePr>
        <p:xfrm>
          <a:off x="2286001" y="2000253"/>
          <a:ext cx="4229101" cy="3251599"/>
        </p:xfrm>
        <a:graphic>
          <a:graphicData uri="http://schemas.openxmlformats.org/drawingml/2006/table">
            <a:tbl>
              <a:tblPr/>
              <a:tblGrid>
                <a:gridCol w="529829">
                  <a:extLst>
                    <a:ext uri="{9D8B030D-6E8A-4147-A177-3AD203B41FA5}">
                      <a16:colId xmlns:a16="http://schemas.microsoft.com/office/drawing/2014/main" val="20000"/>
                    </a:ext>
                  </a:extLst>
                </a:gridCol>
                <a:gridCol w="3699272">
                  <a:extLst>
                    <a:ext uri="{9D8B030D-6E8A-4147-A177-3AD203B41FA5}">
                      <a16:colId xmlns:a16="http://schemas.microsoft.com/office/drawing/2014/main" val="20001"/>
                    </a:ext>
                  </a:extLst>
                </a:gridCol>
              </a:tblGrid>
              <a:tr h="44888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900" b="0" i="0" u="none" strike="noStrike" cap="none" normalizeH="0" baseline="0" dirty="0" smtClean="0">
                        <a:ln>
                          <a:noFill/>
                        </a:ln>
                        <a:solidFill>
                          <a:schemeClr val="tx1"/>
                        </a:solidFill>
                        <a:effectLst/>
                        <a:latin typeface="Arial" charset="0"/>
                      </a:endParaRPr>
                    </a:p>
                  </a:txBody>
                  <a:tcPr marL="68580" marR="68580" marT="34291" marB="34291"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900" b="0" i="0" u="none" strike="noStrike" cap="none" normalizeH="0" baseline="0" dirty="0" smtClean="0">
                          <a:ln>
                            <a:noFill/>
                          </a:ln>
                          <a:solidFill>
                            <a:schemeClr val="tx1"/>
                          </a:solidFill>
                          <a:effectLst/>
                          <a:latin typeface="Arial" charset="0"/>
                        </a:rPr>
                        <a:t>Transformer Winding</a:t>
                      </a:r>
                    </a:p>
                  </a:txBody>
                  <a:tcPr marL="68580" marR="68580" marT="34291" marB="34291"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2719">
                <a:tc gridSpan="2">
                  <a:txBody>
                    <a:bodyPr/>
                    <a:lstStyle/>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smtClean="0">
                          <a:ln>
                            <a:noFill/>
                          </a:ln>
                          <a:solidFill>
                            <a:schemeClr val="tx1"/>
                          </a:solidFill>
                          <a:effectLst/>
                          <a:latin typeface="Arial" charset="0"/>
                        </a:rPr>
                        <a:t>b: </a:t>
                      </a:r>
                      <a:r>
                        <a:rPr kumimoji="0" lang="en-US" sz="1200" b="0" i="0" u="none" strike="noStrike" cap="none" normalizeH="0" baseline="0" dirty="0" err="1" smtClean="0">
                          <a:ln>
                            <a:noFill/>
                          </a:ln>
                          <a:solidFill>
                            <a:schemeClr val="tx1"/>
                          </a:solidFill>
                          <a:effectLst/>
                          <a:latin typeface="Arial" charset="0"/>
                        </a:rPr>
                        <a:t>Susceptance</a:t>
                      </a:r>
                      <a:endParaRPr kumimoji="0" lang="en-US" sz="1200" b="0" i="0" u="none" strike="noStrike" cap="none" normalizeH="0" baseline="0" dirty="0" smtClean="0">
                        <a:ln>
                          <a:noFill/>
                        </a:ln>
                        <a:solidFill>
                          <a:schemeClr val="tx1"/>
                        </a:solidFill>
                        <a:effectLst/>
                        <a:latin typeface="Arial" charset="0"/>
                      </a:endParaRP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err="1" smtClean="0">
                          <a:ln>
                            <a:noFill/>
                          </a:ln>
                          <a:solidFill>
                            <a:schemeClr val="tx1"/>
                          </a:solidFill>
                          <a:effectLst/>
                          <a:latin typeface="Arial" charset="0"/>
                        </a:rPr>
                        <a:t>insulationKV</a:t>
                      </a:r>
                      <a:r>
                        <a:rPr kumimoji="0" lang="en-US" sz="1200" b="0" i="0" u="none" strike="noStrike" cap="none" normalizeH="0" baseline="0" dirty="0" smtClean="0">
                          <a:ln>
                            <a:noFill/>
                          </a:ln>
                          <a:solidFill>
                            <a:schemeClr val="tx1"/>
                          </a:solidFill>
                          <a:effectLst/>
                          <a:latin typeface="Arial" charset="0"/>
                        </a:rPr>
                        <a:t>: Voltage</a:t>
                      </a: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err="1" smtClean="0">
                          <a:ln>
                            <a:noFill/>
                          </a:ln>
                          <a:solidFill>
                            <a:schemeClr val="tx1"/>
                          </a:solidFill>
                          <a:effectLst/>
                          <a:latin typeface="Arial" charset="0"/>
                        </a:rPr>
                        <a:t>connectionType</a:t>
                      </a:r>
                      <a:r>
                        <a:rPr kumimoji="0" lang="en-US" sz="1200" b="0" i="0" u="none" strike="noStrike" cap="none" normalizeH="0" baseline="0" dirty="0" smtClean="0">
                          <a:ln>
                            <a:noFill/>
                          </a:ln>
                          <a:solidFill>
                            <a:schemeClr val="tx1"/>
                          </a:solidFill>
                          <a:effectLst/>
                          <a:latin typeface="Arial" charset="0"/>
                        </a:rPr>
                        <a:t>: </a:t>
                      </a:r>
                      <a:r>
                        <a:rPr kumimoji="0" lang="en-US" sz="1200" b="0" i="0" u="none" strike="noStrike" cap="none" normalizeH="0" baseline="0" dirty="0" err="1" smtClean="0">
                          <a:ln>
                            <a:noFill/>
                          </a:ln>
                          <a:solidFill>
                            <a:schemeClr val="tx1"/>
                          </a:solidFill>
                          <a:effectLst/>
                          <a:latin typeface="Arial" charset="0"/>
                        </a:rPr>
                        <a:t>WindingConnection</a:t>
                      </a:r>
                      <a:endParaRPr kumimoji="0" lang="en-US" sz="1200" b="0" i="0" u="none" strike="noStrike" cap="none" normalizeH="0" baseline="0" dirty="0" smtClean="0">
                        <a:ln>
                          <a:noFill/>
                        </a:ln>
                        <a:solidFill>
                          <a:schemeClr val="tx1"/>
                        </a:solidFill>
                        <a:effectLst/>
                        <a:latin typeface="Arial" charset="0"/>
                      </a:endParaRP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err="1" smtClean="0">
                          <a:ln>
                            <a:noFill/>
                          </a:ln>
                          <a:solidFill>
                            <a:schemeClr val="tx1"/>
                          </a:solidFill>
                          <a:effectLst/>
                          <a:latin typeface="Arial" charset="0"/>
                        </a:rPr>
                        <a:t>emergencyMVA</a:t>
                      </a:r>
                      <a:r>
                        <a:rPr kumimoji="0" lang="en-US" sz="1200" b="0" i="0" u="none" strike="noStrike" cap="none" normalizeH="0" baseline="0" dirty="0" smtClean="0">
                          <a:ln>
                            <a:noFill/>
                          </a:ln>
                          <a:solidFill>
                            <a:schemeClr val="tx1"/>
                          </a:solidFill>
                          <a:effectLst/>
                          <a:latin typeface="Arial" charset="0"/>
                        </a:rPr>
                        <a:t> : </a:t>
                      </a:r>
                      <a:r>
                        <a:rPr kumimoji="0" lang="en-US" sz="1200" b="0" i="0" u="none" strike="noStrike" cap="none" normalizeH="0" baseline="0" dirty="0" err="1" smtClean="0">
                          <a:ln>
                            <a:noFill/>
                          </a:ln>
                          <a:solidFill>
                            <a:schemeClr val="tx1"/>
                          </a:solidFill>
                          <a:effectLst/>
                          <a:latin typeface="Arial" charset="0"/>
                        </a:rPr>
                        <a:t>ApparentPower</a:t>
                      </a:r>
                      <a:endParaRPr kumimoji="0" lang="en-US" sz="1200" b="0" i="0" u="none" strike="noStrike" cap="none" normalizeH="0" baseline="0" dirty="0" smtClean="0">
                        <a:ln>
                          <a:noFill/>
                        </a:ln>
                        <a:solidFill>
                          <a:schemeClr val="tx1"/>
                        </a:solidFill>
                        <a:effectLst/>
                        <a:latin typeface="Arial" charset="0"/>
                      </a:endParaRP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smtClean="0">
                          <a:ln>
                            <a:noFill/>
                          </a:ln>
                          <a:solidFill>
                            <a:schemeClr val="tx1"/>
                          </a:solidFill>
                          <a:effectLst/>
                          <a:latin typeface="Arial" charset="0"/>
                        </a:rPr>
                        <a:t>g: Conductance</a:t>
                      </a: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smtClean="0">
                          <a:ln>
                            <a:noFill/>
                          </a:ln>
                          <a:solidFill>
                            <a:schemeClr val="tx1"/>
                          </a:solidFill>
                          <a:effectLst/>
                          <a:latin typeface="Arial" charset="0"/>
                        </a:rPr>
                        <a:t>grounded: Boolean</a:t>
                      </a: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smtClean="0">
                          <a:ln>
                            <a:noFill/>
                          </a:ln>
                          <a:solidFill>
                            <a:schemeClr val="tx1"/>
                          </a:solidFill>
                          <a:effectLst/>
                          <a:latin typeface="Arial" charset="0"/>
                        </a:rPr>
                        <a:t>r: Resistance</a:t>
                      </a: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smtClean="0">
                          <a:ln>
                            <a:noFill/>
                          </a:ln>
                          <a:solidFill>
                            <a:schemeClr val="tx1"/>
                          </a:solidFill>
                          <a:effectLst/>
                          <a:latin typeface="Arial" charset="0"/>
                        </a:rPr>
                        <a:t>r0: Resistance</a:t>
                      </a: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err="1" smtClean="0">
                          <a:ln>
                            <a:noFill/>
                          </a:ln>
                          <a:solidFill>
                            <a:schemeClr val="tx1"/>
                          </a:solidFill>
                          <a:effectLst/>
                          <a:latin typeface="Arial" charset="0"/>
                        </a:rPr>
                        <a:t>ratedKV</a:t>
                      </a:r>
                      <a:r>
                        <a:rPr kumimoji="0" lang="en-US" sz="1200" b="0" i="0" u="none" strike="noStrike" cap="none" normalizeH="0" baseline="0" dirty="0" smtClean="0">
                          <a:ln>
                            <a:noFill/>
                          </a:ln>
                          <a:solidFill>
                            <a:schemeClr val="tx1"/>
                          </a:solidFill>
                          <a:effectLst/>
                          <a:latin typeface="Arial" charset="0"/>
                        </a:rPr>
                        <a:t>: Voltage</a:t>
                      </a: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smtClean="0">
                          <a:ln>
                            <a:noFill/>
                          </a:ln>
                          <a:solidFill>
                            <a:schemeClr val="tx1"/>
                          </a:solidFill>
                          <a:effectLst/>
                          <a:latin typeface="Arial" charset="0"/>
                        </a:rPr>
                        <a:t>rated MVA: </a:t>
                      </a:r>
                      <a:r>
                        <a:rPr kumimoji="0" lang="en-US" sz="1200" b="0" i="0" u="none" strike="noStrike" cap="none" normalizeH="0" baseline="0" dirty="0" err="1" smtClean="0">
                          <a:ln>
                            <a:noFill/>
                          </a:ln>
                          <a:solidFill>
                            <a:schemeClr val="tx1"/>
                          </a:solidFill>
                          <a:effectLst/>
                          <a:latin typeface="Arial" charset="0"/>
                        </a:rPr>
                        <a:t>ApparentPower</a:t>
                      </a:r>
                      <a:endParaRPr kumimoji="0" lang="en-US" sz="1200" b="0" i="0" u="none" strike="noStrike" cap="none" normalizeH="0" baseline="0" dirty="0" smtClean="0">
                        <a:ln>
                          <a:noFill/>
                        </a:ln>
                        <a:solidFill>
                          <a:schemeClr val="tx1"/>
                        </a:solidFill>
                        <a:effectLst/>
                        <a:latin typeface="Arial" charset="0"/>
                      </a:endParaRP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err="1" smtClean="0">
                          <a:ln>
                            <a:noFill/>
                          </a:ln>
                          <a:solidFill>
                            <a:schemeClr val="tx1"/>
                          </a:solidFill>
                          <a:effectLst/>
                          <a:latin typeface="Arial" charset="0"/>
                        </a:rPr>
                        <a:t>rground</a:t>
                      </a:r>
                      <a:r>
                        <a:rPr kumimoji="0" lang="en-US" sz="1200" b="0" i="0" u="none" strike="noStrike" cap="none" normalizeH="0" baseline="0" dirty="0" smtClean="0">
                          <a:ln>
                            <a:noFill/>
                          </a:ln>
                          <a:solidFill>
                            <a:schemeClr val="tx1"/>
                          </a:solidFill>
                          <a:effectLst/>
                          <a:latin typeface="Arial" charset="0"/>
                        </a:rPr>
                        <a:t>: Resistance</a:t>
                      </a: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err="1" smtClean="0">
                          <a:ln>
                            <a:noFill/>
                          </a:ln>
                          <a:solidFill>
                            <a:schemeClr val="tx1"/>
                          </a:solidFill>
                          <a:effectLst/>
                          <a:latin typeface="Arial" charset="0"/>
                        </a:rPr>
                        <a:t>shortTermMVA</a:t>
                      </a:r>
                      <a:r>
                        <a:rPr kumimoji="0" lang="en-US" sz="1200" b="0" i="0" u="none" strike="noStrike" cap="none" normalizeH="0" baseline="0" dirty="0" smtClean="0">
                          <a:ln>
                            <a:noFill/>
                          </a:ln>
                          <a:solidFill>
                            <a:schemeClr val="tx1"/>
                          </a:solidFill>
                          <a:effectLst/>
                          <a:latin typeface="Arial" charset="0"/>
                        </a:rPr>
                        <a:t>: </a:t>
                      </a:r>
                      <a:r>
                        <a:rPr kumimoji="0" lang="en-US" sz="1200" b="0" i="0" u="none" strike="noStrike" cap="none" normalizeH="0" baseline="0" dirty="0" err="1" smtClean="0">
                          <a:ln>
                            <a:noFill/>
                          </a:ln>
                          <a:solidFill>
                            <a:schemeClr val="tx1"/>
                          </a:solidFill>
                          <a:effectLst/>
                          <a:latin typeface="Arial" charset="0"/>
                        </a:rPr>
                        <a:t>ApparentPower</a:t>
                      </a:r>
                      <a:endParaRPr kumimoji="0" lang="en-US" sz="1200" b="0" i="0" u="none" strike="noStrike" cap="none" normalizeH="0" baseline="0" dirty="0" smtClean="0">
                        <a:ln>
                          <a:noFill/>
                        </a:ln>
                        <a:solidFill>
                          <a:schemeClr val="tx1"/>
                        </a:solidFill>
                        <a:effectLst/>
                        <a:latin typeface="Arial" charset="0"/>
                      </a:endParaRP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err="1" smtClean="0">
                          <a:ln>
                            <a:noFill/>
                          </a:ln>
                          <a:solidFill>
                            <a:schemeClr val="tx1"/>
                          </a:solidFill>
                          <a:effectLst/>
                          <a:latin typeface="Arial" charset="0"/>
                        </a:rPr>
                        <a:t>windingType</a:t>
                      </a:r>
                      <a:r>
                        <a:rPr kumimoji="0" lang="en-US" sz="1200" b="0" i="0" u="none" strike="noStrike" cap="none" normalizeH="0" baseline="0" dirty="0" smtClean="0">
                          <a:ln>
                            <a:noFill/>
                          </a:ln>
                          <a:solidFill>
                            <a:schemeClr val="tx1"/>
                          </a:solidFill>
                          <a:effectLst/>
                          <a:latin typeface="Arial" charset="0"/>
                        </a:rPr>
                        <a:t>: </a:t>
                      </a:r>
                      <a:r>
                        <a:rPr kumimoji="0" lang="en-US" sz="1200" b="0" i="0" u="none" strike="noStrike" cap="none" normalizeH="0" baseline="0" dirty="0" err="1" smtClean="0">
                          <a:ln>
                            <a:noFill/>
                          </a:ln>
                          <a:solidFill>
                            <a:schemeClr val="tx1"/>
                          </a:solidFill>
                          <a:effectLst/>
                          <a:latin typeface="Arial" charset="0"/>
                        </a:rPr>
                        <a:t>WindingType</a:t>
                      </a:r>
                      <a:endParaRPr kumimoji="0" lang="en-US" sz="1200" b="0" i="0" u="none" strike="noStrike" cap="none" normalizeH="0" baseline="0" dirty="0" smtClean="0">
                        <a:ln>
                          <a:noFill/>
                        </a:ln>
                        <a:solidFill>
                          <a:schemeClr val="tx1"/>
                        </a:solidFill>
                        <a:effectLst/>
                        <a:latin typeface="Arial" charset="0"/>
                      </a:endParaRP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smtClean="0">
                          <a:ln>
                            <a:noFill/>
                          </a:ln>
                          <a:solidFill>
                            <a:schemeClr val="tx1"/>
                          </a:solidFill>
                          <a:effectLst/>
                          <a:latin typeface="Arial" charset="0"/>
                        </a:rPr>
                        <a:t>x: Reactance</a:t>
                      </a: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smtClean="0">
                          <a:ln>
                            <a:noFill/>
                          </a:ln>
                          <a:solidFill>
                            <a:schemeClr val="tx1"/>
                          </a:solidFill>
                          <a:effectLst/>
                          <a:latin typeface="Arial" charset="0"/>
                        </a:rPr>
                        <a:t>x0: Reactance</a:t>
                      </a:r>
                    </a:p>
                    <a:p>
                      <a:pPr marL="228600" marR="0" lvl="0" indent="-228600" algn="l" defTabSz="914400" rtl="0" eaLnBrk="1" fontAlgn="base" latinLnBrk="0" hangingPunct="1">
                        <a:lnSpc>
                          <a:spcPct val="70000"/>
                        </a:lnSpc>
                        <a:spcBef>
                          <a:spcPct val="25000"/>
                        </a:spcBef>
                        <a:spcAft>
                          <a:spcPct val="0"/>
                        </a:spcAft>
                        <a:buClr>
                          <a:schemeClr val="tx1"/>
                        </a:buClr>
                        <a:buSzTx/>
                        <a:buFont typeface="Webdings" pitchFamily="18" charset="2"/>
                        <a:buChar char=""/>
                        <a:tabLst/>
                      </a:pPr>
                      <a:r>
                        <a:rPr kumimoji="0" lang="en-US" sz="1200" b="0" i="0" u="none" strike="noStrike" cap="none" normalizeH="0" baseline="0" dirty="0" err="1" smtClean="0">
                          <a:ln>
                            <a:noFill/>
                          </a:ln>
                          <a:solidFill>
                            <a:schemeClr val="tx1"/>
                          </a:solidFill>
                          <a:effectLst/>
                          <a:latin typeface="Arial" charset="0"/>
                        </a:rPr>
                        <a:t>xground</a:t>
                      </a:r>
                      <a:r>
                        <a:rPr kumimoji="0" lang="en-US" sz="1200" b="0" i="0" u="none" strike="noStrike" cap="none" normalizeH="0" baseline="0" dirty="0" smtClean="0">
                          <a:ln>
                            <a:noFill/>
                          </a:ln>
                          <a:solidFill>
                            <a:schemeClr val="tx1"/>
                          </a:solidFill>
                          <a:effectLst/>
                          <a:latin typeface="Arial" charset="0"/>
                        </a:rPr>
                        <a:t>: Reactance</a:t>
                      </a:r>
                    </a:p>
                  </a:txBody>
                  <a:tcPr marL="68580" marR="68580" marT="34291" marB="3429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5502433"/>
      </p:ext>
    </p:extLst>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p:cNvSpPr>
            <a:spLocks noGrp="1" noChangeArrowheads="1"/>
          </p:cNvSpPr>
          <p:nvPr>
            <p:ph type="title" idx="4294967295"/>
          </p:nvPr>
        </p:nvSpPr>
        <p:spPr>
          <a:xfrm>
            <a:off x="802387" y="224287"/>
            <a:ext cx="7543800" cy="690113"/>
          </a:xfrm>
        </p:spPr>
        <p:txBody>
          <a:bodyPr/>
          <a:lstStyle/>
          <a:p>
            <a:pPr eaLnBrk="1" hangingPunct="1"/>
            <a:r>
              <a:rPr lang="en-US" sz="2400" dirty="0"/>
              <a:t>Example Circuit with Full CIM Mappings</a:t>
            </a:r>
          </a:p>
        </p:txBody>
      </p:sp>
      <p:sp>
        <p:nvSpPr>
          <p:cNvPr id="62469" name="Rectangle 7"/>
          <p:cNvSpPr>
            <a:spLocks noGrp="1" noChangeArrowheads="1"/>
          </p:cNvSpPr>
          <p:nvPr>
            <p:ph type="body" sz="half" idx="4294967295"/>
          </p:nvPr>
        </p:nvSpPr>
        <p:spPr>
          <a:xfrm>
            <a:off x="6193766" y="1943102"/>
            <a:ext cx="2579297" cy="3508772"/>
          </a:xfrm>
        </p:spPr>
        <p:txBody>
          <a:bodyPr/>
          <a:lstStyle/>
          <a:p>
            <a:pPr eaLnBrk="1" hangingPunct="1"/>
            <a:r>
              <a:rPr lang="en-US" sz="1351" dirty="0"/>
              <a:t>Maps to</a:t>
            </a:r>
          </a:p>
          <a:p>
            <a:pPr marL="428615" lvl="1" indent="-85723"/>
            <a:r>
              <a:rPr lang="en-US" sz="1200" dirty="0"/>
              <a:t> 17 CIM classes</a:t>
            </a:r>
          </a:p>
          <a:p>
            <a:pPr marL="428615" lvl="1" indent="-85723"/>
            <a:r>
              <a:rPr lang="en-US" sz="1200" dirty="0"/>
              <a:t> 45 CIM objects</a:t>
            </a:r>
          </a:p>
          <a:p>
            <a:pPr eaLnBrk="1" hangingPunct="1"/>
            <a:r>
              <a:rPr lang="en-US" sz="1351" dirty="0"/>
              <a:t>Could be extended further with addition of objects for</a:t>
            </a:r>
          </a:p>
          <a:p>
            <a:pPr marL="428615" lvl="1" indent="-85723"/>
            <a:r>
              <a:rPr lang="en-US" sz="1200" dirty="0"/>
              <a:t> control areas</a:t>
            </a:r>
          </a:p>
          <a:p>
            <a:pPr marL="428615" lvl="1" indent="-85723"/>
            <a:r>
              <a:rPr lang="en-US" sz="1200" dirty="0"/>
              <a:t> equipment owners</a:t>
            </a:r>
          </a:p>
          <a:p>
            <a:pPr marL="428615" lvl="1" indent="-85723"/>
            <a:r>
              <a:rPr lang="en-US" sz="1200" dirty="0"/>
              <a:t> measurement units</a:t>
            </a:r>
          </a:p>
          <a:p>
            <a:pPr marL="428615" lvl="1" indent="-85723"/>
            <a:r>
              <a:rPr lang="en-US" sz="1200" dirty="0"/>
              <a:t> generation and load curves</a:t>
            </a:r>
          </a:p>
          <a:p>
            <a:pPr marL="428615" lvl="1" indent="-85723"/>
            <a:r>
              <a:rPr lang="en-US" sz="1200" dirty="0"/>
              <a:t> asset data</a:t>
            </a:r>
          </a:p>
        </p:txBody>
      </p:sp>
      <p:pic>
        <p:nvPicPr>
          <p:cNvPr id="62470" name="Picture 5" descr="Example CIM Objects 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6" y="914400"/>
            <a:ext cx="6122063" cy="541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22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457200" y="414068"/>
            <a:ext cx="8229600" cy="727500"/>
          </a:xfrm>
        </p:spPr>
        <p:txBody>
          <a:bodyPr/>
          <a:lstStyle/>
          <a:p>
            <a:pPr eaLnBrk="1" hangingPunct="1"/>
            <a:r>
              <a:rPr lang="en-US" sz="1800" dirty="0"/>
              <a:t>How The CIM Handles Location For Logical Devices </a:t>
            </a:r>
            <a:r>
              <a:rPr lang="en-US" sz="1800" dirty="0" err="1"/>
              <a:t>And/Or</a:t>
            </a:r>
            <a:r>
              <a:rPr lang="en-US" sz="1800" dirty="0"/>
              <a:t> </a:t>
            </a:r>
            <a:r>
              <a:rPr lang="en-US" sz="1800" dirty="0" smtClean="0"/>
              <a:t/>
            </a:r>
            <a:br>
              <a:rPr lang="en-US" sz="1800" dirty="0" smtClean="0"/>
            </a:br>
            <a:r>
              <a:rPr lang="en-US" sz="1800" dirty="0" smtClean="0"/>
              <a:t>The </a:t>
            </a:r>
            <a:r>
              <a:rPr lang="en-US" sz="1800" dirty="0"/>
              <a:t>Physical Asset Performing The Device’s Role</a:t>
            </a:r>
          </a:p>
        </p:txBody>
      </p:sp>
      <p:pic>
        <p:nvPicPr>
          <p:cNvPr id="6349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68182" y="992038"/>
            <a:ext cx="8310415" cy="5313871"/>
          </a:xfrm>
          <a:noFill/>
        </p:spPr>
      </p:pic>
      <p:sp>
        <p:nvSpPr>
          <p:cNvPr id="741380" name="AutoShape 4"/>
          <p:cNvSpPr>
            <a:spLocks noChangeArrowheads="1"/>
          </p:cNvSpPr>
          <p:nvPr/>
        </p:nvSpPr>
        <p:spPr bwMode="auto">
          <a:xfrm>
            <a:off x="616789" y="3770822"/>
            <a:ext cx="457200" cy="400051"/>
          </a:xfrm>
          <a:prstGeom prst="star5">
            <a:avLst/>
          </a:prstGeom>
          <a:solidFill>
            <a:srgbClr val="008000"/>
          </a:solidFill>
          <a:ln w="9525">
            <a:solidFill>
              <a:schemeClr val="tx1"/>
            </a:solidFill>
            <a:miter lim="800000"/>
            <a:headEnd/>
            <a:tailEnd/>
          </a:ln>
          <a:effectLst/>
        </p:spPr>
        <p:txBody>
          <a:bodyPr wrap="none" anchor="ctr"/>
          <a:lstStyle/>
          <a:p>
            <a:pPr>
              <a:defRPr/>
            </a:pPr>
            <a:endParaRPr lang="en-US">
              <a:latin typeface="Arial" charset="0"/>
            </a:endParaRPr>
          </a:p>
        </p:txBody>
      </p:sp>
    </p:spTree>
    <p:extLst>
      <p:ext uri="{BB962C8B-B14F-4D97-AF65-F5344CB8AC3E}">
        <p14:creationId xmlns:p14="http://schemas.microsoft.com/office/powerpoint/2010/main" val="427102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CIM ?</a:t>
            </a:r>
            <a:endParaRPr lang="en-IN" dirty="0"/>
          </a:p>
        </p:txBody>
      </p:sp>
      <p:sp>
        <p:nvSpPr>
          <p:cNvPr id="3" name="Rectangle 2"/>
          <p:cNvSpPr/>
          <p:nvPr/>
        </p:nvSpPr>
        <p:spPr>
          <a:xfrm>
            <a:off x="802387" y="1064709"/>
            <a:ext cx="8065568" cy="1477328"/>
          </a:xfrm>
          <a:prstGeom prst="rect">
            <a:avLst/>
          </a:prstGeom>
        </p:spPr>
        <p:txBody>
          <a:bodyPr wrap="square">
            <a:spAutoFit/>
          </a:bodyPr>
          <a:lstStyle/>
          <a:p>
            <a:r>
              <a:rPr lang="en-IN" dirty="0" smtClean="0">
                <a:solidFill>
                  <a:srgbClr val="222222"/>
                </a:solidFill>
                <a:latin typeface="Arial" panose="020B0604020202020204" pitchFamily="34" charset="0"/>
              </a:rPr>
              <a:t>The</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IEC 61970</a:t>
            </a:r>
            <a:r>
              <a:rPr lang="en-IN" dirty="0">
                <a:solidFill>
                  <a:srgbClr val="222222"/>
                </a:solidFill>
                <a:latin typeface="Arial" panose="020B0604020202020204" pitchFamily="34" charset="0"/>
              </a:rPr>
              <a:t> series of standards deals with the </a:t>
            </a:r>
            <a:r>
              <a:rPr lang="en-IN" dirty="0">
                <a:solidFill>
                  <a:srgbClr val="0B0080"/>
                </a:solidFill>
                <a:latin typeface="Arial" panose="020B0604020202020204" pitchFamily="34" charset="0"/>
              </a:rPr>
              <a:t>application program interfaces</a:t>
            </a:r>
            <a:r>
              <a:rPr lang="en-IN" dirty="0">
                <a:solidFill>
                  <a:srgbClr val="222222"/>
                </a:solidFill>
                <a:latin typeface="Arial" panose="020B0604020202020204" pitchFamily="34" charset="0"/>
              </a:rPr>
              <a:t> for </a:t>
            </a:r>
            <a:r>
              <a:rPr lang="en-IN" dirty="0">
                <a:solidFill>
                  <a:srgbClr val="0B0080"/>
                </a:solidFill>
                <a:latin typeface="Arial" panose="020B0604020202020204" pitchFamily="34" charset="0"/>
              </a:rPr>
              <a:t>energy management systems</a:t>
            </a:r>
            <a:r>
              <a:rPr lang="en-IN" dirty="0">
                <a:solidFill>
                  <a:srgbClr val="222222"/>
                </a:solidFill>
                <a:latin typeface="Arial" panose="020B0604020202020204" pitchFamily="34" charset="0"/>
              </a:rPr>
              <a:t> (EMS). The series provides a set of guidelines and standards to facilitate</a:t>
            </a:r>
            <a:r>
              <a:rPr lang="en-IN" dirty="0" smtClean="0">
                <a:solidFill>
                  <a:srgbClr val="222222"/>
                </a:solidFill>
                <a:latin typeface="Arial" panose="020B0604020202020204" pitchFamily="34" charset="0"/>
              </a:rPr>
              <a:t>:</a:t>
            </a:r>
          </a:p>
          <a:p>
            <a:endParaRPr lang="en-IN" dirty="0" smtClean="0">
              <a:solidFill>
                <a:srgbClr val="222222"/>
              </a:solidFill>
              <a:latin typeface="Arial" panose="020B0604020202020204" pitchFamily="34" charset="0"/>
            </a:endParaRPr>
          </a:p>
          <a:p>
            <a:pPr marL="214308" indent="-214308">
              <a:buFont typeface="Arial" panose="020B0604020202020204" pitchFamily="34" charset="0"/>
              <a:buChar char="•"/>
            </a:pPr>
            <a:r>
              <a:rPr lang="en-IN" dirty="0" smtClean="0">
                <a:solidFill>
                  <a:srgbClr val="222222"/>
                </a:solidFill>
                <a:latin typeface="Arial" panose="020B0604020202020204" pitchFamily="34" charset="0"/>
              </a:rPr>
              <a:t>Part </a:t>
            </a:r>
            <a:r>
              <a:rPr lang="en-IN" dirty="0">
                <a:solidFill>
                  <a:srgbClr val="222222"/>
                </a:solidFill>
                <a:latin typeface="Arial" panose="020B0604020202020204" pitchFamily="34" charset="0"/>
              </a:rPr>
              <a:t>3XX: </a:t>
            </a:r>
            <a:r>
              <a:rPr lang="en-IN" dirty="0">
                <a:solidFill>
                  <a:srgbClr val="0B0080"/>
                </a:solidFill>
                <a:latin typeface="Arial" panose="020B0604020202020204" pitchFamily="34" charset="0"/>
              </a:rPr>
              <a:t>Common Information Model (CIM</a:t>
            </a:r>
            <a:r>
              <a:rPr lang="en-IN" dirty="0" smtClean="0">
                <a:solidFill>
                  <a:srgbClr val="0B0080"/>
                </a:solidFill>
                <a:latin typeface="Arial" panose="020B0604020202020204" pitchFamily="34" charset="0"/>
              </a:rPr>
              <a:t>)</a:t>
            </a:r>
            <a:endParaRPr lang="en-IN" dirty="0">
              <a:solidFill>
                <a:srgbClr val="222222"/>
              </a:solidFill>
              <a:latin typeface="Arial" panose="020B0604020202020204" pitchFamily="34" charset="0"/>
            </a:endParaRPr>
          </a:p>
        </p:txBody>
      </p:sp>
      <p:sp>
        <p:nvSpPr>
          <p:cNvPr id="7" name="Rectangle 6"/>
          <p:cNvSpPr/>
          <p:nvPr/>
        </p:nvSpPr>
        <p:spPr>
          <a:xfrm>
            <a:off x="802387" y="2929897"/>
            <a:ext cx="8134579" cy="1754326"/>
          </a:xfrm>
          <a:prstGeom prst="rect">
            <a:avLst/>
          </a:prstGeom>
        </p:spPr>
        <p:txBody>
          <a:bodyPr wrap="square">
            <a:spAutoFit/>
          </a:bodyPr>
          <a:lstStyle/>
          <a:p>
            <a:r>
              <a:rPr lang="en-IN" b="1" dirty="0">
                <a:solidFill>
                  <a:srgbClr val="000000"/>
                </a:solidFill>
                <a:latin typeface="Linux Libertine"/>
              </a:rPr>
              <a:t>Common Information Model </a:t>
            </a:r>
            <a:r>
              <a:rPr lang="en-IN" b="1" dirty="0" smtClean="0">
                <a:solidFill>
                  <a:srgbClr val="000000"/>
                </a:solidFill>
                <a:latin typeface="Linux Libertine"/>
              </a:rPr>
              <a:t>(CIM)</a:t>
            </a:r>
            <a:endParaRPr lang="en-IN" b="1" dirty="0">
              <a:solidFill>
                <a:srgbClr val="000000"/>
              </a:solidFill>
              <a:latin typeface="Linux Libertine"/>
            </a:endParaRPr>
          </a:p>
          <a:p>
            <a:r>
              <a:rPr lang="en-IN" dirty="0" smtClean="0">
                <a:solidFill>
                  <a:srgbClr val="222222"/>
                </a:solidFill>
                <a:latin typeface="Arial" panose="020B0604020202020204" pitchFamily="34" charset="0"/>
              </a:rPr>
              <a:t>In</a:t>
            </a:r>
            <a:r>
              <a:rPr lang="en-IN" dirty="0">
                <a:solidFill>
                  <a:srgbClr val="222222"/>
                </a:solidFill>
                <a:latin typeface="Arial" panose="020B0604020202020204" pitchFamily="34" charset="0"/>
              </a:rPr>
              <a:t> </a:t>
            </a:r>
            <a:r>
              <a:rPr lang="en-IN" dirty="0">
                <a:solidFill>
                  <a:srgbClr val="0B0080"/>
                </a:solidFill>
                <a:latin typeface="Arial" panose="020B0604020202020204" pitchFamily="34" charset="0"/>
              </a:rPr>
              <a:t>electric power</a:t>
            </a:r>
            <a:r>
              <a:rPr lang="en-IN" dirty="0">
                <a:solidFill>
                  <a:srgbClr val="222222"/>
                </a:solidFill>
                <a:latin typeface="Arial" panose="020B0604020202020204" pitchFamily="34" charset="0"/>
              </a:rPr>
              <a:t> transmission and distribution, the </a:t>
            </a:r>
            <a:r>
              <a:rPr lang="en-IN" b="1" dirty="0">
                <a:solidFill>
                  <a:srgbClr val="222222"/>
                </a:solidFill>
                <a:latin typeface="Arial" panose="020B0604020202020204" pitchFamily="34" charset="0"/>
              </a:rPr>
              <a:t>Common Information Model</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CIM</a:t>
            </a:r>
            <a:r>
              <a:rPr lang="en-IN" dirty="0">
                <a:solidFill>
                  <a:srgbClr val="222222"/>
                </a:solidFill>
                <a:latin typeface="Arial" panose="020B0604020202020204" pitchFamily="34" charset="0"/>
              </a:rPr>
              <a:t>), a </a:t>
            </a:r>
            <a:r>
              <a:rPr lang="en-IN" dirty="0">
                <a:solidFill>
                  <a:srgbClr val="0B0080"/>
                </a:solidFill>
                <a:latin typeface="Arial" panose="020B0604020202020204" pitchFamily="34" charset="0"/>
              </a:rPr>
              <a:t>standard</a:t>
            </a:r>
            <a:r>
              <a:rPr lang="en-IN" dirty="0">
                <a:solidFill>
                  <a:srgbClr val="222222"/>
                </a:solidFill>
                <a:latin typeface="Arial" panose="020B0604020202020204" pitchFamily="34" charset="0"/>
              </a:rPr>
              <a:t> developed by the </a:t>
            </a:r>
            <a:r>
              <a:rPr lang="en-IN" dirty="0">
                <a:solidFill>
                  <a:srgbClr val="0B0080"/>
                </a:solidFill>
                <a:latin typeface="Arial" panose="020B0604020202020204" pitchFamily="34" charset="0"/>
              </a:rPr>
              <a:t>electric power industry</a:t>
            </a:r>
            <a:r>
              <a:rPr lang="en-IN" dirty="0">
                <a:solidFill>
                  <a:srgbClr val="222222"/>
                </a:solidFill>
                <a:latin typeface="Arial" panose="020B0604020202020204" pitchFamily="34" charset="0"/>
              </a:rPr>
              <a:t> that has been officially adopted by the </a:t>
            </a:r>
            <a:r>
              <a:rPr lang="en-IN" dirty="0">
                <a:solidFill>
                  <a:srgbClr val="0B0080"/>
                </a:solidFill>
                <a:latin typeface="Arial" panose="020B0604020202020204" pitchFamily="34" charset="0"/>
              </a:rPr>
              <a:t>International </a:t>
            </a:r>
            <a:r>
              <a:rPr lang="en-IN" dirty="0" err="1">
                <a:solidFill>
                  <a:srgbClr val="0B0080"/>
                </a:solidFill>
                <a:latin typeface="Arial" panose="020B0604020202020204" pitchFamily="34" charset="0"/>
              </a:rPr>
              <a:t>Electrotechnical</a:t>
            </a:r>
            <a:r>
              <a:rPr lang="en-IN" dirty="0">
                <a:solidFill>
                  <a:srgbClr val="0B0080"/>
                </a:solidFill>
                <a:latin typeface="Arial" panose="020B0604020202020204" pitchFamily="34" charset="0"/>
              </a:rPr>
              <a:t> Commission</a:t>
            </a:r>
            <a:r>
              <a:rPr lang="en-IN" dirty="0">
                <a:solidFill>
                  <a:srgbClr val="222222"/>
                </a:solidFill>
                <a:latin typeface="Arial" panose="020B0604020202020204" pitchFamily="34" charset="0"/>
              </a:rPr>
              <a:t> (IEC), aims to allow </a:t>
            </a:r>
            <a:r>
              <a:rPr lang="en-IN" dirty="0">
                <a:solidFill>
                  <a:srgbClr val="0B0080"/>
                </a:solidFill>
                <a:latin typeface="Arial" panose="020B0604020202020204" pitchFamily="34" charset="0"/>
              </a:rPr>
              <a:t>application software</a:t>
            </a:r>
            <a:r>
              <a:rPr lang="en-IN" dirty="0">
                <a:solidFill>
                  <a:srgbClr val="222222"/>
                </a:solidFill>
                <a:latin typeface="Arial" panose="020B0604020202020204" pitchFamily="34" charset="0"/>
              </a:rPr>
              <a:t> to exchange </a:t>
            </a:r>
            <a:r>
              <a:rPr lang="en-IN" dirty="0">
                <a:solidFill>
                  <a:srgbClr val="0B0080"/>
                </a:solidFill>
                <a:latin typeface="Arial" panose="020B0604020202020204" pitchFamily="34" charset="0"/>
              </a:rPr>
              <a:t>information</a:t>
            </a:r>
            <a:r>
              <a:rPr lang="en-IN" dirty="0">
                <a:solidFill>
                  <a:srgbClr val="222222"/>
                </a:solidFill>
                <a:latin typeface="Arial" panose="020B0604020202020204" pitchFamily="34" charset="0"/>
              </a:rPr>
              <a:t> about an </a:t>
            </a:r>
            <a:r>
              <a:rPr lang="en-IN" dirty="0">
                <a:solidFill>
                  <a:srgbClr val="0B0080"/>
                </a:solidFill>
                <a:latin typeface="Arial" panose="020B0604020202020204" pitchFamily="34" charset="0"/>
              </a:rPr>
              <a:t>electrical network</a:t>
            </a:r>
            <a:r>
              <a:rPr lang="en-IN" dirty="0" smtClean="0">
                <a:solidFill>
                  <a:srgbClr val="222222"/>
                </a:solidFill>
                <a:latin typeface="Arial" panose="020B0604020202020204" pitchFamily="34" charset="0"/>
              </a:rPr>
              <a:t>.</a:t>
            </a:r>
            <a:endParaRPr lang="en-IN" b="0" i="0" dirty="0">
              <a:solidFill>
                <a:srgbClr val="222222"/>
              </a:solidFill>
              <a:effectLst/>
              <a:latin typeface="Arial" panose="020B0604020202020204" pitchFamily="34" charset="0"/>
            </a:endParaRPr>
          </a:p>
        </p:txBody>
      </p:sp>
      <p:sp>
        <p:nvSpPr>
          <p:cNvPr id="5" name="Text Box 4"/>
          <p:cNvSpPr txBox="1">
            <a:spLocks noChangeArrowheads="1"/>
          </p:cNvSpPr>
          <p:nvPr/>
        </p:nvSpPr>
        <p:spPr bwMode="auto">
          <a:xfrm>
            <a:off x="802388" y="5257802"/>
            <a:ext cx="7884412" cy="73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r>
              <a:rPr lang="en-US" sz="1051" dirty="0"/>
              <a:t>Taken from </a:t>
            </a:r>
            <a:endParaRPr lang="en-US" sz="1051" dirty="0" smtClean="0"/>
          </a:p>
          <a:p>
            <a:pPr eaLnBrk="1" hangingPunct="1"/>
            <a:r>
              <a:rPr lang="en-US" sz="1051" dirty="0" smtClean="0">
                <a:hlinkClick r:id="rId2"/>
              </a:rPr>
              <a:t>https</a:t>
            </a:r>
            <a:r>
              <a:rPr lang="en-US" sz="1051" dirty="0">
                <a:hlinkClick r:id="rId2"/>
              </a:rPr>
              <a:t>://</a:t>
            </a:r>
            <a:r>
              <a:rPr lang="en-US" sz="1051" dirty="0" smtClean="0">
                <a:hlinkClick r:id="rId2"/>
              </a:rPr>
              <a:t>en.wikipedia.org/wiki/IEC_61970</a:t>
            </a:r>
            <a:endParaRPr lang="en-US" sz="1051" dirty="0" smtClean="0"/>
          </a:p>
          <a:p>
            <a:pPr eaLnBrk="1" hangingPunct="1"/>
            <a:r>
              <a:rPr lang="en-US" sz="1051" dirty="0">
                <a:hlinkClick r:id="rId3"/>
              </a:rPr>
              <a:t>https://en.wikipedia.org/wiki/Common_Information_Model_(electricity</a:t>
            </a:r>
            <a:r>
              <a:rPr lang="en-US" sz="1051" dirty="0" smtClean="0">
                <a:hlinkClick r:id="rId3"/>
              </a:rPr>
              <a:t>)</a:t>
            </a:r>
            <a:endParaRPr lang="en-US" sz="1051" dirty="0" smtClean="0"/>
          </a:p>
          <a:p>
            <a:pPr eaLnBrk="1" hangingPunct="1"/>
            <a:endParaRPr lang="en-US" sz="1051" dirty="0" smtClean="0"/>
          </a:p>
        </p:txBody>
      </p:sp>
    </p:spTree>
    <p:extLst>
      <p:ext uri="{BB962C8B-B14F-4D97-AF65-F5344CB8AC3E}">
        <p14:creationId xmlns:p14="http://schemas.microsoft.com/office/powerpoint/2010/main" val="298228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z="2700"/>
              <a:t>Types Of Document Relationship Inherited By All Assets</a:t>
            </a:r>
          </a:p>
        </p:txBody>
      </p:sp>
      <p:pic>
        <p:nvPicPr>
          <p:cNvPr id="6451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068" y="1440610"/>
            <a:ext cx="9130606" cy="4502989"/>
          </a:xfrm>
          <a:noFill/>
        </p:spPr>
      </p:pic>
      <p:sp>
        <p:nvSpPr>
          <p:cNvPr id="747524" name="AutoShape 4"/>
          <p:cNvSpPr>
            <a:spLocks noChangeArrowheads="1"/>
          </p:cNvSpPr>
          <p:nvPr/>
        </p:nvSpPr>
        <p:spPr bwMode="auto">
          <a:xfrm>
            <a:off x="4400640" y="2464415"/>
            <a:ext cx="342900" cy="342900"/>
          </a:xfrm>
          <a:prstGeom prst="star5">
            <a:avLst/>
          </a:prstGeom>
          <a:solidFill>
            <a:srgbClr val="008000"/>
          </a:solidFill>
          <a:ln w="9525">
            <a:solidFill>
              <a:schemeClr val="tx1"/>
            </a:solidFill>
            <a:miter lim="800000"/>
            <a:headEnd/>
            <a:tailEnd/>
          </a:ln>
          <a:effectLst/>
        </p:spPr>
        <p:txBody>
          <a:bodyPr wrap="none" anchor="ctr"/>
          <a:lstStyle/>
          <a:p>
            <a:pPr>
              <a:defRPr/>
            </a:pPr>
            <a:endParaRPr lang="en-US">
              <a:latin typeface="Arial" charset="0"/>
            </a:endParaRPr>
          </a:p>
        </p:txBody>
      </p:sp>
    </p:spTree>
    <p:extLst>
      <p:ext uri="{BB962C8B-B14F-4D97-AF65-F5344CB8AC3E}">
        <p14:creationId xmlns:p14="http://schemas.microsoft.com/office/powerpoint/2010/main" val="4265620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idx="4294967295"/>
          </p:nvPr>
        </p:nvSpPr>
        <p:spPr>
          <a:xfrm>
            <a:off x="500463" y="280444"/>
            <a:ext cx="7543800" cy="478680"/>
          </a:xfrm>
        </p:spPr>
        <p:txBody>
          <a:bodyPr/>
          <a:lstStyle/>
          <a:p>
            <a:pPr eaLnBrk="1" hangingPunct="1"/>
            <a:r>
              <a:rPr lang="en-US" dirty="0" smtClean="0"/>
              <a:t>Activity Records</a:t>
            </a:r>
          </a:p>
        </p:txBody>
      </p:sp>
      <p:pic>
        <p:nvPicPr>
          <p:cNvPr id="655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721" y="857613"/>
            <a:ext cx="7284794" cy="60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921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idx="4294967295"/>
          </p:nvPr>
        </p:nvSpPr>
        <p:spPr>
          <a:xfrm>
            <a:off x="802387" y="207034"/>
            <a:ext cx="7543800" cy="646981"/>
          </a:xfrm>
        </p:spPr>
        <p:txBody>
          <a:bodyPr/>
          <a:lstStyle/>
          <a:p>
            <a:pPr eaLnBrk="1" hangingPunct="1"/>
            <a:r>
              <a:rPr lang="en-US" dirty="0" smtClean="0"/>
              <a:t>Transformer Class Diagram in CIM</a:t>
            </a:r>
          </a:p>
        </p:txBody>
      </p:sp>
      <p:pic>
        <p:nvPicPr>
          <p:cNvPr id="78852" name="Picture 3" descr="Transformer 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387" y="1086929"/>
            <a:ext cx="6601657" cy="570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929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idx="4294967295"/>
          </p:nvPr>
        </p:nvSpPr>
        <p:spPr>
          <a:xfrm>
            <a:off x="800100" y="431326"/>
            <a:ext cx="7543800" cy="608076"/>
          </a:xfrm>
        </p:spPr>
        <p:txBody>
          <a:bodyPr/>
          <a:lstStyle/>
          <a:p>
            <a:pPr eaLnBrk="1" hangingPunct="1"/>
            <a:r>
              <a:rPr lang="en-US" sz="2700" dirty="0"/>
              <a:t>CIM Interface Mapping</a:t>
            </a:r>
            <a:br>
              <a:rPr lang="en-US" sz="2700" dirty="0"/>
            </a:br>
            <a:r>
              <a:rPr lang="en-US" sz="2100" dirty="0"/>
              <a:t>- Beginnings of Profile/Message Payload Definition</a:t>
            </a:r>
          </a:p>
        </p:txBody>
      </p:sp>
      <p:pic>
        <p:nvPicPr>
          <p:cNvPr id="79876" name="Picture 3" descr="Transformer Messagi#11F3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5951" y="1943105"/>
            <a:ext cx="5600700" cy="313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8756" name="AutoShape 4"/>
          <p:cNvSpPr>
            <a:spLocks noChangeArrowheads="1"/>
          </p:cNvSpPr>
          <p:nvPr/>
        </p:nvSpPr>
        <p:spPr bwMode="auto">
          <a:xfrm>
            <a:off x="1600201" y="1943101"/>
            <a:ext cx="2000251" cy="800100"/>
          </a:xfrm>
          <a:prstGeom prst="wedgeRoundRectCallout">
            <a:avLst>
              <a:gd name="adj1" fmla="val 89106"/>
              <a:gd name="adj2" fmla="val 155653"/>
              <a:gd name="adj3" fmla="val 16667"/>
            </a:avLst>
          </a:prstGeom>
          <a:solidFill>
            <a:schemeClr val="accent1"/>
          </a:solidFill>
          <a:ln w="9525" algn="ctr">
            <a:solidFill>
              <a:schemeClr val="tx1"/>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1051"/>
              <a:t>Two different interface attributes (WINDINGA_R and WINDINGB_R) map to same CIM attribute</a:t>
            </a:r>
          </a:p>
        </p:txBody>
      </p:sp>
      <p:sp>
        <p:nvSpPr>
          <p:cNvPr id="1098757" name="AutoShape 5"/>
          <p:cNvSpPr>
            <a:spLocks noChangeArrowheads="1"/>
          </p:cNvSpPr>
          <p:nvPr/>
        </p:nvSpPr>
        <p:spPr bwMode="auto">
          <a:xfrm>
            <a:off x="4572000" y="2000251"/>
            <a:ext cx="1600200" cy="457200"/>
          </a:xfrm>
          <a:prstGeom prst="wedgeRoundRectCallout">
            <a:avLst>
              <a:gd name="adj1" fmla="val -20162"/>
              <a:gd name="adj2" fmla="val 255731"/>
              <a:gd name="adj3" fmla="val 16667"/>
            </a:avLst>
          </a:prstGeom>
          <a:solidFill>
            <a:schemeClr val="accent1"/>
          </a:solidFill>
          <a:ln w="9525" algn="ctr">
            <a:solidFill>
              <a:schemeClr val="tx1"/>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1051" dirty="0"/>
              <a:t>Aggregation changed from 0..n to 2</a:t>
            </a:r>
          </a:p>
        </p:txBody>
      </p:sp>
      <p:sp>
        <p:nvSpPr>
          <p:cNvPr id="1098758" name="AutoShape 6"/>
          <p:cNvSpPr>
            <a:spLocks noChangeArrowheads="1"/>
          </p:cNvSpPr>
          <p:nvPr/>
        </p:nvSpPr>
        <p:spPr bwMode="auto">
          <a:xfrm>
            <a:off x="6915150" y="2400302"/>
            <a:ext cx="1085851" cy="514351"/>
          </a:xfrm>
          <a:prstGeom prst="wedgeRoundRectCallout">
            <a:avLst>
              <a:gd name="adj1" fmla="val -34102"/>
              <a:gd name="adj2" fmla="val 116204"/>
              <a:gd name="adj3" fmla="val 16667"/>
            </a:avLst>
          </a:prstGeom>
          <a:solidFill>
            <a:schemeClr val="accent1"/>
          </a:solidFill>
          <a:ln w="9525" algn="ctr">
            <a:solidFill>
              <a:schemeClr val="tx1"/>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1051"/>
              <a:t>Multiplicity changed from 0..1 to 1</a:t>
            </a:r>
          </a:p>
        </p:txBody>
      </p:sp>
      <p:sp>
        <p:nvSpPr>
          <p:cNvPr id="1098759" name="AutoShape 7"/>
          <p:cNvSpPr>
            <a:spLocks noChangeArrowheads="1"/>
          </p:cNvSpPr>
          <p:nvPr/>
        </p:nvSpPr>
        <p:spPr bwMode="auto">
          <a:xfrm>
            <a:off x="6286501" y="4857751"/>
            <a:ext cx="1085851" cy="514351"/>
          </a:xfrm>
          <a:prstGeom prst="wedgeRoundRectCallout">
            <a:avLst>
              <a:gd name="adj1" fmla="val -77083"/>
              <a:gd name="adj2" fmla="val -106019"/>
              <a:gd name="adj3" fmla="val 16667"/>
            </a:avLst>
          </a:prstGeom>
          <a:solidFill>
            <a:schemeClr val="accent1"/>
          </a:solidFill>
          <a:ln w="9525" algn="ctr">
            <a:solidFill>
              <a:schemeClr val="tx1"/>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1051"/>
              <a:t>Multiplicity changed from 0..1 to 1</a:t>
            </a:r>
          </a:p>
        </p:txBody>
      </p:sp>
    </p:spTree>
    <p:extLst>
      <p:ext uri="{BB962C8B-B14F-4D97-AF65-F5344CB8AC3E}">
        <p14:creationId xmlns:p14="http://schemas.microsoft.com/office/powerpoint/2010/main" val="397512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87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87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8758"/>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2000"/>
                                  </p:stCondLst>
                                  <p:childTnLst>
                                    <p:set>
                                      <p:cBhvr>
                                        <p:cTn id="17" dur="1" fill="hold">
                                          <p:stCondLst>
                                            <p:cond delay="0"/>
                                          </p:stCondLst>
                                        </p:cTn>
                                        <p:tgtEl>
                                          <p:spTgt spid="1098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6" grpId="0" animBg="1"/>
      <p:bldP spid="1098757" grpId="0" animBg="1"/>
      <p:bldP spid="1098758" grpId="0" animBg="1"/>
      <p:bldP spid="109875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idx="4294967295"/>
          </p:nvPr>
        </p:nvSpPr>
        <p:spPr>
          <a:xfrm>
            <a:off x="503134" y="250650"/>
            <a:ext cx="8408150" cy="639032"/>
          </a:xfrm>
        </p:spPr>
        <p:txBody>
          <a:bodyPr/>
          <a:lstStyle/>
          <a:p>
            <a:pPr eaLnBrk="1" hangingPunct="1"/>
            <a:r>
              <a:rPr lang="en-US" sz="2700" dirty="0"/>
              <a:t>Transformer Model Diagram from 61970-301CIM Base</a:t>
            </a:r>
          </a:p>
        </p:txBody>
      </p:sp>
      <p:sp>
        <p:nvSpPr>
          <p:cNvPr id="83972" name="Rectangle 3"/>
          <p:cNvSpPr>
            <a:spLocks noChangeArrowheads="1"/>
          </p:cNvSpPr>
          <p:nvPr/>
        </p:nvSpPr>
        <p:spPr bwMode="auto">
          <a:xfrm>
            <a:off x="2649141" y="1963343"/>
            <a:ext cx="6858000" cy="34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7" tIns="33339" rIns="67867" bIns="33339">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83973" name="Rectangle 4"/>
          <p:cNvSpPr>
            <a:spLocks noChangeArrowheads="1"/>
          </p:cNvSpPr>
          <p:nvPr/>
        </p:nvSpPr>
        <p:spPr bwMode="auto">
          <a:xfrm>
            <a:off x="2135983" y="4223150"/>
            <a:ext cx="1375172" cy="302419"/>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37" name="Rectangle 5"/>
          <p:cNvSpPr>
            <a:spLocks noChangeArrowheads="1"/>
          </p:cNvSpPr>
          <p:nvPr/>
        </p:nvSpPr>
        <p:spPr bwMode="auto">
          <a:xfrm>
            <a:off x="2231233" y="4251727"/>
            <a:ext cx="1134926"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ConductingEquipment</a:t>
            </a:r>
            <a:endParaRPr lang="en-US" sz="900" i="1">
              <a:solidFill>
                <a:schemeClr val="tx2"/>
              </a:solidFill>
              <a:effectLst>
                <a:outerShdw blurRad="38100" dist="38100" dir="2700000" algn="tl">
                  <a:srgbClr val="C0C0C0"/>
                </a:outerShdw>
              </a:effectLst>
              <a:latin typeface="Arial" charset="0"/>
            </a:endParaRPr>
          </a:p>
        </p:txBody>
      </p:sp>
      <p:sp>
        <p:nvSpPr>
          <p:cNvPr id="735238" name="Rectangle 6"/>
          <p:cNvSpPr>
            <a:spLocks noChangeArrowheads="1"/>
          </p:cNvSpPr>
          <p:nvPr/>
        </p:nvSpPr>
        <p:spPr bwMode="auto">
          <a:xfrm>
            <a:off x="2449120" y="4381505"/>
            <a:ext cx="58990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(from Core)</a:t>
            </a:r>
            <a:endParaRPr lang="en-US" sz="900" i="1">
              <a:solidFill>
                <a:schemeClr val="tx2"/>
              </a:solidFill>
              <a:effectLst>
                <a:outerShdw blurRad="38100" dist="38100" dir="2700000" algn="tl">
                  <a:srgbClr val="C0C0C0"/>
                </a:outerShdw>
              </a:effectLst>
              <a:latin typeface="Arial" charset="0"/>
            </a:endParaRPr>
          </a:p>
        </p:txBody>
      </p:sp>
      <p:sp>
        <p:nvSpPr>
          <p:cNvPr id="83976" name="Rectangle 7"/>
          <p:cNvSpPr>
            <a:spLocks noChangeArrowheads="1"/>
          </p:cNvSpPr>
          <p:nvPr/>
        </p:nvSpPr>
        <p:spPr bwMode="auto">
          <a:xfrm>
            <a:off x="2286000" y="2561036"/>
            <a:ext cx="734616" cy="401240"/>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40" name="Rectangle 8"/>
          <p:cNvSpPr>
            <a:spLocks noChangeArrowheads="1"/>
          </p:cNvSpPr>
          <p:nvPr/>
        </p:nvSpPr>
        <p:spPr bwMode="auto">
          <a:xfrm>
            <a:off x="2361015" y="2574135"/>
            <a:ext cx="551433"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Equipment</a:t>
            </a:r>
            <a:endParaRPr lang="en-US" sz="900" i="1">
              <a:solidFill>
                <a:schemeClr val="tx2"/>
              </a:solidFill>
              <a:effectLst>
                <a:outerShdw blurRad="38100" dist="38100" dir="2700000" algn="tl">
                  <a:srgbClr val="C0C0C0"/>
                </a:outerShdw>
              </a:effectLst>
              <a:latin typeface="Arial" charset="0"/>
            </a:endParaRPr>
          </a:p>
        </p:txBody>
      </p:sp>
      <p:sp>
        <p:nvSpPr>
          <p:cNvPr id="83978" name="Rectangle 9"/>
          <p:cNvSpPr>
            <a:spLocks noChangeArrowheads="1"/>
          </p:cNvSpPr>
          <p:nvPr/>
        </p:nvSpPr>
        <p:spPr bwMode="auto">
          <a:xfrm>
            <a:off x="2286000" y="2834881"/>
            <a:ext cx="734616" cy="127397"/>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83979" name="Rectangle 10"/>
          <p:cNvSpPr>
            <a:spLocks noChangeArrowheads="1"/>
          </p:cNvSpPr>
          <p:nvPr/>
        </p:nvSpPr>
        <p:spPr bwMode="auto">
          <a:xfrm>
            <a:off x="2286003" y="2876553"/>
            <a:ext cx="735807" cy="85725"/>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43" name="Rectangle 11"/>
          <p:cNvSpPr>
            <a:spLocks noChangeArrowheads="1"/>
          </p:cNvSpPr>
          <p:nvPr/>
        </p:nvSpPr>
        <p:spPr bwMode="auto">
          <a:xfrm>
            <a:off x="2353870" y="2696771"/>
            <a:ext cx="58990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(from Core)</a:t>
            </a:r>
            <a:endParaRPr lang="en-US" sz="900" i="1">
              <a:solidFill>
                <a:schemeClr val="tx2"/>
              </a:solidFill>
              <a:effectLst>
                <a:outerShdw blurRad="38100" dist="38100" dir="2700000" algn="tl">
                  <a:srgbClr val="C0C0C0"/>
                </a:outerShdw>
              </a:effectLst>
              <a:latin typeface="Arial" charset="0"/>
            </a:endParaRPr>
          </a:p>
        </p:txBody>
      </p:sp>
      <p:sp>
        <p:nvSpPr>
          <p:cNvPr id="83981" name="Rectangle 12"/>
          <p:cNvSpPr>
            <a:spLocks noChangeArrowheads="1"/>
          </p:cNvSpPr>
          <p:nvPr/>
        </p:nvSpPr>
        <p:spPr bwMode="auto">
          <a:xfrm>
            <a:off x="3709990" y="1875238"/>
            <a:ext cx="1376363" cy="295275"/>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45" name="Rectangle 13"/>
          <p:cNvSpPr>
            <a:spLocks noChangeArrowheads="1"/>
          </p:cNvSpPr>
          <p:nvPr/>
        </p:nvSpPr>
        <p:spPr bwMode="auto">
          <a:xfrm>
            <a:off x="3813574" y="1903814"/>
            <a:ext cx="1205458"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PowerSystemResource</a:t>
            </a:r>
            <a:endParaRPr lang="en-US" sz="900" i="1">
              <a:solidFill>
                <a:schemeClr val="tx2"/>
              </a:solidFill>
              <a:effectLst>
                <a:outerShdw blurRad="38100" dist="38100" dir="2700000" algn="tl">
                  <a:srgbClr val="C0C0C0"/>
                </a:outerShdw>
              </a:effectLst>
              <a:latin typeface="Arial" charset="0"/>
            </a:endParaRPr>
          </a:p>
        </p:txBody>
      </p:sp>
      <p:sp>
        <p:nvSpPr>
          <p:cNvPr id="735246" name="Rectangle 14"/>
          <p:cNvSpPr>
            <a:spLocks noChangeArrowheads="1"/>
          </p:cNvSpPr>
          <p:nvPr/>
        </p:nvSpPr>
        <p:spPr bwMode="auto">
          <a:xfrm>
            <a:off x="4058846" y="2026447"/>
            <a:ext cx="58990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(from Core)</a:t>
            </a:r>
            <a:endParaRPr lang="en-US" sz="900" i="1">
              <a:solidFill>
                <a:schemeClr val="tx2"/>
              </a:solidFill>
              <a:effectLst>
                <a:outerShdw blurRad="38100" dist="38100" dir="2700000" algn="tl">
                  <a:srgbClr val="C0C0C0"/>
                </a:outerShdw>
              </a:effectLst>
              <a:latin typeface="Arial" charset="0"/>
            </a:endParaRPr>
          </a:p>
        </p:txBody>
      </p:sp>
      <p:sp>
        <p:nvSpPr>
          <p:cNvPr id="83984" name="Rectangle 15"/>
          <p:cNvSpPr>
            <a:spLocks noChangeArrowheads="1"/>
          </p:cNvSpPr>
          <p:nvPr/>
        </p:nvSpPr>
        <p:spPr bwMode="auto">
          <a:xfrm>
            <a:off x="6028139" y="4244581"/>
            <a:ext cx="1191815" cy="259556"/>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48" name="Rectangle 16"/>
          <p:cNvSpPr>
            <a:spLocks noChangeArrowheads="1"/>
          </p:cNvSpPr>
          <p:nvPr/>
        </p:nvSpPr>
        <p:spPr bwMode="auto">
          <a:xfrm>
            <a:off x="6110290" y="4266014"/>
            <a:ext cx="1032334"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RegulationSchedule</a:t>
            </a:r>
            <a:endParaRPr lang="en-US" sz="900" i="1">
              <a:solidFill>
                <a:schemeClr val="tx2"/>
              </a:solidFill>
              <a:effectLst>
                <a:outerShdw blurRad="38100" dist="38100" dir="2700000" algn="tl">
                  <a:srgbClr val="C0C0C0"/>
                </a:outerShdw>
              </a:effectLst>
              <a:latin typeface="Arial" charset="0"/>
            </a:endParaRPr>
          </a:p>
        </p:txBody>
      </p:sp>
      <p:sp>
        <p:nvSpPr>
          <p:cNvPr id="83986" name="Rectangle 17"/>
          <p:cNvSpPr>
            <a:spLocks noChangeArrowheads="1"/>
          </p:cNvSpPr>
          <p:nvPr/>
        </p:nvSpPr>
        <p:spPr bwMode="auto">
          <a:xfrm>
            <a:off x="5360195" y="2595566"/>
            <a:ext cx="803672" cy="302419"/>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50" name="Rectangle 18"/>
          <p:cNvSpPr>
            <a:spLocks noChangeArrowheads="1"/>
          </p:cNvSpPr>
          <p:nvPr/>
        </p:nvSpPr>
        <p:spPr bwMode="auto">
          <a:xfrm>
            <a:off x="5462592" y="2638430"/>
            <a:ext cx="641201"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TapChanger</a:t>
            </a:r>
            <a:endParaRPr lang="en-US" sz="900" i="1">
              <a:solidFill>
                <a:schemeClr val="tx2"/>
              </a:solidFill>
              <a:effectLst>
                <a:outerShdw blurRad="38100" dist="38100" dir="2700000" algn="tl">
                  <a:srgbClr val="C0C0C0"/>
                </a:outerShdw>
              </a:effectLst>
              <a:latin typeface="Arial" charset="0"/>
            </a:endParaRPr>
          </a:p>
        </p:txBody>
      </p:sp>
      <p:sp>
        <p:nvSpPr>
          <p:cNvPr id="83988" name="Rectangle 19"/>
          <p:cNvSpPr>
            <a:spLocks noChangeArrowheads="1"/>
          </p:cNvSpPr>
          <p:nvPr/>
        </p:nvSpPr>
        <p:spPr bwMode="auto">
          <a:xfrm>
            <a:off x="5360195" y="2822975"/>
            <a:ext cx="803672" cy="75009"/>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83989" name="Line 20"/>
          <p:cNvSpPr>
            <a:spLocks noChangeShapeType="1"/>
          </p:cNvSpPr>
          <p:nvPr/>
        </p:nvSpPr>
        <p:spPr bwMode="auto">
          <a:xfrm>
            <a:off x="6097195" y="3567114"/>
            <a:ext cx="333375" cy="670323"/>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53" name="Rectangle 21"/>
          <p:cNvSpPr>
            <a:spLocks noChangeArrowheads="1"/>
          </p:cNvSpPr>
          <p:nvPr/>
        </p:nvSpPr>
        <p:spPr bwMode="auto">
          <a:xfrm>
            <a:off x="6443663" y="4071942"/>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0..1</a:t>
            </a:r>
            <a:endParaRPr lang="en-US" sz="900" i="1">
              <a:solidFill>
                <a:schemeClr val="tx2"/>
              </a:solidFill>
              <a:effectLst>
                <a:outerShdw blurRad="38100" dist="38100" dir="2700000" algn="tl">
                  <a:srgbClr val="C0C0C0"/>
                </a:outerShdw>
              </a:effectLst>
              <a:latin typeface="Arial" charset="0"/>
            </a:endParaRPr>
          </a:p>
        </p:txBody>
      </p:sp>
      <p:sp>
        <p:nvSpPr>
          <p:cNvPr id="83991" name="Line 22"/>
          <p:cNvSpPr>
            <a:spLocks noChangeShapeType="1"/>
          </p:cNvSpPr>
          <p:nvPr/>
        </p:nvSpPr>
        <p:spPr bwMode="auto">
          <a:xfrm flipH="1" flipV="1">
            <a:off x="5768581" y="2897986"/>
            <a:ext cx="328613" cy="669131"/>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55" name="Rectangle 23"/>
          <p:cNvSpPr>
            <a:spLocks noChangeArrowheads="1"/>
          </p:cNvSpPr>
          <p:nvPr/>
        </p:nvSpPr>
        <p:spPr bwMode="auto">
          <a:xfrm>
            <a:off x="5872163" y="293370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735256" name="Rectangle 24"/>
          <p:cNvSpPr>
            <a:spLocks noChangeArrowheads="1"/>
          </p:cNvSpPr>
          <p:nvPr/>
        </p:nvSpPr>
        <p:spPr bwMode="auto">
          <a:xfrm>
            <a:off x="5837638" y="3927877"/>
            <a:ext cx="10996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+RegulationSchedule</a:t>
            </a:r>
            <a:endParaRPr lang="en-US" sz="900" i="1">
              <a:solidFill>
                <a:schemeClr val="tx2"/>
              </a:solidFill>
              <a:effectLst>
                <a:outerShdw blurRad="38100" dist="38100" dir="2700000" algn="tl">
                  <a:srgbClr val="C0C0C0"/>
                </a:outerShdw>
              </a:effectLst>
              <a:latin typeface="Arial" charset="0"/>
            </a:endParaRPr>
          </a:p>
        </p:txBody>
      </p:sp>
      <p:sp>
        <p:nvSpPr>
          <p:cNvPr id="735257" name="Rectangle 25"/>
          <p:cNvSpPr>
            <a:spLocks noChangeArrowheads="1"/>
          </p:cNvSpPr>
          <p:nvPr/>
        </p:nvSpPr>
        <p:spPr bwMode="auto">
          <a:xfrm>
            <a:off x="6443663" y="4071942"/>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0..1</a:t>
            </a:r>
            <a:endParaRPr lang="en-US" sz="900" i="1">
              <a:solidFill>
                <a:schemeClr val="tx2"/>
              </a:solidFill>
              <a:effectLst>
                <a:outerShdw blurRad="38100" dist="38100" dir="2700000" algn="tl">
                  <a:srgbClr val="C0C0C0"/>
                </a:outerShdw>
              </a:effectLst>
              <a:latin typeface="Arial" charset="0"/>
            </a:endParaRPr>
          </a:p>
        </p:txBody>
      </p:sp>
      <p:sp>
        <p:nvSpPr>
          <p:cNvPr id="735258" name="Rectangle 26"/>
          <p:cNvSpPr>
            <a:spLocks noChangeArrowheads="1"/>
          </p:cNvSpPr>
          <p:nvPr/>
        </p:nvSpPr>
        <p:spPr bwMode="auto">
          <a:xfrm>
            <a:off x="5879311" y="3106346"/>
            <a:ext cx="76623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+TapChangers</a:t>
            </a:r>
            <a:endParaRPr lang="en-US" sz="900" i="1">
              <a:solidFill>
                <a:schemeClr val="tx2"/>
              </a:solidFill>
              <a:effectLst>
                <a:outerShdw blurRad="38100" dist="38100" dir="2700000" algn="tl">
                  <a:srgbClr val="C0C0C0"/>
                </a:outerShdw>
              </a:effectLst>
              <a:latin typeface="Arial" charset="0"/>
            </a:endParaRPr>
          </a:p>
        </p:txBody>
      </p:sp>
      <p:sp>
        <p:nvSpPr>
          <p:cNvPr id="735259" name="Rectangle 27"/>
          <p:cNvSpPr>
            <a:spLocks noChangeArrowheads="1"/>
          </p:cNvSpPr>
          <p:nvPr/>
        </p:nvSpPr>
        <p:spPr bwMode="auto">
          <a:xfrm>
            <a:off x="5872163" y="293370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83997" name="Rectangle 28"/>
          <p:cNvSpPr>
            <a:spLocks noChangeArrowheads="1"/>
          </p:cNvSpPr>
          <p:nvPr/>
        </p:nvSpPr>
        <p:spPr bwMode="auto">
          <a:xfrm>
            <a:off x="3948115" y="5281617"/>
            <a:ext cx="777479" cy="288131"/>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61" name="Rectangle 29"/>
          <p:cNvSpPr>
            <a:spLocks noChangeArrowheads="1"/>
          </p:cNvSpPr>
          <p:nvPr/>
        </p:nvSpPr>
        <p:spPr bwMode="auto">
          <a:xfrm>
            <a:off x="4031460" y="5310191"/>
            <a:ext cx="641201"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WindingTest</a:t>
            </a:r>
            <a:endParaRPr lang="en-US" sz="900" i="1">
              <a:solidFill>
                <a:schemeClr val="tx2"/>
              </a:solidFill>
              <a:effectLst>
                <a:outerShdw blurRad="38100" dist="38100" dir="2700000" algn="tl">
                  <a:srgbClr val="C0C0C0"/>
                </a:outerShdw>
              </a:effectLst>
              <a:latin typeface="Arial" charset="0"/>
            </a:endParaRPr>
          </a:p>
        </p:txBody>
      </p:sp>
      <p:sp>
        <p:nvSpPr>
          <p:cNvPr id="83999" name="Rectangle 30"/>
          <p:cNvSpPr>
            <a:spLocks noChangeArrowheads="1"/>
          </p:cNvSpPr>
          <p:nvPr/>
        </p:nvSpPr>
        <p:spPr bwMode="auto">
          <a:xfrm>
            <a:off x="3948115" y="5470923"/>
            <a:ext cx="777479" cy="98823"/>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84000" name="Rectangle 31"/>
          <p:cNvSpPr>
            <a:spLocks noChangeArrowheads="1"/>
          </p:cNvSpPr>
          <p:nvPr/>
        </p:nvSpPr>
        <p:spPr bwMode="auto">
          <a:xfrm>
            <a:off x="2933702" y="3582593"/>
            <a:ext cx="919163" cy="286940"/>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64" name="Rectangle 32"/>
          <p:cNvSpPr>
            <a:spLocks noChangeArrowheads="1"/>
          </p:cNvSpPr>
          <p:nvPr/>
        </p:nvSpPr>
        <p:spPr bwMode="auto">
          <a:xfrm>
            <a:off x="3014667" y="3611171"/>
            <a:ext cx="795089"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HeatExchanger</a:t>
            </a:r>
            <a:endParaRPr lang="en-US" sz="900" i="1">
              <a:solidFill>
                <a:schemeClr val="tx2"/>
              </a:solidFill>
              <a:effectLst>
                <a:outerShdw blurRad="38100" dist="38100" dir="2700000" algn="tl">
                  <a:srgbClr val="C0C0C0"/>
                </a:outerShdw>
              </a:effectLst>
              <a:latin typeface="Arial" charset="0"/>
            </a:endParaRPr>
          </a:p>
        </p:txBody>
      </p:sp>
      <p:sp>
        <p:nvSpPr>
          <p:cNvPr id="84002" name="Rectangle 33"/>
          <p:cNvSpPr>
            <a:spLocks noChangeArrowheads="1"/>
          </p:cNvSpPr>
          <p:nvPr/>
        </p:nvSpPr>
        <p:spPr bwMode="auto">
          <a:xfrm>
            <a:off x="2933702" y="3763569"/>
            <a:ext cx="919163" cy="105965"/>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84003" name="Rectangle 34"/>
          <p:cNvSpPr>
            <a:spLocks noChangeArrowheads="1"/>
          </p:cNvSpPr>
          <p:nvPr/>
        </p:nvSpPr>
        <p:spPr bwMode="auto">
          <a:xfrm>
            <a:off x="3799285" y="4230294"/>
            <a:ext cx="1219200" cy="288131"/>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67" name="Rectangle 35"/>
          <p:cNvSpPr>
            <a:spLocks noChangeArrowheads="1"/>
          </p:cNvSpPr>
          <p:nvPr/>
        </p:nvSpPr>
        <p:spPr bwMode="auto">
          <a:xfrm>
            <a:off x="3887392" y="4258871"/>
            <a:ext cx="1045158"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err="1">
                <a:solidFill>
                  <a:srgbClr val="FF0000"/>
                </a:solidFill>
                <a:latin typeface="Arial" charset="0"/>
              </a:rPr>
              <a:t>TransformerWinding</a:t>
            </a:r>
            <a:endParaRPr lang="en-US" sz="900" i="1" dirty="0">
              <a:solidFill>
                <a:srgbClr val="FF0000"/>
              </a:solidFill>
              <a:effectLst>
                <a:outerShdw blurRad="38100" dist="38100" dir="2700000" algn="tl">
                  <a:srgbClr val="C0C0C0"/>
                </a:outerShdw>
              </a:effectLst>
              <a:latin typeface="Arial" charset="0"/>
            </a:endParaRPr>
          </a:p>
        </p:txBody>
      </p:sp>
      <p:sp>
        <p:nvSpPr>
          <p:cNvPr id="84005" name="Rectangle 36"/>
          <p:cNvSpPr>
            <a:spLocks noChangeArrowheads="1"/>
          </p:cNvSpPr>
          <p:nvPr/>
        </p:nvSpPr>
        <p:spPr bwMode="auto">
          <a:xfrm>
            <a:off x="3799289" y="4412458"/>
            <a:ext cx="1218009" cy="105967"/>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84006" name="Line 37"/>
          <p:cNvSpPr>
            <a:spLocks noChangeShapeType="1"/>
          </p:cNvSpPr>
          <p:nvPr/>
        </p:nvSpPr>
        <p:spPr bwMode="auto">
          <a:xfrm flipV="1">
            <a:off x="5694763" y="2897984"/>
            <a:ext cx="1191" cy="1223963"/>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70" name="Rectangle 38"/>
          <p:cNvSpPr>
            <a:spLocks noChangeArrowheads="1"/>
          </p:cNvSpPr>
          <p:nvPr/>
        </p:nvSpPr>
        <p:spPr bwMode="auto">
          <a:xfrm>
            <a:off x="5469731" y="295513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84008" name="Freeform 39"/>
          <p:cNvSpPr>
            <a:spLocks/>
          </p:cNvSpPr>
          <p:nvPr/>
        </p:nvSpPr>
        <p:spPr bwMode="auto">
          <a:xfrm>
            <a:off x="5043489" y="4121948"/>
            <a:ext cx="651272" cy="245269"/>
          </a:xfrm>
          <a:custGeom>
            <a:avLst/>
            <a:gdLst>
              <a:gd name="T0" fmla="*/ 2147483647 w 137"/>
              <a:gd name="T1" fmla="*/ 0 h 34"/>
              <a:gd name="T2" fmla="*/ 2147483647 w 137"/>
              <a:gd name="T3" fmla="*/ 2147483647 h 34"/>
              <a:gd name="T4" fmla="*/ 0 w 137"/>
              <a:gd name="T5" fmla="*/ 2147483647 h 34"/>
              <a:gd name="T6" fmla="*/ 0 60000 65536"/>
              <a:gd name="T7" fmla="*/ 0 60000 65536"/>
              <a:gd name="T8" fmla="*/ 0 60000 65536"/>
              <a:gd name="T9" fmla="*/ 0 w 137"/>
              <a:gd name="T10" fmla="*/ 0 h 34"/>
              <a:gd name="T11" fmla="*/ 137 w 137"/>
              <a:gd name="T12" fmla="*/ 34 h 34"/>
            </a:gdLst>
            <a:ahLst/>
            <a:cxnLst>
              <a:cxn ang="T6">
                <a:pos x="T0" y="T1"/>
              </a:cxn>
              <a:cxn ang="T7">
                <a:pos x="T2" y="T3"/>
              </a:cxn>
              <a:cxn ang="T8">
                <a:pos x="T4" y="T5"/>
              </a:cxn>
            </a:cxnLst>
            <a:rect l="T9" t="T10" r="T11" b="T12"/>
            <a:pathLst>
              <a:path w="137" h="34">
                <a:moveTo>
                  <a:pt x="137" y="0"/>
                </a:moveTo>
                <a:lnTo>
                  <a:pt x="137" y="34"/>
                </a:lnTo>
                <a:lnTo>
                  <a:pt x="0" y="34"/>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4009" name="Freeform 40"/>
          <p:cNvSpPr>
            <a:spLocks/>
          </p:cNvSpPr>
          <p:nvPr/>
        </p:nvSpPr>
        <p:spPr bwMode="auto">
          <a:xfrm>
            <a:off x="5031582" y="4331495"/>
            <a:ext cx="128588" cy="71439"/>
          </a:xfrm>
          <a:custGeom>
            <a:avLst/>
            <a:gdLst>
              <a:gd name="T0" fmla="*/ 0 w 122"/>
              <a:gd name="T1" fmla="*/ 75604693 h 60"/>
              <a:gd name="T2" fmla="*/ 114546885 w 122"/>
              <a:gd name="T3" fmla="*/ 151209386 h 60"/>
              <a:gd name="T4" fmla="*/ 240943491 w 122"/>
              <a:gd name="T5" fmla="*/ 75604693 h 60"/>
              <a:gd name="T6" fmla="*/ 114546885 w 122"/>
              <a:gd name="T7" fmla="*/ 0 h 60"/>
              <a:gd name="T8" fmla="*/ 0 w 122"/>
              <a:gd name="T9" fmla="*/ 75604693 h 60"/>
              <a:gd name="T10" fmla="*/ 0 60000 65536"/>
              <a:gd name="T11" fmla="*/ 0 60000 65536"/>
              <a:gd name="T12" fmla="*/ 0 60000 65536"/>
              <a:gd name="T13" fmla="*/ 0 60000 65536"/>
              <a:gd name="T14" fmla="*/ 0 60000 65536"/>
              <a:gd name="T15" fmla="*/ 0 w 122"/>
              <a:gd name="T16" fmla="*/ 0 h 60"/>
              <a:gd name="T17" fmla="*/ 122 w 122"/>
              <a:gd name="T18" fmla="*/ 60 h 60"/>
            </a:gdLst>
            <a:ahLst/>
            <a:cxnLst>
              <a:cxn ang="T10">
                <a:pos x="T0" y="T1"/>
              </a:cxn>
              <a:cxn ang="T11">
                <a:pos x="T2" y="T3"/>
              </a:cxn>
              <a:cxn ang="T12">
                <a:pos x="T4" y="T5"/>
              </a:cxn>
              <a:cxn ang="T13">
                <a:pos x="T6" y="T7"/>
              </a:cxn>
              <a:cxn ang="T14">
                <a:pos x="T8" y="T9"/>
              </a:cxn>
            </a:cxnLst>
            <a:rect l="T15" t="T16" r="T17" b="T18"/>
            <a:pathLst>
              <a:path w="122" h="60">
                <a:moveTo>
                  <a:pt x="0" y="30"/>
                </a:moveTo>
                <a:lnTo>
                  <a:pt x="58" y="60"/>
                </a:lnTo>
                <a:lnTo>
                  <a:pt x="122" y="30"/>
                </a:lnTo>
                <a:lnTo>
                  <a:pt x="58" y="0"/>
                </a:lnTo>
                <a:lnTo>
                  <a:pt x="0" y="30"/>
                </a:lnTo>
                <a:close/>
              </a:path>
            </a:pathLst>
          </a:custGeom>
          <a:solidFill>
            <a:srgbClr val="FFFFFF"/>
          </a:solidFill>
          <a:ln w="0">
            <a:solidFill>
              <a:srgbClr val="400040"/>
            </a:solidFill>
            <a:prstDash val="solid"/>
            <a:round/>
            <a:headEnd/>
            <a:tailEnd/>
          </a:ln>
        </p:spPr>
        <p:txBody>
          <a:bodyPr/>
          <a:lstStyle/>
          <a:p>
            <a:endParaRPr lang="en-IN"/>
          </a:p>
        </p:txBody>
      </p:sp>
      <p:sp>
        <p:nvSpPr>
          <p:cNvPr id="735273" name="Rectangle 41"/>
          <p:cNvSpPr>
            <a:spLocks noChangeArrowheads="1"/>
          </p:cNvSpPr>
          <p:nvPr/>
        </p:nvSpPr>
        <p:spPr bwMode="auto">
          <a:xfrm>
            <a:off x="4966103" y="3090867"/>
            <a:ext cx="76623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+TapChangers</a:t>
            </a:r>
            <a:endParaRPr lang="en-US" sz="900" i="1">
              <a:solidFill>
                <a:schemeClr val="tx2"/>
              </a:solidFill>
              <a:effectLst>
                <a:outerShdw blurRad="38100" dist="38100" dir="2700000" algn="tl">
                  <a:srgbClr val="C0C0C0"/>
                </a:outerShdw>
              </a:effectLst>
              <a:latin typeface="Arial" charset="0"/>
            </a:endParaRPr>
          </a:p>
        </p:txBody>
      </p:sp>
      <p:sp>
        <p:nvSpPr>
          <p:cNvPr id="735274" name="Rectangle 42"/>
          <p:cNvSpPr>
            <a:spLocks noChangeArrowheads="1"/>
          </p:cNvSpPr>
          <p:nvPr/>
        </p:nvSpPr>
        <p:spPr bwMode="auto">
          <a:xfrm>
            <a:off x="5469731" y="295513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735275" name="Rectangle 43"/>
          <p:cNvSpPr>
            <a:spLocks noChangeArrowheads="1"/>
          </p:cNvSpPr>
          <p:nvPr/>
        </p:nvSpPr>
        <p:spPr bwMode="auto">
          <a:xfrm>
            <a:off x="5012532" y="4494614"/>
            <a:ext cx="1112484"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000000"/>
                </a:solidFill>
                <a:latin typeface="Arial" charset="0"/>
              </a:rPr>
              <a:t>+</a:t>
            </a:r>
            <a:r>
              <a:rPr lang="en-US" sz="900" dirty="0" err="1">
                <a:solidFill>
                  <a:srgbClr val="000000"/>
                </a:solidFill>
                <a:latin typeface="Arial" charset="0"/>
              </a:rPr>
              <a:t>TransformerWinding</a:t>
            </a:r>
            <a:endParaRPr lang="en-US" sz="900" i="1" dirty="0">
              <a:solidFill>
                <a:schemeClr val="tx2"/>
              </a:solidFill>
              <a:effectLst>
                <a:outerShdw blurRad="38100" dist="38100" dir="2700000" algn="tl">
                  <a:srgbClr val="C0C0C0"/>
                </a:outerShdw>
              </a:effectLst>
              <a:latin typeface="Arial" charset="0"/>
            </a:endParaRPr>
          </a:p>
        </p:txBody>
      </p:sp>
      <p:sp>
        <p:nvSpPr>
          <p:cNvPr id="735276" name="Rectangle 44"/>
          <p:cNvSpPr>
            <a:spLocks noChangeArrowheads="1"/>
          </p:cNvSpPr>
          <p:nvPr/>
        </p:nvSpPr>
        <p:spPr bwMode="auto">
          <a:xfrm>
            <a:off x="5168504" y="4161239"/>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84014" name="Freeform 45"/>
          <p:cNvSpPr>
            <a:spLocks/>
          </p:cNvSpPr>
          <p:nvPr/>
        </p:nvSpPr>
        <p:spPr bwMode="auto">
          <a:xfrm>
            <a:off x="4357692" y="4518427"/>
            <a:ext cx="226219" cy="525065"/>
          </a:xfrm>
          <a:custGeom>
            <a:avLst/>
            <a:gdLst>
              <a:gd name="T0" fmla="*/ 1754387862 w 33"/>
              <a:gd name="T1" fmla="*/ 2147483647 h 73"/>
              <a:gd name="T2" fmla="*/ 2147483647 w 33"/>
              <a:gd name="T3" fmla="*/ 2147483647 h 73"/>
              <a:gd name="T4" fmla="*/ 0 w 33"/>
              <a:gd name="T5" fmla="*/ 0 h 73"/>
              <a:gd name="T6" fmla="*/ 0 60000 65536"/>
              <a:gd name="T7" fmla="*/ 0 60000 65536"/>
              <a:gd name="T8" fmla="*/ 0 60000 65536"/>
              <a:gd name="T9" fmla="*/ 0 w 33"/>
              <a:gd name="T10" fmla="*/ 0 h 73"/>
              <a:gd name="T11" fmla="*/ 33 w 33"/>
              <a:gd name="T12" fmla="*/ 73 h 73"/>
            </a:gdLst>
            <a:ahLst/>
            <a:cxnLst>
              <a:cxn ang="T6">
                <a:pos x="T0" y="T1"/>
              </a:cxn>
              <a:cxn ang="T7">
                <a:pos x="T2" y="T3"/>
              </a:cxn>
              <a:cxn ang="T8">
                <a:pos x="T4" y="T5"/>
              </a:cxn>
            </a:cxnLst>
            <a:rect l="T9" t="T10" r="T11" b="T12"/>
            <a:pathLst>
              <a:path w="33" h="73">
                <a:moveTo>
                  <a:pt x="21" y="73"/>
                </a:moveTo>
                <a:lnTo>
                  <a:pt x="33" y="55"/>
                </a:lnTo>
                <a:lnTo>
                  <a:pt x="0"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35278" name="Rectangle 46"/>
          <p:cNvSpPr>
            <a:spLocks noChangeArrowheads="1"/>
          </p:cNvSpPr>
          <p:nvPr/>
        </p:nvSpPr>
        <p:spPr bwMode="auto">
          <a:xfrm>
            <a:off x="4521994" y="4568433"/>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84016" name="Line 47"/>
          <p:cNvSpPr>
            <a:spLocks noChangeShapeType="1"/>
          </p:cNvSpPr>
          <p:nvPr/>
        </p:nvSpPr>
        <p:spPr bwMode="auto">
          <a:xfrm flipH="1">
            <a:off x="4364836" y="5043491"/>
            <a:ext cx="135731" cy="238125"/>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80" name="Rectangle 48"/>
          <p:cNvSpPr>
            <a:spLocks noChangeArrowheads="1"/>
          </p:cNvSpPr>
          <p:nvPr/>
        </p:nvSpPr>
        <p:spPr bwMode="auto">
          <a:xfrm>
            <a:off x="4514849" y="5135171"/>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735281" name="Rectangle 49"/>
          <p:cNvSpPr>
            <a:spLocks noChangeArrowheads="1"/>
          </p:cNvSpPr>
          <p:nvPr/>
        </p:nvSpPr>
        <p:spPr bwMode="auto">
          <a:xfrm>
            <a:off x="4562479" y="4698211"/>
            <a:ext cx="1445909"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000000"/>
                </a:solidFill>
                <a:latin typeface="Arial" charset="0"/>
              </a:rPr>
              <a:t>+</a:t>
            </a:r>
            <a:r>
              <a:rPr lang="en-US" sz="900" dirty="0" err="1">
                <a:solidFill>
                  <a:srgbClr val="000000"/>
                </a:solidFill>
                <a:latin typeface="Arial" charset="0"/>
              </a:rPr>
              <a:t>From_TransformerWinding</a:t>
            </a:r>
            <a:endParaRPr lang="en-US" sz="900" i="1" dirty="0">
              <a:solidFill>
                <a:schemeClr val="tx2"/>
              </a:solidFill>
              <a:effectLst>
                <a:outerShdw blurRad="38100" dist="38100" dir="2700000" algn="tl">
                  <a:srgbClr val="C0C0C0"/>
                </a:outerShdw>
              </a:effectLst>
              <a:latin typeface="Arial" charset="0"/>
            </a:endParaRPr>
          </a:p>
        </p:txBody>
      </p:sp>
      <p:sp>
        <p:nvSpPr>
          <p:cNvPr id="735282" name="Rectangle 50"/>
          <p:cNvSpPr>
            <a:spLocks noChangeArrowheads="1"/>
          </p:cNvSpPr>
          <p:nvPr/>
        </p:nvSpPr>
        <p:spPr bwMode="auto">
          <a:xfrm>
            <a:off x="4521994" y="4568433"/>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735283" name="Rectangle 51"/>
          <p:cNvSpPr>
            <a:spLocks noChangeArrowheads="1"/>
          </p:cNvSpPr>
          <p:nvPr/>
        </p:nvSpPr>
        <p:spPr bwMode="auto">
          <a:xfrm>
            <a:off x="4548190" y="4979198"/>
            <a:ext cx="10996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+From_WindingTests</a:t>
            </a:r>
            <a:endParaRPr lang="en-US" sz="900" i="1">
              <a:solidFill>
                <a:schemeClr val="tx2"/>
              </a:solidFill>
              <a:effectLst>
                <a:outerShdw blurRad="38100" dist="38100" dir="2700000" algn="tl">
                  <a:srgbClr val="C0C0C0"/>
                </a:outerShdw>
              </a:effectLst>
              <a:latin typeface="Arial" charset="0"/>
            </a:endParaRPr>
          </a:p>
        </p:txBody>
      </p:sp>
      <p:sp>
        <p:nvSpPr>
          <p:cNvPr id="84021" name="Line 52"/>
          <p:cNvSpPr>
            <a:spLocks noChangeShapeType="1"/>
          </p:cNvSpPr>
          <p:nvPr/>
        </p:nvSpPr>
        <p:spPr bwMode="auto">
          <a:xfrm>
            <a:off x="4044557" y="5043491"/>
            <a:ext cx="142875" cy="238125"/>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85" name="Rectangle 53"/>
          <p:cNvSpPr>
            <a:spLocks noChangeArrowheads="1"/>
          </p:cNvSpPr>
          <p:nvPr/>
        </p:nvSpPr>
        <p:spPr bwMode="auto">
          <a:xfrm>
            <a:off x="3995738" y="51185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84023" name="Freeform 54"/>
          <p:cNvSpPr>
            <a:spLocks/>
          </p:cNvSpPr>
          <p:nvPr/>
        </p:nvSpPr>
        <p:spPr bwMode="auto">
          <a:xfrm>
            <a:off x="3969547" y="4518427"/>
            <a:ext cx="225029" cy="525065"/>
          </a:xfrm>
          <a:custGeom>
            <a:avLst/>
            <a:gdLst>
              <a:gd name="T0" fmla="*/ 909324121 w 33"/>
              <a:gd name="T1" fmla="*/ 2147483647 h 73"/>
              <a:gd name="T2" fmla="*/ 0 w 33"/>
              <a:gd name="T3" fmla="*/ 2147483647 h 73"/>
              <a:gd name="T4" fmla="*/ 2147483647 w 33"/>
              <a:gd name="T5" fmla="*/ 0 h 73"/>
              <a:gd name="T6" fmla="*/ 0 60000 65536"/>
              <a:gd name="T7" fmla="*/ 0 60000 65536"/>
              <a:gd name="T8" fmla="*/ 0 60000 65536"/>
              <a:gd name="T9" fmla="*/ 0 w 33"/>
              <a:gd name="T10" fmla="*/ 0 h 73"/>
              <a:gd name="T11" fmla="*/ 33 w 33"/>
              <a:gd name="T12" fmla="*/ 73 h 73"/>
            </a:gdLst>
            <a:ahLst/>
            <a:cxnLst>
              <a:cxn ang="T6">
                <a:pos x="T0" y="T1"/>
              </a:cxn>
              <a:cxn ang="T7">
                <a:pos x="T2" y="T3"/>
              </a:cxn>
              <a:cxn ang="T8">
                <a:pos x="T4" y="T5"/>
              </a:cxn>
            </a:cxnLst>
            <a:rect l="T9" t="T10" r="T11" b="T12"/>
            <a:pathLst>
              <a:path w="33" h="73">
                <a:moveTo>
                  <a:pt x="11" y="73"/>
                </a:moveTo>
                <a:lnTo>
                  <a:pt x="0" y="55"/>
                </a:lnTo>
                <a:lnTo>
                  <a:pt x="33"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35287" name="Rectangle 55"/>
          <p:cNvSpPr>
            <a:spLocks noChangeArrowheads="1"/>
          </p:cNvSpPr>
          <p:nvPr/>
        </p:nvSpPr>
        <p:spPr bwMode="auto">
          <a:xfrm>
            <a:off x="3936205" y="4561289"/>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735288" name="Rectangle 56"/>
          <p:cNvSpPr>
            <a:spLocks noChangeArrowheads="1"/>
          </p:cNvSpPr>
          <p:nvPr/>
        </p:nvSpPr>
        <p:spPr bwMode="auto">
          <a:xfrm>
            <a:off x="3037286" y="5056589"/>
            <a:ext cx="90730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+To_WindingTest</a:t>
            </a:r>
            <a:endParaRPr lang="en-US" sz="900" i="1">
              <a:solidFill>
                <a:schemeClr val="tx2"/>
              </a:solidFill>
              <a:effectLst>
                <a:outerShdw blurRad="38100" dist="38100" dir="2700000" algn="tl">
                  <a:srgbClr val="C0C0C0"/>
                </a:outerShdw>
              </a:effectLst>
              <a:latin typeface="Arial" charset="0"/>
            </a:endParaRPr>
          </a:p>
        </p:txBody>
      </p:sp>
      <p:sp>
        <p:nvSpPr>
          <p:cNvPr id="735289" name="Rectangle 57"/>
          <p:cNvSpPr>
            <a:spLocks noChangeArrowheads="1"/>
          </p:cNvSpPr>
          <p:nvPr/>
        </p:nvSpPr>
        <p:spPr bwMode="auto">
          <a:xfrm>
            <a:off x="2967039" y="4707735"/>
            <a:ext cx="1330492"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+To_TransformeWindings</a:t>
            </a:r>
            <a:endParaRPr lang="en-US" sz="900" i="1">
              <a:solidFill>
                <a:schemeClr val="tx2"/>
              </a:solidFill>
              <a:effectLst>
                <a:outerShdw blurRad="38100" dist="38100" dir="2700000" algn="tl">
                  <a:srgbClr val="C0C0C0"/>
                </a:outerShdw>
              </a:effectLst>
              <a:latin typeface="Arial" charset="0"/>
            </a:endParaRPr>
          </a:p>
        </p:txBody>
      </p:sp>
      <p:sp>
        <p:nvSpPr>
          <p:cNvPr id="735290" name="Rectangle 58"/>
          <p:cNvSpPr>
            <a:spLocks noChangeArrowheads="1"/>
          </p:cNvSpPr>
          <p:nvPr/>
        </p:nvSpPr>
        <p:spPr bwMode="auto">
          <a:xfrm>
            <a:off x="3936205" y="4561289"/>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0..n</a:t>
            </a:r>
            <a:endParaRPr lang="en-US" sz="900" i="1">
              <a:solidFill>
                <a:schemeClr val="tx2"/>
              </a:solidFill>
              <a:effectLst>
                <a:outerShdw blurRad="38100" dist="38100" dir="2700000" algn="tl">
                  <a:srgbClr val="C0C0C0"/>
                </a:outerShdw>
              </a:effectLst>
              <a:latin typeface="Arial" charset="0"/>
            </a:endParaRPr>
          </a:p>
        </p:txBody>
      </p:sp>
      <p:sp>
        <p:nvSpPr>
          <p:cNvPr id="84028" name="Rectangle 59"/>
          <p:cNvSpPr>
            <a:spLocks noChangeArrowheads="1"/>
          </p:cNvSpPr>
          <p:nvPr/>
        </p:nvSpPr>
        <p:spPr bwMode="auto">
          <a:xfrm>
            <a:off x="3825483" y="2609854"/>
            <a:ext cx="1110853" cy="288131"/>
          </a:xfrm>
          <a:prstGeom prst="rect">
            <a:avLst/>
          </a:prstGeom>
          <a:solidFill>
            <a:srgbClr val="FFFFFF"/>
          </a:solidFill>
          <a:ln w="0">
            <a:solidFill>
              <a:srgbClr val="400040"/>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35292" name="Rectangle 60"/>
          <p:cNvSpPr>
            <a:spLocks noChangeArrowheads="1"/>
          </p:cNvSpPr>
          <p:nvPr/>
        </p:nvSpPr>
        <p:spPr bwMode="auto">
          <a:xfrm>
            <a:off x="3921920" y="2638430"/>
            <a:ext cx="95539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err="1">
                <a:solidFill>
                  <a:srgbClr val="FF0000"/>
                </a:solidFill>
                <a:latin typeface="Arial" charset="0"/>
              </a:rPr>
              <a:t>PowerTransformer</a:t>
            </a:r>
            <a:endParaRPr lang="en-US" sz="900" i="1" dirty="0">
              <a:solidFill>
                <a:srgbClr val="FF0000"/>
              </a:solidFill>
              <a:effectLst>
                <a:outerShdw blurRad="38100" dist="38100" dir="2700000" algn="tl">
                  <a:srgbClr val="C0C0C0"/>
                </a:outerShdw>
              </a:effectLst>
              <a:latin typeface="Arial" charset="0"/>
            </a:endParaRPr>
          </a:p>
        </p:txBody>
      </p:sp>
      <p:sp>
        <p:nvSpPr>
          <p:cNvPr id="84030" name="Rectangle 61"/>
          <p:cNvSpPr>
            <a:spLocks noChangeArrowheads="1"/>
          </p:cNvSpPr>
          <p:nvPr/>
        </p:nvSpPr>
        <p:spPr bwMode="auto">
          <a:xfrm>
            <a:off x="3825483" y="2822975"/>
            <a:ext cx="1110853" cy="75009"/>
          </a:xfrm>
          <a:prstGeom prst="rect">
            <a:avLst/>
          </a:prstGeom>
          <a:noFill/>
          <a:ln w="0">
            <a:solidFill>
              <a:srgbClr val="40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84031" name="Line 62"/>
          <p:cNvSpPr>
            <a:spLocks noChangeShapeType="1"/>
          </p:cNvSpPr>
          <p:nvPr/>
        </p:nvSpPr>
        <p:spPr bwMode="auto">
          <a:xfrm flipH="1">
            <a:off x="3458771" y="3236122"/>
            <a:ext cx="340519" cy="339329"/>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95" name="Rectangle 63"/>
          <p:cNvSpPr>
            <a:spLocks noChangeArrowheads="1"/>
          </p:cNvSpPr>
          <p:nvPr/>
        </p:nvSpPr>
        <p:spPr bwMode="auto">
          <a:xfrm>
            <a:off x="3704035" y="3431386"/>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0..1</a:t>
            </a:r>
            <a:endParaRPr lang="en-US" sz="900" i="1">
              <a:solidFill>
                <a:schemeClr val="tx2"/>
              </a:solidFill>
              <a:effectLst>
                <a:outerShdw blurRad="38100" dist="38100" dir="2700000" algn="tl">
                  <a:srgbClr val="C0C0C0"/>
                </a:outerShdw>
              </a:effectLst>
              <a:latin typeface="Arial" charset="0"/>
            </a:endParaRPr>
          </a:p>
        </p:txBody>
      </p:sp>
      <p:sp>
        <p:nvSpPr>
          <p:cNvPr id="84033" name="Line 64"/>
          <p:cNvSpPr>
            <a:spLocks noChangeShapeType="1"/>
          </p:cNvSpPr>
          <p:nvPr/>
        </p:nvSpPr>
        <p:spPr bwMode="auto">
          <a:xfrm flipV="1">
            <a:off x="3799288" y="2897982"/>
            <a:ext cx="333375" cy="338139"/>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297" name="Rectangle 65"/>
          <p:cNvSpPr>
            <a:spLocks noChangeArrowheads="1"/>
          </p:cNvSpPr>
          <p:nvPr/>
        </p:nvSpPr>
        <p:spPr bwMode="auto">
          <a:xfrm>
            <a:off x="4106466" y="29849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84035" name="Freeform 66"/>
          <p:cNvSpPr>
            <a:spLocks/>
          </p:cNvSpPr>
          <p:nvPr/>
        </p:nvSpPr>
        <p:spPr bwMode="auto">
          <a:xfrm>
            <a:off x="4037410" y="2897983"/>
            <a:ext cx="95251" cy="94060"/>
          </a:xfrm>
          <a:custGeom>
            <a:avLst/>
            <a:gdLst>
              <a:gd name="T0" fmla="*/ 179211094 w 90"/>
              <a:gd name="T1" fmla="*/ 0 h 79"/>
              <a:gd name="T2" fmla="*/ 141377807 w 90"/>
              <a:gd name="T3" fmla="*/ 153730928 h 79"/>
              <a:gd name="T4" fmla="*/ 0 w 90"/>
              <a:gd name="T5" fmla="*/ 199093904 h 79"/>
              <a:gd name="T6" fmla="*/ 51772260 w 90"/>
              <a:gd name="T7" fmla="*/ 45362988 h 79"/>
              <a:gd name="T8" fmla="*/ 179211094 w 90"/>
              <a:gd name="T9" fmla="*/ 0 h 79"/>
              <a:gd name="T10" fmla="*/ 0 60000 65536"/>
              <a:gd name="T11" fmla="*/ 0 60000 65536"/>
              <a:gd name="T12" fmla="*/ 0 60000 65536"/>
              <a:gd name="T13" fmla="*/ 0 60000 65536"/>
              <a:gd name="T14" fmla="*/ 0 60000 65536"/>
              <a:gd name="T15" fmla="*/ 0 w 90"/>
              <a:gd name="T16" fmla="*/ 0 h 79"/>
              <a:gd name="T17" fmla="*/ 90 w 90"/>
              <a:gd name="T18" fmla="*/ 79 h 79"/>
            </a:gdLst>
            <a:ahLst/>
            <a:cxnLst>
              <a:cxn ang="T10">
                <a:pos x="T0" y="T1"/>
              </a:cxn>
              <a:cxn ang="T11">
                <a:pos x="T2" y="T3"/>
              </a:cxn>
              <a:cxn ang="T12">
                <a:pos x="T4" y="T5"/>
              </a:cxn>
              <a:cxn ang="T13">
                <a:pos x="T6" y="T7"/>
              </a:cxn>
              <a:cxn ang="T14">
                <a:pos x="T8" y="T9"/>
              </a:cxn>
            </a:cxnLst>
            <a:rect l="T15" t="T16" r="T17" b="T18"/>
            <a:pathLst>
              <a:path w="90" h="79">
                <a:moveTo>
                  <a:pt x="90" y="0"/>
                </a:moveTo>
                <a:lnTo>
                  <a:pt x="71" y="61"/>
                </a:lnTo>
                <a:lnTo>
                  <a:pt x="0" y="79"/>
                </a:lnTo>
                <a:lnTo>
                  <a:pt x="26" y="18"/>
                </a:lnTo>
                <a:lnTo>
                  <a:pt x="90" y="0"/>
                </a:lnTo>
                <a:close/>
              </a:path>
            </a:pathLst>
          </a:custGeom>
          <a:solidFill>
            <a:srgbClr val="FFFFFF"/>
          </a:solidFill>
          <a:ln w="0">
            <a:solidFill>
              <a:srgbClr val="400040"/>
            </a:solidFill>
            <a:prstDash val="solid"/>
            <a:round/>
            <a:headEnd/>
            <a:tailEnd/>
          </a:ln>
        </p:spPr>
        <p:txBody>
          <a:bodyPr/>
          <a:lstStyle/>
          <a:p>
            <a:endParaRPr lang="en-IN"/>
          </a:p>
        </p:txBody>
      </p:sp>
      <p:sp>
        <p:nvSpPr>
          <p:cNvPr id="735299" name="Rectangle 67"/>
          <p:cNvSpPr>
            <a:spLocks noChangeArrowheads="1"/>
          </p:cNvSpPr>
          <p:nvPr/>
        </p:nvSpPr>
        <p:spPr bwMode="auto">
          <a:xfrm>
            <a:off x="2817020" y="3325421"/>
            <a:ext cx="862416"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+HeatExchanger</a:t>
            </a:r>
            <a:endParaRPr lang="en-US" sz="900" i="1">
              <a:solidFill>
                <a:schemeClr val="tx2"/>
              </a:solidFill>
              <a:effectLst>
                <a:outerShdw blurRad="38100" dist="38100" dir="2700000" algn="tl">
                  <a:srgbClr val="C0C0C0"/>
                </a:outerShdw>
              </a:effectLst>
              <a:latin typeface="Arial" charset="0"/>
            </a:endParaRPr>
          </a:p>
        </p:txBody>
      </p:sp>
      <p:sp>
        <p:nvSpPr>
          <p:cNvPr id="735300" name="Rectangle 68"/>
          <p:cNvSpPr>
            <a:spLocks noChangeArrowheads="1"/>
          </p:cNvSpPr>
          <p:nvPr/>
        </p:nvSpPr>
        <p:spPr bwMode="auto">
          <a:xfrm>
            <a:off x="3704035" y="3431386"/>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0..1</a:t>
            </a:r>
            <a:endParaRPr lang="en-US" sz="900" i="1">
              <a:solidFill>
                <a:schemeClr val="tx2"/>
              </a:solidFill>
              <a:effectLst>
                <a:outerShdw blurRad="38100" dist="38100" dir="2700000" algn="tl">
                  <a:srgbClr val="C0C0C0"/>
                </a:outerShdw>
              </a:effectLst>
              <a:latin typeface="Arial" charset="0"/>
            </a:endParaRPr>
          </a:p>
        </p:txBody>
      </p:sp>
      <p:sp>
        <p:nvSpPr>
          <p:cNvPr id="735301" name="Rectangle 69"/>
          <p:cNvSpPr>
            <a:spLocks noChangeArrowheads="1"/>
          </p:cNvSpPr>
          <p:nvPr/>
        </p:nvSpPr>
        <p:spPr bwMode="auto">
          <a:xfrm>
            <a:off x="2983708" y="2955135"/>
            <a:ext cx="1022716"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000000"/>
                </a:solidFill>
                <a:latin typeface="Arial" charset="0"/>
              </a:rPr>
              <a:t>+</a:t>
            </a:r>
            <a:r>
              <a:rPr lang="en-US" sz="900" dirty="0" err="1">
                <a:solidFill>
                  <a:srgbClr val="000000"/>
                </a:solidFill>
                <a:latin typeface="Arial" charset="0"/>
              </a:rPr>
              <a:t>PowerTransformer</a:t>
            </a:r>
            <a:endParaRPr lang="en-US" sz="900" i="1" dirty="0">
              <a:solidFill>
                <a:schemeClr val="tx2"/>
              </a:solidFill>
              <a:effectLst>
                <a:outerShdw blurRad="38100" dist="38100" dir="2700000" algn="tl">
                  <a:srgbClr val="C0C0C0"/>
                </a:outerShdw>
              </a:effectLst>
              <a:latin typeface="Arial" charset="0"/>
            </a:endParaRPr>
          </a:p>
        </p:txBody>
      </p:sp>
      <p:sp>
        <p:nvSpPr>
          <p:cNvPr id="735302" name="Rectangle 70"/>
          <p:cNvSpPr>
            <a:spLocks noChangeArrowheads="1"/>
          </p:cNvSpPr>
          <p:nvPr/>
        </p:nvSpPr>
        <p:spPr bwMode="auto">
          <a:xfrm>
            <a:off x="4106466" y="29849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84040" name="Line 71"/>
          <p:cNvSpPr>
            <a:spLocks noChangeShapeType="1"/>
          </p:cNvSpPr>
          <p:nvPr/>
        </p:nvSpPr>
        <p:spPr bwMode="auto">
          <a:xfrm flipH="1">
            <a:off x="3021811" y="2753919"/>
            <a:ext cx="797719" cy="1191"/>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4041" name="Freeform 72"/>
          <p:cNvSpPr>
            <a:spLocks/>
          </p:cNvSpPr>
          <p:nvPr/>
        </p:nvSpPr>
        <p:spPr bwMode="auto">
          <a:xfrm>
            <a:off x="3007522" y="2696767"/>
            <a:ext cx="142875" cy="107156"/>
          </a:xfrm>
          <a:custGeom>
            <a:avLst/>
            <a:gdLst>
              <a:gd name="T0" fmla="*/ 0 w 135"/>
              <a:gd name="T1" fmla="*/ 120967509 h 90"/>
              <a:gd name="T2" fmla="*/ 268816633 w 135"/>
              <a:gd name="T3" fmla="*/ 226814085 h 90"/>
              <a:gd name="T4" fmla="*/ 268816633 w 135"/>
              <a:gd name="T5" fmla="*/ 0 h 90"/>
              <a:gd name="T6" fmla="*/ 0 w 135"/>
              <a:gd name="T7" fmla="*/ 120967509 h 90"/>
              <a:gd name="T8" fmla="*/ 0 60000 65536"/>
              <a:gd name="T9" fmla="*/ 0 60000 65536"/>
              <a:gd name="T10" fmla="*/ 0 60000 65536"/>
              <a:gd name="T11" fmla="*/ 0 60000 65536"/>
              <a:gd name="T12" fmla="*/ 0 w 135"/>
              <a:gd name="T13" fmla="*/ 0 h 90"/>
              <a:gd name="T14" fmla="*/ 135 w 135"/>
              <a:gd name="T15" fmla="*/ 90 h 90"/>
            </a:gdLst>
            <a:ahLst/>
            <a:cxnLst>
              <a:cxn ang="T8">
                <a:pos x="T0" y="T1"/>
              </a:cxn>
              <a:cxn ang="T9">
                <a:pos x="T2" y="T3"/>
              </a:cxn>
              <a:cxn ang="T10">
                <a:pos x="T4" y="T5"/>
              </a:cxn>
              <a:cxn ang="T11">
                <a:pos x="T6" y="T7"/>
              </a:cxn>
            </a:cxnLst>
            <a:rect l="T12" t="T13" r="T14" b="T15"/>
            <a:pathLst>
              <a:path w="135" h="90">
                <a:moveTo>
                  <a:pt x="0" y="48"/>
                </a:moveTo>
                <a:lnTo>
                  <a:pt x="135" y="90"/>
                </a:lnTo>
                <a:lnTo>
                  <a:pt x="135" y="0"/>
                </a:lnTo>
                <a:lnTo>
                  <a:pt x="0" y="48"/>
                </a:lnTo>
                <a:close/>
              </a:path>
            </a:pathLst>
          </a:custGeom>
          <a:solidFill>
            <a:srgbClr val="FFFFFF"/>
          </a:solidFill>
          <a:ln w="0">
            <a:solidFill>
              <a:srgbClr val="400040"/>
            </a:solidFill>
            <a:prstDash val="solid"/>
            <a:round/>
            <a:headEnd/>
            <a:tailEnd/>
          </a:ln>
        </p:spPr>
        <p:txBody>
          <a:bodyPr/>
          <a:lstStyle/>
          <a:p>
            <a:endParaRPr lang="en-IN"/>
          </a:p>
        </p:txBody>
      </p:sp>
      <p:sp>
        <p:nvSpPr>
          <p:cNvPr id="84042" name="Line 73"/>
          <p:cNvSpPr>
            <a:spLocks noChangeShapeType="1"/>
          </p:cNvSpPr>
          <p:nvPr/>
        </p:nvSpPr>
        <p:spPr bwMode="auto">
          <a:xfrm>
            <a:off x="4276728" y="3559970"/>
            <a:ext cx="1191" cy="670323"/>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306" name="Rectangle 74"/>
          <p:cNvSpPr>
            <a:spLocks noChangeArrowheads="1"/>
          </p:cNvSpPr>
          <p:nvPr/>
        </p:nvSpPr>
        <p:spPr bwMode="auto">
          <a:xfrm>
            <a:off x="4044553" y="4057655"/>
            <a:ext cx="19236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1..n</a:t>
            </a:r>
            <a:endParaRPr lang="en-US" sz="900" i="1">
              <a:solidFill>
                <a:schemeClr val="tx2"/>
              </a:solidFill>
              <a:effectLst>
                <a:outerShdw blurRad="38100" dist="38100" dir="2700000" algn="tl">
                  <a:srgbClr val="C0C0C0"/>
                </a:outerShdw>
              </a:effectLst>
              <a:latin typeface="Arial" charset="0"/>
            </a:endParaRPr>
          </a:p>
        </p:txBody>
      </p:sp>
      <p:sp>
        <p:nvSpPr>
          <p:cNvPr id="84044" name="Line 75"/>
          <p:cNvSpPr>
            <a:spLocks noChangeShapeType="1"/>
          </p:cNvSpPr>
          <p:nvPr/>
        </p:nvSpPr>
        <p:spPr bwMode="auto">
          <a:xfrm flipV="1">
            <a:off x="4276728" y="2897982"/>
            <a:ext cx="1191" cy="661988"/>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5308" name="Rectangle 76"/>
          <p:cNvSpPr>
            <a:spLocks noChangeArrowheads="1"/>
          </p:cNvSpPr>
          <p:nvPr/>
        </p:nvSpPr>
        <p:spPr bwMode="auto">
          <a:xfrm>
            <a:off x="4386263" y="29849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84046" name="Freeform 77"/>
          <p:cNvSpPr>
            <a:spLocks/>
          </p:cNvSpPr>
          <p:nvPr/>
        </p:nvSpPr>
        <p:spPr bwMode="auto">
          <a:xfrm>
            <a:off x="4242202" y="2897984"/>
            <a:ext cx="67865" cy="136923"/>
          </a:xfrm>
          <a:custGeom>
            <a:avLst/>
            <a:gdLst>
              <a:gd name="T0" fmla="*/ 63953419 w 65"/>
              <a:gd name="T1" fmla="*/ 0 h 115"/>
              <a:gd name="T2" fmla="*/ 125967633 w 65"/>
              <a:gd name="T3" fmla="*/ 136088824 h 115"/>
              <a:gd name="T4" fmla="*/ 63953419 w 65"/>
              <a:gd name="T5" fmla="*/ 289819579 h 115"/>
              <a:gd name="T6" fmla="*/ 0 w 65"/>
              <a:gd name="T7" fmla="*/ 136088824 h 115"/>
              <a:gd name="T8" fmla="*/ 63953419 w 65"/>
              <a:gd name="T9" fmla="*/ 0 h 115"/>
              <a:gd name="T10" fmla="*/ 0 60000 65536"/>
              <a:gd name="T11" fmla="*/ 0 60000 65536"/>
              <a:gd name="T12" fmla="*/ 0 60000 65536"/>
              <a:gd name="T13" fmla="*/ 0 60000 65536"/>
              <a:gd name="T14" fmla="*/ 0 60000 65536"/>
              <a:gd name="T15" fmla="*/ 0 w 65"/>
              <a:gd name="T16" fmla="*/ 0 h 115"/>
              <a:gd name="T17" fmla="*/ 65 w 65"/>
              <a:gd name="T18" fmla="*/ 115 h 115"/>
            </a:gdLst>
            <a:ahLst/>
            <a:cxnLst>
              <a:cxn ang="T10">
                <a:pos x="T0" y="T1"/>
              </a:cxn>
              <a:cxn ang="T11">
                <a:pos x="T2" y="T3"/>
              </a:cxn>
              <a:cxn ang="T12">
                <a:pos x="T4" y="T5"/>
              </a:cxn>
              <a:cxn ang="T13">
                <a:pos x="T6" y="T7"/>
              </a:cxn>
              <a:cxn ang="T14">
                <a:pos x="T8" y="T9"/>
              </a:cxn>
            </a:cxnLst>
            <a:rect l="T15" t="T16" r="T17" b="T18"/>
            <a:pathLst>
              <a:path w="65" h="115">
                <a:moveTo>
                  <a:pt x="33" y="0"/>
                </a:moveTo>
                <a:lnTo>
                  <a:pt x="65" y="54"/>
                </a:lnTo>
                <a:lnTo>
                  <a:pt x="33" y="115"/>
                </a:lnTo>
                <a:lnTo>
                  <a:pt x="0" y="54"/>
                </a:lnTo>
                <a:lnTo>
                  <a:pt x="33" y="0"/>
                </a:lnTo>
                <a:close/>
              </a:path>
            </a:pathLst>
          </a:custGeom>
          <a:solidFill>
            <a:srgbClr val="FFFFFF"/>
          </a:solidFill>
          <a:ln w="0">
            <a:solidFill>
              <a:srgbClr val="400040"/>
            </a:solidFill>
            <a:prstDash val="solid"/>
            <a:round/>
            <a:headEnd/>
            <a:tailEnd/>
          </a:ln>
        </p:spPr>
        <p:txBody>
          <a:bodyPr/>
          <a:lstStyle/>
          <a:p>
            <a:endParaRPr lang="en-IN"/>
          </a:p>
        </p:txBody>
      </p:sp>
      <p:sp>
        <p:nvSpPr>
          <p:cNvPr id="735310" name="Rectangle 78"/>
          <p:cNvSpPr>
            <a:spLocks noChangeArrowheads="1"/>
          </p:cNvSpPr>
          <p:nvPr/>
        </p:nvSpPr>
        <p:spPr bwMode="auto">
          <a:xfrm>
            <a:off x="3825482" y="3880251"/>
            <a:ext cx="1689565"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FF0000"/>
                </a:solidFill>
                <a:latin typeface="Arial" charset="0"/>
              </a:rPr>
              <a:t>+</a:t>
            </a:r>
            <a:r>
              <a:rPr lang="en-US" sz="900" dirty="0" err="1">
                <a:solidFill>
                  <a:srgbClr val="FF0000"/>
                </a:solidFill>
                <a:latin typeface="Arial" charset="0"/>
              </a:rPr>
              <a:t>Contains_TransformerWindings</a:t>
            </a:r>
            <a:endParaRPr lang="en-US" sz="900" i="1" dirty="0">
              <a:solidFill>
                <a:srgbClr val="FF0000"/>
              </a:solidFill>
              <a:effectLst>
                <a:outerShdw blurRad="38100" dist="38100" dir="2700000" algn="tl">
                  <a:srgbClr val="C0C0C0"/>
                </a:outerShdw>
              </a:effectLst>
              <a:latin typeface="Arial" charset="0"/>
            </a:endParaRPr>
          </a:p>
        </p:txBody>
      </p:sp>
      <p:sp>
        <p:nvSpPr>
          <p:cNvPr id="735311" name="Rectangle 79"/>
          <p:cNvSpPr>
            <a:spLocks noChangeArrowheads="1"/>
          </p:cNvSpPr>
          <p:nvPr/>
        </p:nvSpPr>
        <p:spPr bwMode="auto">
          <a:xfrm>
            <a:off x="3914778" y="3273033"/>
            <a:ext cx="1631857"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dirty="0">
                <a:solidFill>
                  <a:srgbClr val="000000"/>
                </a:solidFill>
                <a:latin typeface="Arial" charset="0"/>
              </a:rPr>
              <a:t>+</a:t>
            </a:r>
            <a:r>
              <a:rPr lang="en-US" sz="900" dirty="0" err="1">
                <a:solidFill>
                  <a:srgbClr val="000000"/>
                </a:solidFill>
                <a:latin typeface="Arial" charset="0"/>
              </a:rPr>
              <a:t>MemberOf_PowerTransformer</a:t>
            </a:r>
            <a:endParaRPr lang="en-US" sz="900" i="1" dirty="0">
              <a:solidFill>
                <a:schemeClr val="tx2"/>
              </a:solidFill>
              <a:effectLst>
                <a:outerShdw blurRad="38100" dist="38100" dir="2700000" algn="tl">
                  <a:srgbClr val="C0C0C0"/>
                </a:outerShdw>
              </a:effectLst>
              <a:latin typeface="Arial" charset="0"/>
            </a:endParaRPr>
          </a:p>
        </p:txBody>
      </p:sp>
      <p:sp>
        <p:nvSpPr>
          <p:cNvPr id="735312" name="Rectangle 80"/>
          <p:cNvSpPr>
            <a:spLocks noChangeArrowheads="1"/>
          </p:cNvSpPr>
          <p:nvPr/>
        </p:nvSpPr>
        <p:spPr bwMode="auto">
          <a:xfrm>
            <a:off x="4386263" y="2984902"/>
            <a:ext cx="64120" cy="138499"/>
          </a:xfrm>
          <a:prstGeom prst="rect">
            <a:avLst/>
          </a:prstGeom>
          <a:noFill/>
          <a:ln w="9525">
            <a:noFill/>
            <a:miter lim="800000"/>
            <a:headEnd/>
            <a:tailEnd/>
          </a:ln>
        </p:spPr>
        <p:txBody>
          <a:bodyPr wrap="none" lIns="0" tIns="0" rIns="0" bIns="0">
            <a:spAutoFit/>
          </a:bodyPr>
          <a:lstStyle/>
          <a:p>
            <a:pPr eaLnBrk="0" hangingPunct="0">
              <a:spcBef>
                <a:spcPct val="0"/>
              </a:spcBef>
              <a:buFontTx/>
              <a:buNone/>
              <a:defRPr/>
            </a:pPr>
            <a:r>
              <a:rPr lang="en-US" sz="900">
                <a:solidFill>
                  <a:srgbClr val="000000"/>
                </a:solidFill>
                <a:latin typeface="Arial" charset="0"/>
              </a:rPr>
              <a:t>1</a:t>
            </a:r>
            <a:endParaRPr lang="en-US" sz="900" i="1">
              <a:solidFill>
                <a:schemeClr val="tx2"/>
              </a:solidFill>
              <a:effectLst>
                <a:outerShdw blurRad="38100" dist="38100" dir="2700000" algn="tl">
                  <a:srgbClr val="C0C0C0"/>
                </a:outerShdw>
              </a:effectLst>
              <a:latin typeface="Arial" charset="0"/>
            </a:endParaRPr>
          </a:p>
        </p:txBody>
      </p:sp>
      <p:sp>
        <p:nvSpPr>
          <p:cNvPr id="84050" name="Line 81"/>
          <p:cNvSpPr>
            <a:spLocks noChangeShapeType="1"/>
          </p:cNvSpPr>
          <p:nvPr/>
        </p:nvSpPr>
        <p:spPr bwMode="auto">
          <a:xfrm flipH="1">
            <a:off x="3496869" y="4374359"/>
            <a:ext cx="295275" cy="1191"/>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4051" name="Freeform 82"/>
          <p:cNvSpPr>
            <a:spLocks/>
          </p:cNvSpPr>
          <p:nvPr/>
        </p:nvSpPr>
        <p:spPr bwMode="auto">
          <a:xfrm>
            <a:off x="3498058" y="4316018"/>
            <a:ext cx="142875" cy="115491"/>
          </a:xfrm>
          <a:custGeom>
            <a:avLst/>
            <a:gdLst>
              <a:gd name="T0" fmla="*/ 0 w 135"/>
              <a:gd name="T1" fmla="*/ 123486472 h 97"/>
              <a:gd name="T2" fmla="*/ 268816633 w 135"/>
              <a:gd name="T3" fmla="*/ 244453591 h 97"/>
              <a:gd name="T4" fmla="*/ 268816633 w 135"/>
              <a:gd name="T5" fmla="*/ 0 h 97"/>
              <a:gd name="T6" fmla="*/ 0 w 135"/>
              <a:gd name="T7" fmla="*/ 123486472 h 97"/>
              <a:gd name="T8" fmla="*/ 0 60000 65536"/>
              <a:gd name="T9" fmla="*/ 0 60000 65536"/>
              <a:gd name="T10" fmla="*/ 0 60000 65536"/>
              <a:gd name="T11" fmla="*/ 0 60000 65536"/>
              <a:gd name="T12" fmla="*/ 0 w 135"/>
              <a:gd name="T13" fmla="*/ 0 h 97"/>
              <a:gd name="T14" fmla="*/ 135 w 135"/>
              <a:gd name="T15" fmla="*/ 97 h 97"/>
            </a:gdLst>
            <a:ahLst/>
            <a:cxnLst>
              <a:cxn ang="T8">
                <a:pos x="T0" y="T1"/>
              </a:cxn>
              <a:cxn ang="T9">
                <a:pos x="T2" y="T3"/>
              </a:cxn>
              <a:cxn ang="T10">
                <a:pos x="T4" y="T5"/>
              </a:cxn>
              <a:cxn ang="T11">
                <a:pos x="T6" y="T7"/>
              </a:cxn>
            </a:cxnLst>
            <a:rect l="T12" t="T13" r="T14" b="T15"/>
            <a:pathLst>
              <a:path w="135" h="97">
                <a:moveTo>
                  <a:pt x="0" y="49"/>
                </a:moveTo>
                <a:lnTo>
                  <a:pt x="135" y="97"/>
                </a:lnTo>
                <a:lnTo>
                  <a:pt x="135" y="0"/>
                </a:lnTo>
                <a:lnTo>
                  <a:pt x="0" y="49"/>
                </a:lnTo>
                <a:close/>
              </a:path>
            </a:pathLst>
          </a:custGeom>
          <a:solidFill>
            <a:srgbClr val="FFFFFF"/>
          </a:solidFill>
          <a:ln w="0">
            <a:solidFill>
              <a:srgbClr val="400040"/>
            </a:solidFill>
            <a:prstDash val="solid"/>
            <a:round/>
            <a:headEnd/>
            <a:tailEnd/>
          </a:ln>
        </p:spPr>
        <p:txBody>
          <a:bodyPr/>
          <a:lstStyle/>
          <a:p>
            <a:endParaRPr lang="en-IN"/>
          </a:p>
        </p:txBody>
      </p:sp>
      <p:sp>
        <p:nvSpPr>
          <p:cNvPr id="84052" name="Line 83"/>
          <p:cNvSpPr>
            <a:spLocks noChangeShapeType="1"/>
          </p:cNvSpPr>
          <p:nvPr/>
        </p:nvSpPr>
        <p:spPr bwMode="auto">
          <a:xfrm flipV="1">
            <a:off x="2667003" y="2962276"/>
            <a:ext cx="1191" cy="1260872"/>
          </a:xfrm>
          <a:prstGeom prst="line">
            <a:avLst/>
          </a:prstGeom>
          <a:noFill/>
          <a:ln w="0">
            <a:solidFill>
              <a:srgbClr val="40004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4053" name="Freeform 84"/>
          <p:cNvSpPr>
            <a:spLocks/>
          </p:cNvSpPr>
          <p:nvPr/>
        </p:nvSpPr>
        <p:spPr bwMode="auto">
          <a:xfrm>
            <a:off x="2613425" y="2962277"/>
            <a:ext cx="108347" cy="151211"/>
          </a:xfrm>
          <a:custGeom>
            <a:avLst/>
            <a:gdLst>
              <a:gd name="T0" fmla="*/ 100323964 w 103"/>
              <a:gd name="T1" fmla="*/ 0 h 127"/>
              <a:gd name="T2" fmla="*/ 202614294 w 103"/>
              <a:gd name="T3" fmla="*/ 320061454 h 127"/>
              <a:gd name="T4" fmla="*/ 0 w 103"/>
              <a:gd name="T5" fmla="*/ 320061454 h 127"/>
              <a:gd name="T6" fmla="*/ 100323964 w 103"/>
              <a:gd name="T7" fmla="*/ 0 h 127"/>
              <a:gd name="T8" fmla="*/ 0 60000 65536"/>
              <a:gd name="T9" fmla="*/ 0 60000 65536"/>
              <a:gd name="T10" fmla="*/ 0 60000 65536"/>
              <a:gd name="T11" fmla="*/ 0 60000 65536"/>
              <a:gd name="T12" fmla="*/ 0 w 103"/>
              <a:gd name="T13" fmla="*/ 0 h 127"/>
              <a:gd name="T14" fmla="*/ 103 w 103"/>
              <a:gd name="T15" fmla="*/ 127 h 127"/>
            </a:gdLst>
            <a:ahLst/>
            <a:cxnLst>
              <a:cxn ang="T8">
                <a:pos x="T0" y="T1"/>
              </a:cxn>
              <a:cxn ang="T9">
                <a:pos x="T2" y="T3"/>
              </a:cxn>
              <a:cxn ang="T10">
                <a:pos x="T4" y="T5"/>
              </a:cxn>
              <a:cxn ang="T11">
                <a:pos x="T6" y="T7"/>
              </a:cxn>
            </a:cxnLst>
            <a:rect l="T12" t="T13" r="T14" b="T15"/>
            <a:pathLst>
              <a:path w="103" h="127">
                <a:moveTo>
                  <a:pt x="51" y="0"/>
                </a:moveTo>
                <a:lnTo>
                  <a:pt x="103" y="127"/>
                </a:lnTo>
                <a:lnTo>
                  <a:pt x="0" y="127"/>
                </a:lnTo>
                <a:lnTo>
                  <a:pt x="51" y="0"/>
                </a:lnTo>
                <a:close/>
              </a:path>
            </a:pathLst>
          </a:custGeom>
          <a:solidFill>
            <a:srgbClr val="FFFFFF"/>
          </a:solidFill>
          <a:ln w="0">
            <a:solidFill>
              <a:srgbClr val="400040"/>
            </a:solidFill>
            <a:prstDash val="solid"/>
            <a:round/>
            <a:headEnd/>
            <a:tailEnd/>
          </a:ln>
        </p:spPr>
        <p:txBody>
          <a:bodyPr/>
          <a:lstStyle/>
          <a:p>
            <a:endParaRPr lang="en-IN"/>
          </a:p>
        </p:txBody>
      </p:sp>
      <p:sp>
        <p:nvSpPr>
          <p:cNvPr id="84054" name="Freeform 85"/>
          <p:cNvSpPr>
            <a:spLocks/>
          </p:cNvSpPr>
          <p:nvPr/>
        </p:nvSpPr>
        <p:spPr bwMode="auto">
          <a:xfrm>
            <a:off x="2667001" y="2962279"/>
            <a:ext cx="266700" cy="778669"/>
          </a:xfrm>
          <a:custGeom>
            <a:avLst/>
            <a:gdLst>
              <a:gd name="T0" fmla="*/ 2147483647 w 39"/>
              <a:gd name="T1" fmla="*/ 2147483647 h 108"/>
              <a:gd name="T2" fmla="*/ 0 w 39"/>
              <a:gd name="T3" fmla="*/ 2147483647 h 108"/>
              <a:gd name="T4" fmla="*/ 0 w 39"/>
              <a:gd name="T5" fmla="*/ 0 h 108"/>
              <a:gd name="T6" fmla="*/ 0 60000 65536"/>
              <a:gd name="T7" fmla="*/ 0 60000 65536"/>
              <a:gd name="T8" fmla="*/ 0 60000 65536"/>
              <a:gd name="T9" fmla="*/ 0 w 39"/>
              <a:gd name="T10" fmla="*/ 0 h 108"/>
              <a:gd name="T11" fmla="*/ 39 w 39"/>
              <a:gd name="T12" fmla="*/ 108 h 108"/>
            </a:gdLst>
            <a:ahLst/>
            <a:cxnLst>
              <a:cxn ang="T6">
                <a:pos x="T0" y="T1"/>
              </a:cxn>
              <a:cxn ang="T7">
                <a:pos x="T2" y="T3"/>
              </a:cxn>
              <a:cxn ang="T8">
                <a:pos x="T4" y="T5"/>
              </a:cxn>
            </a:cxnLst>
            <a:rect l="T9" t="T10" r="T11" b="T12"/>
            <a:pathLst>
              <a:path w="39" h="108">
                <a:moveTo>
                  <a:pt x="39" y="107"/>
                </a:moveTo>
                <a:lnTo>
                  <a:pt x="0" y="108"/>
                </a:lnTo>
                <a:lnTo>
                  <a:pt x="0"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4055" name="Freeform 86"/>
          <p:cNvSpPr>
            <a:spLocks/>
          </p:cNvSpPr>
          <p:nvPr/>
        </p:nvSpPr>
        <p:spPr bwMode="auto">
          <a:xfrm>
            <a:off x="2613425" y="2962277"/>
            <a:ext cx="108347" cy="151211"/>
          </a:xfrm>
          <a:custGeom>
            <a:avLst/>
            <a:gdLst>
              <a:gd name="T0" fmla="*/ 100323964 w 103"/>
              <a:gd name="T1" fmla="*/ 0 h 127"/>
              <a:gd name="T2" fmla="*/ 202614294 w 103"/>
              <a:gd name="T3" fmla="*/ 320061454 h 127"/>
              <a:gd name="T4" fmla="*/ 0 w 103"/>
              <a:gd name="T5" fmla="*/ 320061454 h 127"/>
              <a:gd name="T6" fmla="*/ 100323964 w 103"/>
              <a:gd name="T7" fmla="*/ 0 h 127"/>
              <a:gd name="T8" fmla="*/ 0 60000 65536"/>
              <a:gd name="T9" fmla="*/ 0 60000 65536"/>
              <a:gd name="T10" fmla="*/ 0 60000 65536"/>
              <a:gd name="T11" fmla="*/ 0 60000 65536"/>
              <a:gd name="T12" fmla="*/ 0 w 103"/>
              <a:gd name="T13" fmla="*/ 0 h 127"/>
              <a:gd name="T14" fmla="*/ 103 w 103"/>
              <a:gd name="T15" fmla="*/ 127 h 127"/>
            </a:gdLst>
            <a:ahLst/>
            <a:cxnLst>
              <a:cxn ang="T8">
                <a:pos x="T0" y="T1"/>
              </a:cxn>
              <a:cxn ang="T9">
                <a:pos x="T2" y="T3"/>
              </a:cxn>
              <a:cxn ang="T10">
                <a:pos x="T4" y="T5"/>
              </a:cxn>
              <a:cxn ang="T11">
                <a:pos x="T6" y="T7"/>
              </a:cxn>
            </a:cxnLst>
            <a:rect l="T12" t="T13" r="T14" b="T15"/>
            <a:pathLst>
              <a:path w="103" h="127">
                <a:moveTo>
                  <a:pt x="51" y="0"/>
                </a:moveTo>
                <a:lnTo>
                  <a:pt x="103" y="127"/>
                </a:lnTo>
                <a:lnTo>
                  <a:pt x="0" y="127"/>
                </a:lnTo>
                <a:lnTo>
                  <a:pt x="51" y="0"/>
                </a:lnTo>
                <a:close/>
              </a:path>
            </a:pathLst>
          </a:custGeom>
          <a:solidFill>
            <a:srgbClr val="FFFFFF"/>
          </a:solidFill>
          <a:ln w="0">
            <a:solidFill>
              <a:srgbClr val="400040"/>
            </a:solidFill>
            <a:prstDash val="solid"/>
            <a:round/>
            <a:headEnd/>
            <a:tailEnd/>
          </a:ln>
        </p:spPr>
        <p:txBody>
          <a:bodyPr/>
          <a:lstStyle/>
          <a:p>
            <a:endParaRPr lang="en-IN"/>
          </a:p>
        </p:txBody>
      </p:sp>
      <p:sp>
        <p:nvSpPr>
          <p:cNvPr id="84056" name="Freeform 87"/>
          <p:cNvSpPr>
            <a:spLocks/>
          </p:cNvSpPr>
          <p:nvPr/>
        </p:nvSpPr>
        <p:spPr bwMode="auto">
          <a:xfrm>
            <a:off x="2667001" y="2019301"/>
            <a:ext cx="1042988" cy="526256"/>
          </a:xfrm>
          <a:custGeom>
            <a:avLst/>
            <a:gdLst>
              <a:gd name="T0" fmla="*/ 0 w 153"/>
              <a:gd name="T1" fmla="*/ 2147483647 h 73"/>
              <a:gd name="T2" fmla="*/ 0 w 153"/>
              <a:gd name="T3" fmla="*/ 0 h 73"/>
              <a:gd name="T4" fmla="*/ 2147483647 w 153"/>
              <a:gd name="T5" fmla="*/ 0 h 73"/>
              <a:gd name="T6" fmla="*/ 0 60000 65536"/>
              <a:gd name="T7" fmla="*/ 0 60000 65536"/>
              <a:gd name="T8" fmla="*/ 0 60000 65536"/>
              <a:gd name="T9" fmla="*/ 0 w 153"/>
              <a:gd name="T10" fmla="*/ 0 h 73"/>
              <a:gd name="T11" fmla="*/ 153 w 153"/>
              <a:gd name="T12" fmla="*/ 73 h 73"/>
            </a:gdLst>
            <a:ahLst/>
            <a:cxnLst>
              <a:cxn ang="T6">
                <a:pos x="T0" y="T1"/>
              </a:cxn>
              <a:cxn ang="T7">
                <a:pos x="T2" y="T3"/>
              </a:cxn>
              <a:cxn ang="T8">
                <a:pos x="T4" y="T5"/>
              </a:cxn>
            </a:cxnLst>
            <a:rect l="T9" t="T10" r="T11" b="T12"/>
            <a:pathLst>
              <a:path w="153" h="73">
                <a:moveTo>
                  <a:pt x="0" y="73"/>
                </a:moveTo>
                <a:lnTo>
                  <a:pt x="0" y="0"/>
                </a:lnTo>
                <a:lnTo>
                  <a:pt x="153"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4057" name="Freeform 88"/>
          <p:cNvSpPr>
            <a:spLocks/>
          </p:cNvSpPr>
          <p:nvPr/>
        </p:nvSpPr>
        <p:spPr bwMode="auto">
          <a:xfrm>
            <a:off x="3567116" y="1962153"/>
            <a:ext cx="142875" cy="115491"/>
          </a:xfrm>
          <a:custGeom>
            <a:avLst/>
            <a:gdLst>
              <a:gd name="T0" fmla="*/ 268816633 w 135"/>
              <a:gd name="T1" fmla="*/ 120967904 h 97"/>
              <a:gd name="T2" fmla="*/ 0 w 135"/>
              <a:gd name="T3" fmla="*/ 244456766 h 97"/>
              <a:gd name="T4" fmla="*/ 0 w 135"/>
              <a:gd name="T5" fmla="*/ 0 h 97"/>
              <a:gd name="T6" fmla="*/ 268816633 w 135"/>
              <a:gd name="T7" fmla="*/ 120967904 h 97"/>
              <a:gd name="T8" fmla="*/ 0 60000 65536"/>
              <a:gd name="T9" fmla="*/ 0 60000 65536"/>
              <a:gd name="T10" fmla="*/ 0 60000 65536"/>
              <a:gd name="T11" fmla="*/ 0 60000 65536"/>
              <a:gd name="T12" fmla="*/ 0 w 135"/>
              <a:gd name="T13" fmla="*/ 0 h 97"/>
              <a:gd name="T14" fmla="*/ 135 w 135"/>
              <a:gd name="T15" fmla="*/ 97 h 97"/>
            </a:gdLst>
            <a:ahLst/>
            <a:cxnLst>
              <a:cxn ang="T8">
                <a:pos x="T0" y="T1"/>
              </a:cxn>
              <a:cxn ang="T9">
                <a:pos x="T2" y="T3"/>
              </a:cxn>
              <a:cxn ang="T10">
                <a:pos x="T4" y="T5"/>
              </a:cxn>
              <a:cxn ang="T11">
                <a:pos x="T6" y="T7"/>
              </a:cxn>
            </a:cxnLst>
            <a:rect l="T12" t="T13" r="T14" b="T15"/>
            <a:pathLst>
              <a:path w="135" h="97">
                <a:moveTo>
                  <a:pt x="135" y="48"/>
                </a:moveTo>
                <a:lnTo>
                  <a:pt x="0" y="97"/>
                </a:lnTo>
                <a:lnTo>
                  <a:pt x="0" y="0"/>
                </a:lnTo>
                <a:lnTo>
                  <a:pt x="135" y="48"/>
                </a:lnTo>
                <a:close/>
              </a:path>
            </a:pathLst>
          </a:custGeom>
          <a:solidFill>
            <a:srgbClr val="FFFFFF"/>
          </a:solidFill>
          <a:ln w="0">
            <a:solidFill>
              <a:srgbClr val="400040"/>
            </a:solidFill>
            <a:prstDash val="solid"/>
            <a:round/>
            <a:headEnd/>
            <a:tailEnd/>
          </a:ln>
        </p:spPr>
        <p:txBody>
          <a:bodyPr/>
          <a:lstStyle/>
          <a:p>
            <a:endParaRPr lang="en-IN"/>
          </a:p>
        </p:txBody>
      </p:sp>
      <p:sp>
        <p:nvSpPr>
          <p:cNvPr id="84058" name="Freeform 89"/>
          <p:cNvSpPr>
            <a:spLocks/>
          </p:cNvSpPr>
          <p:nvPr/>
        </p:nvSpPr>
        <p:spPr bwMode="auto">
          <a:xfrm>
            <a:off x="5058967" y="2019303"/>
            <a:ext cx="852488" cy="583407"/>
          </a:xfrm>
          <a:custGeom>
            <a:avLst/>
            <a:gdLst>
              <a:gd name="T0" fmla="*/ 2147483647 w 125"/>
              <a:gd name="T1" fmla="*/ 2147483647 h 81"/>
              <a:gd name="T2" fmla="*/ 2147483647 w 125"/>
              <a:gd name="T3" fmla="*/ 0 h 81"/>
              <a:gd name="T4" fmla="*/ 0 w 125"/>
              <a:gd name="T5" fmla="*/ 0 h 81"/>
              <a:gd name="T6" fmla="*/ 0 60000 65536"/>
              <a:gd name="T7" fmla="*/ 0 60000 65536"/>
              <a:gd name="T8" fmla="*/ 0 60000 65536"/>
              <a:gd name="T9" fmla="*/ 0 w 125"/>
              <a:gd name="T10" fmla="*/ 0 h 81"/>
              <a:gd name="T11" fmla="*/ 125 w 125"/>
              <a:gd name="T12" fmla="*/ 81 h 81"/>
            </a:gdLst>
            <a:ahLst/>
            <a:cxnLst>
              <a:cxn ang="T6">
                <a:pos x="T0" y="T1"/>
              </a:cxn>
              <a:cxn ang="T7">
                <a:pos x="T2" y="T3"/>
              </a:cxn>
              <a:cxn ang="T8">
                <a:pos x="T4" y="T5"/>
              </a:cxn>
            </a:cxnLst>
            <a:rect l="T9" t="T10" r="T11" b="T12"/>
            <a:pathLst>
              <a:path w="125" h="81">
                <a:moveTo>
                  <a:pt x="125" y="81"/>
                </a:moveTo>
                <a:lnTo>
                  <a:pt x="125" y="0"/>
                </a:lnTo>
                <a:lnTo>
                  <a:pt x="0" y="0"/>
                </a:lnTo>
              </a:path>
            </a:pathLst>
          </a:custGeom>
          <a:noFill/>
          <a:ln w="0">
            <a:solidFill>
              <a:srgbClr val="4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4059" name="Freeform 90"/>
          <p:cNvSpPr>
            <a:spLocks/>
          </p:cNvSpPr>
          <p:nvPr/>
        </p:nvSpPr>
        <p:spPr bwMode="auto">
          <a:xfrm>
            <a:off x="5086350" y="1962153"/>
            <a:ext cx="144067" cy="115491"/>
          </a:xfrm>
          <a:custGeom>
            <a:avLst/>
            <a:gdLst>
              <a:gd name="T0" fmla="*/ 0 w 136"/>
              <a:gd name="T1" fmla="*/ 120967904 h 97"/>
              <a:gd name="T2" fmla="*/ 271307318 w 136"/>
              <a:gd name="T3" fmla="*/ 244456766 h 97"/>
              <a:gd name="T4" fmla="*/ 271307318 w 136"/>
              <a:gd name="T5" fmla="*/ 0 h 97"/>
              <a:gd name="T6" fmla="*/ 0 w 136"/>
              <a:gd name="T7" fmla="*/ 120967904 h 97"/>
              <a:gd name="T8" fmla="*/ 0 60000 65536"/>
              <a:gd name="T9" fmla="*/ 0 60000 65536"/>
              <a:gd name="T10" fmla="*/ 0 60000 65536"/>
              <a:gd name="T11" fmla="*/ 0 60000 65536"/>
              <a:gd name="T12" fmla="*/ 0 w 136"/>
              <a:gd name="T13" fmla="*/ 0 h 97"/>
              <a:gd name="T14" fmla="*/ 136 w 136"/>
              <a:gd name="T15" fmla="*/ 97 h 97"/>
            </a:gdLst>
            <a:ahLst/>
            <a:cxnLst>
              <a:cxn ang="T8">
                <a:pos x="T0" y="T1"/>
              </a:cxn>
              <a:cxn ang="T9">
                <a:pos x="T2" y="T3"/>
              </a:cxn>
              <a:cxn ang="T10">
                <a:pos x="T4" y="T5"/>
              </a:cxn>
              <a:cxn ang="T11">
                <a:pos x="T6" y="T7"/>
              </a:cxn>
            </a:cxnLst>
            <a:rect l="T12" t="T13" r="T14" b="T15"/>
            <a:pathLst>
              <a:path w="136" h="97">
                <a:moveTo>
                  <a:pt x="0" y="48"/>
                </a:moveTo>
                <a:lnTo>
                  <a:pt x="136" y="97"/>
                </a:lnTo>
                <a:lnTo>
                  <a:pt x="136" y="0"/>
                </a:lnTo>
                <a:lnTo>
                  <a:pt x="0" y="48"/>
                </a:lnTo>
                <a:close/>
              </a:path>
            </a:pathLst>
          </a:custGeom>
          <a:solidFill>
            <a:srgbClr val="FFFFFF"/>
          </a:solidFill>
          <a:ln w="0">
            <a:solidFill>
              <a:srgbClr val="400040"/>
            </a:solidFill>
            <a:prstDash val="solid"/>
            <a:round/>
            <a:headEnd/>
            <a:tailEnd/>
          </a:ln>
        </p:spPr>
        <p:txBody>
          <a:bodyPr/>
          <a:lstStyle/>
          <a:p>
            <a:endParaRPr lang="en-IN"/>
          </a:p>
        </p:txBody>
      </p:sp>
      <p:sp>
        <p:nvSpPr>
          <p:cNvPr id="84060" name="Oval 91"/>
          <p:cNvSpPr>
            <a:spLocks noChangeArrowheads="1"/>
          </p:cNvSpPr>
          <p:nvPr/>
        </p:nvSpPr>
        <p:spPr bwMode="auto">
          <a:xfrm>
            <a:off x="3600451" y="2057401"/>
            <a:ext cx="1828800" cy="2686051"/>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Tree>
    <p:extLst>
      <p:ext uri="{BB962C8B-B14F-4D97-AF65-F5344CB8AC3E}">
        <p14:creationId xmlns:p14="http://schemas.microsoft.com/office/powerpoint/2010/main" val="1689249214"/>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z="2700" dirty="0"/>
              <a:t>Sample Transformer Interface Message Payload in XML</a:t>
            </a:r>
          </a:p>
        </p:txBody>
      </p:sp>
      <p:graphicFrame>
        <p:nvGraphicFramePr>
          <p:cNvPr id="5122" name="Object 3"/>
          <p:cNvGraphicFramePr>
            <a:graphicFrameLocks noGrp="1" noChangeAspect="1"/>
          </p:cNvGraphicFramePr>
          <p:nvPr>
            <p:ph idx="1"/>
            <p:extLst>
              <p:ext uri="{D42A27DB-BD31-4B8C-83A1-F6EECF244321}">
                <p14:modId xmlns:p14="http://schemas.microsoft.com/office/powerpoint/2010/main" val="3294423431"/>
              </p:ext>
            </p:extLst>
          </p:nvPr>
        </p:nvGraphicFramePr>
        <p:xfrm>
          <a:off x="1173193" y="823379"/>
          <a:ext cx="7255060" cy="6034621"/>
        </p:xfrm>
        <a:graphic>
          <a:graphicData uri="http://schemas.openxmlformats.org/presentationml/2006/ole">
            <mc:AlternateContent xmlns:mc="http://schemas.openxmlformats.org/markup-compatibility/2006">
              <mc:Choice xmlns:v="urn:schemas-microsoft-com:vml" Requires="v">
                <p:oleObj spid="_x0000_s12309" name="Document" r:id="rId4" imgW="5977203" imgH="4972791" progId="Word.Document.8">
                  <p:embed/>
                </p:oleObj>
              </mc:Choice>
              <mc:Fallback>
                <p:oleObj name="Document" r:id="rId4" imgW="5977203" imgH="497279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3193" y="823379"/>
                        <a:ext cx="7255060" cy="603462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6837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en-US" dirty="0" smtClean="0"/>
              <a:t>CIM Header Contents</a:t>
            </a:r>
            <a:endParaRPr lang="en-US" sz="2700" dirty="0"/>
          </a:p>
        </p:txBody>
      </p:sp>
      <p:sp>
        <p:nvSpPr>
          <p:cNvPr id="1159171" name="Rectangle 3"/>
          <p:cNvSpPr>
            <a:spLocks noGrp="1" noChangeArrowheads="1"/>
          </p:cNvSpPr>
          <p:nvPr>
            <p:ph type="body" idx="1"/>
          </p:nvPr>
        </p:nvSpPr>
        <p:spPr/>
        <p:txBody>
          <a:bodyPr/>
          <a:lstStyle/>
          <a:p>
            <a:pPr eaLnBrk="1" hangingPunct="1"/>
            <a:r>
              <a:rPr lang="en-US" dirty="0" smtClean="0"/>
              <a:t>Namespaces </a:t>
            </a:r>
            <a:br>
              <a:rPr lang="en-US" dirty="0" smtClean="0"/>
            </a:br>
            <a:r>
              <a:rPr lang="en-US" dirty="0" smtClean="0"/>
              <a:t>-</a:t>
            </a:r>
            <a:r>
              <a:rPr lang="en-US" sz="2700" dirty="0"/>
              <a:t> </a:t>
            </a:r>
            <a:r>
              <a:rPr lang="en-US" dirty="0"/>
              <a:t>provide a simple method for qualifying element and attribute names used in XML documents by associating them with namespaces identified by URI references:</a:t>
            </a:r>
          </a:p>
          <a:p>
            <a:pPr lvl="1" eaLnBrk="1" hangingPunct="1"/>
            <a:r>
              <a:rPr lang="en-US" sz="1500" dirty="0">
                <a:sym typeface="Symbol" panose="05050102010706020507" pitchFamily="18" charset="2"/>
              </a:rPr>
              <a:t>Status: WC3 </a:t>
            </a:r>
            <a:r>
              <a:rPr lang="en-US" sz="1500" dirty="0"/>
              <a:t>Recommendation 14-January-1999</a:t>
            </a:r>
          </a:p>
          <a:p>
            <a:pPr lvl="2" eaLnBrk="1" hangingPunct="1"/>
            <a:r>
              <a:rPr lang="en-US" sz="1351" dirty="0"/>
              <a:t>http://www.w3.org/TR/REC-xml-names</a:t>
            </a:r>
            <a:r>
              <a:rPr lang="en-US" sz="1351" dirty="0" smtClean="0"/>
              <a:t>/</a:t>
            </a:r>
            <a:endParaRPr lang="en-US" sz="1351" dirty="0">
              <a:sym typeface="Symbol" panose="05050102010706020507" pitchFamily="18" charset="2"/>
            </a:endParaRPr>
          </a:p>
          <a:p>
            <a:pPr eaLnBrk="1" hangingPunct="1"/>
            <a:r>
              <a:rPr lang="en-US" dirty="0" smtClean="0"/>
              <a:t>URI (Uniform Resource Identifiers)</a:t>
            </a:r>
            <a:r>
              <a:rPr lang="en-US" i="1" dirty="0" smtClean="0"/>
              <a:t> </a:t>
            </a:r>
            <a:br>
              <a:rPr lang="en-US" i="1" dirty="0" smtClean="0"/>
            </a:br>
            <a:r>
              <a:rPr lang="en-US" i="1" dirty="0" smtClean="0"/>
              <a:t>- </a:t>
            </a:r>
            <a:r>
              <a:rPr lang="en-US" dirty="0"/>
              <a:t>provide a simple and extensible means for identifying a resource:</a:t>
            </a:r>
          </a:p>
          <a:p>
            <a:pPr lvl="1" eaLnBrk="1" hangingPunct="1"/>
            <a:r>
              <a:rPr lang="en-US" sz="1500" dirty="0">
                <a:sym typeface="Symbol" panose="05050102010706020507" pitchFamily="18" charset="2"/>
              </a:rPr>
              <a:t>Status: Internet RFC</a:t>
            </a:r>
            <a:r>
              <a:rPr lang="en-US" sz="1500" dirty="0"/>
              <a:t> August 1998</a:t>
            </a:r>
          </a:p>
          <a:p>
            <a:pPr lvl="2" eaLnBrk="1" hangingPunct="1"/>
            <a:r>
              <a:rPr lang="en-US" sz="1351" dirty="0"/>
              <a:t>ftp://ftp.isi.edu/in-notes/rfc2396.txt</a:t>
            </a:r>
          </a:p>
        </p:txBody>
      </p:sp>
    </p:spTree>
    <p:extLst>
      <p:ext uri="{BB962C8B-B14F-4D97-AF65-F5344CB8AC3E}">
        <p14:creationId xmlns:p14="http://schemas.microsoft.com/office/powerpoint/2010/main" val="33466190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9171">
                                            <p:txEl>
                                              <p:pRg st="0" end="0"/>
                                            </p:txEl>
                                          </p:spTgt>
                                        </p:tgtEl>
                                        <p:attrNameLst>
                                          <p:attrName>style.visibility</p:attrName>
                                        </p:attrNameLst>
                                      </p:cBhvr>
                                      <p:to>
                                        <p:strVal val="visible"/>
                                      </p:to>
                                    </p:set>
                                    <p:animEffect transition="in" filter="wipe(left)">
                                      <p:cBhvr>
                                        <p:cTn id="7" dur="500"/>
                                        <p:tgtEl>
                                          <p:spTgt spid="115917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59171">
                                            <p:txEl>
                                              <p:pRg st="1" end="1"/>
                                            </p:txEl>
                                          </p:spTgt>
                                        </p:tgtEl>
                                        <p:attrNameLst>
                                          <p:attrName>style.visibility</p:attrName>
                                        </p:attrNameLst>
                                      </p:cBhvr>
                                      <p:to>
                                        <p:strVal val="visible"/>
                                      </p:to>
                                    </p:set>
                                    <p:animEffect transition="in" filter="wipe(left)">
                                      <p:cBhvr>
                                        <p:cTn id="10" dur="500"/>
                                        <p:tgtEl>
                                          <p:spTgt spid="115917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59171">
                                            <p:txEl>
                                              <p:pRg st="2" end="2"/>
                                            </p:txEl>
                                          </p:spTgt>
                                        </p:tgtEl>
                                        <p:attrNameLst>
                                          <p:attrName>style.visibility</p:attrName>
                                        </p:attrNameLst>
                                      </p:cBhvr>
                                      <p:to>
                                        <p:strVal val="visible"/>
                                      </p:to>
                                    </p:set>
                                    <p:animEffect transition="in" filter="wipe(left)">
                                      <p:cBhvr>
                                        <p:cTn id="13" dur="500"/>
                                        <p:tgtEl>
                                          <p:spTgt spid="11591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59171">
                                            <p:txEl>
                                              <p:pRg st="3" end="3"/>
                                            </p:txEl>
                                          </p:spTgt>
                                        </p:tgtEl>
                                        <p:attrNameLst>
                                          <p:attrName>style.visibility</p:attrName>
                                        </p:attrNameLst>
                                      </p:cBhvr>
                                      <p:to>
                                        <p:strVal val="visible"/>
                                      </p:to>
                                    </p:set>
                                    <p:animEffect transition="in" filter="wipe(left)">
                                      <p:cBhvr>
                                        <p:cTn id="18" dur="500"/>
                                        <p:tgtEl>
                                          <p:spTgt spid="115917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59171">
                                            <p:txEl>
                                              <p:pRg st="4" end="4"/>
                                            </p:txEl>
                                          </p:spTgt>
                                        </p:tgtEl>
                                        <p:attrNameLst>
                                          <p:attrName>style.visibility</p:attrName>
                                        </p:attrNameLst>
                                      </p:cBhvr>
                                      <p:to>
                                        <p:strVal val="visible"/>
                                      </p:to>
                                    </p:set>
                                    <p:animEffect transition="in" filter="wipe(left)">
                                      <p:cBhvr>
                                        <p:cTn id="21" dur="500"/>
                                        <p:tgtEl>
                                          <p:spTgt spid="115917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59171">
                                            <p:txEl>
                                              <p:pRg st="5" end="5"/>
                                            </p:txEl>
                                          </p:spTgt>
                                        </p:tgtEl>
                                        <p:attrNameLst>
                                          <p:attrName>style.visibility</p:attrName>
                                        </p:attrNameLst>
                                      </p:cBhvr>
                                      <p:to>
                                        <p:strVal val="visible"/>
                                      </p:to>
                                    </p:set>
                                    <p:animEffect transition="in" filter="wipe(left)">
                                      <p:cBhvr>
                                        <p:cTn id="24" dur="500"/>
                                        <p:tgtEl>
                                          <p:spTgt spid="1159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idx="4294967295"/>
          </p:nvPr>
        </p:nvSpPr>
        <p:spPr>
          <a:xfrm>
            <a:off x="698870" y="-73238"/>
            <a:ext cx="7543800" cy="1207008"/>
          </a:xfrm>
        </p:spPr>
        <p:txBody>
          <a:bodyPr/>
          <a:lstStyle/>
          <a:p>
            <a:pPr eaLnBrk="1" hangingPunct="1"/>
            <a:r>
              <a:rPr lang="en-US" dirty="0" smtClean="0"/>
              <a:t>Simple Network Example</a:t>
            </a:r>
          </a:p>
        </p:txBody>
      </p:sp>
      <p:sp>
        <p:nvSpPr>
          <p:cNvPr id="7173" name="Rectangle 3"/>
          <p:cNvSpPr>
            <a:spLocks noChangeArrowheads="1"/>
          </p:cNvSpPr>
          <p:nvPr/>
        </p:nvSpPr>
        <p:spPr bwMode="auto">
          <a:xfrm>
            <a:off x="2961085" y="2271713"/>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174" name="Rectangle 4"/>
          <p:cNvSpPr>
            <a:spLocks noChangeArrowheads="1"/>
          </p:cNvSpPr>
          <p:nvPr/>
        </p:nvSpPr>
        <p:spPr bwMode="auto">
          <a:xfrm>
            <a:off x="1143004" y="208704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graphicFrame>
        <p:nvGraphicFramePr>
          <p:cNvPr id="7170" name="Object 5"/>
          <p:cNvGraphicFramePr>
            <a:graphicFrameLocks noChangeAspect="1"/>
          </p:cNvGraphicFramePr>
          <p:nvPr/>
        </p:nvGraphicFramePr>
        <p:xfrm>
          <a:off x="1543051" y="2000252"/>
          <a:ext cx="4914900" cy="3531395"/>
        </p:xfrm>
        <a:graphic>
          <a:graphicData uri="http://schemas.openxmlformats.org/presentationml/2006/ole">
            <mc:AlternateContent xmlns:mc="http://schemas.openxmlformats.org/markup-compatibility/2006">
              <mc:Choice xmlns:v="urn:schemas-microsoft-com:vml" Requires="v">
                <p:oleObj spid="_x0000_s14357" name="Presentation" r:id="rId4" imgW="4573524" imgH="3430524" progId="PowerPoint.Show.8">
                  <p:embed/>
                </p:oleObj>
              </mc:Choice>
              <mc:Fallback>
                <p:oleObj name="Presentation" r:id="rId4" imgW="4573524" imgH="3430524" progId="PowerPoint.Show.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9041" t="19942" r="18562" b="20314"/>
                      <a:stretch>
                        <a:fillRect/>
                      </a:stretch>
                    </p:blipFill>
                    <p:spPr bwMode="auto">
                      <a:xfrm>
                        <a:off x="1543051" y="2000252"/>
                        <a:ext cx="4914900" cy="3531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55942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idx="4294967295"/>
          </p:nvPr>
        </p:nvSpPr>
        <p:spPr>
          <a:xfrm>
            <a:off x="793761" y="324881"/>
            <a:ext cx="7543800" cy="483079"/>
          </a:xfrm>
        </p:spPr>
        <p:txBody>
          <a:bodyPr/>
          <a:lstStyle/>
          <a:p>
            <a:pPr eaLnBrk="1" hangingPunct="1"/>
            <a:r>
              <a:rPr lang="en-GB" sz="2400" dirty="0">
                <a:cs typeface="Times New Roman" panose="02020603050405020304" pitchFamily="18" charset="0"/>
              </a:rPr>
              <a:t>Simple Network Connectivity </a:t>
            </a:r>
            <a:r>
              <a:rPr lang="en-GB" sz="2400" dirty="0" err="1">
                <a:cs typeface="Times New Roman" panose="02020603050405020304" pitchFamily="18" charset="0"/>
              </a:rPr>
              <a:t>Modeled</a:t>
            </a:r>
            <a:r>
              <a:rPr lang="en-GB" sz="2400" dirty="0">
                <a:cs typeface="Times New Roman" panose="02020603050405020304" pitchFamily="18" charset="0"/>
              </a:rPr>
              <a:t> with CIM Topology</a:t>
            </a:r>
            <a:r>
              <a:rPr lang="en-US" dirty="0" smtClean="0"/>
              <a:t> </a:t>
            </a:r>
          </a:p>
        </p:txBody>
      </p:sp>
      <p:sp>
        <p:nvSpPr>
          <p:cNvPr id="8197" name="Rectangle 3"/>
          <p:cNvSpPr>
            <a:spLocks noChangeArrowheads="1"/>
          </p:cNvSpPr>
          <p:nvPr/>
        </p:nvSpPr>
        <p:spPr bwMode="auto">
          <a:xfrm>
            <a:off x="2771775" y="2332436"/>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8198" name="Rectangle 4"/>
          <p:cNvSpPr>
            <a:spLocks noChangeArrowheads="1"/>
          </p:cNvSpPr>
          <p:nvPr/>
        </p:nvSpPr>
        <p:spPr bwMode="auto">
          <a:xfrm>
            <a:off x="1143004" y="201918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graphicFrame>
        <p:nvGraphicFramePr>
          <p:cNvPr id="8194" name="Object 5"/>
          <p:cNvGraphicFramePr>
            <a:graphicFrameLocks noChangeAspect="1"/>
          </p:cNvGraphicFramePr>
          <p:nvPr/>
        </p:nvGraphicFramePr>
        <p:xfrm>
          <a:off x="1885951" y="2057403"/>
          <a:ext cx="5600700" cy="3400425"/>
        </p:xfrm>
        <a:graphic>
          <a:graphicData uri="http://schemas.openxmlformats.org/presentationml/2006/ole">
            <mc:AlternateContent xmlns:mc="http://schemas.openxmlformats.org/markup-compatibility/2006">
              <mc:Choice xmlns:v="urn:schemas-microsoft-com:vml" Requires="v">
                <p:oleObj spid="_x0000_s15381" name="Presentation" r:id="rId4" imgW="1093933" imgH="821591" progId="PowerPoint.Show.8">
                  <p:embed/>
                </p:oleObj>
              </mc:Choice>
              <mc:Fallback>
                <p:oleObj name="Presentation" r:id="rId4" imgW="1093933" imgH="821591" progId="PowerPoint.Show.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4042" t="14241" r="1999" b="9363"/>
                      <a:stretch>
                        <a:fillRect/>
                      </a:stretch>
                    </p:blipFill>
                    <p:spPr bwMode="auto">
                      <a:xfrm>
                        <a:off x="1885951" y="2057403"/>
                        <a:ext cx="5600700" cy="340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0502" name="AutoShape 6"/>
          <p:cNvSpPr>
            <a:spLocks noChangeArrowheads="1"/>
          </p:cNvSpPr>
          <p:nvPr/>
        </p:nvSpPr>
        <p:spPr bwMode="auto">
          <a:xfrm>
            <a:off x="5143500" y="4972051"/>
            <a:ext cx="1143000" cy="285751"/>
          </a:xfrm>
          <a:prstGeom prst="wedgeRectCallout">
            <a:avLst>
              <a:gd name="adj1" fmla="val -37500"/>
              <a:gd name="adj2" fmla="val -676667"/>
            </a:avLst>
          </a:prstGeom>
          <a:solidFill>
            <a:schemeClr val="accent1"/>
          </a:solidFill>
          <a:ln w="9525" algn="ctr">
            <a:solidFill>
              <a:schemeClr val="tx1"/>
            </a:solidFill>
            <a:miter lim="800000"/>
            <a:headEnd/>
            <a:tailEnd/>
          </a:ln>
        </p:spPr>
        <p:txBody>
          <a:bodyPr/>
          <a:lstStyle>
            <a:lvl1pPr marL="109538" indent="-109538"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1200"/>
              <a:t>BDD-RSK2</a:t>
            </a:r>
          </a:p>
        </p:txBody>
      </p:sp>
      <p:sp>
        <p:nvSpPr>
          <p:cNvPr id="1130503" name="AutoShape 7"/>
          <p:cNvSpPr>
            <a:spLocks noChangeArrowheads="1"/>
          </p:cNvSpPr>
          <p:nvPr/>
        </p:nvSpPr>
        <p:spPr bwMode="auto">
          <a:xfrm>
            <a:off x="5086350" y="1943102"/>
            <a:ext cx="628651" cy="285751"/>
          </a:xfrm>
          <a:prstGeom prst="wedgeRectCallout">
            <a:avLst>
              <a:gd name="adj1" fmla="val -62690"/>
              <a:gd name="adj2" fmla="val 326250"/>
            </a:avLst>
          </a:prstGeom>
          <a:solidFill>
            <a:schemeClr val="accent1"/>
          </a:solidFill>
          <a:ln w="9525" algn="ctr">
            <a:solidFill>
              <a:schemeClr val="tx1"/>
            </a:solidFill>
            <a:miter lim="800000"/>
            <a:headEnd/>
            <a:tailEnd/>
          </a:ln>
        </p:spPr>
        <p:txBody>
          <a:bodyPr/>
          <a:lstStyle>
            <a:lvl1pPr marL="109538" indent="-109538"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1200"/>
              <a:t>T1</a:t>
            </a:r>
          </a:p>
        </p:txBody>
      </p:sp>
      <p:sp>
        <p:nvSpPr>
          <p:cNvPr id="1130504" name="AutoShape 8"/>
          <p:cNvSpPr>
            <a:spLocks noChangeArrowheads="1"/>
          </p:cNvSpPr>
          <p:nvPr/>
        </p:nvSpPr>
        <p:spPr bwMode="auto">
          <a:xfrm>
            <a:off x="5943601" y="1943102"/>
            <a:ext cx="628651" cy="285751"/>
          </a:xfrm>
          <a:prstGeom prst="wedgeRectCallout">
            <a:avLst>
              <a:gd name="adj1" fmla="val -85986"/>
              <a:gd name="adj2" fmla="val 323750"/>
            </a:avLst>
          </a:prstGeom>
          <a:solidFill>
            <a:schemeClr val="accent1"/>
          </a:solidFill>
          <a:ln w="9525" algn="ctr">
            <a:solidFill>
              <a:schemeClr val="tx1"/>
            </a:solidFill>
            <a:miter lim="800000"/>
            <a:headEnd/>
            <a:tailEnd/>
          </a:ln>
        </p:spPr>
        <p:txBody>
          <a:bodyPr/>
          <a:lstStyle>
            <a:lvl1pPr marL="109538" indent="-109538"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eaLnBrk="1" hangingPunct="1">
              <a:buFontTx/>
              <a:buNone/>
            </a:pPr>
            <a:r>
              <a:rPr lang="en-US" sz="1200"/>
              <a:t>T2</a:t>
            </a:r>
          </a:p>
        </p:txBody>
      </p:sp>
    </p:spTree>
    <p:extLst>
      <p:ext uri="{BB962C8B-B14F-4D97-AF65-F5344CB8AC3E}">
        <p14:creationId xmlns:p14="http://schemas.microsoft.com/office/powerpoint/2010/main" val="12622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0502"/>
                                        </p:tgtEl>
                                        <p:attrNameLst>
                                          <p:attrName>style.visibility</p:attrName>
                                        </p:attrNameLst>
                                      </p:cBhvr>
                                      <p:to>
                                        <p:strVal val="visible"/>
                                      </p:to>
                                    </p:set>
                                    <p:animEffect transition="in" filter="dissolve">
                                      <p:cBhvr>
                                        <p:cTn id="7" dur="500"/>
                                        <p:tgtEl>
                                          <p:spTgt spid="1130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30503"/>
                                        </p:tgtEl>
                                        <p:attrNameLst>
                                          <p:attrName>style.visibility</p:attrName>
                                        </p:attrNameLst>
                                      </p:cBhvr>
                                      <p:to>
                                        <p:strVal val="visible"/>
                                      </p:to>
                                    </p:set>
                                    <p:animEffect transition="in" filter="dissolve">
                                      <p:cBhvr>
                                        <p:cTn id="12" dur="500"/>
                                        <p:tgtEl>
                                          <p:spTgt spid="113050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30504"/>
                                        </p:tgtEl>
                                        <p:attrNameLst>
                                          <p:attrName>style.visibility</p:attrName>
                                        </p:attrNameLst>
                                      </p:cBhvr>
                                      <p:to>
                                        <p:strVal val="visible"/>
                                      </p:to>
                                    </p:set>
                                    <p:animEffect transition="in" filter="dissolve">
                                      <p:cBhvr>
                                        <p:cTn id="15" dur="500"/>
                                        <p:tgtEl>
                                          <p:spTgt spid="113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02" grpId="0" animBg="1"/>
      <p:bldP spid="1130503" grpId="0" animBg="1"/>
      <p:bldP spid="11305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idx="4294967295"/>
          </p:nvPr>
        </p:nvSpPr>
        <p:spPr>
          <a:xfrm>
            <a:off x="802387" y="198408"/>
            <a:ext cx="7543800" cy="569343"/>
          </a:xfrm>
        </p:spPr>
        <p:txBody>
          <a:bodyPr/>
          <a:lstStyle/>
          <a:p>
            <a:pPr eaLnBrk="1" hangingPunct="1"/>
            <a:r>
              <a:rPr lang="en-US" dirty="0" err="1" smtClean="0"/>
              <a:t>ACLineSegment</a:t>
            </a:r>
            <a:r>
              <a:rPr lang="en-US" dirty="0" smtClean="0"/>
              <a:t> in RDF</a:t>
            </a:r>
          </a:p>
        </p:txBody>
      </p:sp>
      <p:graphicFrame>
        <p:nvGraphicFramePr>
          <p:cNvPr id="10242" name="Object 3"/>
          <p:cNvGraphicFramePr>
            <a:graphicFrameLocks noChangeAspect="1"/>
          </p:cNvGraphicFramePr>
          <p:nvPr/>
        </p:nvGraphicFramePr>
        <p:xfrm>
          <a:off x="1450183" y="2068119"/>
          <a:ext cx="7740255" cy="3215879"/>
        </p:xfrm>
        <a:graphic>
          <a:graphicData uri="http://schemas.openxmlformats.org/presentationml/2006/ole">
            <mc:AlternateContent xmlns:mc="http://schemas.openxmlformats.org/markup-compatibility/2006">
              <mc:Choice xmlns:v="urn:schemas-microsoft-com:vml" Requires="v">
                <p:oleObj spid="_x0000_s17429" name="WordPad Document" r:id="rId3" imgW="8734320" imgH="3628440" progId="WordPad.Document.1">
                  <p:embed/>
                </p:oleObj>
              </mc:Choice>
              <mc:Fallback>
                <p:oleObj name="WordPad Document" r:id="rId3" imgW="8734320" imgH="3628440" progId="WordPad.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183" y="2068119"/>
                        <a:ext cx="7740255" cy="3215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6340" name="Rectangle 4"/>
          <p:cNvSpPr>
            <a:spLocks noChangeArrowheads="1"/>
          </p:cNvSpPr>
          <p:nvPr/>
        </p:nvSpPr>
        <p:spPr bwMode="auto">
          <a:xfrm>
            <a:off x="1428751" y="2914651"/>
            <a:ext cx="4343400" cy="3429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1166341" name="Rectangle 5"/>
          <p:cNvSpPr>
            <a:spLocks noChangeArrowheads="1"/>
          </p:cNvSpPr>
          <p:nvPr/>
        </p:nvSpPr>
        <p:spPr bwMode="auto">
          <a:xfrm>
            <a:off x="1428751" y="3771901"/>
            <a:ext cx="4343400" cy="3429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1166342" name="Rectangle 6"/>
          <p:cNvSpPr>
            <a:spLocks noChangeArrowheads="1"/>
          </p:cNvSpPr>
          <p:nvPr/>
        </p:nvSpPr>
        <p:spPr bwMode="auto">
          <a:xfrm>
            <a:off x="1428751" y="4572001"/>
            <a:ext cx="4343400" cy="3429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Tree>
    <p:extLst>
      <p:ext uri="{BB962C8B-B14F-4D97-AF65-F5344CB8AC3E}">
        <p14:creationId xmlns:p14="http://schemas.microsoft.com/office/powerpoint/2010/main" val="4014922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6340"/>
                                        </p:tgtEl>
                                        <p:attrNameLst>
                                          <p:attrName>style.visibility</p:attrName>
                                        </p:attrNameLst>
                                      </p:cBhvr>
                                      <p:to>
                                        <p:strVal val="visible"/>
                                      </p:to>
                                    </p:set>
                                    <p:animEffect transition="in" filter="dissolve">
                                      <p:cBhvr>
                                        <p:cTn id="7" dur="500"/>
                                        <p:tgtEl>
                                          <p:spTgt spid="1166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6341"/>
                                        </p:tgtEl>
                                        <p:attrNameLst>
                                          <p:attrName>style.visibility</p:attrName>
                                        </p:attrNameLst>
                                      </p:cBhvr>
                                      <p:to>
                                        <p:strVal val="visible"/>
                                      </p:to>
                                    </p:set>
                                    <p:animEffect transition="in" filter="dissolve">
                                      <p:cBhvr>
                                        <p:cTn id="12" dur="500"/>
                                        <p:tgtEl>
                                          <p:spTgt spid="116634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66342"/>
                                        </p:tgtEl>
                                        <p:attrNameLst>
                                          <p:attrName>style.visibility</p:attrName>
                                        </p:attrNameLst>
                                      </p:cBhvr>
                                      <p:to>
                                        <p:strVal val="visible"/>
                                      </p:to>
                                    </p:set>
                                    <p:animEffect transition="in" filter="dissolve">
                                      <p:cBhvr>
                                        <p:cTn id="15" dur="500"/>
                                        <p:tgtEl>
                                          <p:spTgt spid="1166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40" grpId="0" animBg="1"/>
      <p:bldP spid="1166341" grpId="0" animBg="1"/>
      <p:bldP spid="11663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en-US" sz="2100" dirty="0"/>
              <a:t>The IEC Standards for Power System Model Exchange</a:t>
            </a:r>
          </a:p>
        </p:txBody>
      </p:sp>
      <p:sp>
        <p:nvSpPr>
          <p:cNvPr id="100356" name="Rectangle 3"/>
          <p:cNvSpPr>
            <a:spLocks noGrp="1" noChangeArrowheads="1"/>
          </p:cNvSpPr>
          <p:nvPr>
            <p:ph type="body" idx="1"/>
          </p:nvPr>
        </p:nvSpPr>
        <p:spPr>
          <a:xfrm>
            <a:off x="457200" y="1141568"/>
            <a:ext cx="8229600" cy="4525963"/>
          </a:xfrm>
        </p:spPr>
        <p:txBody>
          <a:bodyPr/>
          <a:lstStyle/>
          <a:p>
            <a:pPr eaLnBrk="1" hangingPunct="1">
              <a:lnSpc>
                <a:spcPct val="80000"/>
              </a:lnSpc>
            </a:pPr>
            <a:r>
              <a:rPr lang="en-US" dirty="0"/>
              <a:t>The CIM translated into the industry standard </a:t>
            </a:r>
            <a:r>
              <a:rPr lang="en-US" dirty="0" err="1"/>
              <a:t>eXtensible</a:t>
            </a:r>
            <a:r>
              <a:rPr lang="en-US" dirty="0"/>
              <a:t> Markup Language (XML):</a:t>
            </a:r>
          </a:p>
          <a:p>
            <a:pPr lvl="1" eaLnBrk="1" hangingPunct="1">
              <a:lnSpc>
                <a:spcPct val="80000"/>
              </a:lnSpc>
            </a:pPr>
            <a:r>
              <a:rPr lang="en-US" dirty="0"/>
              <a:t>Uses a standard XML format that any EMS can understand using standard Internet and/or Microsoft </a:t>
            </a:r>
            <a:r>
              <a:rPr lang="en-US" dirty="0" smtClean="0"/>
              <a:t>technologies</a:t>
            </a:r>
          </a:p>
          <a:p>
            <a:pPr marL="457188" lvl="1" indent="0" eaLnBrk="1" hangingPunct="1">
              <a:lnSpc>
                <a:spcPct val="80000"/>
              </a:lnSpc>
              <a:buNone/>
            </a:pPr>
            <a:endParaRPr lang="en-US" dirty="0"/>
          </a:p>
          <a:p>
            <a:pPr eaLnBrk="1" hangingPunct="1">
              <a:lnSpc>
                <a:spcPct val="80000"/>
              </a:lnSpc>
            </a:pPr>
            <a:r>
              <a:rPr lang="en-US" dirty="0"/>
              <a:t>IEC 61970 series of standards</a:t>
            </a:r>
          </a:p>
          <a:p>
            <a:pPr lvl="1" eaLnBrk="1" hangingPunct="1">
              <a:lnSpc>
                <a:spcPct val="80000"/>
              </a:lnSpc>
            </a:pPr>
            <a:r>
              <a:rPr lang="en-US" dirty="0"/>
              <a:t>Part 301 CIM Base</a:t>
            </a:r>
          </a:p>
          <a:p>
            <a:pPr lvl="2" eaLnBrk="1" hangingPunct="1">
              <a:lnSpc>
                <a:spcPct val="80000"/>
              </a:lnSpc>
            </a:pPr>
            <a:r>
              <a:rPr lang="en-US" dirty="0"/>
              <a:t>Specifies UML model</a:t>
            </a:r>
          </a:p>
          <a:p>
            <a:pPr lvl="1" eaLnBrk="1" hangingPunct="1">
              <a:lnSpc>
                <a:spcPct val="80000"/>
              </a:lnSpc>
            </a:pPr>
            <a:r>
              <a:rPr lang="en-US" dirty="0"/>
              <a:t>Parts 452 and 456 CIM Model Exchange Specification</a:t>
            </a:r>
          </a:p>
          <a:p>
            <a:pPr lvl="2" eaLnBrk="1" hangingPunct="1">
              <a:lnSpc>
                <a:spcPct val="80000"/>
              </a:lnSpc>
            </a:pPr>
            <a:r>
              <a:rPr lang="en-US" dirty="0"/>
              <a:t>Specifies guidelines for the definition of specific profiles (or subsets) of the CIM for particular power system model exchange requirements</a:t>
            </a:r>
          </a:p>
          <a:p>
            <a:pPr lvl="1" eaLnBrk="1" hangingPunct="1">
              <a:lnSpc>
                <a:spcPct val="80000"/>
              </a:lnSpc>
            </a:pPr>
            <a:r>
              <a:rPr lang="en-US" dirty="0"/>
              <a:t>Part 501 CIM RDF Schema</a:t>
            </a:r>
          </a:p>
          <a:p>
            <a:pPr lvl="2" eaLnBrk="1" hangingPunct="1">
              <a:lnSpc>
                <a:spcPct val="80000"/>
              </a:lnSpc>
            </a:pPr>
            <a:r>
              <a:rPr lang="en-US" dirty="0"/>
              <a:t>Specifies mapping between UML model and XML model using RDF Schema</a:t>
            </a:r>
          </a:p>
          <a:p>
            <a:pPr lvl="2" eaLnBrk="1" hangingPunct="1">
              <a:lnSpc>
                <a:spcPct val="80000"/>
              </a:lnSpc>
            </a:pPr>
            <a:r>
              <a:rPr lang="en-US" dirty="0"/>
              <a:t>This was mandated by NERC for exchange of models between Reliability Coordinators</a:t>
            </a:r>
          </a:p>
          <a:p>
            <a:pPr lvl="1" eaLnBrk="1" hangingPunct="1">
              <a:lnSpc>
                <a:spcPct val="80000"/>
              </a:lnSpc>
            </a:pPr>
            <a:r>
              <a:rPr lang="en-US" dirty="0"/>
              <a:t>Part 552 CIM XML Model Exchange Format</a:t>
            </a:r>
          </a:p>
          <a:p>
            <a:pPr lvl="2" eaLnBrk="1" hangingPunct="1">
              <a:lnSpc>
                <a:spcPct val="80000"/>
              </a:lnSpc>
            </a:pPr>
            <a:r>
              <a:rPr lang="en-US" dirty="0"/>
              <a:t>Specifies simplified RDF Schema and extensions to transfer incremental updates via difference file</a:t>
            </a:r>
          </a:p>
          <a:p>
            <a:pPr eaLnBrk="1" hangingPunct="1">
              <a:lnSpc>
                <a:spcPct val="80000"/>
              </a:lnSpc>
            </a:pPr>
            <a:endParaRPr lang="en-US" dirty="0"/>
          </a:p>
        </p:txBody>
      </p:sp>
    </p:spTree>
    <p:extLst>
      <p:ext uri="{BB962C8B-B14F-4D97-AF65-F5344CB8AC3E}">
        <p14:creationId xmlns:p14="http://schemas.microsoft.com/office/powerpoint/2010/main" val="3142169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3"/>
          <p:cNvGraphicFramePr>
            <a:graphicFrameLocks noChangeAspect="1"/>
          </p:cNvGraphicFramePr>
          <p:nvPr/>
        </p:nvGraphicFramePr>
        <p:xfrm>
          <a:off x="1450183" y="2068119"/>
          <a:ext cx="7740255" cy="3215879"/>
        </p:xfrm>
        <a:graphic>
          <a:graphicData uri="http://schemas.openxmlformats.org/presentationml/2006/ole">
            <mc:AlternateContent xmlns:mc="http://schemas.openxmlformats.org/markup-compatibility/2006">
              <mc:Choice xmlns:v="urn:schemas-microsoft-com:vml" Requires="v">
                <p:oleObj spid="_x0000_s18453" name="WordPad Document" r:id="rId3" imgW="8734320" imgH="3628440" progId="WordPad.Document.1">
                  <p:embed/>
                </p:oleObj>
              </mc:Choice>
              <mc:Fallback>
                <p:oleObj name="WordPad Document" r:id="rId3" imgW="8734320" imgH="3628440" progId="WordPad.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183" y="2068119"/>
                        <a:ext cx="7740255" cy="3215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9412" name="Rectangle 4"/>
          <p:cNvSpPr>
            <a:spLocks noChangeArrowheads="1"/>
          </p:cNvSpPr>
          <p:nvPr/>
        </p:nvSpPr>
        <p:spPr bwMode="auto">
          <a:xfrm>
            <a:off x="2686051" y="2914650"/>
            <a:ext cx="3086100" cy="171451"/>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1169413" name="Rectangle 5"/>
          <p:cNvSpPr>
            <a:spLocks noChangeArrowheads="1"/>
          </p:cNvSpPr>
          <p:nvPr/>
        </p:nvSpPr>
        <p:spPr bwMode="auto">
          <a:xfrm>
            <a:off x="4114800" y="4229101"/>
            <a:ext cx="3657600" cy="171451"/>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1169415" name="Rectangle 7"/>
          <p:cNvSpPr>
            <a:spLocks noChangeArrowheads="1"/>
          </p:cNvSpPr>
          <p:nvPr/>
        </p:nvSpPr>
        <p:spPr bwMode="auto">
          <a:xfrm>
            <a:off x="4057651" y="4972050"/>
            <a:ext cx="3657600" cy="171451"/>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7" name="Rectangle 2"/>
          <p:cNvSpPr txBox="1">
            <a:spLocks noChangeArrowheads="1"/>
          </p:cNvSpPr>
          <p:nvPr/>
        </p:nvSpPr>
        <p:spPr bwMode="auto">
          <a:xfrm>
            <a:off x="802387" y="198408"/>
            <a:ext cx="7543800" cy="5693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595959"/>
                </a:solidFill>
                <a:latin typeface="+mj-lt"/>
                <a:ea typeface="+mj-ea"/>
                <a:cs typeface="Tahoma" pitchFamily="34" charset="0"/>
              </a:defRPr>
            </a:lvl1pPr>
            <a:lvl2pPr algn="l" rtl="0" eaLnBrk="0" fontAlgn="base" hangingPunct="0">
              <a:spcBef>
                <a:spcPct val="0"/>
              </a:spcBef>
              <a:spcAft>
                <a:spcPct val="0"/>
              </a:spcAft>
              <a:defRPr sz="3200" b="1">
                <a:solidFill>
                  <a:srgbClr val="595959"/>
                </a:solidFill>
                <a:latin typeface="Calibri" pitchFamily="34" charset="0"/>
                <a:cs typeface="Tahoma" pitchFamily="34" charset="0"/>
              </a:defRPr>
            </a:lvl2pPr>
            <a:lvl3pPr algn="l" rtl="0" eaLnBrk="0" fontAlgn="base" hangingPunct="0">
              <a:spcBef>
                <a:spcPct val="0"/>
              </a:spcBef>
              <a:spcAft>
                <a:spcPct val="0"/>
              </a:spcAft>
              <a:defRPr sz="3200" b="1">
                <a:solidFill>
                  <a:srgbClr val="595959"/>
                </a:solidFill>
                <a:latin typeface="Calibri" pitchFamily="34" charset="0"/>
                <a:cs typeface="Tahoma" pitchFamily="34" charset="0"/>
              </a:defRPr>
            </a:lvl3pPr>
            <a:lvl4pPr algn="l" rtl="0" eaLnBrk="0" fontAlgn="base" hangingPunct="0">
              <a:spcBef>
                <a:spcPct val="0"/>
              </a:spcBef>
              <a:spcAft>
                <a:spcPct val="0"/>
              </a:spcAft>
              <a:defRPr sz="3200" b="1">
                <a:solidFill>
                  <a:srgbClr val="595959"/>
                </a:solidFill>
                <a:latin typeface="Calibri" pitchFamily="34" charset="0"/>
                <a:cs typeface="Tahoma" pitchFamily="34" charset="0"/>
              </a:defRPr>
            </a:lvl4pPr>
            <a:lvl5pPr algn="l" rtl="0" eaLnBrk="0" fontAlgn="base" hangingPunct="0">
              <a:spcBef>
                <a:spcPct val="0"/>
              </a:spcBef>
              <a:spcAft>
                <a:spcPct val="0"/>
              </a:spcAft>
              <a:defRPr sz="3200" b="1">
                <a:solidFill>
                  <a:srgbClr val="595959"/>
                </a:solidFill>
                <a:latin typeface="Calibri" pitchFamily="34" charset="0"/>
                <a:cs typeface="Tahoma" pitchFamily="34" charset="0"/>
              </a:defRPr>
            </a:lvl5pPr>
            <a:lvl6pPr marL="457189" algn="ctr" rtl="0" eaLnBrk="1" fontAlgn="base" hangingPunct="1">
              <a:spcBef>
                <a:spcPct val="0"/>
              </a:spcBef>
              <a:spcAft>
                <a:spcPct val="0"/>
              </a:spcAft>
              <a:defRPr sz="3200" b="1">
                <a:solidFill>
                  <a:schemeClr val="tx1"/>
                </a:solidFill>
                <a:latin typeface="Tahoma" pitchFamily="34" charset="0"/>
                <a:cs typeface="Tahoma" pitchFamily="34" charset="0"/>
              </a:defRPr>
            </a:lvl6pPr>
            <a:lvl7pPr marL="914377" algn="ctr" rtl="0" eaLnBrk="1" fontAlgn="base" hangingPunct="1">
              <a:spcBef>
                <a:spcPct val="0"/>
              </a:spcBef>
              <a:spcAft>
                <a:spcPct val="0"/>
              </a:spcAft>
              <a:defRPr sz="3200" b="1">
                <a:solidFill>
                  <a:schemeClr val="tx1"/>
                </a:solidFill>
                <a:latin typeface="Tahoma" pitchFamily="34" charset="0"/>
                <a:cs typeface="Tahoma" pitchFamily="34" charset="0"/>
              </a:defRPr>
            </a:lvl7pPr>
            <a:lvl8pPr marL="1371566" algn="ctr" rtl="0" eaLnBrk="1" fontAlgn="base" hangingPunct="1">
              <a:spcBef>
                <a:spcPct val="0"/>
              </a:spcBef>
              <a:spcAft>
                <a:spcPct val="0"/>
              </a:spcAft>
              <a:defRPr sz="3200" b="1">
                <a:solidFill>
                  <a:schemeClr val="tx1"/>
                </a:solidFill>
                <a:latin typeface="Tahoma" pitchFamily="34" charset="0"/>
                <a:cs typeface="Tahoma" pitchFamily="34" charset="0"/>
              </a:defRPr>
            </a:lvl8pPr>
            <a:lvl9pPr marL="1828754" algn="ctr" rtl="0" eaLnBrk="1" fontAlgn="base" hangingPunct="1">
              <a:spcBef>
                <a:spcPct val="0"/>
              </a:spcBef>
              <a:spcAft>
                <a:spcPct val="0"/>
              </a:spcAft>
              <a:defRPr sz="3200" b="1">
                <a:solidFill>
                  <a:schemeClr val="tx1"/>
                </a:solidFill>
                <a:latin typeface="Tahoma" pitchFamily="34" charset="0"/>
                <a:cs typeface="Tahoma" pitchFamily="34" charset="0"/>
              </a:defRPr>
            </a:lvl9pPr>
          </a:lstStyle>
          <a:p>
            <a:pPr eaLnBrk="1" hangingPunct="1"/>
            <a:r>
              <a:rPr lang="en-US" smtClean="0"/>
              <a:t>ACLineSegment in RDF</a:t>
            </a:r>
            <a:endParaRPr lang="en-US" dirty="0" smtClean="0"/>
          </a:p>
        </p:txBody>
      </p:sp>
    </p:spTree>
    <p:extLst>
      <p:ext uri="{BB962C8B-B14F-4D97-AF65-F5344CB8AC3E}">
        <p14:creationId xmlns:p14="http://schemas.microsoft.com/office/powerpoint/2010/main" val="4111533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9412"/>
                                        </p:tgtEl>
                                        <p:attrNameLst>
                                          <p:attrName>style.visibility</p:attrName>
                                        </p:attrNameLst>
                                      </p:cBhvr>
                                      <p:to>
                                        <p:strVal val="visible"/>
                                      </p:to>
                                    </p:set>
                                    <p:animEffect transition="in" filter="dissolve">
                                      <p:cBhvr>
                                        <p:cTn id="7" dur="500"/>
                                        <p:tgtEl>
                                          <p:spTgt spid="1169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9413"/>
                                        </p:tgtEl>
                                        <p:attrNameLst>
                                          <p:attrName>style.visibility</p:attrName>
                                        </p:attrNameLst>
                                      </p:cBhvr>
                                      <p:to>
                                        <p:strVal val="visible"/>
                                      </p:to>
                                    </p:set>
                                    <p:animEffect transition="in" filter="dissolve">
                                      <p:cBhvr>
                                        <p:cTn id="12" dur="500"/>
                                        <p:tgtEl>
                                          <p:spTgt spid="116941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69415"/>
                                        </p:tgtEl>
                                        <p:attrNameLst>
                                          <p:attrName>style.visibility</p:attrName>
                                        </p:attrNameLst>
                                      </p:cBhvr>
                                      <p:to>
                                        <p:strVal val="visible"/>
                                      </p:to>
                                    </p:set>
                                    <p:animEffect transition="in" filter="dissolve">
                                      <p:cBhvr>
                                        <p:cTn id="15" dur="500"/>
                                        <p:tgtEl>
                                          <p:spTgt spid="116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2" grpId="0" animBg="1"/>
      <p:bldP spid="1169413" grpId="0" animBg="1"/>
      <p:bldP spid="11694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3"/>
          <p:cNvGraphicFramePr>
            <a:graphicFrameLocks noChangeAspect="1"/>
          </p:cNvGraphicFramePr>
          <p:nvPr/>
        </p:nvGraphicFramePr>
        <p:xfrm>
          <a:off x="1409704" y="1987158"/>
          <a:ext cx="7247335" cy="2055019"/>
        </p:xfrm>
        <a:graphic>
          <a:graphicData uri="http://schemas.openxmlformats.org/presentationml/2006/ole">
            <mc:AlternateContent xmlns:mc="http://schemas.openxmlformats.org/markup-compatibility/2006">
              <mc:Choice xmlns:v="urn:schemas-microsoft-com:vml" Requires="v">
                <p:oleObj spid="_x0000_s19496" name="WordPad Document" r:id="rId3" imgW="8734320" imgH="2476440" progId="WordPad.Document.1">
                  <p:embed/>
                </p:oleObj>
              </mc:Choice>
              <mc:Fallback>
                <p:oleObj name="WordPad Document" r:id="rId3" imgW="8734320" imgH="2476440" progId="WordPad.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4" y="1987158"/>
                        <a:ext cx="7247335" cy="2055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4" name="Text Box 4"/>
          <p:cNvSpPr txBox="1">
            <a:spLocks noChangeArrowheads="1"/>
          </p:cNvSpPr>
          <p:nvPr/>
        </p:nvSpPr>
        <p:spPr bwMode="auto">
          <a:xfrm>
            <a:off x="1436657" y="4036220"/>
            <a:ext cx="2108269" cy="25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0"/>
              </a:spcBef>
              <a:buFontTx/>
              <a:buNone/>
            </a:pPr>
            <a:r>
              <a:rPr lang="en-US" sz="1051" b="1">
                <a:solidFill>
                  <a:schemeClr val="accent2"/>
                </a:solidFill>
                <a:latin typeface="Courier New" panose="02070309020205020404" pitchFamily="49" charset="0"/>
              </a:rPr>
              <a:t>Further down in document</a:t>
            </a:r>
          </a:p>
        </p:txBody>
      </p:sp>
      <p:sp>
        <p:nvSpPr>
          <p:cNvPr id="12295" name="Text Box 5"/>
          <p:cNvSpPr txBox="1">
            <a:spLocks noChangeArrowheads="1"/>
          </p:cNvSpPr>
          <p:nvPr/>
        </p:nvSpPr>
        <p:spPr bwMode="auto">
          <a:xfrm>
            <a:off x="1220597" y="1943100"/>
            <a:ext cx="5875326" cy="254044"/>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0"/>
              </a:spcBef>
              <a:buFontTx/>
              <a:buNone/>
            </a:pPr>
            <a:r>
              <a:rPr lang="en-US" sz="1051" b="1">
                <a:solidFill>
                  <a:schemeClr val="accent2"/>
                </a:solidFill>
                <a:latin typeface="Courier New" panose="02070309020205020404" pitchFamily="49" charset="0"/>
              </a:rPr>
              <a:t>Substation VOL with 230 KV voltage level and Bay 240W79 with Breaker CB</a:t>
            </a:r>
          </a:p>
        </p:txBody>
      </p:sp>
      <p:graphicFrame>
        <p:nvGraphicFramePr>
          <p:cNvPr id="12291" name="Object 6"/>
          <p:cNvGraphicFramePr>
            <a:graphicFrameLocks noChangeAspect="1"/>
          </p:cNvGraphicFramePr>
          <p:nvPr/>
        </p:nvGraphicFramePr>
        <p:xfrm>
          <a:off x="1450185" y="4321972"/>
          <a:ext cx="7259241" cy="1220391"/>
        </p:xfrm>
        <a:graphic>
          <a:graphicData uri="http://schemas.openxmlformats.org/presentationml/2006/ole">
            <mc:AlternateContent xmlns:mc="http://schemas.openxmlformats.org/markup-compatibility/2006">
              <mc:Choice xmlns:v="urn:schemas-microsoft-com:vml" Requires="v">
                <p:oleObj spid="_x0000_s19497" name="WordPad Document" r:id="rId5" imgW="8734320" imgH="1468800" progId="WordPad.Document.1">
                  <p:embed/>
                </p:oleObj>
              </mc:Choice>
              <mc:Fallback>
                <p:oleObj name="WordPad Document" r:id="rId5" imgW="8734320" imgH="1468800" progId="WordPad.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0185" y="4321972"/>
                        <a:ext cx="7259241" cy="122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367" name="Rectangle 7"/>
          <p:cNvSpPr>
            <a:spLocks noChangeArrowheads="1"/>
          </p:cNvSpPr>
          <p:nvPr/>
        </p:nvSpPr>
        <p:spPr bwMode="auto">
          <a:xfrm>
            <a:off x="1428751" y="2228851"/>
            <a:ext cx="3771900" cy="1143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1167368" name="Rectangle 8"/>
          <p:cNvSpPr>
            <a:spLocks noChangeArrowheads="1"/>
          </p:cNvSpPr>
          <p:nvPr/>
        </p:nvSpPr>
        <p:spPr bwMode="auto">
          <a:xfrm>
            <a:off x="1714500" y="3086101"/>
            <a:ext cx="5715000" cy="1143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9" name="Rectangle 2"/>
          <p:cNvSpPr txBox="1">
            <a:spLocks noChangeArrowheads="1"/>
          </p:cNvSpPr>
          <p:nvPr/>
        </p:nvSpPr>
        <p:spPr bwMode="auto">
          <a:xfrm>
            <a:off x="802387" y="198408"/>
            <a:ext cx="7543800" cy="5693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595959"/>
                </a:solidFill>
                <a:latin typeface="+mj-lt"/>
                <a:ea typeface="+mj-ea"/>
                <a:cs typeface="Tahoma" pitchFamily="34" charset="0"/>
              </a:defRPr>
            </a:lvl1pPr>
            <a:lvl2pPr algn="l" rtl="0" eaLnBrk="0" fontAlgn="base" hangingPunct="0">
              <a:spcBef>
                <a:spcPct val="0"/>
              </a:spcBef>
              <a:spcAft>
                <a:spcPct val="0"/>
              </a:spcAft>
              <a:defRPr sz="3200" b="1">
                <a:solidFill>
                  <a:srgbClr val="595959"/>
                </a:solidFill>
                <a:latin typeface="Calibri" pitchFamily="34" charset="0"/>
                <a:cs typeface="Tahoma" pitchFamily="34" charset="0"/>
              </a:defRPr>
            </a:lvl2pPr>
            <a:lvl3pPr algn="l" rtl="0" eaLnBrk="0" fontAlgn="base" hangingPunct="0">
              <a:spcBef>
                <a:spcPct val="0"/>
              </a:spcBef>
              <a:spcAft>
                <a:spcPct val="0"/>
              </a:spcAft>
              <a:defRPr sz="3200" b="1">
                <a:solidFill>
                  <a:srgbClr val="595959"/>
                </a:solidFill>
                <a:latin typeface="Calibri" pitchFamily="34" charset="0"/>
                <a:cs typeface="Tahoma" pitchFamily="34" charset="0"/>
              </a:defRPr>
            </a:lvl3pPr>
            <a:lvl4pPr algn="l" rtl="0" eaLnBrk="0" fontAlgn="base" hangingPunct="0">
              <a:spcBef>
                <a:spcPct val="0"/>
              </a:spcBef>
              <a:spcAft>
                <a:spcPct val="0"/>
              </a:spcAft>
              <a:defRPr sz="3200" b="1">
                <a:solidFill>
                  <a:srgbClr val="595959"/>
                </a:solidFill>
                <a:latin typeface="Calibri" pitchFamily="34" charset="0"/>
                <a:cs typeface="Tahoma" pitchFamily="34" charset="0"/>
              </a:defRPr>
            </a:lvl4pPr>
            <a:lvl5pPr algn="l" rtl="0" eaLnBrk="0" fontAlgn="base" hangingPunct="0">
              <a:spcBef>
                <a:spcPct val="0"/>
              </a:spcBef>
              <a:spcAft>
                <a:spcPct val="0"/>
              </a:spcAft>
              <a:defRPr sz="3200" b="1">
                <a:solidFill>
                  <a:srgbClr val="595959"/>
                </a:solidFill>
                <a:latin typeface="Calibri" pitchFamily="34" charset="0"/>
                <a:cs typeface="Tahoma" pitchFamily="34" charset="0"/>
              </a:defRPr>
            </a:lvl5pPr>
            <a:lvl6pPr marL="457189" algn="ctr" rtl="0" eaLnBrk="1" fontAlgn="base" hangingPunct="1">
              <a:spcBef>
                <a:spcPct val="0"/>
              </a:spcBef>
              <a:spcAft>
                <a:spcPct val="0"/>
              </a:spcAft>
              <a:defRPr sz="3200" b="1">
                <a:solidFill>
                  <a:schemeClr val="tx1"/>
                </a:solidFill>
                <a:latin typeface="Tahoma" pitchFamily="34" charset="0"/>
                <a:cs typeface="Tahoma" pitchFamily="34" charset="0"/>
              </a:defRPr>
            </a:lvl6pPr>
            <a:lvl7pPr marL="914377" algn="ctr" rtl="0" eaLnBrk="1" fontAlgn="base" hangingPunct="1">
              <a:spcBef>
                <a:spcPct val="0"/>
              </a:spcBef>
              <a:spcAft>
                <a:spcPct val="0"/>
              </a:spcAft>
              <a:defRPr sz="3200" b="1">
                <a:solidFill>
                  <a:schemeClr val="tx1"/>
                </a:solidFill>
                <a:latin typeface="Tahoma" pitchFamily="34" charset="0"/>
                <a:cs typeface="Tahoma" pitchFamily="34" charset="0"/>
              </a:defRPr>
            </a:lvl7pPr>
            <a:lvl8pPr marL="1371566" algn="ctr" rtl="0" eaLnBrk="1" fontAlgn="base" hangingPunct="1">
              <a:spcBef>
                <a:spcPct val="0"/>
              </a:spcBef>
              <a:spcAft>
                <a:spcPct val="0"/>
              </a:spcAft>
              <a:defRPr sz="3200" b="1">
                <a:solidFill>
                  <a:schemeClr val="tx1"/>
                </a:solidFill>
                <a:latin typeface="Tahoma" pitchFamily="34" charset="0"/>
                <a:cs typeface="Tahoma" pitchFamily="34" charset="0"/>
              </a:defRPr>
            </a:lvl8pPr>
            <a:lvl9pPr marL="1828754" algn="ctr" rtl="0" eaLnBrk="1" fontAlgn="base" hangingPunct="1">
              <a:spcBef>
                <a:spcPct val="0"/>
              </a:spcBef>
              <a:spcAft>
                <a:spcPct val="0"/>
              </a:spcAft>
              <a:defRPr sz="3200" b="1">
                <a:solidFill>
                  <a:schemeClr val="tx1"/>
                </a:solidFill>
                <a:latin typeface="Tahoma" pitchFamily="34" charset="0"/>
                <a:cs typeface="Tahoma" pitchFamily="34" charset="0"/>
              </a:defRPr>
            </a:lvl9pPr>
          </a:lstStyle>
          <a:p>
            <a:pPr eaLnBrk="1" hangingPunct="1"/>
            <a:r>
              <a:rPr lang="en-US" dirty="0" smtClean="0"/>
              <a:t>Containment in RDF</a:t>
            </a:r>
          </a:p>
        </p:txBody>
      </p:sp>
    </p:spTree>
    <p:extLst>
      <p:ext uri="{BB962C8B-B14F-4D97-AF65-F5344CB8AC3E}">
        <p14:creationId xmlns:p14="http://schemas.microsoft.com/office/powerpoint/2010/main" val="2013528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367"/>
                                        </p:tgtEl>
                                        <p:attrNameLst>
                                          <p:attrName>style.visibility</p:attrName>
                                        </p:attrNameLst>
                                      </p:cBhvr>
                                      <p:to>
                                        <p:strVal val="visible"/>
                                      </p:to>
                                    </p:set>
                                    <p:animEffect transition="in" filter="dissolve">
                                      <p:cBhvr>
                                        <p:cTn id="7" dur="500"/>
                                        <p:tgtEl>
                                          <p:spTgt spid="1167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368"/>
                                        </p:tgtEl>
                                        <p:attrNameLst>
                                          <p:attrName>style.visibility</p:attrName>
                                        </p:attrNameLst>
                                      </p:cBhvr>
                                      <p:to>
                                        <p:strVal val="visible"/>
                                      </p:to>
                                    </p:set>
                                    <p:animEffect transition="in" filter="dissolve">
                                      <p:cBhvr>
                                        <p:cTn id="12" dur="500"/>
                                        <p:tgtEl>
                                          <p:spTgt spid="1167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7" grpId="0" animBg="1"/>
      <p:bldP spid="116736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3"/>
          <p:cNvGraphicFramePr>
            <a:graphicFrameLocks noChangeAspect="1"/>
          </p:cNvGraphicFramePr>
          <p:nvPr/>
        </p:nvGraphicFramePr>
        <p:xfrm>
          <a:off x="1454949" y="2018112"/>
          <a:ext cx="6365081" cy="1702595"/>
        </p:xfrm>
        <a:graphic>
          <a:graphicData uri="http://schemas.openxmlformats.org/presentationml/2006/ole">
            <mc:AlternateContent xmlns:mc="http://schemas.openxmlformats.org/markup-compatibility/2006">
              <mc:Choice xmlns:v="urn:schemas-microsoft-com:vml" Requires="v">
                <p:oleObj spid="_x0000_s20501" name="WordPad Document" r:id="rId3" imgW="8486640" imgH="2270160" progId="WordPad.Document.1">
                  <p:embed/>
                </p:oleObj>
              </mc:Choice>
              <mc:Fallback>
                <p:oleObj name="WordPad Document" r:id="rId3" imgW="8486640" imgH="2270160" progId="WordPad.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949" y="2018112"/>
                        <a:ext cx="6365081" cy="170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8388" name="Rectangle 4"/>
          <p:cNvSpPr>
            <a:spLocks noChangeArrowheads="1"/>
          </p:cNvSpPr>
          <p:nvPr/>
        </p:nvSpPr>
        <p:spPr bwMode="auto">
          <a:xfrm>
            <a:off x="1428750" y="2000250"/>
            <a:ext cx="4286251" cy="171451"/>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1168389" name="Rectangle 5"/>
          <p:cNvSpPr>
            <a:spLocks noChangeArrowheads="1"/>
          </p:cNvSpPr>
          <p:nvPr/>
        </p:nvSpPr>
        <p:spPr bwMode="auto">
          <a:xfrm>
            <a:off x="1428750" y="3429002"/>
            <a:ext cx="4514851" cy="285751"/>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sp>
        <p:nvSpPr>
          <p:cNvPr id="6" name="Rectangle 2"/>
          <p:cNvSpPr txBox="1">
            <a:spLocks noChangeArrowheads="1"/>
          </p:cNvSpPr>
          <p:nvPr/>
        </p:nvSpPr>
        <p:spPr bwMode="auto">
          <a:xfrm>
            <a:off x="802387" y="198408"/>
            <a:ext cx="7543800" cy="5693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595959"/>
                </a:solidFill>
                <a:latin typeface="+mj-lt"/>
                <a:ea typeface="+mj-ea"/>
                <a:cs typeface="Tahoma" pitchFamily="34" charset="0"/>
              </a:defRPr>
            </a:lvl1pPr>
            <a:lvl2pPr algn="l" rtl="0" eaLnBrk="0" fontAlgn="base" hangingPunct="0">
              <a:spcBef>
                <a:spcPct val="0"/>
              </a:spcBef>
              <a:spcAft>
                <a:spcPct val="0"/>
              </a:spcAft>
              <a:defRPr sz="3200" b="1">
                <a:solidFill>
                  <a:srgbClr val="595959"/>
                </a:solidFill>
                <a:latin typeface="Calibri" pitchFamily="34" charset="0"/>
                <a:cs typeface="Tahoma" pitchFamily="34" charset="0"/>
              </a:defRPr>
            </a:lvl2pPr>
            <a:lvl3pPr algn="l" rtl="0" eaLnBrk="0" fontAlgn="base" hangingPunct="0">
              <a:spcBef>
                <a:spcPct val="0"/>
              </a:spcBef>
              <a:spcAft>
                <a:spcPct val="0"/>
              </a:spcAft>
              <a:defRPr sz="3200" b="1">
                <a:solidFill>
                  <a:srgbClr val="595959"/>
                </a:solidFill>
                <a:latin typeface="Calibri" pitchFamily="34" charset="0"/>
                <a:cs typeface="Tahoma" pitchFamily="34" charset="0"/>
              </a:defRPr>
            </a:lvl3pPr>
            <a:lvl4pPr algn="l" rtl="0" eaLnBrk="0" fontAlgn="base" hangingPunct="0">
              <a:spcBef>
                <a:spcPct val="0"/>
              </a:spcBef>
              <a:spcAft>
                <a:spcPct val="0"/>
              </a:spcAft>
              <a:defRPr sz="3200" b="1">
                <a:solidFill>
                  <a:srgbClr val="595959"/>
                </a:solidFill>
                <a:latin typeface="Calibri" pitchFamily="34" charset="0"/>
                <a:cs typeface="Tahoma" pitchFamily="34" charset="0"/>
              </a:defRPr>
            </a:lvl4pPr>
            <a:lvl5pPr algn="l" rtl="0" eaLnBrk="0" fontAlgn="base" hangingPunct="0">
              <a:spcBef>
                <a:spcPct val="0"/>
              </a:spcBef>
              <a:spcAft>
                <a:spcPct val="0"/>
              </a:spcAft>
              <a:defRPr sz="3200" b="1">
                <a:solidFill>
                  <a:srgbClr val="595959"/>
                </a:solidFill>
                <a:latin typeface="Calibri" pitchFamily="34" charset="0"/>
                <a:cs typeface="Tahoma" pitchFamily="34" charset="0"/>
              </a:defRPr>
            </a:lvl5pPr>
            <a:lvl6pPr marL="457189" algn="ctr" rtl="0" eaLnBrk="1" fontAlgn="base" hangingPunct="1">
              <a:spcBef>
                <a:spcPct val="0"/>
              </a:spcBef>
              <a:spcAft>
                <a:spcPct val="0"/>
              </a:spcAft>
              <a:defRPr sz="3200" b="1">
                <a:solidFill>
                  <a:schemeClr val="tx1"/>
                </a:solidFill>
                <a:latin typeface="Tahoma" pitchFamily="34" charset="0"/>
                <a:cs typeface="Tahoma" pitchFamily="34" charset="0"/>
              </a:defRPr>
            </a:lvl6pPr>
            <a:lvl7pPr marL="914377" algn="ctr" rtl="0" eaLnBrk="1" fontAlgn="base" hangingPunct="1">
              <a:spcBef>
                <a:spcPct val="0"/>
              </a:spcBef>
              <a:spcAft>
                <a:spcPct val="0"/>
              </a:spcAft>
              <a:defRPr sz="3200" b="1">
                <a:solidFill>
                  <a:schemeClr val="tx1"/>
                </a:solidFill>
                <a:latin typeface="Tahoma" pitchFamily="34" charset="0"/>
                <a:cs typeface="Tahoma" pitchFamily="34" charset="0"/>
              </a:defRPr>
            </a:lvl7pPr>
            <a:lvl8pPr marL="1371566" algn="ctr" rtl="0" eaLnBrk="1" fontAlgn="base" hangingPunct="1">
              <a:spcBef>
                <a:spcPct val="0"/>
              </a:spcBef>
              <a:spcAft>
                <a:spcPct val="0"/>
              </a:spcAft>
              <a:defRPr sz="3200" b="1">
                <a:solidFill>
                  <a:schemeClr val="tx1"/>
                </a:solidFill>
                <a:latin typeface="Tahoma" pitchFamily="34" charset="0"/>
                <a:cs typeface="Tahoma" pitchFamily="34" charset="0"/>
              </a:defRPr>
            </a:lvl8pPr>
            <a:lvl9pPr marL="1828754" algn="ctr" rtl="0" eaLnBrk="1" fontAlgn="base" hangingPunct="1">
              <a:spcBef>
                <a:spcPct val="0"/>
              </a:spcBef>
              <a:spcAft>
                <a:spcPct val="0"/>
              </a:spcAft>
              <a:defRPr sz="3200" b="1">
                <a:solidFill>
                  <a:schemeClr val="tx1"/>
                </a:solidFill>
                <a:latin typeface="Tahoma" pitchFamily="34" charset="0"/>
                <a:cs typeface="Tahoma" pitchFamily="34" charset="0"/>
              </a:defRPr>
            </a:lvl9pPr>
          </a:lstStyle>
          <a:p>
            <a:pPr eaLnBrk="1" hangingPunct="1"/>
            <a:r>
              <a:rPr lang="en-US" dirty="0" smtClean="0"/>
              <a:t>Measurement in RDF</a:t>
            </a:r>
          </a:p>
        </p:txBody>
      </p:sp>
    </p:spTree>
    <p:extLst>
      <p:ext uri="{BB962C8B-B14F-4D97-AF65-F5344CB8AC3E}">
        <p14:creationId xmlns:p14="http://schemas.microsoft.com/office/powerpoint/2010/main" val="197700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8388"/>
                                        </p:tgtEl>
                                        <p:attrNameLst>
                                          <p:attrName>style.visibility</p:attrName>
                                        </p:attrNameLst>
                                      </p:cBhvr>
                                      <p:to>
                                        <p:strVal val="visible"/>
                                      </p:to>
                                    </p:set>
                                    <p:animEffect transition="in" filter="dissolve">
                                      <p:cBhvr>
                                        <p:cTn id="7" dur="500"/>
                                        <p:tgtEl>
                                          <p:spTgt spid="1168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8389"/>
                                        </p:tgtEl>
                                        <p:attrNameLst>
                                          <p:attrName>style.visibility</p:attrName>
                                        </p:attrNameLst>
                                      </p:cBhvr>
                                      <p:to>
                                        <p:strVal val="visible"/>
                                      </p:to>
                                    </p:set>
                                    <p:animEffect transition="in" filter="dissolve">
                                      <p:cBhvr>
                                        <p:cTn id="12" dur="500"/>
                                        <p:tgtEl>
                                          <p:spTgt spid="116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88" grpId="0" animBg="1"/>
      <p:bldP spid="116838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en-US" sz="2700"/>
              <a:t>Implementation Syntax – WG13 61970</a:t>
            </a:r>
          </a:p>
        </p:txBody>
      </p:sp>
      <p:sp>
        <p:nvSpPr>
          <p:cNvPr id="92164" name="Rectangle 3"/>
          <p:cNvSpPr>
            <a:spLocks noGrp="1" noChangeArrowheads="1"/>
          </p:cNvSpPr>
          <p:nvPr>
            <p:ph type="body" idx="1"/>
          </p:nvPr>
        </p:nvSpPr>
        <p:spPr/>
        <p:txBody>
          <a:bodyPr/>
          <a:lstStyle/>
          <a:p>
            <a:pPr marL="400041" indent="-400041"/>
            <a:r>
              <a:rPr lang="en-GB" altLang="zh-CN" sz="1800">
                <a:ea typeface="宋体" panose="02010600030101010101" pitchFamily="2" charset="-122"/>
              </a:rPr>
              <a:t>Part 501 specifies the translation of the CIM in UML form into a machine readable format as expressed in the Extensible Markup Language (XML) representation of that schema using the Resource Description Framework (RDF) Schema specification language</a:t>
            </a:r>
          </a:p>
          <a:p>
            <a:pPr marL="685783" lvl="1" indent="-342891"/>
            <a:r>
              <a:rPr lang="en-GB" altLang="zh-CN" sz="1500">
                <a:ea typeface="宋体" panose="02010600030101010101" pitchFamily="2" charset="-122"/>
              </a:rPr>
              <a:t>The resulting CIM RDF schema supports CIM Model Exchange specifications, as presented in IEC 61970-452 and others</a:t>
            </a:r>
          </a:p>
          <a:p>
            <a:pPr marL="400041" indent="-400041"/>
            <a:r>
              <a:rPr lang="en-GB" altLang="zh-CN" sz="1800">
                <a:ea typeface="宋体" panose="02010600030101010101" pitchFamily="2" charset="-122"/>
              </a:rPr>
              <a:t>Part 552 describes the CIM XML format at a level for implementation to support the model exchange requirements in IEC 61970-452</a:t>
            </a:r>
          </a:p>
          <a:p>
            <a:pPr marL="685783" lvl="1" indent="-342891"/>
            <a:r>
              <a:rPr lang="en-GB" altLang="zh-CN" sz="1500">
                <a:ea typeface="宋体" panose="02010600030101010101" pitchFamily="2" charset="-122"/>
              </a:rPr>
              <a:t>This standard relies upon the CIM RDF Schema of IEC 61970-501</a:t>
            </a:r>
            <a:endParaRPr lang="en-US" sz="1500"/>
          </a:p>
        </p:txBody>
      </p:sp>
    </p:spTree>
    <p:extLst>
      <p:ext uri="{BB962C8B-B14F-4D97-AF65-F5344CB8AC3E}">
        <p14:creationId xmlns:p14="http://schemas.microsoft.com/office/powerpoint/2010/main" val="539343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Case of NLDC</a:t>
            </a:r>
            <a:endParaRPr lang="en-IN" dirty="0"/>
          </a:p>
        </p:txBody>
      </p:sp>
      <p:sp>
        <p:nvSpPr>
          <p:cNvPr id="7" name="Rectangle 6"/>
          <p:cNvSpPr/>
          <p:nvPr/>
        </p:nvSpPr>
        <p:spPr>
          <a:xfrm>
            <a:off x="707702" y="1031340"/>
            <a:ext cx="7728596" cy="1365871"/>
          </a:xfrm>
          <a:prstGeom prst="rect">
            <a:avLst/>
          </a:prstGeom>
        </p:spPr>
        <p:txBody>
          <a:bodyPr vert="horz" lIns="68580" tIns="34291" rIns="68580" bIns="34291" rtlCol="0">
            <a:normAutofit/>
          </a:bodyPr>
          <a:lstStyle/>
          <a:p>
            <a:pPr marL="137157" indent="-137157">
              <a:lnSpc>
                <a:spcPct val="90000"/>
              </a:lnSpc>
              <a:spcBef>
                <a:spcPts val="900"/>
              </a:spcBef>
              <a:buClr>
                <a:schemeClr val="accent1">
                  <a:lumMod val="75000"/>
                </a:schemeClr>
              </a:buClr>
              <a:buSzPct val="85000"/>
              <a:buFont typeface="Wingdings" pitchFamily="2" charset="2"/>
              <a:buChar char="§"/>
            </a:pPr>
            <a:r>
              <a:rPr lang="en-IN" sz="1500" dirty="0"/>
              <a:t>5 Full model CIM files from each region NRLDC, NERLDC, ERLDC, SRLDC &amp; WRLDC has been </a:t>
            </a:r>
            <a:r>
              <a:rPr lang="en-IN" sz="1500" dirty="0" smtClean="0"/>
              <a:t>provided by NLDC on 14-Nov-2017.</a:t>
            </a:r>
            <a:endParaRPr lang="en-IN" sz="1500" dirty="0"/>
          </a:p>
          <a:p>
            <a:pPr marL="137157" indent="-137157">
              <a:lnSpc>
                <a:spcPct val="90000"/>
              </a:lnSpc>
              <a:spcBef>
                <a:spcPts val="900"/>
              </a:spcBef>
              <a:buClr>
                <a:schemeClr val="accent1">
                  <a:lumMod val="75000"/>
                </a:schemeClr>
              </a:buClr>
              <a:buSzPct val="85000"/>
              <a:buFont typeface="Wingdings" pitchFamily="2" charset="2"/>
              <a:buChar char="§"/>
            </a:pPr>
            <a:r>
              <a:rPr lang="en-IN" sz="1500" dirty="0"/>
              <a:t>Single Station CIM file provided only by NRLDC – Siemens. (analysis in next slide)</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a:t>Single Station CIM file are yet to be provided for analysis from NERLDC, SRLDC, WRLDC &amp; ERLDC</a:t>
            </a:r>
            <a:r>
              <a:rPr lang="en-IN" sz="1500" dirty="0" smtClean="0"/>
              <a:t>.</a:t>
            </a:r>
          </a:p>
        </p:txBody>
      </p:sp>
      <p:sp>
        <p:nvSpPr>
          <p:cNvPr id="5" name="Rectangle 4"/>
          <p:cNvSpPr/>
          <p:nvPr/>
        </p:nvSpPr>
        <p:spPr>
          <a:xfrm>
            <a:off x="707702" y="2586681"/>
            <a:ext cx="7728596" cy="3978876"/>
          </a:xfrm>
          <a:prstGeom prst="rect">
            <a:avLst/>
          </a:prstGeom>
        </p:spPr>
        <p:txBody>
          <a:bodyPr vert="horz" lIns="68580" tIns="34291" rIns="68580" bIns="34291" rtlCol="0">
            <a:normAutofit/>
          </a:bodyPr>
          <a:lstStyle/>
          <a:p>
            <a:pPr>
              <a:lnSpc>
                <a:spcPct val="90000"/>
              </a:lnSpc>
              <a:spcBef>
                <a:spcPts val="900"/>
              </a:spcBef>
              <a:buClr>
                <a:schemeClr val="accent1">
                  <a:lumMod val="75000"/>
                </a:schemeClr>
              </a:buClr>
              <a:buSzPct val="85000"/>
            </a:pPr>
            <a:r>
              <a:rPr lang="en-IN" sz="1500" b="1" dirty="0" smtClean="0"/>
              <a:t>Predictions by Project Team:</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smtClean="0"/>
              <a:t>ok, we got the CIM files. As per Ideal case, if the CIM files are as per IEC standard, we can import into </a:t>
            </a:r>
            <a:r>
              <a:rPr lang="en-IN" sz="1500" dirty="0" err="1" smtClean="0"/>
              <a:t>OpenNET</a:t>
            </a:r>
            <a:r>
              <a:rPr lang="en-IN" sz="1500" dirty="0" smtClean="0"/>
              <a:t> and get the Network topology. </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smtClean="0"/>
              <a:t>(but we hadn’t considered for how to make SCADA, ICCP and Display from CIM that time.). </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smtClean="0"/>
              <a:t>To tackle the worst case scenario, out CBT team had converted the SCADA, ICCP, OPENET, &amp; All SLD display into OSI format from ALSTOM. But all the display couldn’t be converted, and the quality of the output is also not 100% satisfactory and same case for the databases.</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smtClean="0"/>
              <a:t>We were almost prepared to move forward with the CBT converted DB &amp; Displays keeping aside CIM Approach.</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smtClean="0"/>
              <a:t>Also we were thinking of a idea to show case the CIM Studio (which is under development stage) in the future to customer, which can take the CIM xml file as input and it can create all </a:t>
            </a:r>
            <a:r>
              <a:rPr lang="en-IN" sz="1500" dirty="0" err="1" smtClean="0"/>
              <a:t>db</a:t>
            </a:r>
            <a:r>
              <a:rPr lang="en-IN" sz="1500" dirty="0" smtClean="0"/>
              <a:t> and sample displays from the input file.</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smtClean="0"/>
              <a:t>After insist from the Customer we considered to go with the CIM file approach finally.</a:t>
            </a:r>
          </a:p>
        </p:txBody>
      </p:sp>
    </p:spTree>
    <p:extLst>
      <p:ext uri="{BB962C8B-B14F-4D97-AF65-F5344CB8AC3E}">
        <p14:creationId xmlns:p14="http://schemas.microsoft.com/office/powerpoint/2010/main" val="37019664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Case of NLDC  			 </a:t>
            </a:r>
            <a:r>
              <a:rPr lang="en-IN" dirty="0" smtClean="0">
                <a:solidFill>
                  <a:schemeClr val="bg1">
                    <a:lumMod val="85000"/>
                  </a:schemeClr>
                </a:solidFill>
              </a:rPr>
              <a:t>(contd..)</a:t>
            </a:r>
            <a:endParaRPr lang="en-IN" dirty="0">
              <a:solidFill>
                <a:schemeClr val="bg1">
                  <a:lumMod val="85000"/>
                </a:schemeClr>
              </a:solidFill>
            </a:endParaRPr>
          </a:p>
        </p:txBody>
      </p:sp>
      <p:sp>
        <p:nvSpPr>
          <p:cNvPr id="7" name="Rectangle 6"/>
          <p:cNvSpPr/>
          <p:nvPr/>
        </p:nvSpPr>
        <p:spPr>
          <a:xfrm>
            <a:off x="707702" y="1031340"/>
            <a:ext cx="7728596" cy="5455724"/>
          </a:xfrm>
          <a:prstGeom prst="rect">
            <a:avLst/>
          </a:prstGeom>
        </p:spPr>
        <p:txBody>
          <a:bodyPr vert="horz" lIns="68580" tIns="34291" rIns="68580" bIns="34291" rtlCol="0">
            <a:normAutofit/>
          </a:bodyPr>
          <a:lstStyle/>
          <a:p>
            <a:pPr marL="137157" indent="-137157">
              <a:lnSpc>
                <a:spcPct val="90000"/>
              </a:lnSpc>
              <a:spcBef>
                <a:spcPts val="900"/>
              </a:spcBef>
              <a:buClr>
                <a:schemeClr val="accent1">
                  <a:lumMod val="75000"/>
                </a:schemeClr>
              </a:buClr>
              <a:buSzPct val="85000"/>
              <a:buFont typeface="Wingdings" pitchFamily="2" charset="2"/>
              <a:buChar char="§"/>
            </a:pPr>
            <a:r>
              <a:rPr lang="en-IN" sz="1500" dirty="0" smtClean="0"/>
              <a:t>Now things are not as smooth as it were seemed to be. There are multiple practical roadblocks in the CIM file approach. Which are listed in the trailing lines.</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a:t>Initial Analysis sent by OSI to POWERGRID/POSOCO dated 20/11/2017 for CIM files provided on 14/11/2017.Major points of Initial analysis were</a:t>
            </a:r>
            <a:r>
              <a:rPr lang="en-IN" sz="1500" dirty="0" smtClean="0"/>
              <a:t>:</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smtClean="0"/>
              <a:t>Now we have 3 </a:t>
            </a:r>
            <a:r>
              <a:rPr lang="en-IN" sz="1500" dirty="0"/>
              <a:t>different version for CIM </a:t>
            </a:r>
            <a:r>
              <a:rPr lang="en-IN" sz="1500" dirty="0" smtClean="0"/>
              <a:t>files, each following their own methodology to create the CIM file output.</a:t>
            </a:r>
          </a:p>
          <a:p>
            <a:pPr marL="742950" lvl="2" indent="-285750">
              <a:lnSpc>
                <a:spcPct val="90000"/>
              </a:lnSpc>
              <a:spcBef>
                <a:spcPts val="300"/>
              </a:spcBef>
              <a:spcAft>
                <a:spcPts val="151"/>
              </a:spcAft>
              <a:buClr>
                <a:schemeClr val="accent1">
                  <a:lumMod val="75000"/>
                </a:schemeClr>
              </a:buClr>
              <a:buSzPct val="100000"/>
              <a:buFont typeface="Wingdings" panose="05000000000000000000" pitchFamily="2" charset="2"/>
              <a:buChar char="Ø"/>
            </a:pPr>
            <a:r>
              <a:rPr lang="en-IN" dirty="0" smtClean="0">
                <a:latin typeface="Calibri Light" panose="020F0302020204030204" pitchFamily="34" charset="0"/>
              </a:rPr>
              <a:t>SR,WR &amp; NER (GE) – CIM </a:t>
            </a:r>
            <a:r>
              <a:rPr lang="en-IN" dirty="0" err="1" smtClean="0">
                <a:latin typeface="Calibri Light" panose="020F0302020204030204" pitchFamily="34" charset="0"/>
              </a:rPr>
              <a:t>Ver</a:t>
            </a:r>
            <a:r>
              <a:rPr lang="en-IN" dirty="0" smtClean="0">
                <a:latin typeface="Calibri Light" panose="020F0302020204030204" pitchFamily="34" charset="0"/>
              </a:rPr>
              <a:t> 15</a:t>
            </a:r>
          </a:p>
          <a:p>
            <a:pPr marL="742950" lvl="2" indent="-285750">
              <a:lnSpc>
                <a:spcPct val="90000"/>
              </a:lnSpc>
              <a:spcBef>
                <a:spcPts val="300"/>
              </a:spcBef>
              <a:spcAft>
                <a:spcPts val="151"/>
              </a:spcAft>
              <a:buClr>
                <a:schemeClr val="accent1">
                  <a:lumMod val="75000"/>
                </a:schemeClr>
              </a:buClr>
              <a:buSzPct val="100000"/>
              <a:buFont typeface="Wingdings" panose="05000000000000000000" pitchFamily="2" charset="2"/>
              <a:buChar char="Ø"/>
            </a:pPr>
            <a:r>
              <a:rPr lang="en-IN" dirty="0" smtClean="0">
                <a:latin typeface="Calibri Light" panose="020F0302020204030204" pitchFamily="34" charset="0"/>
              </a:rPr>
              <a:t>ER (OSI)– </a:t>
            </a:r>
            <a:r>
              <a:rPr lang="en-IN" dirty="0">
                <a:latin typeface="Calibri Light" panose="020F0302020204030204" pitchFamily="34" charset="0"/>
              </a:rPr>
              <a:t>CIM </a:t>
            </a:r>
            <a:r>
              <a:rPr lang="en-IN" dirty="0" err="1">
                <a:latin typeface="Calibri Light" panose="020F0302020204030204" pitchFamily="34" charset="0"/>
              </a:rPr>
              <a:t>Ver</a:t>
            </a:r>
            <a:r>
              <a:rPr lang="en-IN" dirty="0">
                <a:latin typeface="Calibri Light" panose="020F0302020204030204" pitchFamily="34" charset="0"/>
              </a:rPr>
              <a:t> 13</a:t>
            </a:r>
          </a:p>
          <a:p>
            <a:pPr marL="742950" lvl="2" indent="-285750">
              <a:lnSpc>
                <a:spcPct val="90000"/>
              </a:lnSpc>
              <a:spcBef>
                <a:spcPts val="300"/>
              </a:spcBef>
              <a:spcAft>
                <a:spcPts val="151"/>
              </a:spcAft>
              <a:buClr>
                <a:schemeClr val="accent1">
                  <a:lumMod val="75000"/>
                </a:schemeClr>
              </a:buClr>
              <a:buSzPct val="100000"/>
              <a:buFont typeface="Wingdings" panose="05000000000000000000" pitchFamily="2" charset="2"/>
              <a:buChar char="Ø"/>
            </a:pPr>
            <a:r>
              <a:rPr lang="en-IN" dirty="0">
                <a:latin typeface="Calibri Light" panose="020F0302020204030204" pitchFamily="34" charset="0"/>
              </a:rPr>
              <a:t>NR </a:t>
            </a:r>
            <a:r>
              <a:rPr lang="en-IN" dirty="0" smtClean="0">
                <a:latin typeface="Calibri Light" panose="020F0302020204030204" pitchFamily="34" charset="0"/>
              </a:rPr>
              <a:t>(SIEMENS)– </a:t>
            </a:r>
            <a:r>
              <a:rPr lang="en-IN" dirty="0">
                <a:latin typeface="Calibri Light" panose="020F0302020204030204" pitchFamily="34" charset="0"/>
              </a:rPr>
              <a:t>CIM </a:t>
            </a:r>
            <a:r>
              <a:rPr lang="en-IN" dirty="0" err="1">
                <a:latin typeface="Calibri Light" panose="020F0302020204030204" pitchFamily="34" charset="0"/>
              </a:rPr>
              <a:t>Ver</a:t>
            </a:r>
            <a:r>
              <a:rPr lang="en-IN" dirty="0">
                <a:latin typeface="Calibri Light" panose="020F0302020204030204" pitchFamily="34" charset="0"/>
              </a:rPr>
              <a:t> 12</a:t>
            </a:r>
          </a:p>
          <a:p>
            <a:pPr marL="137157" lvl="1" indent="-137157">
              <a:lnSpc>
                <a:spcPct val="90000"/>
              </a:lnSpc>
              <a:spcBef>
                <a:spcPts val="900"/>
              </a:spcBef>
              <a:buClr>
                <a:schemeClr val="accent1">
                  <a:lumMod val="75000"/>
                </a:schemeClr>
              </a:buClr>
              <a:buSzPct val="85000"/>
              <a:buFont typeface="Wingdings" pitchFamily="2" charset="2"/>
              <a:buChar char="§"/>
            </a:pPr>
            <a:r>
              <a:rPr lang="en-IN" sz="1500" dirty="0" smtClean="0"/>
              <a:t>In </a:t>
            </a:r>
            <a:r>
              <a:rPr lang="en-IN" sz="1500" dirty="0"/>
              <a:t>case of NRLDC, the file received was not a CIM file itself, and in case of WRLDC and SRLDC the </a:t>
            </a:r>
            <a:r>
              <a:rPr lang="en-IN" sz="1500" dirty="0" err="1"/>
              <a:t>rdf:ID</a:t>
            </a:r>
            <a:r>
              <a:rPr lang="en-IN" sz="1500" dirty="0"/>
              <a:t> format wasn’t correct as per CIM standard. It should have contain 32 character instead of 19 character. But later we have found out that OSI </a:t>
            </a:r>
            <a:r>
              <a:rPr lang="en-IN" sz="1500" dirty="0" err="1"/>
              <a:t>OpenNet</a:t>
            </a:r>
            <a:r>
              <a:rPr lang="en-IN" sz="1500" dirty="0"/>
              <a:t> can accept the </a:t>
            </a:r>
            <a:r>
              <a:rPr lang="en-IN" sz="1500" dirty="0" err="1"/>
              <a:t>rdfid</a:t>
            </a:r>
            <a:r>
              <a:rPr lang="en-IN" sz="1500" dirty="0"/>
              <a:t> </a:t>
            </a:r>
            <a:r>
              <a:rPr lang="en-IN" sz="1500" dirty="0" err="1"/>
              <a:t>evenif</a:t>
            </a:r>
            <a:r>
              <a:rPr lang="en-IN" sz="1500" dirty="0"/>
              <a:t> it is 19 chars, but it should be unique.</a:t>
            </a:r>
          </a:p>
          <a:p>
            <a:pPr marL="137157" lvl="1" indent="-137157">
              <a:lnSpc>
                <a:spcPct val="90000"/>
              </a:lnSpc>
              <a:spcBef>
                <a:spcPts val="900"/>
              </a:spcBef>
              <a:buClr>
                <a:schemeClr val="accent1">
                  <a:lumMod val="75000"/>
                </a:schemeClr>
              </a:buClr>
              <a:buSzPct val="85000"/>
              <a:buFont typeface="Wingdings" pitchFamily="2" charset="2"/>
              <a:buChar char="§"/>
            </a:pPr>
            <a:r>
              <a:rPr lang="en-IN" sz="1500" dirty="0"/>
              <a:t>Single Station CIM file of NRLDC (ABDUL.XML) was provided to OSI on 21/11/2017.Major points of Initial analysis were:</a:t>
            </a:r>
          </a:p>
          <a:p>
            <a:pPr marL="742950" lvl="2" indent="-285750">
              <a:spcBef>
                <a:spcPts val="300"/>
              </a:spcBef>
              <a:spcAft>
                <a:spcPts val="151"/>
              </a:spcAft>
              <a:buClr>
                <a:schemeClr val="accent1">
                  <a:lumMod val="75000"/>
                </a:schemeClr>
              </a:buClr>
              <a:buSzPct val="100000"/>
              <a:buFont typeface="Wingdings" panose="05000000000000000000" pitchFamily="2" charset="2"/>
              <a:buChar char="Ø"/>
            </a:pPr>
            <a:r>
              <a:rPr lang="en-US" dirty="0">
                <a:latin typeface="Calibri Light" panose="020F0302020204030204" pitchFamily="34" charset="0"/>
              </a:rPr>
              <a:t>Selective export for station doesn’t have any </a:t>
            </a:r>
            <a:r>
              <a:rPr lang="en-US" dirty="0" smtClean="0">
                <a:latin typeface="Calibri Light" panose="020F0302020204030204" pitchFamily="34" charset="0"/>
              </a:rPr>
              <a:t>Area </a:t>
            </a:r>
            <a:r>
              <a:rPr lang="en-US" dirty="0">
                <a:latin typeface="Calibri Light" panose="020F0302020204030204" pitchFamily="34" charset="0"/>
              </a:rPr>
              <a:t>and Company </a:t>
            </a:r>
            <a:r>
              <a:rPr lang="en-US" dirty="0" smtClean="0">
                <a:latin typeface="Calibri Light" panose="020F0302020204030204" pitchFamily="34" charset="0"/>
              </a:rPr>
              <a:t>reference.</a:t>
            </a:r>
            <a:endParaRPr lang="en-US" dirty="0">
              <a:latin typeface="Calibri Light" panose="020F0302020204030204" pitchFamily="34" charset="0"/>
            </a:endParaRPr>
          </a:p>
          <a:p>
            <a:pPr marL="742950" lvl="2" indent="-285750">
              <a:spcBef>
                <a:spcPts val="300"/>
              </a:spcBef>
              <a:spcAft>
                <a:spcPts val="151"/>
              </a:spcAft>
              <a:buClr>
                <a:schemeClr val="accent1">
                  <a:lumMod val="75000"/>
                </a:schemeClr>
              </a:buClr>
              <a:buSzPct val="100000"/>
              <a:buFont typeface="Wingdings" panose="05000000000000000000" pitchFamily="2" charset="2"/>
              <a:buChar char="Ø"/>
            </a:pPr>
            <a:r>
              <a:rPr lang="en-US" dirty="0">
                <a:latin typeface="Calibri Light" panose="020F0302020204030204" pitchFamily="34" charset="0"/>
              </a:rPr>
              <a:t>There are </a:t>
            </a:r>
            <a:r>
              <a:rPr lang="en-US" dirty="0" smtClean="0">
                <a:latin typeface="Calibri Light" panose="020F0302020204030204" pitchFamily="34" charset="0"/>
              </a:rPr>
              <a:t>lots </a:t>
            </a:r>
            <a:r>
              <a:rPr lang="en-US" dirty="0">
                <a:latin typeface="Calibri Light" panose="020F0302020204030204" pitchFamily="34" charset="0"/>
              </a:rPr>
              <a:t>of o</a:t>
            </a:r>
            <a:r>
              <a:rPr lang="en-US" dirty="0" smtClean="0">
                <a:latin typeface="Calibri Light" panose="020F0302020204030204" pitchFamily="34" charset="0"/>
              </a:rPr>
              <a:t>rphan </a:t>
            </a:r>
            <a:r>
              <a:rPr lang="en-US" dirty="0">
                <a:latin typeface="Calibri Light" panose="020F0302020204030204" pitchFamily="34" charset="0"/>
              </a:rPr>
              <a:t>connectivity for </a:t>
            </a:r>
            <a:r>
              <a:rPr lang="en-US" dirty="0" smtClean="0">
                <a:latin typeface="Calibri Light" panose="020F0302020204030204" pitchFamily="34" charset="0"/>
              </a:rPr>
              <a:t>devices</a:t>
            </a:r>
            <a:r>
              <a:rPr lang="en-US" dirty="0">
                <a:latin typeface="Calibri Light" panose="020F0302020204030204" pitchFamily="34" charset="0"/>
              </a:rPr>
              <a:t> </a:t>
            </a:r>
            <a:r>
              <a:rPr lang="en-US" dirty="0" smtClean="0">
                <a:latin typeface="Calibri Light" panose="020F0302020204030204" pitchFamily="34" charset="0"/>
              </a:rPr>
              <a:t>found.</a:t>
            </a:r>
            <a:endParaRPr lang="en-IN" dirty="0">
              <a:latin typeface="Calibri Light" panose="020F0302020204030204" pitchFamily="34" charset="0"/>
            </a:endParaRPr>
          </a:p>
          <a:p>
            <a:pPr marL="137157" lvl="1" indent="-137157">
              <a:lnSpc>
                <a:spcPct val="90000"/>
              </a:lnSpc>
              <a:spcBef>
                <a:spcPts val="900"/>
              </a:spcBef>
              <a:buClr>
                <a:schemeClr val="accent1">
                  <a:lumMod val="75000"/>
                </a:schemeClr>
              </a:buClr>
              <a:buSzPct val="85000"/>
              <a:buFont typeface="Wingdings" pitchFamily="2" charset="2"/>
              <a:buChar char="§"/>
            </a:pPr>
            <a:endParaRPr lang="en-IN" dirty="0">
              <a:latin typeface="Calibri Light" panose="020F0302020204030204" pitchFamily="34" charset="0"/>
            </a:endParaRPr>
          </a:p>
          <a:p>
            <a:pPr marL="137157" indent="-137157">
              <a:lnSpc>
                <a:spcPct val="90000"/>
              </a:lnSpc>
              <a:spcBef>
                <a:spcPts val="900"/>
              </a:spcBef>
              <a:buClr>
                <a:schemeClr val="accent1">
                  <a:lumMod val="75000"/>
                </a:schemeClr>
              </a:buClr>
              <a:buSzPct val="85000"/>
              <a:buFont typeface="Wingdings" pitchFamily="2" charset="2"/>
              <a:buChar char="§"/>
            </a:pPr>
            <a:endParaRPr lang="en-IN" sz="1500" dirty="0"/>
          </a:p>
          <a:p>
            <a:pPr marL="137157" indent="-137157">
              <a:lnSpc>
                <a:spcPct val="90000"/>
              </a:lnSpc>
              <a:spcBef>
                <a:spcPts val="900"/>
              </a:spcBef>
              <a:buClr>
                <a:schemeClr val="accent1">
                  <a:lumMod val="75000"/>
                </a:schemeClr>
              </a:buClr>
              <a:buSzPct val="85000"/>
              <a:buFont typeface="Wingdings" pitchFamily="2" charset="2"/>
              <a:buChar char="§"/>
            </a:pPr>
            <a:endParaRPr lang="en-IN" sz="1500" dirty="0"/>
          </a:p>
        </p:txBody>
      </p:sp>
    </p:spTree>
    <p:extLst>
      <p:ext uri="{BB962C8B-B14F-4D97-AF65-F5344CB8AC3E}">
        <p14:creationId xmlns:p14="http://schemas.microsoft.com/office/powerpoint/2010/main" val="2763855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Case of NLDC  			 </a:t>
            </a:r>
            <a:r>
              <a:rPr lang="en-IN" dirty="0" smtClean="0">
                <a:solidFill>
                  <a:schemeClr val="bg1">
                    <a:lumMod val="85000"/>
                  </a:schemeClr>
                </a:solidFill>
              </a:rPr>
              <a:t>(contd..)</a:t>
            </a:r>
            <a:endParaRPr lang="en-IN" dirty="0">
              <a:solidFill>
                <a:schemeClr val="bg1">
                  <a:lumMod val="85000"/>
                </a:schemeClr>
              </a:solidFill>
            </a:endParaRPr>
          </a:p>
        </p:txBody>
      </p:sp>
      <p:sp>
        <p:nvSpPr>
          <p:cNvPr id="7" name="Rectangle 6"/>
          <p:cNvSpPr/>
          <p:nvPr/>
        </p:nvSpPr>
        <p:spPr>
          <a:xfrm>
            <a:off x="707702" y="1031340"/>
            <a:ext cx="7728596" cy="2747030"/>
          </a:xfrm>
          <a:prstGeom prst="rect">
            <a:avLst/>
          </a:prstGeom>
        </p:spPr>
        <p:txBody>
          <a:bodyPr vert="horz" lIns="68580" tIns="34291" rIns="68580" bIns="34291" rtlCol="0">
            <a:normAutofit/>
          </a:bodyPr>
          <a:lstStyle/>
          <a:p>
            <a:pPr marL="285750" lvl="1" indent="-285750">
              <a:lnSpc>
                <a:spcPct val="90000"/>
              </a:lnSpc>
              <a:buClr>
                <a:schemeClr val="accent1">
                  <a:lumMod val="75000"/>
                </a:schemeClr>
              </a:buClr>
              <a:buSzPct val="100000"/>
              <a:buFont typeface="Wingdings" panose="05000000000000000000" pitchFamily="2" charset="2"/>
              <a:buChar char="§"/>
            </a:pPr>
            <a:r>
              <a:rPr lang="en-IN" sz="1500" dirty="0"/>
              <a:t>Further Analysis and additional issues were sent by OSI to POWERGRID/POSOCO on 28/11/2017. Major points were</a:t>
            </a:r>
            <a:r>
              <a:rPr lang="en-IN" sz="1500" dirty="0" smtClean="0"/>
              <a:t>:</a:t>
            </a:r>
            <a:endParaRPr lang="en-IN" sz="1600" dirty="0">
              <a:latin typeface="Calibri Light" panose="020F0302020204030204" pitchFamily="34" charset="0"/>
              <a:ea typeface="Calibri" panose="020F0502020204030204" pitchFamily="34" charset="0"/>
              <a:cs typeface="Times New Roman" panose="02020603050405020304" pitchFamily="18" charset="0"/>
            </a:endParaRPr>
          </a:p>
          <a:p>
            <a:pPr marL="742950" lvl="1" indent="-285750">
              <a:lnSpc>
                <a:spcPct val="90000"/>
              </a:lnSpc>
              <a:spcAft>
                <a:spcPts val="0"/>
              </a:spcAft>
              <a:buClr>
                <a:schemeClr val="accent1">
                  <a:lumMod val="75000"/>
                </a:schemeClr>
              </a:buClr>
              <a:buFont typeface="Wingdings" panose="05000000000000000000" pitchFamily="2" charset="2"/>
              <a:buChar char="Ø"/>
            </a:pPr>
            <a:r>
              <a:rPr lang="en-US" sz="1600" dirty="0">
                <a:latin typeface="Calibri Light" panose="020F0302020204030204" pitchFamily="34" charset="0"/>
                <a:ea typeface="Calibri" panose="020F0502020204030204" pitchFamily="34" charset="0"/>
                <a:cs typeface="Times New Roman" panose="02020603050405020304" pitchFamily="18" charset="0"/>
              </a:rPr>
              <a:t>The import from the RLDC xml files failed with several errors corresponding to measurement ID’s pointing to a non-existent terminal.</a:t>
            </a:r>
            <a:endParaRPr lang="en-IN" sz="1600" dirty="0">
              <a:latin typeface="Calibri Light" panose="020F0302020204030204" pitchFamily="34" charset="0"/>
              <a:ea typeface="Calibri" panose="020F0502020204030204" pitchFamily="34" charset="0"/>
              <a:cs typeface="Times New Roman" panose="02020603050405020304" pitchFamily="18" charset="0"/>
            </a:endParaRPr>
          </a:p>
          <a:p>
            <a:pPr marL="742950" lvl="1" indent="-285750">
              <a:lnSpc>
                <a:spcPct val="90000"/>
              </a:lnSpc>
              <a:spcAft>
                <a:spcPts val="0"/>
              </a:spcAft>
              <a:buClr>
                <a:schemeClr val="accent1">
                  <a:lumMod val="75000"/>
                </a:schemeClr>
              </a:buClr>
              <a:buFont typeface="Wingdings" panose="05000000000000000000" pitchFamily="2" charset="2"/>
              <a:buChar char="Ø"/>
            </a:pPr>
            <a:r>
              <a:rPr lang="en-US" sz="1600" dirty="0">
                <a:latin typeface="Calibri Light" panose="020F0302020204030204" pitchFamily="34" charset="0"/>
                <a:ea typeface="Calibri" panose="020F0502020204030204" pitchFamily="34" charset="0"/>
                <a:cs typeface="Times New Roman" panose="02020603050405020304" pitchFamily="18" charset="0"/>
              </a:rPr>
              <a:t>The files doesn’t have </a:t>
            </a:r>
            <a:r>
              <a:rPr lang="en-US" sz="1600" dirty="0" err="1">
                <a:latin typeface="Calibri Light" panose="020F0302020204030204" pitchFamily="34" charset="0"/>
                <a:ea typeface="Calibri" panose="020F0502020204030204" pitchFamily="34" charset="0"/>
                <a:cs typeface="Times New Roman" panose="02020603050405020304" pitchFamily="18" charset="0"/>
              </a:rPr>
              <a:t>rdf:ID’s</a:t>
            </a:r>
            <a:r>
              <a:rPr lang="en-US" sz="1600" dirty="0">
                <a:latin typeface="Calibri Light" panose="020F0302020204030204" pitchFamily="34" charset="0"/>
                <a:ea typeface="Calibri" panose="020F0502020204030204" pitchFamily="34" charset="0"/>
                <a:cs typeface="Times New Roman" panose="02020603050405020304" pitchFamily="18" charset="0"/>
              </a:rPr>
              <a:t> nor a mapping file</a:t>
            </a:r>
            <a:r>
              <a:rPr lang="en-IN" sz="1600" dirty="0">
                <a:latin typeface="Calibri Light" panose="020F0302020204030204" pitchFamily="34" charset="0"/>
                <a:ea typeface="Calibri" panose="020F0502020204030204" pitchFamily="34" charset="0"/>
                <a:cs typeface="Times New Roman" panose="02020603050405020304" pitchFamily="18" charset="0"/>
              </a:rPr>
              <a:t> for any of the electrical device equipment in the PSS network model.</a:t>
            </a:r>
          </a:p>
          <a:p>
            <a:pPr marL="137157" lvl="0" indent="-137157">
              <a:lnSpc>
                <a:spcPct val="90000"/>
              </a:lnSpc>
              <a:spcBef>
                <a:spcPts val="900"/>
              </a:spcBef>
              <a:buClr>
                <a:schemeClr val="accent1">
                  <a:lumMod val="75000"/>
                </a:schemeClr>
              </a:buClr>
              <a:buSzPct val="85000"/>
              <a:buFont typeface="Wingdings" pitchFamily="2" charset="2"/>
              <a:buChar char="§"/>
            </a:pPr>
            <a:r>
              <a:rPr lang="en-IN" sz="1500" dirty="0"/>
              <a:t> </a:t>
            </a:r>
            <a:r>
              <a:rPr lang="en-IN" sz="1500" dirty="0" smtClean="0"/>
              <a:t>The single station </a:t>
            </a:r>
            <a:r>
              <a:rPr lang="en-IN" sz="1500" dirty="0"/>
              <a:t>file </a:t>
            </a:r>
            <a:r>
              <a:rPr lang="en-US" sz="1500" dirty="0"/>
              <a:t>ml file has following critical </a:t>
            </a:r>
            <a:r>
              <a:rPr lang="en-US" sz="1500" dirty="0" smtClean="0"/>
              <a:t>errors:</a:t>
            </a:r>
          </a:p>
          <a:p>
            <a:pPr marL="742950" lvl="1" indent="-285750">
              <a:lnSpc>
                <a:spcPct val="90000"/>
              </a:lnSpc>
              <a:spcAft>
                <a:spcPts val="0"/>
              </a:spcAft>
              <a:buClr>
                <a:schemeClr val="accent1">
                  <a:lumMod val="75000"/>
                </a:schemeClr>
              </a:buClr>
              <a:buFont typeface="Wingdings" panose="05000000000000000000" pitchFamily="2" charset="2"/>
              <a:buChar char="Ø"/>
            </a:pPr>
            <a:r>
              <a:rPr lang="en-US" sz="1600" dirty="0">
                <a:latin typeface="Calibri Light" panose="020F0302020204030204" pitchFamily="34" charset="0"/>
                <a:ea typeface="Calibri" panose="020F0502020204030204" pitchFamily="34" charset="0"/>
                <a:cs typeface="Times New Roman" panose="02020603050405020304" pitchFamily="18" charset="0"/>
              </a:rPr>
              <a:t>ERROR: Station has non-existent Area and Company</a:t>
            </a:r>
            <a:endParaRPr lang="en-IN" sz="1600" dirty="0">
              <a:latin typeface="Calibri Light" panose="020F0302020204030204" pitchFamily="34" charset="0"/>
              <a:ea typeface="Calibri" panose="020F0502020204030204" pitchFamily="34" charset="0"/>
              <a:cs typeface="Times New Roman" panose="02020603050405020304" pitchFamily="18" charset="0"/>
            </a:endParaRPr>
          </a:p>
          <a:p>
            <a:pPr marL="742950" lvl="1" indent="-285750">
              <a:lnSpc>
                <a:spcPct val="90000"/>
              </a:lnSpc>
              <a:spcAft>
                <a:spcPts val="0"/>
              </a:spcAft>
              <a:buClr>
                <a:schemeClr val="accent1">
                  <a:lumMod val="75000"/>
                </a:schemeClr>
              </a:buClr>
              <a:buFont typeface="Wingdings" panose="05000000000000000000" pitchFamily="2" charset="2"/>
              <a:buChar char="Ø"/>
            </a:pPr>
            <a:r>
              <a:rPr lang="en-US" sz="1600" dirty="0">
                <a:latin typeface="Calibri Light" panose="020F0302020204030204" pitchFamily="34" charset="0"/>
                <a:ea typeface="Calibri" panose="020F0502020204030204" pitchFamily="34" charset="0"/>
                <a:cs typeface="Times New Roman" panose="02020603050405020304" pitchFamily="18" charset="0"/>
              </a:rPr>
              <a:t>ERROR Voltage Level has non-existent </a:t>
            </a:r>
            <a:r>
              <a:rPr lang="en-US" sz="1600" dirty="0" err="1">
                <a:latin typeface="Calibri Light" panose="020F0302020204030204" pitchFamily="34" charset="0"/>
                <a:ea typeface="Calibri" panose="020F0502020204030204" pitchFamily="34" charset="0"/>
                <a:cs typeface="Times New Roman" panose="02020603050405020304" pitchFamily="18" charset="0"/>
              </a:rPr>
              <a:t>BaseVoltage</a:t>
            </a:r>
            <a:r>
              <a:rPr lang="en-US" sz="1600" dirty="0">
                <a:latin typeface="Calibri Light" panose="020F0302020204030204" pitchFamily="34" charset="0"/>
                <a:ea typeface="Calibri" panose="020F0502020204030204" pitchFamily="34" charset="0"/>
                <a:cs typeface="Times New Roman" panose="02020603050405020304" pitchFamily="18" charset="0"/>
              </a:rPr>
              <a:t> </a:t>
            </a:r>
            <a:endParaRPr lang="en-IN" sz="1600" dirty="0">
              <a:latin typeface="Calibri Light" panose="020F0302020204030204" pitchFamily="34" charset="0"/>
              <a:ea typeface="Calibri" panose="020F0502020204030204" pitchFamily="34" charset="0"/>
              <a:cs typeface="Times New Roman" panose="02020603050405020304" pitchFamily="18" charset="0"/>
            </a:endParaRPr>
          </a:p>
          <a:p>
            <a:pPr marL="742950" lvl="1" indent="-285750">
              <a:lnSpc>
                <a:spcPct val="90000"/>
              </a:lnSpc>
              <a:spcAft>
                <a:spcPts val="0"/>
              </a:spcAft>
              <a:buClr>
                <a:schemeClr val="accent1">
                  <a:lumMod val="75000"/>
                </a:schemeClr>
              </a:buClr>
              <a:buFont typeface="Wingdings" panose="05000000000000000000" pitchFamily="2" charset="2"/>
              <a:buChar char="Ø"/>
            </a:pPr>
            <a:r>
              <a:rPr lang="en-US" sz="1600" dirty="0">
                <a:latin typeface="Calibri Light" panose="020F0302020204030204" pitchFamily="34" charset="0"/>
                <a:ea typeface="Calibri" panose="020F0502020204030204" pitchFamily="34" charset="0"/>
                <a:cs typeface="Times New Roman" panose="02020603050405020304" pitchFamily="18" charset="0"/>
              </a:rPr>
              <a:t>ERROR: Connectivity Node has non-existent Equipment Container</a:t>
            </a:r>
            <a:endParaRPr lang="en-IN" sz="1600" dirty="0">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614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OSI’s Response to NLDC:</a:t>
            </a:r>
            <a:endParaRPr lang="en-IN" dirty="0"/>
          </a:p>
        </p:txBody>
      </p:sp>
      <p:sp>
        <p:nvSpPr>
          <p:cNvPr id="7" name="Rectangle 6"/>
          <p:cNvSpPr/>
          <p:nvPr/>
        </p:nvSpPr>
        <p:spPr>
          <a:xfrm>
            <a:off x="518985" y="961147"/>
            <a:ext cx="8167816" cy="5793336"/>
          </a:xfrm>
          <a:prstGeom prst="rect">
            <a:avLst/>
          </a:prstGeom>
        </p:spPr>
        <p:txBody>
          <a:bodyPr vert="horz" lIns="68580" tIns="34291" rIns="68580" bIns="34291" rtlCol="0">
            <a:normAutofit/>
          </a:bodyPr>
          <a:lstStyle/>
          <a:p>
            <a:pPr marL="137157" lvl="1" indent="-137157">
              <a:lnSpc>
                <a:spcPct val="90000"/>
              </a:lnSpc>
              <a:spcBef>
                <a:spcPts val="900"/>
              </a:spcBef>
              <a:buClr>
                <a:schemeClr val="accent1">
                  <a:lumMod val="75000"/>
                </a:schemeClr>
              </a:buClr>
              <a:buSzPct val="85000"/>
              <a:buFont typeface="Wingdings" pitchFamily="2" charset="2"/>
              <a:buChar char="§"/>
            </a:pPr>
            <a:r>
              <a:rPr lang="en-US" sz="1500" dirty="0" err="1">
                <a:latin typeface="Calibri Light" panose="020F0302020204030204" pitchFamily="34" charset="0"/>
              </a:rPr>
              <a:t>DB</a:t>
            </a:r>
            <a:r>
              <a:rPr lang="en-US" sz="1500" dirty="0" err="1">
                <a:latin typeface="Calibri Light" panose="020F0302020204030204" pitchFamily="34" charset="0"/>
                <a:sym typeface="Wingdings" panose="05000000000000000000" pitchFamily="2" charset="2"/>
              </a:rPr>
              <a:t>Quality</a:t>
            </a:r>
            <a:r>
              <a:rPr lang="en-US" sz="1500" dirty="0">
                <a:latin typeface="Calibri Light" panose="020F0302020204030204" pitchFamily="34" charset="0"/>
                <a:sym typeface="Wingdings" panose="05000000000000000000" pitchFamily="2" charset="2"/>
              </a:rPr>
              <a:t> should be owned by the RLDC, no way for OSI to know which is inadvertent DB modelling error or otherwise.</a:t>
            </a:r>
            <a:endParaRPr lang="en-US" sz="1500" dirty="0">
              <a:latin typeface="Calibri Light" panose="020F0302020204030204" pitchFamily="34" charset="0"/>
            </a:endParaRPr>
          </a:p>
          <a:p>
            <a:pPr marL="137157" lvl="1" indent="-137157">
              <a:lnSpc>
                <a:spcPct val="90000"/>
              </a:lnSpc>
              <a:spcBef>
                <a:spcPts val="900"/>
              </a:spcBef>
              <a:buClr>
                <a:schemeClr val="accent1">
                  <a:lumMod val="75000"/>
                </a:schemeClr>
              </a:buClr>
              <a:buSzPct val="85000"/>
              <a:buFont typeface="Wingdings" pitchFamily="2" charset="2"/>
              <a:buChar char="§"/>
            </a:pPr>
            <a:r>
              <a:rPr lang="en-US" sz="1500" dirty="0">
                <a:latin typeface="Calibri Light" panose="020F0302020204030204" pitchFamily="34" charset="0"/>
              </a:rPr>
              <a:t>POWERGRID/POSOCO to ensure the availability of the Single Station CIM files from each of the region, as of now only NRLDC single station file is provided.</a:t>
            </a:r>
          </a:p>
          <a:p>
            <a:pPr marL="137157" indent="-137157">
              <a:lnSpc>
                <a:spcPct val="90000"/>
              </a:lnSpc>
              <a:spcBef>
                <a:spcPts val="900"/>
              </a:spcBef>
              <a:buClr>
                <a:schemeClr val="accent1">
                  <a:lumMod val="75000"/>
                </a:schemeClr>
              </a:buClr>
              <a:buSzPct val="85000"/>
              <a:buFont typeface="Wingdings" pitchFamily="2" charset="2"/>
              <a:buChar char="§"/>
            </a:pPr>
            <a:r>
              <a:rPr lang="en-US" sz="1500" dirty="0">
                <a:latin typeface="Calibri Light" panose="020F0302020204030204" pitchFamily="34" charset="0"/>
              </a:rPr>
              <a:t>For building the NLDC DB using CIM from RLDC’s, each of the RLDC will need to provide selective export of their data (per area and/or station) in xml format along with corresponding mapping file (which will have the </a:t>
            </a:r>
            <a:r>
              <a:rPr lang="en-US" sz="1500" dirty="0" err="1">
                <a:latin typeface="Calibri Light" panose="020F0302020204030204" pitchFamily="34" charset="0"/>
              </a:rPr>
              <a:t>rdf:ID’s</a:t>
            </a:r>
            <a:r>
              <a:rPr lang="en-US" sz="1500" dirty="0">
                <a:latin typeface="Calibri Light" panose="020F0302020204030204" pitchFamily="34" charset="0"/>
              </a:rPr>
              <a:t>).</a:t>
            </a:r>
          </a:p>
          <a:p>
            <a:pPr marL="285750" lvl="1" indent="-285750">
              <a:lnSpc>
                <a:spcPct val="90000"/>
              </a:lnSpc>
              <a:spcBef>
                <a:spcPts val="300"/>
              </a:spcBef>
              <a:spcAft>
                <a:spcPts val="151"/>
              </a:spcAft>
              <a:buClr>
                <a:schemeClr val="accent1">
                  <a:lumMod val="75000"/>
                </a:schemeClr>
              </a:buClr>
              <a:buSzPct val="100000"/>
              <a:buFont typeface="Wingdings" panose="05000000000000000000" pitchFamily="2" charset="2"/>
              <a:buChar char="ü"/>
            </a:pPr>
            <a:r>
              <a:rPr lang="en-US" sz="1400" dirty="0" smtClean="0">
                <a:latin typeface="Calibri Light" panose="020F0302020204030204" pitchFamily="34" charset="0"/>
              </a:rPr>
              <a:t>The </a:t>
            </a:r>
            <a:r>
              <a:rPr lang="en-US" sz="1400" dirty="0">
                <a:latin typeface="Calibri Light" panose="020F0302020204030204" pitchFamily="34" charset="0"/>
              </a:rPr>
              <a:t>selective export (per region or stations) is needed because the RLDC’s will be modeling some of the external regions in their Network for SE purposes and for the purpose of model maintenance each of the RLDC’s will only need to provide the extract of their own regional data</a:t>
            </a:r>
            <a:r>
              <a:rPr lang="en-US" sz="1400" dirty="0" smtClean="0">
                <a:latin typeface="Calibri Light" panose="020F0302020204030204" pitchFamily="34" charset="0"/>
              </a:rPr>
              <a:t>.</a:t>
            </a:r>
          </a:p>
          <a:p>
            <a:pPr marL="0" lvl="1">
              <a:lnSpc>
                <a:spcPct val="90000"/>
              </a:lnSpc>
              <a:spcBef>
                <a:spcPts val="300"/>
              </a:spcBef>
              <a:spcAft>
                <a:spcPts val="151"/>
              </a:spcAft>
              <a:buClr>
                <a:schemeClr val="accent1">
                  <a:lumMod val="75000"/>
                </a:schemeClr>
              </a:buClr>
              <a:buSzPct val="100000"/>
            </a:pPr>
            <a:endParaRPr lang="en-US" dirty="0" smtClean="0">
              <a:latin typeface="Calibri Light" panose="020F0302020204030204" pitchFamily="34" charset="0"/>
            </a:endParaRPr>
          </a:p>
          <a:p>
            <a:pPr marL="137157" indent="-137157">
              <a:lnSpc>
                <a:spcPct val="90000"/>
              </a:lnSpc>
              <a:spcBef>
                <a:spcPts val="900"/>
              </a:spcBef>
              <a:buClr>
                <a:schemeClr val="accent1">
                  <a:lumMod val="75000"/>
                </a:schemeClr>
              </a:buClr>
              <a:buSzPct val="85000"/>
              <a:buFont typeface="Wingdings" pitchFamily="2" charset="2"/>
              <a:buChar char="§"/>
            </a:pPr>
            <a:r>
              <a:rPr lang="en-US" sz="1500" dirty="0" smtClean="0">
                <a:latin typeface="Calibri Light" panose="020F0302020204030204" pitchFamily="34" charset="0"/>
              </a:rPr>
              <a:t>POWERGRID/POSOCO </a:t>
            </a:r>
            <a:r>
              <a:rPr lang="en-US" sz="1500" dirty="0">
                <a:latin typeface="Calibri Light" panose="020F0302020204030204" pitchFamily="34" charset="0"/>
              </a:rPr>
              <a:t>to provide Incremental CIM file from each of the RLDC considering the above explanations.</a:t>
            </a:r>
          </a:p>
          <a:p>
            <a:pPr marL="137157" indent="-137157">
              <a:lnSpc>
                <a:spcPct val="90000"/>
              </a:lnSpc>
              <a:spcBef>
                <a:spcPts val="900"/>
              </a:spcBef>
              <a:buClr>
                <a:schemeClr val="accent1">
                  <a:lumMod val="75000"/>
                </a:schemeClr>
              </a:buClr>
              <a:buSzPct val="85000"/>
              <a:buFont typeface="Wingdings" pitchFamily="2" charset="2"/>
              <a:buChar char="§"/>
            </a:pPr>
            <a:r>
              <a:rPr lang="en-US" sz="1500" dirty="0">
                <a:latin typeface="Calibri Light" panose="020F0302020204030204" pitchFamily="34" charset="0"/>
              </a:rPr>
              <a:t>Mapping file to be provided by each RLDC along with their CIM </a:t>
            </a:r>
            <a:r>
              <a:rPr lang="en-US" sz="1500" dirty="0" smtClean="0">
                <a:latin typeface="Calibri Light" panose="020F0302020204030204" pitchFamily="34" charset="0"/>
              </a:rPr>
              <a:t>file.</a:t>
            </a:r>
          </a:p>
          <a:p>
            <a:pPr marL="137157" indent="-137157">
              <a:lnSpc>
                <a:spcPct val="90000"/>
              </a:lnSpc>
              <a:spcBef>
                <a:spcPts val="900"/>
              </a:spcBef>
              <a:buClr>
                <a:schemeClr val="accent1">
                  <a:lumMod val="75000"/>
                </a:schemeClr>
              </a:buClr>
              <a:buSzPct val="85000"/>
              <a:buFont typeface="Wingdings" pitchFamily="2" charset="2"/>
              <a:buChar char="§"/>
            </a:pPr>
            <a:r>
              <a:rPr lang="en-IN" sz="1500" dirty="0">
                <a:latin typeface="Calibri Light" panose="020F0302020204030204" pitchFamily="34" charset="0"/>
              </a:rPr>
              <a:t>For CIM file approach to be a Success for DB modelling, following are minimum requirements:</a:t>
            </a:r>
          </a:p>
          <a:p>
            <a:pPr marL="585781" lvl="2" indent="-285750">
              <a:spcBef>
                <a:spcPts val="451"/>
              </a:spcBef>
              <a:spcAft>
                <a:spcPts val="451"/>
              </a:spcAft>
              <a:buSzPct val="100000"/>
              <a:buFont typeface="Wingdings" panose="05000000000000000000" pitchFamily="2" charset="2"/>
              <a:buChar char="ü"/>
            </a:pPr>
            <a:r>
              <a:rPr lang="en-IN" sz="1351" dirty="0">
                <a:latin typeface="Calibri Light" panose="020F0302020204030204" pitchFamily="34" charset="0"/>
              </a:rPr>
              <a:t>Single Station CIM file from each RLDC.</a:t>
            </a:r>
          </a:p>
          <a:p>
            <a:pPr marL="585781" lvl="2" indent="-285750">
              <a:spcBef>
                <a:spcPts val="451"/>
              </a:spcBef>
              <a:spcAft>
                <a:spcPts val="451"/>
              </a:spcAft>
              <a:buSzPct val="100000"/>
              <a:buFont typeface="Wingdings" panose="05000000000000000000" pitchFamily="2" charset="2"/>
              <a:buChar char="ü"/>
            </a:pPr>
            <a:r>
              <a:rPr lang="en-IN" sz="1351" dirty="0">
                <a:latin typeface="Calibri Light" panose="020F0302020204030204" pitchFamily="34" charset="0"/>
              </a:rPr>
              <a:t>Incremental CIM file from each RLDC.</a:t>
            </a:r>
          </a:p>
          <a:p>
            <a:pPr marL="585781" lvl="2" indent="-285750">
              <a:spcBef>
                <a:spcPts val="451"/>
              </a:spcBef>
              <a:spcAft>
                <a:spcPts val="451"/>
              </a:spcAft>
              <a:buSzPct val="100000"/>
              <a:buFont typeface="Wingdings" panose="05000000000000000000" pitchFamily="2" charset="2"/>
              <a:buChar char="ü"/>
            </a:pPr>
            <a:r>
              <a:rPr lang="en-IN" sz="1351" dirty="0">
                <a:latin typeface="Calibri Light" panose="020F0302020204030204" pitchFamily="34" charset="0"/>
              </a:rPr>
              <a:t>Selective area export in CIM format.</a:t>
            </a:r>
          </a:p>
          <a:p>
            <a:pPr marL="585781" lvl="2" indent="-285750">
              <a:spcBef>
                <a:spcPts val="451"/>
              </a:spcBef>
              <a:spcAft>
                <a:spcPts val="451"/>
              </a:spcAft>
              <a:buSzPct val="100000"/>
              <a:buFont typeface="Wingdings" panose="05000000000000000000" pitchFamily="2" charset="2"/>
              <a:buChar char="ü"/>
            </a:pPr>
            <a:r>
              <a:rPr lang="en-IN" sz="1351" dirty="0">
                <a:latin typeface="Calibri Light" panose="020F0302020204030204" pitchFamily="34" charset="0"/>
              </a:rPr>
              <a:t>Mapping file along with the CIM file.</a:t>
            </a:r>
          </a:p>
          <a:p>
            <a:pPr marL="585781" lvl="2" indent="-285750">
              <a:spcBef>
                <a:spcPts val="451"/>
              </a:spcBef>
              <a:spcAft>
                <a:spcPts val="451"/>
              </a:spcAft>
              <a:buSzPct val="100000"/>
              <a:buFont typeface="Wingdings" panose="05000000000000000000" pitchFamily="2" charset="2"/>
              <a:buChar char="ü"/>
            </a:pPr>
            <a:r>
              <a:rPr lang="en-IN" sz="1351" dirty="0">
                <a:latin typeface="Calibri Light" panose="020F0302020204030204" pitchFamily="34" charset="0"/>
              </a:rPr>
              <a:t>DB quality in RLDC’s CIM file  to be owned by RLDC.</a:t>
            </a:r>
          </a:p>
          <a:p>
            <a:pPr marL="137157" indent="-137157">
              <a:lnSpc>
                <a:spcPct val="90000"/>
              </a:lnSpc>
              <a:spcBef>
                <a:spcPts val="900"/>
              </a:spcBef>
              <a:buClr>
                <a:schemeClr val="accent1">
                  <a:lumMod val="75000"/>
                </a:schemeClr>
              </a:buClr>
              <a:buSzPct val="85000"/>
              <a:buFont typeface="Wingdings" pitchFamily="2" charset="2"/>
              <a:buChar char="§"/>
            </a:pPr>
            <a:endParaRPr lang="en-US" sz="1500" dirty="0"/>
          </a:p>
          <a:p>
            <a:pPr marL="137157" indent="-137157">
              <a:lnSpc>
                <a:spcPct val="90000"/>
              </a:lnSpc>
              <a:spcBef>
                <a:spcPts val="900"/>
              </a:spcBef>
              <a:buClr>
                <a:schemeClr val="accent1">
                  <a:lumMod val="75000"/>
                </a:schemeClr>
              </a:buClr>
              <a:buSzPct val="85000"/>
              <a:buFont typeface="Wingdings" pitchFamily="2" charset="2"/>
              <a:buChar char="§"/>
            </a:pPr>
            <a:endParaRPr lang="en-US" sz="1500" dirty="0"/>
          </a:p>
          <a:p>
            <a:pPr marL="257168" lvl="1" indent="-257168">
              <a:lnSpc>
                <a:spcPct val="90000"/>
              </a:lnSpc>
              <a:spcBef>
                <a:spcPts val="300"/>
              </a:spcBef>
              <a:spcAft>
                <a:spcPts val="151"/>
              </a:spcAft>
              <a:buClr>
                <a:schemeClr val="accent1">
                  <a:lumMod val="75000"/>
                </a:schemeClr>
              </a:buClr>
              <a:buSzPct val="100000"/>
              <a:buFont typeface="Wingdings" panose="05000000000000000000" pitchFamily="2" charset="2"/>
              <a:buChar char="q"/>
            </a:pPr>
            <a:endParaRPr lang="en-IN" dirty="0">
              <a:latin typeface="Calibri Light" panose="020F0302020204030204" pitchFamily="34" charset="0"/>
            </a:endParaRPr>
          </a:p>
        </p:txBody>
      </p:sp>
    </p:spTree>
    <p:extLst>
      <p:ext uri="{BB962C8B-B14F-4D97-AF65-F5344CB8AC3E}">
        <p14:creationId xmlns:p14="http://schemas.microsoft.com/office/powerpoint/2010/main" val="2893181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Identified Risk Factors</a:t>
            </a:r>
            <a:endParaRPr lang="en-IN" dirty="0"/>
          </a:p>
        </p:txBody>
      </p:sp>
      <p:sp>
        <p:nvSpPr>
          <p:cNvPr id="3" name="Content Placeholder 2"/>
          <p:cNvSpPr>
            <a:spLocks noGrp="1"/>
          </p:cNvSpPr>
          <p:nvPr>
            <p:ph idx="1"/>
          </p:nvPr>
        </p:nvSpPr>
        <p:spPr>
          <a:xfrm>
            <a:off x="138023" y="862642"/>
            <a:ext cx="8824822" cy="5857335"/>
          </a:xfrm>
        </p:spPr>
        <p:txBody>
          <a:bodyPr/>
          <a:lstStyle/>
          <a:p>
            <a:pPr marL="585781" lvl="2" indent="-285750">
              <a:spcBef>
                <a:spcPts val="451"/>
              </a:spcBef>
              <a:spcAft>
                <a:spcPts val="451"/>
              </a:spcAft>
              <a:buSzPct val="100000"/>
            </a:pPr>
            <a:r>
              <a:rPr lang="en-IN" sz="1351" dirty="0" smtClean="0">
                <a:latin typeface="Calibri Light" panose="020F0302020204030204" pitchFamily="34" charset="0"/>
              </a:rPr>
              <a:t>Full </a:t>
            </a:r>
            <a:r>
              <a:rPr lang="en-IN" sz="1351" dirty="0">
                <a:latin typeface="Calibri Light" panose="020F0302020204030204" pitchFamily="34" charset="0"/>
              </a:rPr>
              <a:t>Station </a:t>
            </a:r>
            <a:r>
              <a:rPr lang="en-IN" sz="1351" dirty="0" smtClean="0">
                <a:latin typeface="Calibri Light" panose="020F0302020204030204" pitchFamily="34" charset="0"/>
              </a:rPr>
              <a:t>Name is not available in CIM files, </a:t>
            </a:r>
            <a:r>
              <a:rPr lang="en-IN" sz="1351" dirty="0">
                <a:latin typeface="Calibri Light" panose="020F0302020204030204" pitchFamily="34" charset="0"/>
              </a:rPr>
              <a:t>only Station short identifier is available</a:t>
            </a:r>
            <a:r>
              <a:rPr lang="en-IN" sz="1351" dirty="0" smtClean="0">
                <a:latin typeface="Calibri Light" panose="020F0302020204030204" pitchFamily="34" charset="0"/>
              </a:rPr>
              <a:t>. (data required from NLDC)</a:t>
            </a:r>
            <a:endParaRPr lang="en-IN" sz="1351" dirty="0">
              <a:latin typeface="Calibri Light" panose="020F0302020204030204" pitchFamily="34" charset="0"/>
            </a:endParaRPr>
          </a:p>
          <a:p>
            <a:pPr marL="585781" lvl="2" indent="-285750">
              <a:spcBef>
                <a:spcPts val="451"/>
              </a:spcBef>
              <a:spcAft>
                <a:spcPts val="451"/>
              </a:spcAft>
              <a:buSzPct val="100000"/>
            </a:pPr>
            <a:r>
              <a:rPr lang="en-IN" sz="1351" dirty="0">
                <a:latin typeface="Calibri Light" panose="020F0302020204030204" pitchFamily="34" charset="0"/>
              </a:rPr>
              <a:t>States information for digital points (Dual State/Quad State information). – No information is present so as to identify whether a digital point is a Quad or a dual state and also about the normal state of a digital point </a:t>
            </a:r>
            <a:r>
              <a:rPr lang="en-IN" sz="1351" dirty="0" smtClean="0">
                <a:latin typeface="Calibri Light" panose="020F0302020204030204" pitchFamily="34" charset="0"/>
              </a:rPr>
              <a:t>?</a:t>
            </a:r>
          </a:p>
          <a:p>
            <a:pPr marL="585781" lvl="2" indent="-285750">
              <a:spcBef>
                <a:spcPts val="451"/>
              </a:spcBef>
              <a:spcAft>
                <a:spcPts val="451"/>
              </a:spcAft>
              <a:buSzPct val="100000"/>
            </a:pPr>
            <a:r>
              <a:rPr lang="en-IN" sz="1351" dirty="0" smtClean="0">
                <a:latin typeface="Calibri Light" panose="020F0302020204030204" pitchFamily="34" charset="0"/>
              </a:rPr>
              <a:t>Tie Lines/Futures Line information need to be received from NLDC as these can be open-ended lines in CIM file.</a:t>
            </a:r>
            <a:endParaRPr lang="en-IN" sz="1351" dirty="0">
              <a:latin typeface="Calibri Light" panose="020F0302020204030204" pitchFamily="34" charset="0"/>
            </a:endParaRPr>
          </a:p>
          <a:p>
            <a:pPr marL="585781" lvl="2" indent="-285750">
              <a:spcBef>
                <a:spcPts val="451"/>
              </a:spcBef>
              <a:spcAft>
                <a:spcPts val="451"/>
              </a:spcAft>
              <a:buSzPct val="100000"/>
            </a:pPr>
            <a:r>
              <a:rPr lang="en-IN" sz="1351" dirty="0">
                <a:latin typeface="Calibri Light" panose="020F0302020204030204" pitchFamily="34" charset="0"/>
              </a:rPr>
              <a:t>No information regarding the ICCP and FEP database.</a:t>
            </a:r>
          </a:p>
          <a:p>
            <a:pPr marL="585781" lvl="2" indent="-285750">
              <a:spcBef>
                <a:spcPts val="451"/>
              </a:spcBef>
              <a:spcAft>
                <a:spcPts val="451"/>
              </a:spcAft>
              <a:buSzPct val="100000"/>
            </a:pPr>
            <a:r>
              <a:rPr lang="en-IN" sz="1351" dirty="0">
                <a:latin typeface="Calibri Light" panose="020F0302020204030204" pitchFamily="34" charset="0"/>
              </a:rPr>
              <a:t>No proper information regarding the limits, only one pair of limits are present in some of the CIM files.</a:t>
            </a:r>
          </a:p>
          <a:p>
            <a:pPr marL="585781" lvl="2" indent="-285750">
              <a:spcBef>
                <a:spcPts val="451"/>
              </a:spcBef>
              <a:spcAft>
                <a:spcPts val="451"/>
              </a:spcAft>
              <a:buSzPct val="100000"/>
            </a:pPr>
            <a:r>
              <a:rPr lang="en-IN" sz="1351" dirty="0">
                <a:latin typeface="Calibri Light" panose="020F0302020204030204" pitchFamily="34" charset="0"/>
              </a:rPr>
              <a:t>Alarms Information – No information regarding the alarm class or priority for points</a:t>
            </a:r>
            <a:r>
              <a:rPr lang="en-IN" sz="1351" dirty="0" smtClean="0">
                <a:latin typeface="Calibri Light" panose="020F0302020204030204" pitchFamily="34" charset="0"/>
              </a:rPr>
              <a:t>.</a:t>
            </a:r>
          </a:p>
          <a:p>
            <a:pPr marL="585781" lvl="2" indent="-285750">
              <a:spcBef>
                <a:spcPts val="451"/>
              </a:spcBef>
              <a:spcAft>
                <a:spcPts val="451"/>
              </a:spcAft>
              <a:buSzPct val="100000"/>
            </a:pPr>
            <a:r>
              <a:rPr lang="en-IN" sz="1351" dirty="0">
                <a:latin typeface="Calibri Light" panose="020F0302020204030204" pitchFamily="34" charset="0"/>
              </a:rPr>
              <a:t>All 5 RLDCs CIM files have different naming conventions due to non-uniform naming conventions across all the RLDCs. Now  creating a universal Naming Convention which was earlier proposed to NLDC is </a:t>
            </a:r>
            <a:r>
              <a:rPr lang="en-IN" sz="1351" dirty="0" smtClean="0">
                <a:latin typeface="Calibri Light" panose="020F0302020204030204" pitchFamily="34" charset="0"/>
              </a:rPr>
              <a:t>much </a:t>
            </a:r>
            <a:r>
              <a:rPr lang="en-IN" sz="1351" dirty="0">
                <a:latin typeface="Calibri Light" panose="020F0302020204030204" pitchFamily="34" charset="0"/>
              </a:rPr>
              <a:t>more </a:t>
            </a:r>
            <a:r>
              <a:rPr lang="en-IN" sz="1351" dirty="0" smtClean="0">
                <a:latin typeface="Calibri Light" panose="020F0302020204030204" pitchFamily="34" charset="0"/>
              </a:rPr>
              <a:t>difficult </a:t>
            </a:r>
            <a:r>
              <a:rPr lang="en-IN" sz="1351" dirty="0">
                <a:latin typeface="Calibri Light" panose="020F0302020204030204" pitchFamily="34" charset="0"/>
              </a:rPr>
              <a:t>then ever</a:t>
            </a:r>
            <a:r>
              <a:rPr lang="en-IN" sz="1351" dirty="0" smtClean="0">
                <a:latin typeface="Calibri Light" panose="020F0302020204030204" pitchFamily="34" charset="0"/>
              </a:rPr>
              <a:t>.</a:t>
            </a:r>
            <a:endParaRPr lang="en-IN" sz="1351" dirty="0">
              <a:latin typeface="Calibri Light" panose="020F0302020204030204" pitchFamily="34" charset="0"/>
            </a:endParaRPr>
          </a:p>
          <a:p>
            <a:pPr marL="585781" lvl="2" indent="-285750">
              <a:spcBef>
                <a:spcPts val="451"/>
              </a:spcBef>
              <a:spcAft>
                <a:spcPts val="451"/>
              </a:spcAft>
              <a:buSzPct val="100000"/>
            </a:pPr>
            <a:r>
              <a:rPr lang="en-IN" sz="1351" dirty="0">
                <a:latin typeface="Calibri Light" panose="020F0302020204030204" pitchFamily="34" charset="0"/>
              </a:rPr>
              <a:t>Due to this non-uniformity of naming conventions </a:t>
            </a:r>
            <a:r>
              <a:rPr lang="en-IN" sz="1351" dirty="0" smtClean="0">
                <a:latin typeface="Calibri Light" panose="020F0302020204030204" pitchFamily="34" charset="0"/>
              </a:rPr>
              <a:t>&amp; Different version and structure of CIM files at 5 RLDCs, All CIM files  can’t </a:t>
            </a:r>
            <a:r>
              <a:rPr lang="en-IN" sz="1351" dirty="0">
                <a:latin typeface="Calibri Light" panose="020F0302020204030204" pitchFamily="34" charset="0"/>
              </a:rPr>
              <a:t>be directly used/imported to make the NLDC </a:t>
            </a:r>
            <a:r>
              <a:rPr lang="en-IN" sz="1351" dirty="0" smtClean="0">
                <a:latin typeface="Calibri Light" panose="020F0302020204030204" pitchFamily="34" charset="0"/>
              </a:rPr>
              <a:t>database at one go.</a:t>
            </a:r>
            <a:endParaRPr lang="en-IN" sz="1351" dirty="0">
              <a:latin typeface="Calibri Light" panose="020F0302020204030204" pitchFamily="34" charset="0"/>
            </a:endParaRPr>
          </a:p>
          <a:p>
            <a:pPr marL="585781" lvl="2" indent="-285750">
              <a:spcBef>
                <a:spcPts val="451"/>
              </a:spcBef>
              <a:spcAft>
                <a:spcPts val="451"/>
              </a:spcAft>
              <a:buSzPct val="100000"/>
            </a:pPr>
            <a:r>
              <a:rPr lang="en-IN" sz="1351" dirty="0">
                <a:latin typeface="Calibri Light" panose="020F0302020204030204" pitchFamily="34" charset="0"/>
              </a:rPr>
              <a:t>Script or a program (5 such 1 for each RLDC CIM file) is required to run and parse data for each of these 5 RLDCs CIM files to convert them as per Uniform Standardised naming conventions of NLDC database. This will require a manual intervention against normal CIM File Approach.</a:t>
            </a:r>
          </a:p>
          <a:p>
            <a:pPr marL="585781" lvl="2" indent="-285750">
              <a:spcBef>
                <a:spcPts val="451"/>
              </a:spcBef>
              <a:spcAft>
                <a:spcPts val="451"/>
              </a:spcAft>
              <a:buSzPct val="100000"/>
            </a:pPr>
            <a:r>
              <a:rPr lang="en-IN" sz="1351" dirty="0">
                <a:latin typeface="Calibri Light" panose="020F0302020204030204" pitchFamily="34" charset="0"/>
              </a:rPr>
              <a:t>For this script a logic needs to be given for mapping of RLDC’s naming conventions to NLDC’s Uniform Standardised naming conventions. This logic should be provided by the POSOCO.</a:t>
            </a:r>
          </a:p>
          <a:p>
            <a:pPr marL="585781" lvl="2" indent="-285750">
              <a:spcBef>
                <a:spcPts val="451"/>
              </a:spcBef>
              <a:spcAft>
                <a:spcPts val="451"/>
              </a:spcAft>
              <a:buSzPct val="100000"/>
            </a:pPr>
            <a:r>
              <a:rPr lang="en-IN" sz="1351" dirty="0">
                <a:latin typeface="Calibri Light" panose="020F0302020204030204" pitchFamily="34" charset="0"/>
              </a:rPr>
              <a:t>All such scripts to be maintained during entire AMC period whenever a Incremental CIM/Single Station CIM is given by the RLDC a script has to be executed following an output</a:t>
            </a:r>
            <a:r>
              <a:rPr lang="en-IN" sz="1351" dirty="0" smtClean="0">
                <a:latin typeface="Calibri Light" panose="020F0302020204030204" pitchFamily="34" charset="0"/>
              </a:rPr>
              <a:t>.</a:t>
            </a:r>
          </a:p>
          <a:p>
            <a:pPr marL="585781" lvl="2" indent="-285750">
              <a:spcBef>
                <a:spcPts val="451"/>
              </a:spcBef>
              <a:spcAft>
                <a:spcPts val="451"/>
              </a:spcAft>
              <a:buSzPct val="100000"/>
              <a:buFont typeface="Wingdings" panose="05000000000000000000" pitchFamily="2" charset="2"/>
              <a:buChar char="ü"/>
            </a:pPr>
            <a:r>
              <a:rPr lang="en-IN" sz="1351" dirty="0" smtClean="0">
                <a:latin typeface="Calibri Light" panose="020F0302020204030204" pitchFamily="34" charset="0"/>
              </a:rPr>
              <a:t>The interesting fact to note here that, we had officially no script available to parse the CIM files in hand as such.</a:t>
            </a:r>
          </a:p>
          <a:p>
            <a:pPr marL="585781" lvl="2" indent="-285750">
              <a:spcBef>
                <a:spcPts val="451"/>
              </a:spcBef>
              <a:spcAft>
                <a:spcPts val="451"/>
              </a:spcAft>
              <a:buSzPct val="100000"/>
              <a:buFont typeface="Wingdings" panose="05000000000000000000" pitchFamily="2" charset="2"/>
              <a:buChar char="ü"/>
            </a:pPr>
            <a:r>
              <a:rPr lang="en-IN" sz="1351" dirty="0" smtClean="0">
                <a:latin typeface="Calibri Light" panose="020F0302020204030204" pitchFamily="34" charset="0"/>
              </a:rPr>
              <a:t>Any how OSI have </a:t>
            </a:r>
            <a:r>
              <a:rPr lang="en-IN" sz="1351" dirty="0" err="1" smtClean="0">
                <a:latin typeface="Calibri Light" panose="020F0302020204030204" pitchFamily="34" charset="0"/>
              </a:rPr>
              <a:t>OpenNet</a:t>
            </a:r>
            <a:r>
              <a:rPr lang="en-IN" sz="1351" dirty="0">
                <a:latin typeface="Calibri Light" panose="020F0302020204030204" pitchFamily="34" charset="0"/>
              </a:rPr>
              <a:t> </a:t>
            </a:r>
            <a:r>
              <a:rPr lang="en-IN" sz="1351" dirty="0" smtClean="0">
                <a:latin typeface="Calibri Light" panose="020F0302020204030204" pitchFamily="34" charset="0"/>
              </a:rPr>
              <a:t>and </a:t>
            </a:r>
            <a:r>
              <a:rPr lang="en-IN" sz="1351" dirty="0" err="1" smtClean="0">
                <a:latin typeface="Calibri Light" panose="020F0302020204030204" pitchFamily="34" charset="0"/>
              </a:rPr>
              <a:t>CIMStudio</a:t>
            </a:r>
            <a:r>
              <a:rPr lang="en-IN" sz="1351" dirty="0" smtClean="0">
                <a:latin typeface="Calibri Light" panose="020F0302020204030204" pitchFamily="34" charset="0"/>
              </a:rPr>
              <a:t> which can import only </a:t>
            </a:r>
            <a:r>
              <a:rPr lang="en-IN" sz="1351" dirty="0" err="1" smtClean="0">
                <a:latin typeface="Calibri Light" panose="020F0302020204030204" pitchFamily="34" charset="0"/>
              </a:rPr>
              <a:t>ErrorFree</a:t>
            </a:r>
            <a:r>
              <a:rPr lang="en-IN" sz="1351" dirty="0" smtClean="0">
                <a:latin typeface="Calibri Light" panose="020F0302020204030204" pitchFamily="34" charset="0"/>
              </a:rPr>
              <a:t> CIM xml files only and it is rumoured that </a:t>
            </a:r>
            <a:r>
              <a:rPr lang="en-IN" sz="1351" dirty="0" err="1" smtClean="0">
                <a:latin typeface="Calibri Light" panose="020F0302020204030204" pitchFamily="34" charset="0"/>
              </a:rPr>
              <a:t>CIMStudio</a:t>
            </a:r>
            <a:r>
              <a:rPr lang="en-IN" sz="1351" dirty="0" smtClean="0">
                <a:latin typeface="Calibri Light" panose="020F0302020204030204" pitchFamily="34" charset="0"/>
              </a:rPr>
              <a:t> can’t parse all version of CIM file as of now </a:t>
            </a:r>
            <a:r>
              <a:rPr lang="en-IN" sz="1351" baseline="30000" dirty="0" smtClean="0">
                <a:latin typeface="Calibri Light" panose="020F0302020204030204" pitchFamily="34" charset="0"/>
              </a:rPr>
              <a:t>(under development &amp; confidential)</a:t>
            </a:r>
            <a:r>
              <a:rPr lang="en-IN" sz="1351" dirty="0" smtClean="0">
                <a:latin typeface="Calibri Light" panose="020F0302020204030204" pitchFamily="34" charset="0"/>
              </a:rPr>
              <a:t>.</a:t>
            </a:r>
            <a:endParaRPr lang="en-IN" sz="1351" dirty="0">
              <a:latin typeface="Calibri Light" panose="020F0302020204030204" pitchFamily="34" charset="0"/>
            </a:endParaRPr>
          </a:p>
          <a:p>
            <a:pPr marL="585781" lvl="2" indent="-285750">
              <a:spcBef>
                <a:spcPts val="451"/>
              </a:spcBef>
              <a:spcAft>
                <a:spcPts val="451"/>
              </a:spcAft>
              <a:buSzPct val="100000"/>
            </a:pPr>
            <a:endParaRPr lang="en-IN" sz="1351" dirty="0" smtClean="0">
              <a:latin typeface="Calibri Light" panose="020F0302020204030204" pitchFamily="34" charset="0"/>
            </a:endParaRPr>
          </a:p>
          <a:p>
            <a:endParaRPr lang="en-IN" dirty="0"/>
          </a:p>
        </p:txBody>
      </p:sp>
    </p:spTree>
    <p:extLst>
      <p:ext uri="{BB962C8B-B14F-4D97-AF65-F5344CB8AC3E}">
        <p14:creationId xmlns:p14="http://schemas.microsoft.com/office/powerpoint/2010/main" val="756478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Identified </a:t>
            </a:r>
            <a:r>
              <a:rPr lang="en-IN" dirty="0"/>
              <a:t>Risk Factors			 </a:t>
            </a:r>
            <a:r>
              <a:rPr lang="en-IN" dirty="0">
                <a:solidFill>
                  <a:schemeClr val="bg1">
                    <a:lumMod val="85000"/>
                  </a:schemeClr>
                </a:solidFill>
              </a:rPr>
              <a:t>(contd..)</a:t>
            </a:r>
            <a:endParaRPr lang="en-IN" dirty="0"/>
          </a:p>
        </p:txBody>
      </p:sp>
      <p:sp>
        <p:nvSpPr>
          <p:cNvPr id="3" name="Content Placeholder 2"/>
          <p:cNvSpPr>
            <a:spLocks noGrp="1"/>
          </p:cNvSpPr>
          <p:nvPr>
            <p:ph idx="1"/>
          </p:nvPr>
        </p:nvSpPr>
        <p:spPr>
          <a:xfrm>
            <a:off x="138023" y="862642"/>
            <a:ext cx="8824822" cy="5857335"/>
          </a:xfrm>
        </p:spPr>
        <p:txBody>
          <a:bodyPr/>
          <a:lstStyle/>
          <a:p>
            <a:pPr marL="585781" lvl="2" indent="-285750">
              <a:spcBef>
                <a:spcPts val="451"/>
              </a:spcBef>
              <a:spcAft>
                <a:spcPts val="451"/>
              </a:spcAft>
              <a:buSzPct val="100000"/>
            </a:pPr>
            <a:r>
              <a:rPr lang="en-IN" sz="1351" dirty="0" smtClean="0">
                <a:latin typeface="Calibri Light" panose="020F0302020204030204" pitchFamily="34" charset="0"/>
              </a:rPr>
              <a:t>All the Local Calculation Information (not available in CIM) need to be provided by NLDC, which can be implemented at later</a:t>
            </a:r>
            <a:r>
              <a:rPr lang="en-IN" sz="1351" dirty="0">
                <a:latin typeface="Calibri Light" panose="020F0302020204030204" pitchFamily="34" charset="0"/>
              </a:rPr>
              <a:t> </a:t>
            </a:r>
            <a:r>
              <a:rPr lang="en-IN" sz="1351" dirty="0" smtClean="0">
                <a:latin typeface="Calibri Light" panose="020F0302020204030204" pitchFamily="34" charset="0"/>
              </a:rPr>
              <a:t>stage in NLDC system.</a:t>
            </a:r>
          </a:p>
          <a:p>
            <a:pPr marL="585781" lvl="2" indent="-285750">
              <a:spcBef>
                <a:spcPts val="451"/>
              </a:spcBef>
              <a:spcAft>
                <a:spcPts val="451"/>
              </a:spcAft>
              <a:buSzPct val="100000"/>
            </a:pPr>
            <a:r>
              <a:rPr lang="en-IN" sz="1351" dirty="0" smtClean="0">
                <a:latin typeface="Calibri Light" panose="020F0302020204030204" pitchFamily="34" charset="0"/>
              </a:rPr>
              <a:t>There are a huge Manual work which can’t be ruled out if we go with the CIM approach. Which are as follows.</a:t>
            </a:r>
          </a:p>
          <a:p>
            <a:pPr marL="585781" lvl="2" indent="-285750">
              <a:spcBef>
                <a:spcPts val="451"/>
              </a:spcBef>
              <a:spcAft>
                <a:spcPts val="451"/>
              </a:spcAft>
              <a:buSzPct val="100000"/>
            </a:pPr>
            <a:r>
              <a:rPr lang="en-IN" sz="1351" dirty="0" smtClean="0">
                <a:latin typeface="Calibri Light" panose="020F0302020204030204" pitchFamily="34" charset="0"/>
              </a:rPr>
              <a:t>The linking of all the Display will be done manually after the SCADA DB is being prepared. PE has to identify the voltage level and feeder name from the </a:t>
            </a:r>
            <a:r>
              <a:rPr lang="en-IN" sz="1351" dirty="0" err="1" smtClean="0">
                <a:latin typeface="Calibri Light" panose="020F0302020204030204" pitchFamily="34" charset="0"/>
              </a:rPr>
              <a:t>scada</a:t>
            </a:r>
            <a:r>
              <a:rPr lang="en-IN" sz="1351" dirty="0" smtClean="0">
                <a:latin typeface="Calibri Light" panose="020F0302020204030204" pitchFamily="34" charset="0"/>
              </a:rPr>
              <a:t> name and should link to appropriate point in the display. (just I was thinking as there are around 2000 displays, if a PE will take 1 display to draw and link for </a:t>
            </a:r>
            <a:r>
              <a:rPr lang="en-IN" sz="1351" dirty="0" err="1" smtClean="0">
                <a:latin typeface="Calibri Light" panose="020F0302020204030204" pitchFamily="34" charset="0"/>
              </a:rPr>
              <a:t>scada</a:t>
            </a:r>
            <a:r>
              <a:rPr lang="en-IN" sz="1351" dirty="0" smtClean="0">
                <a:latin typeface="Calibri Light" panose="020F0302020204030204" pitchFamily="34" charset="0"/>
              </a:rPr>
              <a:t> and </a:t>
            </a:r>
            <a:r>
              <a:rPr lang="en-IN" sz="1351" dirty="0" err="1" smtClean="0">
                <a:latin typeface="Calibri Light" panose="020F0302020204030204" pitchFamily="34" charset="0"/>
              </a:rPr>
              <a:t>opennet</a:t>
            </a:r>
            <a:r>
              <a:rPr lang="en-IN" sz="1351" dirty="0" smtClean="0">
                <a:latin typeface="Calibri Light" panose="020F0302020204030204" pitchFamily="34" charset="0"/>
              </a:rPr>
              <a:t> in 1 day. 5 PE can finish in 400 days i.e., 16 months on an average 25 days/month)</a:t>
            </a:r>
          </a:p>
          <a:p>
            <a:pPr marL="585781" lvl="2" indent="-285750">
              <a:spcBef>
                <a:spcPts val="451"/>
              </a:spcBef>
              <a:spcAft>
                <a:spcPts val="451"/>
              </a:spcAft>
              <a:buSzPct val="100000"/>
            </a:pPr>
            <a:r>
              <a:rPr lang="en-IN" sz="1351" dirty="0" smtClean="0">
                <a:latin typeface="Calibri Light" panose="020F0302020204030204" pitchFamily="34" charset="0"/>
              </a:rPr>
              <a:t>For ICCP database need to be created manually by guessing which SCADA key may match with which ICCP name. Because the SCADA name and Key will be generated automatically from the CIM. And Now we don’t have any co-relation between the CIM Name, Existing NLDC </a:t>
            </a:r>
            <a:r>
              <a:rPr lang="en-IN" sz="1351" dirty="0" err="1" smtClean="0">
                <a:latin typeface="Calibri Light" panose="020F0302020204030204" pitchFamily="34" charset="0"/>
              </a:rPr>
              <a:t>Scada</a:t>
            </a:r>
            <a:r>
              <a:rPr lang="en-IN" sz="1351" dirty="0" smtClean="0">
                <a:latin typeface="Calibri Light" panose="020F0302020204030204" pitchFamily="34" charset="0"/>
              </a:rPr>
              <a:t> name and ICCP name. </a:t>
            </a:r>
            <a:r>
              <a:rPr lang="en-IN" sz="1351" baseline="30000" dirty="0" smtClean="0">
                <a:latin typeface="Calibri Light" panose="020F0302020204030204" pitchFamily="34" charset="0"/>
              </a:rPr>
              <a:t>(trial and error may work here)</a:t>
            </a:r>
            <a:r>
              <a:rPr lang="en-IN" sz="1351" dirty="0" smtClean="0">
                <a:latin typeface="Calibri Light" panose="020F0302020204030204" pitchFamily="34" charset="0"/>
              </a:rPr>
              <a:t>.</a:t>
            </a:r>
          </a:p>
          <a:p>
            <a:pPr marL="585781" lvl="2" indent="-285750">
              <a:spcBef>
                <a:spcPts val="451"/>
              </a:spcBef>
              <a:spcAft>
                <a:spcPts val="451"/>
              </a:spcAft>
              <a:buSzPct val="100000"/>
            </a:pPr>
            <a:r>
              <a:rPr lang="en-IN" sz="1351" dirty="0" smtClean="0">
                <a:latin typeface="Calibri Light" panose="020F0302020204030204" pitchFamily="34" charset="0"/>
              </a:rPr>
              <a:t>Some frequent cases may be found where we can find different feeder name and arrangement in CIM file and actual display. A practical example given below. ( old name VS new name)</a:t>
            </a:r>
          </a:p>
          <a:p>
            <a:pPr marL="585781" lvl="2" indent="-285750">
              <a:spcBef>
                <a:spcPts val="451"/>
              </a:spcBef>
              <a:spcAft>
                <a:spcPts val="451"/>
              </a:spcAft>
              <a:buSzPct val="100000"/>
              <a:buFont typeface="Wingdings" panose="05000000000000000000" pitchFamily="2" charset="2"/>
              <a:buChar char="ü"/>
            </a:pPr>
            <a:r>
              <a:rPr lang="en-IN" sz="1100" dirty="0" smtClean="0">
                <a:latin typeface="Calibri Light" panose="020F0302020204030204" pitchFamily="34" charset="0"/>
              </a:rPr>
              <a:t>Network/Companies/UPPTCL/SOUTH/AGRAS_UP/132/01KIRWLI</a:t>
            </a:r>
            <a:r>
              <a:rPr lang="en-IN" sz="1100" dirty="0">
                <a:latin typeface="Calibri Light" panose="020F0302020204030204" pitchFamily="34" charset="0"/>
              </a:rPr>
              <a:t>/	Network/Companies/UPPTCL/SOUTH/AGRAS_UP/132/02KIRWLI/</a:t>
            </a:r>
          </a:p>
          <a:p>
            <a:pPr marL="585781" lvl="2" indent="-285750">
              <a:spcBef>
                <a:spcPts val="451"/>
              </a:spcBef>
              <a:spcAft>
                <a:spcPts val="451"/>
              </a:spcAft>
              <a:buSzPct val="100000"/>
              <a:buFont typeface="Wingdings" panose="05000000000000000000" pitchFamily="2" charset="2"/>
              <a:buChar char="ü"/>
            </a:pPr>
            <a:r>
              <a:rPr lang="en-IN" sz="1100" dirty="0">
                <a:latin typeface="Calibri Light" panose="020F0302020204030204" pitchFamily="34" charset="0"/>
              </a:rPr>
              <a:t>Network/Companies/UPPTCL/SOUTH/AGRAS_UP/132/02MTHRA/	Network/Companies/UPPTCL/SOUTH/AGRAS_UP/132/05MTHRA/</a:t>
            </a:r>
          </a:p>
          <a:p>
            <a:pPr marL="585781" lvl="2" indent="-285750">
              <a:spcBef>
                <a:spcPts val="451"/>
              </a:spcBef>
              <a:spcAft>
                <a:spcPts val="451"/>
              </a:spcAft>
              <a:buSzPct val="100000"/>
              <a:buFont typeface="Wingdings" panose="05000000000000000000" pitchFamily="2" charset="2"/>
              <a:buChar char="ü"/>
            </a:pPr>
            <a:r>
              <a:rPr lang="en-IN" sz="1100" dirty="0">
                <a:latin typeface="Calibri Light" panose="020F0302020204030204" pitchFamily="34" charset="0"/>
              </a:rPr>
              <a:t>Network/Companies/UPPTCL/SOUTH/AGRAS_UP/132/05KRGRH2/	Network/Companies/UPPTCL/SOUTH/AGRAS_UP/132/08KRGRH2/</a:t>
            </a:r>
          </a:p>
          <a:p>
            <a:pPr marL="585781" lvl="2" indent="-285750">
              <a:spcBef>
                <a:spcPts val="451"/>
              </a:spcBef>
              <a:spcAft>
                <a:spcPts val="451"/>
              </a:spcAft>
              <a:buSzPct val="100000"/>
              <a:buFont typeface="Wingdings" panose="05000000000000000000" pitchFamily="2" charset="2"/>
              <a:buChar char="ü"/>
            </a:pPr>
            <a:r>
              <a:rPr lang="en-IN" sz="1100" dirty="0">
                <a:latin typeface="Calibri Light" panose="020F0302020204030204" pitchFamily="34" charset="0"/>
              </a:rPr>
              <a:t>Network/Companies/UPPTCL/SOUTH/AGRAS_UP/132/08BODLA/	Network/Companies/UPPTCL/SOUTH/AGRAS_UP/132/01BODLA/</a:t>
            </a:r>
          </a:p>
          <a:p>
            <a:pPr marL="585781" lvl="2" indent="-285750">
              <a:spcBef>
                <a:spcPts val="451"/>
              </a:spcBef>
              <a:spcAft>
                <a:spcPts val="451"/>
              </a:spcAft>
              <a:buSzPct val="100000"/>
            </a:pPr>
            <a:r>
              <a:rPr lang="en-IN" sz="1351" u="sng" dirty="0" smtClean="0">
                <a:latin typeface="Calibri Light" panose="020F0302020204030204" pitchFamily="34" charset="0"/>
              </a:rPr>
              <a:t>Solutions to above problem:</a:t>
            </a:r>
            <a:r>
              <a:rPr lang="en-IN" sz="1351" dirty="0" smtClean="0">
                <a:latin typeface="Calibri Light" panose="020F0302020204030204" pitchFamily="34" charset="0"/>
              </a:rPr>
              <a:t> If we can able to receive some sort of excel file from RLDC end which can relate RLDC’s SCADA vs ICCP name. we can try figure out to co-relate our CIM output name which may match with RLDC SCADA name and eventually with ICCP name which is same at both RLDC and NLDC. By </a:t>
            </a:r>
            <a:r>
              <a:rPr lang="en-IN" sz="1351" dirty="0">
                <a:latin typeface="Calibri Light" panose="020F0302020204030204" pitchFamily="34" charset="0"/>
              </a:rPr>
              <a:t>reverse linking the ICCP name to CBT output OSI </a:t>
            </a:r>
            <a:r>
              <a:rPr lang="en-IN" sz="1351" dirty="0" smtClean="0">
                <a:latin typeface="Calibri Light" panose="020F0302020204030204" pitchFamily="34" charset="0"/>
              </a:rPr>
              <a:t>Keys, we may get a relation between CIM </a:t>
            </a:r>
            <a:r>
              <a:rPr lang="en-IN" sz="1351" dirty="0" err="1" smtClean="0">
                <a:latin typeface="Calibri Light" panose="020F0302020204030204" pitchFamily="34" charset="0"/>
              </a:rPr>
              <a:t>scada</a:t>
            </a:r>
            <a:r>
              <a:rPr lang="en-IN" sz="1351" dirty="0" smtClean="0">
                <a:latin typeface="Calibri Light" panose="020F0302020204030204" pitchFamily="34" charset="0"/>
              </a:rPr>
              <a:t> Key and CBT </a:t>
            </a:r>
            <a:r>
              <a:rPr lang="en-IN" sz="1351" dirty="0" err="1" smtClean="0">
                <a:latin typeface="Calibri Light" panose="020F0302020204030204" pitchFamily="34" charset="0"/>
              </a:rPr>
              <a:t>scada</a:t>
            </a:r>
            <a:r>
              <a:rPr lang="en-IN" sz="1351" dirty="0" smtClean="0">
                <a:latin typeface="Calibri Light" panose="020F0302020204030204" pitchFamily="34" charset="0"/>
              </a:rPr>
              <a:t> key and we may re-use the CBT converted display and Database and can save some of the manual work here. (only where bay names has been changed need to re-consider for manual intervention.)</a:t>
            </a:r>
          </a:p>
        </p:txBody>
      </p:sp>
    </p:spTree>
    <p:extLst>
      <p:ext uri="{BB962C8B-B14F-4D97-AF65-F5344CB8AC3E}">
        <p14:creationId xmlns:p14="http://schemas.microsoft.com/office/powerpoint/2010/main" val="2940355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Line 2"/>
          <p:cNvSpPr>
            <a:spLocks noChangeShapeType="1"/>
          </p:cNvSpPr>
          <p:nvPr/>
        </p:nvSpPr>
        <p:spPr bwMode="auto">
          <a:xfrm>
            <a:off x="5335192" y="4383882"/>
            <a:ext cx="784623" cy="82155"/>
          </a:xfrm>
          <a:prstGeom prst="line">
            <a:avLst/>
          </a:prstGeom>
          <a:noFill/>
          <a:ln w="12699">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0" name="Rectangle 3"/>
          <p:cNvSpPr>
            <a:spLocks noGrp="1" noChangeArrowheads="1"/>
          </p:cNvSpPr>
          <p:nvPr>
            <p:ph type="title"/>
          </p:nvPr>
        </p:nvSpPr>
        <p:spPr>
          <a:xfrm>
            <a:off x="423865" y="236934"/>
            <a:ext cx="7543800" cy="622365"/>
          </a:xfrm>
        </p:spPr>
        <p:txBody>
          <a:bodyPr>
            <a:normAutofit/>
          </a:bodyPr>
          <a:lstStyle/>
          <a:p>
            <a:pPr eaLnBrk="1" hangingPunct="1"/>
            <a:r>
              <a:rPr lang="en-US" dirty="0" smtClean="0"/>
              <a:t>Sample Power System Model</a:t>
            </a:r>
          </a:p>
        </p:txBody>
      </p:sp>
      <p:sp>
        <p:nvSpPr>
          <p:cNvPr id="24581" name="Line 4"/>
          <p:cNvSpPr>
            <a:spLocks noChangeShapeType="1"/>
          </p:cNvSpPr>
          <p:nvPr/>
        </p:nvSpPr>
        <p:spPr bwMode="auto">
          <a:xfrm>
            <a:off x="6348414" y="4406504"/>
            <a:ext cx="1229916" cy="0"/>
          </a:xfrm>
          <a:prstGeom prst="line">
            <a:avLst/>
          </a:prstGeom>
          <a:noFill/>
          <a:ln w="12699">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42725" name="Rectangle 5"/>
          <p:cNvSpPr>
            <a:spLocks noChangeArrowheads="1"/>
          </p:cNvSpPr>
          <p:nvPr/>
        </p:nvSpPr>
        <p:spPr bwMode="auto">
          <a:xfrm>
            <a:off x="6029326" y="1728790"/>
            <a:ext cx="1328739" cy="842963"/>
          </a:xfrm>
          <a:prstGeom prst="rect">
            <a:avLst/>
          </a:prstGeom>
          <a:solidFill>
            <a:schemeClr val="accent2"/>
          </a:solidFill>
          <a:ln w="12699">
            <a:solidFill>
              <a:schemeClr val="tx1"/>
            </a:solidFill>
            <a:miter lim="800000"/>
            <a:headEnd/>
            <a:tailEnd/>
          </a:ln>
          <a:effectLst>
            <a:outerShdw dist="63500" dir="2212194" algn="ctr" rotWithShape="0">
              <a:schemeClr val="bg2"/>
            </a:outerShdw>
          </a:effectLst>
        </p:spPr>
        <p:txBody>
          <a:bodyPr wrap="none" anchor="ctr"/>
          <a:lstStyle/>
          <a:p>
            <a:pPr>
              <a:defRPr/>
            </a:pPr>
            <a:endParaRPr lang="en-US">
              <a:latin typeface="Arial" charset="0"/>
            </a:endParaRPr>
          </a:p>
        </p:txBody>
      </p:sp>
      <p:sp>
        <p:nvSpPr>
          <p:cNvPr id="24583" name="Line 6"/>
          <p:cNvSpPr>
            <a:spLocks noChangeShapeType="1"/>
          </p:cNvSpPr>
          <p:nvPr/>
        </p:nvSpPr>
        <p:spPr bwMode="auto">
          <a:xfrm flipH="1">
            <a:off x="6215063" y="4857753"/>
            <a:ext cx="0" cy="371475"/>
          </a:xfrm>
          <a:prstGeom prst="line">
            <a:avLst/>
          </a:prstGeom>
          <a:noFill/>
          <a:ln w="12699">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4" name="Line 7"/>
          <p:cNvSpPr>
            <a:spLocks noChangeShapeType="1"/>
          </p:cNvSpPr>
          <p:nvPr/>
        </p:nvSpPr>
        <p:spPr bwMode="auto">
          <a:xfrm flipH="1">
            <a:off x="6815139" y="4857753"/>
            <a:ext cx="0" cy="371475"/>
          </a:xfrm>
          <a:prstGeom prst="line">
            <a:avLst/>
          </a:prstGeom>
          <a:noFill/>
          <a:ln w="12699">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pic>
        <p:nvPicPr>
          <p:cNvPr id="24585" name="Picture 8" descr="IN0057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4" y="4242200"/>
            <a:ext cx="397669" cy="85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Freeform 9"/>
          <p:cNvSpPr>
            <a:spLocks/>
          </p:cNvSpPr>
          <p:nvPr/>
        </p:nvSpPr>
        <p:spPr bwMode="auto">
          <a:xfrm>
            <a:off x="1778794" y="4093371"/>
            <a:ext cx="982267" cy="970360"/>
          </a:xfrm>
          <a:custGeom>
            <a:avLst/>
            <a:gdLst>
              <a:gd name="T0" fmla="*/ 157628787 w 3444"/>
              <a:gd name="T1" fmla="*/ 163863916 h 2873"/>
              <a:gd name="T2" fmla="*/ 218222043 w 3444"/>
              <a:gd name="T3" fmla="*/ 205438397 h 2873"/>
              <a:gd name="T4" fmla="*/ 326537849 w 3444"/>
              <a:gd name="T5" fmla="*/ 240725806 h 2873"/>
              <a:gd name="T6" fmla="*/ 389734080 w 3444"/>
              <a:gd name="T7" fmla="*/ 207263605 h 2873"/>
              <a:gd name="T8" fmla="*/ 417789023 w 3444"/>
              <a:gd name="T9" fmla="*/ 155954682 h 2873"/>
              <a:gd name="T10" fmla="*/ 429213423 w 3444"/>
              <a:gd name="T11" fmla="*/ 86798954 h 2873"/>
              <a:gd name="T12" fmla="*/ 395374027 w 3444"/>
              <a:gd name="T13" fmla="*/ 31636951 h 2873"/>
              <a:gd name="T14" fmla="*/ 367318799 w 3444"/>
              <a:gd name="T15" fmla="*/ 31636951 h 2873"/>
              <a:gd name="T16" fmla="*/ 341866975 w 3444"/>
              <a:gd name="T17" fmla="*/ 55365104 h 2873"/>
              <a:gd name="T18" fmla="*/ 302676360 w 3444"/>
              <a:gd name="T19" fmla="*/ 5881377 h 2873"/>
              <a:gd name="T20" fmla="*/ 243384854 w 3444"/>
              <a:gd name="T21" fmla="*/ 0 h 2873"/>
              <a:gd name="T22" fmla="*/ 219523744 w 3444"/>
              <a:gd name="T23" fmla="*/ 11762304 h 2873"/>
              <a:gd name="T24" fmla="*/ 208388357 w 3444"/>
              <a:gd name="T25" fmla="*/ 53336795 h 2873"/>
              <a:gd name="T26" fmla="*/ 156182959 w 3444"/>
              <a:gd name="T27" fmla="*/ 17643683 h 2873"/>
              <a:gd name="T28" fmla="*/ 118149539 w 3444"/>
              <a:gd name="T29" fmla="*/ 19671992 h 2873"/>
              <a:gd name="T30" fmla="*/ 80260602 w 3444"/>
              <a:gd name="T31" fmla="*/ 33665260 h 2873"/>
              <a:gd name="T32" fmla="*/ 76066864 w 3444"/>
              <a:gd name="T33" fmla="*/ 67127419 h 2873"/>
              <a:gd name="T34" fmla="*/ 38177939 w 3444"/>
              <a:gd name="T35" fmla="*/ 84973746 h 2873"/>
              <a:gd name="T36" fmla="*/ 22559794 w 3444"/>
              <a:gd name="T37" fmla="*/ 118436370 h 2873"/>
              <a:gd name="T38" fmla="*/ 31091783 w 3444"/>
              <a:gd name="T39" fmla="*/ 157982541 h 2873"/>
              <a:gd name="T40" fmla="*/ 70426917 w 3444"/>
              <a:gd name="T41" fmla="*/ 165891775 h 2873"/>
              <a:gd name="T42" fmla="*/ 71873125 w 3444"/>
              <a:gd name="T43" fmla="*/ 312112015 h 2873"/>
              <a:gd name="T44" fmla="*/ 0 w 3444"/>
              <a:gd name="T45" fmla="*/ 359567421 h 2873"/>
              <a:gd name="T46" fmla="*/ 32393485 w 3444"/>
              <a:gd name="T47" fmla="*/ 562774914 h 2873"/>
              <a:gd name="T48" fmla="*/ 235141883 w 3444"/>
              <a:gd name="T49" fmla="*/ 582649550 h 2873"/>
              <a:gd name="T50" fmla="*/ 264498433 w 3444"/>
              <a:gd name="T51" fmla="*/ 513494300 h 2873"/>
              <a:gd name="T52" fmla="*/ 451628704 w 3444"/>
              <a:gd name="T53" fmla="*/ 545131237 h 2873"/>
              <a:gd name="T54" fmla="*/ 498049601 w 3444"/>
              <a:gd name="T55" fmla="*/ 394855224 h 2873"/>
              <a:gd name="T56" fmla="*/ 288359542 w 3444"/>
              <a:gd name="T57" fmla="*/ 387148640 h 2873"/>
              <a:gd name="T58" fmla="*/ 288359542 w 3444"/>
              <a:gd name="T59" fmla="*/ 317993391 h 2873"/>
              <a:gd name="T60" fmla="*/ 94288026 w 3444"/>
              <a:gd name="T61" fmla="*/ 317993391 h 2873"/>
              <a:gd name="T62" fmla="*/ 98626651 w 3444"/>
              <a:gd name="T63" fmla="*/ 171975801 h 2873"/>
              <a:gd name="T64" fmla="*/ 157628787 w 3444"/>
              <a:gd name="T65" fmla="*/ 163863916 h 2873"/>
              <a:gd name="T66" fmla="*/ 157628787 w 3444"/>
              <a:gd name="T67" fmla="*/ 163863916 h 28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444"/>
              <a:gd name="T103" fmla="*/ 0 h 2873"/>
              <a:gd name="T104" fmla="*/ 3444 w 3444"/>
              <a:gd name="T105" fmla="*/ 2873 h 28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444" h="2873">
                <a:moveTo>
                  <a:pt x="1090" y="808"/>
                </a:moveTo>
                <a:lnTo>
                  <a:pt x="1509" y="1013"/>
                </a:lnTo>
                <a:lnTo>
                  <a:pt x="2258" y="1187"/>
                </a:lnTo>
                <a:lnTo>
                  <a:pt x="2695" y="1022"/>
                </a:lnTo>
                <a:lnTo>
                  <a:pt x="2889" y="769"/>
                </a:lnTo>
                <a:lnTo>
                  <a:pt x="2968" y="428"/>
                </a:lnTo>
                <a:lnTo>
                  <a:pt x="2734" y="156"/>
                </a:lnTo>
                <a:lnTo>
                  <a:pt x="2540" y="156"/>
                </a:lnTo>
                <a:lnTo>
                  <a:pt x="2364" y="273"/>
                </a:lnTo>
                <a:lnTo>
                  <a:pt x="2093" y="29"/>
                </a:lnTo>
                <a:lnTo>
                  <a:pt x="1683" y="0"/>
                </a:lnTo>
                <a:lnTo>
                  <a:pt x="1518" y="58"/>
                </a:lnTo>
                <a:lnTo>
                  <a:pt x="1441" y="263"/>
                </a:lnTo>
                <a:lnTo>
                  <a:pt x="1080" y="87"/>
                </a:lnTo>
                <a:lnTo>
                  <a:pt x="817" y="97"/>
                </a:lnTo>
                <a:lnTo>
                  <a:pt x="555" y="166"/>
                </a:lnTo>
                <a:lnTo>
                  <a:pt x="526" y="331"/>
                </a:lnTo>
                <a:lnTo>
                  <a:pt x="264" y="419"/>
                </a:lnTo>
                <a:lnTo>
                  <a:pt x="156" y="584"/>
                </a:lnTo>
                <a:lnTo>
                  <a:pt x="215" y="779"/>
                </a:lnTo>
                <a:lnTo>
                  <a:pt x="487" y="818"/>
                </a:lnTo>
                <a:lnTo>
                  <a:pt x="497" y="1539"/>
                </a:lnTo>
                <a:lnTo>
                  <a:pt x="0" y="1773"/>
                </a:lnTo>
                <a:lnTo>
                  <a:pt x="224" y="2775"/>
                </a:lnTo>
                <a:lnTo>
                  <a:pt x="1626" y="2873"/>
                </a:lnTo>
                <a:lnTo>
                  <a:pt x="1829" y="2532"/>
                </a:lnTo>
                <a:lnTo>
                  <a:pt x="3123" y="2688"/>
                </a:lnTo>
                <a:lnTo>
                  <a:pt x="3444" y="1947"/>
                </a:lnTo>
                <a:lnTo>
                  <a:pt x="1994" y="1909"/>
                </a:lnTo>
                <a:lnTo>
                  <a:pt x="1994" y="1568"/>
                </a:lnTo>
                <a:lnTo>
                  <a:pt x="652" y="1568"/>
                </a:lnTo>
                <a:lnTo>
                  <a:pt x="682" y="848"/>
                </a:lnTo>
                <a:lnTo>
                  <a:pt x="1090" y="8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24587" name="Group 10"/>
          <p:cNvGrpSpPr>
            <a:grpSpLocks/>
          </p:cNvGrpSpPr>
          <p:nvPr/>
        </p:nvGrpSpPr>
        <p:grpSpPr bwMode="auto">
          <a:xfrm>
            <a:off x="1654974" y="4101707"/>
            <a:ext cx="1137047" cy="978695"/>
            <a:chOff x="513" y="2871"/>
            <a:chExt cx="872" cy="676"/>
          </a:xfrm>
        </p:grpSpPr>
        <p:sp>
          <p:nvSpPr>
            <p:cNvPr id="24664" name="Freeform 11"/>
            <p:cNvSpPr>
              <a:spLocks/>
            </p:cNvSpPr>
            <p:nvPr/>
          </p:nvSpPr>
          <p:spPr bwMode="auto">
            <a:xfrm>
              <a:off x="1035" y="3246"/>
              <a:ext cx="336" cy="223"/>
            </a:xfrm>
            <a:custGeom>
              <a:avLst/>
              <a:gdLst>
                <a:gd name="T0" fmla="*/ 5 w 1400"/>
                <a:gd name="T1" fmla="*/ 0 h 789"/>
                <a:gd name="T2" fmla="*/ 81 w 1400"/>
                <a:gd name="T3" fmla="*/ 5 h 789"/>
                <a:gd name="T4" fmla="*/ 79 w 1400"/>
                <a:gd name="T5" fmla="*/ 51 h 789"/>
                <a:gd name="T6" fmla="*/ 67 w 1400"/>
                <a:gd name="T7" fmla="*/ 63 h 789"/>
                <a:gd name="T8" fmla="*/ 68 w 1400"/>
                <a:gd name="T9" fmla="*/ 26 h 789"/>
                <a:gd name="T10" fmla="*/ 0 w 1400"/>
                <a:gd name="T11" fmla="*/ 16 h 789"/>
                <a:gd name="T12" fmla="*/ 5 w 1400"/>
                <a:gd name="T13" fmla="*/ 0 h 789"/>
                <a:gd name="T14" fmla="*/ 5 w 1400"/>
                <a:gd name="T15" fmla="*/ 0 h 789"/>
                <a:gd name="T16" fmla="*/ 0 60000 65536"/>
                <a:gd name="T17" fmla="*/ 0 60000 65536"/>
                <a:gd name="T18" fmla="*/ 0 60000 65536"/>
                <a:gd name="T19" fmla="*/ 0 60000 65536"/>
                <a:gd name="T20" fmla="*/ 0 60000 65536"/>
                <a:gd name="T21" fmla="*/ 0 60000 65536"/>
                <a:gd name="T22" fmla="*/ 0 60000 65536"/>
                <a:gd name="T23" fmla="*/ 0 60000 65536"/>
                <a:gd name="T24" fmla="*/ 0 w 1400"/>
                <a:gd name="T25" fmla="*/ 0 h 789"/>
                <a:gd name="T26" fmla="*/ 1400 w 1400"/>
                <a:gd name="T27" fmla="*/ 789 h 7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0" h="789">
                  <a:moveTo>
                    <a:pt x="86" y="0"/>
                  </a:moveTo>
                  <a:lnTo>
                    <a:pt x="1400" y="58"/>
                  </a:lnTo>
                  <a:lnTo>
                    <a:pt x="1380" y="642"/>
                  </a:lnTo>
                  <a:lnTo>
                    <a:pt x="1166" y="789"/>
                  </a:lnTo>
                  <a:lnTo>
                    <a:pt x="1177" y="321"/>
                  </a:lnTo>
                  <a:lnTo>
                    <a:pt x="0" y="205"/>
                  </a:lnTo>
                  <a:lnTo>
                    <a:pt x="86" y="0"/>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65" name="Freeform 12"/>
            <p:cNvSpPr>
              <a:spLocks/>
            </p:cNvSpPr>
            <p:nvPr/>
          </p:nvSpPr>
          <p:spPr bwMode="auto">
            <a:xfrm>
              <a:off x="1040" y="3386"/>
              <a:ext cx="186" cy="44"/>
            </a:xfrm>
            <a:custGeom>
              <a:avLst/>
              <a:gdLst>
                <a:gd name="T0" fmla="*/ 3 w 778"/>
                <a:gd name="T1" fmla="*/ 2 h 154"/>
                <a:gd name="T2" fmla="*/ 44 w 778"/>
                <a:gd name="T3" fmla="*/ 0 h 154"/>
                <a:gd name="T4" fmla="*/ 43 w 778"/>
                <a:gd name="T5" fmla="*/ 13 h 154"/>
                <a:gd name="T6" fmla="*/ 0 w 778"/>
                <a:gd name="T7" fmla="*/ 7 h 154"/>
                <a:gd name="T8" fmla="*/ 3 w 778"/>
                <a:gd name="T9" fmla="*/ 2 h 154"/>
                <a:gd name="T10" fmla="*/ 3 w 778"/>
                <a:gd name="T11" fmla="*/ 2 h 154"/>
                <a:gd name="T12" fmla="*/ 0 60000 65536"/>
                <a:gd name="T13" fmla="*/ 0 60000 65536"/>
                <a:gd name="T14" fmla="*/ 0 60000 65536"/>
                <a:gd name="T15" fmla="*/ 0 60000 65536"/>
                <a:gd name="T16" fmla="*/ 0 60000 65536"/>
                <a:gd name="T17" fmla="*/ 0 60000 65536"/>
                <a:gd name="T18" fmla="*/ 0 w 778"/>
                <a:gd name="T19" fmla="*/ 0 h 154"/>
                <a:gd name="T20" fmla="*/ 778 w 778"/>
                <a:gd name="T21" fmla="*/ 154 h 154"/>
              </a:gdLst>
              <a:ahLst/>
              <a:cxnLst>
                <a:cxn ang="T12">
                  <a:pos x="T0" y="T1"/>
                </a:cxn>
                <a:cxn ang="T13">
                  <a:pos x="T2" y="T3"/>
                </a:cxn>
                <a:cxn ang="T14">
                  <a:pos x="T4" y="T5"/>
                </a:cxn>
                <a:cxn ang="T15">
                  <a:pos x="T6" y="T7"/>
                </a:cxn>
                <a:cxn ang="T16">
                  <a:pos x="T8" y="T9"/>
                </a:cxn>
                <a:cxn ang="T17">
                  <a:pos x="T10" y="T11"/>
                </a:cxn>
              </a:cxnLst>
              <a:rect l="T18" t="T19" r="T20" b="T21"/>
              <a:pathLst>
                <a:path w="778" h="154">
                  <a:moveTo>
                    <a:pt x="44" y="24"/>
                  </a:moveTo>
                  <a:lnTo>
                    <a:pt x="778" y="0"/>
                  </a:lnTo>
                  <a:lnTo>
                    <a:pt x="746" y="154"/>
                  </a:lnTo>
                  <a:lnTo>
                    <a:pt x="0" y="91"/>
                  </a:lnTo>
                  <a:lnTo>
                    <a:pt x="44" y="24"/>
                  </a:lnTo>
                  <a:close/>
                </a:path>
              </a:pathLst>
            </a:custGeom>
            <a:solidFill>
              <a:srgbClr val="B2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66" name="Freeform 13"/>
            <p:cNvSpPr>
              <a:spLocks/>
            </p:cNvSpPr>
            <p:nvPr/>
          </p:nvSpPr>
          <p:spPr bwMode="auto">
            <a:xfrm>
              <a:off x="1000" y="3315"/>
              <a:ext cx="307" cy="175"/>
            </a:xfrm>
            <a:custGeom>
              <a:avLst/>
              <a:gdLst>
                <a:gd name="T0" fmla="*/ 8 w 1284"/>
                <a:gd name="T1" fmla="*/ 0 h 617"/>
                <a:gd name="T2" fmla="*/ 73 w 1284"/>
                <a:gd name="T3" fmla="*/ 3 h 617"/>
                <a:gd name="T4" fmla="*/ 69 w 1284"/>
                <a:gd name="T5" fmla="*/ 50 h 617"/>
                <a:gd name="T6" fmla="*/ 0 w 1284"/>
                <a:gd name="T7" fmla="*/ 42 h 617"/>
                <a:gd name="T8" fmla="*/ 2 w 1284"/>
                <a:gd name="T9" fmla="*/ 32 h 617"/>
                <a:gd name="T10" fmla="*/ 54 w 1284"/>
                <a:gd name="T11" fmla="*/ 35 h 617"/>
                <a:gd name="T12" fmla="*/ 56 w 1284"/>
                <a:gd name="T13" fmla="*/ 18 h 617"/>
                <a:gd name="T14" fmla="*/ 14 w 1284"/>
                <a:gd name="T15" fmla="*/ 15 h 617"/>
                <a:gd name="T16" fmla="*/ 8 w 1284"/>
                <a:gd name="T17" fmla="*/ 0 h 617"/>
                <a:gd name="T18" fmla="*/ 8 w 1284"/>
                <a:gd name="T19" fmla="*/ 0 h 6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4"/>
                <a:gd name="T31" fmla="*/ 0 h 617"/>
                <a:gd name="T32" fmla="*/ 1284 w 1284"/>
                <a:gd name="T33" fmla="*/ 617 h 6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4" h="617">
                  <a:moveTo>
                    <a:pt x="138" y="0"/>
                  </a:moveTo>
                  <a:lnTo>
                    <a:pt x="1284" y="34"/>
                  </a:lnTo>
                  <a:lnTo>
                    <a:pt x="1208" y="617"/>
                  </a:lnTo>
                  <a:lnTo>
                    <a:pt x="0" y="522"/>
                  </a:lnTo>
                  <a:lnTo>
                    <a:pt x="32" y="398"/>
                  </a:lnTo>
                  <a:lnTo>
                    <a:pt x="944" y="429"/>
                  </a:lnTo>
                  <a:lnTo>
                    <a:pt x="985" y="223"/>
                  </a:lnTo>
                  <a:lnTo>
                    <a:pt x="242" y="192"/>
                  </a:lnTo>
                  <a:lnTo>
                    <a:pt x="138" y="0"/>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67" name="Freeform 14"/>
            <p:cNvSpPr>
              <a:spLocks/>
            </p:cNvSpPr>
            <p:nvPr/>
          </p:nvSpPr>
          <p:spPr bwMode="auto">
            <a:xfrm>
              <a:off x="536" y="2909"/>
              <a:ext cx="503" cy="361"/>
            </a:xfrm>
            <a:custGeom>
              <a:avLst/>
              <a:gdLst>
                <a:gd name="T0" fmla="*/ 39 w 2101"/>
                <a:gd name="T1" fmla="*/ 1 h 1273"/>
                <a:gd name="T2" fmla="*/ 41 w 2101"/>
                <a:gd name="T3" fmla="*/ 69 h 1273"/>
                <a:gd name="T4" fmla="*/ 51 w 2101"/>
                <a:gd name="T5" fmla="*/ 69 h 1273"/>
                <a:gd name="T6" fmla="*/ 51 w 2101"/>
                <a:gd name="T7" fmla="*/ 0 h 1273"/>
                <a:gd name="T8" fmla="*/ 60 w 2101"/>
                <a:gd name="T9" fmla="*/ 6 h 1273"/>
                <a:gd name="T10" fmla="*/ 61 w 2101"/>
                <a:gd name="T11" fmla="*/ 68 h 1273"/>
                <a:gd name="T12" fmla="*/ 120 w 2101"/>
                <a:gd name="T13" fmla="*/ 73 h 1273"/>
                <a:gd name="T14" fmla="*/ 96 w 2101"/>
                <a:gd name="T15" fmla="*/ 102 h 1273"/>
                <a:gd name="T16" fmla="*/ 0 w 2101"/>
                <a:gd name="T17" fmla="*/ 88 h 1273"/>
                <a:gd name="T18" fmla="*/ 29 w 2101"/>
                <a:gd name="T19" fmla="*/ 73 h 1273"/>
                <a:gd name="T20" fmla="*/ 27 w 2101"/>
                <a:gd name="T21" fmla="*/ 4 h 1273"/>
                <a:gd name="T22" fmla="*/ 39 w 2101"/>
                <a:gd name="T23" fmla="*/ 1 h 1273"/>
                <a:gd name="T24" fmla="*/ 39 w 2101"/>
                <a:gd name="T25" fmla="*/ 1 h 12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01"/>
                <a:gd name="T40" fmla="*/ 0 h 1273"/>
                <a:gd name="T41" fmla="*/ 2101 w 2101"/>
                <a:gd name="T42" fmla="*/ 1273 h 12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01" h="1273">
                  <a:moveTo>
                    <a:pt x="687" y="19"/>
                  </a:moveTo>
                  <a:lnTo>
                    <a:pt x="717" y="856"/>
                  </a:lnTo>
                  <a:lnTo>
                    <a:pt x="895" y="856"/>
                  </a:lnTo>
                  <a:lnTo>
                    <a:pt x="895" y="0"/>
                  </a:lnTo>
                  <a:lnTo>
                    <a:pt x="1051" y="72"/>
                  </a:lnTo>
                  <a:lnTo>
                    <a:pt x="1063" y="849"/>
                  </a:lnTo>
                  <a:lnTo>
                    <a:pt x="2101" y="915"/>
                  </a:lnTo>
                  <a:lnTo>
                    <a:pt x="1684" y="1273"/>
                  </a:lnTo>
                  <a:lnTo>
                    <a:pt x="0" y="1088"/>
                  </a:lnTo>
                  <a:lnTo>
                    <a:pt x="508" y="907"/>
                  </a:lnTo>
                  <a:lnTo>
                    <a:pt x="478" y="54"/>
                  </a:lnTo>
                  <a:lnTo>
                    <a:pt x="687" y="19"/>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68" name="Freeform 15"/>
            <p:cNvSpPr>
              <a:spLocks/>
            </p:cNvSpPr>
            <p:nvPr/>
          </p:nvSpPr>
          <p:spPr bwMode="auto">
            <a:xfrm>
              <a:off x="631" y="3304"/>
              <a:ext cx="269" cy="161"/>
            </a:xfrm>
            <a:custGeom>
              <a:avLst/>
              <a:gdLst>
                <a:gd name="T0" fmla="*/ 7 w 1122"/>
                <a:gd name="T1" fmla="*/ 10 h 568"/>
                <a:gd name="T2" fmla="*/ 0 w 1122"/>
                <a:gd name="T3" fmla="*/ 36 h 568"/>
                <a:gd name="T4" fmla="*/ 56 w 1122"/>
                <a:gd name="T5" fmla="*/ 46 h 568"/>
                <a:gd name="T6" fmla="*/ 64 w 1122"/>
                <a:gd name="T7" fmla="*/ 0 h 568"/>
                <a:gd name="T8" fmla="*/ 7 w 1122"/>
                <a:gd name="T9" fmla="*/ 10 h 568"/>
                <a:gd name="T10" fmla="*/ 7 w 1122"/>
                <a:gd name="T11" fmla="*/ 10 h 568"/>
                <a:gd name="T12" fmla="*/ 0 60000 65536"/>
                <a:gd name="T13" fmla="*/ 0 60000 65536"/>
                <a:gd name="T14" fmla="*/ 0 60000 65536"/>
                <a:gd name="T15" fmla="*/ 0 60000 65536"/>
                <a:gd name="T16" fmla="*/ 0 60000 65536"/>
                <a:gd name="T17" fmla="*/ 0 60000 65536"/>
                <a:gd name="T18" fmla="*/ 0 w 1122"/>
                <a:gd name="T19" fmla="*/ 0 h 568"/>
                <a:gd name="T20" fmla="*/ 1122 w 1122"/>
                <a:gd name="T21" fmla="*/ 568 h 568"/>
              </a:gdLst>
              <a:ahLst/>
              <a:cxnLst>
                <a:cxn ang="T12">
                  <a:pos x="T0" y="T1"/>
                </a:cxn>
                <a:cxn ang="T13">
                  <a:pos x="T2" y="T3"/>
                </a:cxn>
                <a:cxn ang="T14">
                  <a:pos x="T4" y="T5"/>
                </a:cxn>
                <a:cxn ang="T15">
                  <a:pos x="T6" y="T7"/>
                </a:cxn>
                <a:cxn ang="T16">
                  <a:pos x="T8" y="T9"/>
                </a:cxn>
                <a:cxn ang="T17">
                  <a:pos x="T10" y="T11"/>
                </a:cxn>
              </a:cxnLst>
              <a:rect l="T18" t="T19" r="T20" b="T21"/>
              <a:pathLst>
                <a:path w="1122" h="568">
                  <a:moveTo>
                    <a:pt x="131" y="126"/>
                  </a:moveTo>
                  <a:lnTo>
                    <a:pt x="0" y="449"/>
                  </a:lnTo>
                  <a:lnTo>
                    <a:pt x="972" y="568"/>
                  </a:lnTo>
                  <a:lnTo>
                    <a:pt x="1122" y="0"/>
                  </a:lnTo>
                  <a:lnTo>
                    <a:pt x="131" y="126"/>
                  </a:lnTo>
                  <a:close/>
                </a:path>
              </a:pathLst>
            </a:custGeom>
            <a:solidFill>
              <a:srgbClr val="B2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69" name="Freeform 16"/>
            <p:cNvSpPr>
              <a:spLocks/>
            </p:cNvSpPr>
            <p:nvPr/>
          </p:nvSpPr>
          <p:spPr bwMode="auto">
            <a:xfrm>
              <a:off x="524" y="3232"/>
              <a:ext cx="425" cy="305"/>
            </a:xfrm>
            <a:custGeom>
              <a:avLst/>
              <a:gdLst>
                <a:gd name="T0" fmla="*/ 102 w 1773"/>
                <a:gd name="T1" fmla="*/ 12 h 1074"/>
                <a:gd name="T2" fmla="*/ 0 w 1773"/>
                <a:gd name="T3" fmla="*/ 0 h 1074"/>
                <a:gd name="T4" fmla="*/ 12 w 1773"/>
                <a:gd name="T5" fmla="*/ 76 h 1074"/>
                <a:gd name="T6" fmla="*/ 95 w 1773"/>
                <a:gd name="T7" fmla="*/ 87 h 1074"/>
                <a:gd name="T8" fmla="*/ 96 w 1773"/>
                <a:gd name="T9" fmla="*/ 73 h 1074"/>
                <a:gd name="T10" fmla="*/ 26 w 1773"/>
                <a:gd name="T11" fmla="*/ 60 h 1074"/>
                <a:gd name="T12" fmla="*/ 23 w 1773"/>
                <a:gd name="T13" fmla="*/ 23 h 1074"/>
                <a:gd name="T14" fmla="*/ 100 w 1773"/>
                <a:gd name="T15" fmla="*/ 26 h 1074"/>
                <a:gd name="T16" fmla="*/ 102 w 1773"/>
                <a:gd name="T17" fmla="*/ 12 h 1074"/>
                <a:gd name="T18" fmla="*/ 102 w 1773"/>
                <a:gd name="T19" fmla="*/ 12 h 10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3"/>
                <a:gd name="T31" fmla="*/ 0 h 1074"/>
                <a:gd name="T32" fmla="*/ 1773 w 1773"/>
                <a:gd name="T33" fmla="*/ 1074 h 10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3" h="1074">
                  <a:moveTo>
                    <a:pt x="1773" y="143"/>
                  </a:moveTo>
                  <a:lnTo>
                    <a:pt x="0" y="0"/>
                  </a:lnTo>
                  <a:lnTo>
                    <a:pt x="209" y="943"/>
                  </a:lnTo>
                  <a:lnTo>
                    <a:pt x="1653" y="1074"/>
                  </a:lnTo>
                  <a:lnTo>
                    <a:pt x="1665" y="907"/>
                  </a:lnTo>
                  <a:lnTo>
                    <a:pt x="454" y="751"/>
                  </a:lnTo>
                  <a:lnTo>
                    <a:pt x="394" y="286"/>
                  </a:lnTo>
                  <a:lnTo>
                    <a:pt x="1749" y="316"/>
                  </a:lnTo>
                  <a:lnTo>
                    <a:pt x="1773" y="143"/>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0" name="Freeform 17"/>
            <p:cNvSpPr>
              <a:spLocks/>
            </p:cNvSpPr>
            <p:nvPr/>
          </p:nvSpPr>
          <p:spPr bwMode="auto">
            <a:xfrm>
              <a:off x="868" y="3296"/>
              <a:ext cx="92" cy="197"/>
            </a:xfrm>
            <a:custGeom>
              <a:avLst/>
              <a:gdLst>
                <a:gd name="T0" fmla="*/ 2 w 387"/>
                <a:gd name="T1" fmla="*/ 3 h 692"/>
                <a:gd name="T2" fmla="*/ 0 w 387"/>
                <a:gd name="T3" fmla="*/ 56 h 692"/>
                <a:gd name="T4" fmla="*/ 15 w 387"/>
                <a:gd name="T5" fmla="*/ 56 h 692"/>
                <a:gd name="T6" fmla="*/ 22 w 387"/>
                <a:gd name="T7" fmla="*/ 0 h 692"/>
                <a:gd name="T8" fmla="*/ 2 w 387"/>
                <a:gd name="T9" fmla="*/ 3 h 692"/>
                <a:gd name="T10" fmla="*/ 2 w 387"/>
                <a:gd name="T11" fmla="*/ 3 h 692"/>
                <a:gd name="T12" fmla="*/ 0 60000 65536"/>
                <a:gd name="T13" fmla="*/ 0 60000 65536"/>
                <a:gd name="T14" fmla="*/ 0 60000 65536"/>
                <a:gd name="T15" fmla="*/ 0 60000 65536"/>
                <a:gd name="T16" fmla="*/ 0 60000 65536"/>
                <a:gd name="T17" fmla="*/ 0 60000 65536"/>
                <a:gd name="T18" fmla="*/ 0 w 387"/>
                <a:gd name="T19" fmla="*/ 0 h 692"/>
                <a:gd name="T20" fmla="*/ 387 w 387"/>
                <a:gd name="T21" fmla="*/ 692 h 692"/>
              </a:gdLst>
              <a:ahLst/>
              <a:cxnLst>
                <a:cxn ang="T12">
                  <a:pos x="T0" y="T1"/>
                </a:cxn>
                <a:cxn ang="T13">
                  <a:pos x="T2" y="T3"/>
                </a:cxn>
                <a:cxn ang="T14">
                  <a:pos x="T4" y="T5"/>
                </a:cxn>
                <a:cxn ang="T15">
                  <a:pos x="T6" y="T7"/>
                </a:cxn>
                <a:cxn ang="T16">
                  <a:pos x="T8" y="T9"/>
                </a:cxn>
                <a:cxn ang="T17">
                  <a:pos x="T10" y="T11"/>
                </a:cxn>
              </a:cxnLst>
              <a:rect l="T18" t="T19" r="T20" b="T21"/>
              <a:pathLst>
                <a:path w="387" h="692">
                  <a:moveTo>
                    <a:pt x="42" y="40"/>
                  </a:moveTo>
                  <a:lnTo>
                    <a:pt x="0" y="686"/>
                  </a:lnTo>
                  <a:lnTo>
                    <a:pt x="274" y="692"/>
                  </a:lnTo>
                  <a:lnTo>
                    <a:pt x="387" y="0"/>
                  </a:lnTo>
                  <a:lnTo>
                    <a:pt x="42" y="40"/>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1" name="Freeform 18"/>
            <p:cNvSpPr>
              <a:spLocks/>
            </p:cNvSpPr>
            <p:nvPr/>
          </p:nvSpPr>
          <p:spPr bwMode="auto">
            <a:xfrm>
              <a:off x="513" y="3175"/>
              <a:ext cx="386" cy="358"/>
            </a:xfrm>
            <a:custGeom>
              <a:avLst/>
              <a:gdLst>
                <a:gd name="T0" fmla="*/ 31 w 1610"/>
                <a:gd name="T1" fmla="*/ 0 h 1260"/>
                <a:gd name="T2" fmla="*/ 0 w 1610"/>
                <a:gd name="T3" fmla="*/ 9 h 1260"/>
                <a:gd name="T4" fmla="*/ 15 w 1610"/>
                <a:gd name="T5" fmla="*/ 97 h 1260"/>
                <a:gd name="T6" fmla="*/ 93 w 1610"/>
                <a:gd name="T7" fmla="*/ 102 h 1260"/>
                <a:gd name="T8" fmla="*/ 20 w 1610"/>
                <a:gd name="T9" fmla="*/ 90 h 1260"/>
                <a:gd name="T10" fmla="*/ 8 w 1610"/>
                <a:gd name="T11" fmla="*/ 14 h 1260"/>
                <a:gd name="T12" fmla="*/ 31 w 1610"/>
                <a:gd name="T13" fmla="*/ 0 h 1260"/>
                <a:gd name="T14" fmla="*/ 31 w 1610"/>
                <a:gd name="T15" fmla="*/ 0 h 1260"/>
                <a:gd name="T16" fmla="*/ 0 60000 65536"/>
                <a:gd name="T17" fmla="*/ 0 60000 65536"/>
                <a:gd name="T18" fmla="*/ 0 60000 65536"/>
                <a:gd name="T19" fmla="*/ 0 60000 65536"/>
                <a:gd name="T20" fmla="*/ 0 60000 65536"/>
                <a:gd name="T21" fmla="*/ 0 60000 65536"/>
                <a:gd name="T22" fmla="*/ 0 60000 65536"/>
                <a:gd name="T23" fmla="*/ 0 60000 65536"/>
                <a:gd name="T24" fmla="*/ 0 w 1610"/>
                <a:gd name="T25" fmla="*/ 0 h 1260"/>
                <a:gd name="T26" fmla="*/ 1610 w 1610"/>
                <a:gd name="T27" fmla="*/ 1260 h 1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0" h="1260">
                  <a:moveTo>
                    <a:pt x="542" y="0"/>
                  </a:moveTo>
                  <a:lnTo>
                    <a:pt x="0" y="114"/>
                  </a:lnTo>
                  <a:lnTo>
                    <a:pt x="261" y="1195"/>
                  </a:lnTo>
                  <a:lnTo>
                    <a:pt x="1610" y="1260"/>
                  </a:lnTo>
                  <a:lnTo>
                    <a:pt x="345" y="1117"/>
                  </a:lnTo>
                  <a:lnTo>
                    <a:pt x="148" y="173"/>
                  </a:lnTo>
                  <a:lnTo>
                    <a:pt x="5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2" name="Freeform 19"/>
            <p:cNvSpPr>
              <a:spLocks/>
            </p:cNvSpPr>
            <p:nvPr/>
          </p:nvSpPr>
          <p:spPr bwMode="auto">
            <a:xfrm>
              <a:off x="606" y="3284"/>
              <a:ext cx="281" cy="202"/>
            </a:xfrm>
            <a:custGeom>
              <a:avLst/>
              <a:gdLst>
                <a:gd name="T0" fmla="*/ 67 w 1176"/>
                <a:gd name="T1" fmla="*/ 8 h 711"/>
                <a:gd name="T2" fmla="*/ 0 w 1176"/>
                <a:gd name="T3" fmla="*/ 0 h 711"/>
                <a:gd name="T4" fmla="*/ 3 w 1176"/>
                <a:gd name="T5" fmla="*/ 47 h 711"/>
                <a:gd name="T6" fmla="*/ 65 w 1176"/>
                <a:gd name="T7" fmla="*/ 57 h 711"/>
                <a:gd name="T8" fmla="*/ 7 w 1176"/>
                <a:gd name="T9" fmla="*/ 42 h 711"/>
                <a:gd name="T10" fmla="*/ 9 w 1176"/>
                <a:gd name="T11" fmla="*/ 11 h 711"/>
                <a:gd name="T12" fmla="*/ 61 w 1176"/>
                <a:gd name="T13" fmla="*/ 14 h 711"/>
                <a:gd name="T14" fmla="*/ 66 w 1176"/>
                <a:gd name="T15" fmla="*/ 49 h 711"/>
                <a:gd name="T16" fmla="*/ 67 w 1176"/>
                <a:gd name="T17" fmla="*/ 8 h 711"/>
                <a:gd name="T18" fmla="*/ 67 w 1176"/>
                <a:gd name="T19" fmla="*/ 8 h 7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6"/>
                <a:gd name="T31" fmla="*/ 0 h 711"/>
                <a:gd name="T32" fmla="*/ 1176 w 1176"/>
                <a:gd name="T33" fmla="*/ 711 h 7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6" h="711">
                  <a:moveTo>
                    <a:pt x="1176" y="95"/>
                  </a:moveTo>
                  <a:lnTo>
                    <a:pt x="0" y="0"/>
                  </a:lnTo>
                  <a:lnTo>
                    <a:pt x="54" y="585"/>
                  </a:lnTo>
                  <a:lnTo>
                    <a:pt x="1134" y="711"/>
                  </a:lnTo>
                  <a:lnTo>
                    <a:pt x="131" y="526"/>
                  </a:lnTo>
                  <a:lnTo>
                    <a:pt x="158" y="131"/>
                  </a:lnTo>
                  <a:lnTo>
                    <a:pt x="1075" y="173"/>
                  </a:lnTo>
                  <a:lnTo>
                    <a:pt x="1152" y="603"/>
                  </a:lnTo>
                  <a:lnTo>
                    <a:pt x="1176"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3" name="Freeform 20"/>
            <p:cNvSpPr>
              <a:spLocks/>
            </p:cNvSpPr>
            <p:nvPr/>
          </p:nvSpPr>
          <p:spPr bwMode="auto">
            <a:xfrm>
              <a:off x="699" y="3309"/>
              <a:ext cx="26" cy="131"/>
            </a:xfrm>
            <a:custGeom>
              <a:avLst/>
              <a:gdLst>
                <a:gd name="T0" fmla="*/ 1 w 108"/>
                <a:gd name="T1" fmla="*/ 0 h 460"/>
                <a:gd name="T2" fmla="*/ 0 w 108"/>
                <a:gd name="T3" fmla="*/ 37 h 460"/>
                <a:gd name="T4" fmla="*/ 6 w 108"/>
                <a:gd name="T5" fmla="*/ 3 h 460"/>
                <a:gd name="T6" fmla="*/ 1 w 108"/>
                <a:gd name="T7" fmla="*/ 0 h 460"/>
                <a:gd name="T8" fmla="*/ 1 w 108"/>
                <a:gd name="T9" fmla="*/ 0 h 460"/>
                <a:gd name="T10" fmla="*/ 0 60000 65536"/>
                <a:gd name="T11" fmla="*/ 0 60000 65536"/>
                <a:gd name="T12" fmla="*/ 0 60000 65536"/>
                <a:gd name="T13" fmla="*/ 0 60000 65536"/>
                <a:gd name="T14" fmla="*/ 0 60000 65536"/>
                <a:gd name="T15" fmla="*/ 0 w 108"/>
                <a:gd name="T16" fmla="*/ 0 h 460"/>
                <a:gd name="T17" fmla="*/ 108 w 108"/>
                <a:gd name="T18" fmla="*/ 460 h 460"/>
              </a:gdLst>
              <a:ahLst/>
              <a:cxnLst>
                <a:cxn ang="T10">
                  <a:pos x="T0" y="T1"/>
                </a:cxn>
                <a:cxn ang="T11">
                  <a:pos x="T2" y="T3"/>
                </a:cxn>
                <a:cxn ang="T12">
                  <a:pos x="T4" y="T5"/>
                </a:cxn>
                <a:cxn ang="T13">
                  <a:pos x="T6" y="T7"/>
                </a:cxn>
                <a:cxn ang="T14">
                  <a:pos x="T8" y="T9"/>
                </a:cxn>
              </a:cxnLst>
              <a:rect l="T15" t="T16" r="T17" b="T18"/>
              <a:pathLst>
                <a:path w="108" h="460">
                  <a:moveTo>
                    <a:pt x="24" y="0"/>
                  </a:moveTo>
                  <a:lnTo>
                    <a:pt x="0" y="460"/>
                  </a:lnTo>
                  <a:lnTo>
                    <a:pt x="108" y="35"/>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4" name="Freeform 21"/>
            <p:cNvSpPr>
              <a:spLocks/>
            </p:cNvSpPr>
            <p:nvPr/>
          </p:nvSpPr>
          <p:spPr bwMode="auto">
            <a:xfrm>
              <a:off x="793" y="3321"/>
              <a:ext cx="23" cy="129"/>
            </a:xfrm>
            <a:custGeom>
              <a:avLst/>
              <a:gdLst>
                <a:gd name="T0" fmla="*/ 0 w 96"/>
                <a:gd name="T1" fmla="*/ 0 h 454"/>
                <a:gd name="T2" fmla="*/ 0 w 96"/>
                <a:gd name="T3" fmla="*/ 37 h 454"/>
                <a:gd name="T4" fmla="*/ 6 w 96"/>
                <a:gd name="T5" fmla="*/ 1 h 454"/>
                <a:gd name="T6" fmla="*/ 0 w 96"/>
                <a:gd name="T7" fmla="*/ 0 h 454"/>
                <a:gd name="T8" fmla="*/ 0 w 96"/>
                <a:gd name="T9" fmla="*/ 0 h 454"/>
                <a:gd name="T10" fmla="*/ 0 60000 65536"/>
                <a:gd name="T11" fmla="*/ 0 60000 65536"/>
                <a:gd name="T12" fmla="*/ 0 60000 65536"/>
                <a:gd name="T13" fmla="*/ 0 60000 65536"/>
                <a:gd name="T14" fmla="*/ 0 60000 65536"/>
                <a:gd name="T15" fmla="*/ 0 w 96"/>
                <a:gd name="T16" fmla="*/ 0 h 454"/>
                <a:gd name="T17" fmla="*/ 96 w 96"/>
                <a:gd name="T18" fmla="*/ 454 h 454"/>
              </a:gdLst>
              <a:ahLst/>
              <a:cxnLst>
                <a:cxn ang="T10">
                  <a:pos x="T0" y="T1"/>
                </a:cxn>
                <a:cxn ang="T11">
                  <a:pos x="T2" y="T3"/>
                </a:cxn>
                <a:cxn ang="T12">
                  <a:pos x="T4" y="T5"/>
                </a:cxn>
                <a:cxn ang="T13">
                  <a:pos x="T6" y="T7"/>
                </a:cxn>
                <a:cxn ang="T14">
                  <a:pos x="T8" y="T9"/>
                </a:cxn>
              </a:cxnLst>
              <a:rect l="T15" t="T16" r="T17" b="T18"/>
              <a:pathLst>
                <a:path w="96" h="454">
                  <a:moveTo>
                    <a:pt x="0" y="0"/>
                  </a:moveTo>
                  <a:lnTo>
                    <a:pt x="0" y="454"/>
                  </a:lnTo>
                  <a:lnTo>
                    <a:pt x="96"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5" name="Freeform 22"/>
            <p:cNvSpPr>
              <a:spLocks/>
            </p:cNvSpPr>
            <p:nvPr/>
          </p:nvSpPr>
          <p:spPr bwMode="auto">
            <a:xfrm>
              <a:off x="634" y="3367"/>
              <a:ext cx="228" cy="31"/>
            </a:xfrm>
            <a:custGeom>
              <a:avLst/>
              <a:gdLst>
                <a:gd name="T0" fmla="*/ 0 w 949"/>
                <a:gd name="T1" fmla="*/ 0 h 108"/>
                <a:gd name="T2" fmla="*/ 55 w 949"/>
                <a:gd name="T3" fmla="*/ 8 h 108"/>
                <a:gd name="T4" fmla="*/ 1 w 949"/>
                <a:gd name="T5" fmla="*/ 9 h 108"/>
                <a:gd name="T6" fmla="*/ 0 w 949"/>
                <a:gd name="T7" fmla="*/ 0 h 108"/>
                <a:gd name="T8" fmla="*/ 0 w 949"/>
                <a:gd name="T9" fmla="*/ 0 h 108"/>
                <a:gd name="T10" fmla="*/ 0 60000 65536"/>
                <a:gd name="T11" fmla="*/ 0 60000 65536"/>
                <a:gd name="T12" fmla="*/ 0 60000 65536"/>
                <a:gd name="T13" fmla="*/ 0 60000 65536"/>
                <a:gd name="T14" fmla="*/ 0 60000 65536"/>
                <a:gd name="T15" fmla="*/ 0 w 949"/>
                <a:gd name="T16" fmla="*/ 0 h 108"/>
                <a:gd name="T17" fmla="*/ 949 w 949"/>
                <a:gd name="T18" fmla="*/ 108 h 108"/>
              </a:gdLst>
              <a:ahLst/>
              <a:cxnLst>
                <a:cxn ang="T10">
                  <a:pos x="T0" y="T1"/>
                </a:cxn>
                <a:cxn ang="T11">
                  <a:pos x="T2" y="T3"/>
                </a:cxn>
                <a:cxn ang="T12">
                  <a:pos x="T4" y="T5"/>
                </a:cxn>
                <a:cxn ang="T13">
                  <a:pos x="T6" y="T7"/>
                </a:cxn>
                <a:cxn ang="T14">
                  <a:pos x="T8" y="T9"/>
                </a:cxn>
              </a:cxnLst>
              <a:rect l="T15" t="T16" r="T17" b="T18"/>
              <a:pathLst>
                <a:path w="949" h="108">
                  <a:moveTo>
                    <a:pt x="0" y="0"/>
                  </a:moveTo>
                  <a:lnTo>
                    <a:pt x="949" y="96"/>
                  </a:lnTo>
                  <a:lnTo>
                    <a:pt x="19" y="10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6" name="Freeform 23"/>
            <p:cNvSpPr>
              <a:spLocks/>
            </p:cNvSpPr>
            <p:nvPr/>
          </p:nvSpPr>
          <p:spPr bwMode="auto">
            <a:xfrm>
              <a:off x="675" y="2962"/>
              <a:ext cx="26" cy="253"/>
            </a:xfrm>
            <a:custGeom>
              <a:avLst/>
              <a:gdLst>
                <a:gd name="T0" fmla="*/ 2 w 109"/>
                <a:gd name="T1" fmla="*/ 0 h 894"/>
                <a:gd name="T2" fmla="*/ 0 w 109"/>
                <a:gd name="T3" fmla="*/ 72 h 894"/>
                <a:gd name="T4" fmla="*/ 6 w 109"/>
                <a:gd name="T5" fmla="*/ 70 h 894"/>
                <a:gd name="T6" fmla="*/ 6 w 109"/>
                <a:gd name="T7" fmla="*/ 7 h 894"/>
                <a:gd name="T8" fmla="*/ 2 w 109"/>
                <a:gd name="T9" fmla="*/ 0 h 894"/>
                <a:gd name="T10" fmla="*/ 2 w 109"/>
                <a:gd name="T11" fmla="*/ 0 h 894"/>
                <a:gd name="T12" fmla="*/ 0 60000 65536"/>
                <a:gd name="T13" fmla="*/ 0 60000 65536"/>
                <a:gd name="T14" fmla="*/ 0 60000 65536"/>
                <a:gd name="T15" fmla="*/ 0 60000 65536"/>
                <a:gd name="T16" fmla="*/ 0 60000 65536"/>
                <a:gd name="T17" fmla="*/ 0 60000 65536"/>
                <a:gd name="T18" fmla="*/ 0 w 109"/>
                <a:gd name="T19" fmla="*/ 0 h 894"/>
                <a:gd name="T20" fmla="*/ 109 w 109"/>
                <a:gd name="T21" fmla="*/ 894 h 894"/>
              </a:gdLst>
              <a:ahLst/>
              <a:cxnLst>
                <a:cxn ang="T12">
                  <a:pos x="T0" y="T1"/>
                </a:cxn>
                <a:cxn ang="T13">
                  <a:pos x="T2" y="T3"/>
                </a:cxn>
                <a:cxn ang="T14">
                  <a:pos x="T4" y="T5"/>
                </a:cxn>
                <a:cxn ang="T15">
                  <a:pos x="T6" y="T7"/>
                </a:cxn>
                <a:cxn ang="T16">
                  <a:pos x="T8" y="T9"/>
                </a:cxn>
                <a:cxn ang="T17">
                  <a:pos x="T10" y="T11"/>
                </a:cxn>
              </a:cxnLst>
              <a:rect l="T18" t="T19" r="T20" b="T21"/>
              <a:pathLst>
                <a:path w="109" h="894">
                  <a:moveTo>
                    <a:pt x="39" y="0"/>
                  </a:moveTo>
                  <a:lnTo>
                    <a:pt x="0" y="894"/>
                  </a:lnTo>
                  <a:lnTo>
                    <a:pt x="109" y="876"/>
                  </a:lnTo>
                  <a:lnTo>
                    <a:pt x="101" y="86"/>
                  </a:lnTo>
                  <a:lnTo>
                    <a:pt x="39" y="0"/>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7" name="Freeform 24"/>
            <p:cNvSpPr>
              <a:spLocks/>
            </p:cNvSpPr>
            <p:nvPr/>
          </p:nvSpPr>
          <p:spPr bwMode="auto">
            <a:xfrm>
              <a:off x="760" y="2957"/>
              <a:ext cx="28" cy="234"/>
            </a:xfrm>
            <a:custGeom>
              <a:avLst/>
              <a:gdLst>
                <a:gd name="T0" fmla="*/ 4 w 115"/>
                <a:gd name="T1" fmla="*/ 0 h 827"/>
                <a:gd name="T2" fmla="*/ 0 w 115"/>
                <a:gd name="T3" fmla="*/ 66 h 827"/>
                <a:gd name="T4" fmla="*/ 6 w 115"/>
                <a:gd name="T5" fmla="*/ 64 h 827"/>
                <a:gd name="T6" fmla="*/ 7 w 115"/>
                <a:gd name="T7" fmla="*/ 6 h 827"/>
                <a:gd name="T8" fmla="*/ 4 w 115"/>
                <a:gd name="T9" fmla="*/ 0 h 827"/>
                <a:gd name="T10" fmla="*/ 4 w 115"/>
                <a:gd name="T11" fmla="*/ 0 h 827"/>
                <a:gd name="T12" fmla="*/ 0 60000 65536"/>
                <a:gd name="T13" fmla="*/ 0 60000 65536"/>
                <a:gd name="T14" fmla="*/ 0 60000 65536"/>
                <a:gd name="T15" fmla="*/ 0 60000 65536"/>
                <a:gd name="T16" fmla="*/ 0 60000 65536"/>
                <a:gd name="T17" fmla="*/ 0 60000 65536"/>
                <a:gd name="T18" fmla="*/ 0 w 115"/>
                <a:gd name="T19" fmla="*/ 0 h 827"/>
                <a:gd name="T20" fmla="*/ 115 w 115"/>
                <a:gd name="T21" fmla="*/ 827 h 827"/>
              </a:gdLst>
              <a:ahLst/>
              <a:cxnLst>
                <a:cxn ang="T12">
                  <a:pos x="T0" y="T1"/>
                </a:cxn>
                <a:cxn ang="T13">
                  <a:pos x="T2" y="T3"/>
                </a:cxn>
                <a:cxn ang="T14">
                  <a:pos x="T4" y="T5"/>
                </a:cxn>
                <a:cxn ang="T15">
                  <a:pos x="T6" y="T7"/>
                </a:cxn>
                <a:cxn ang="T16">
                  <a:pos x="T8" y="T9"/>
                </a:cxn>
                <a:cxn ang="T17">
                  <a:pos x="T10" y="T11"/>
                </a:cxn>
              </a:cxnLst>
              <a:rect l="T18" t="T19" r="T20" b="T21"/>
              <a:pathLst>
                <a:path w="115" h="827">
                  <a:moveTo>
                    <a:pt x="75" y="0"/>
                  </a:moveTo>
                  <a:lnTo>
                    <a:pt x="0" y="827"/>
                  </a:lnTo>
                  <a:lnTo>
                    <a:pt x="101" y="802"/>
                  </a:lnTo>
                  <a:lnTo>
                    <a:pt x="115" y="75"/>
                  </a:lnTo>
                  <a:lnTo>
                    <a:pt x="75" y="0"/>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8" name="Freeform 25"/>
            <p:cNvSpPr>
              <a:spLocks/>
            </p:cNvSpPr>
            <p:nvPr/>
          </p:nvSpPr>
          <p:spPr bwMode="auto">
            <a:xfrm>
              <a:off x="639" y="2896"/>
              <a:ext cx="77" cy="318"/>
            </a:xfrm>
            <a:custGeom>
              <a:avLst/>
              <a:gdLst>
                <a:gd name="T0" fmla="*/ 4 w 319"/>
                <a:gd name="T1" fmla="*/ 88 h 1122"/>
                <a:gd name="T2" fmla="*/ 0 w 319"/>
                <a:gd name="T3" fmla="*/ 6 h 1122"/>
                <a:gd name="T4" fmla="*/ 8 w 319"/>
                <a:gd name="T5" fmla="*/ 0 h 1122"/>
                <a:gd name="T6" fmla="*/ 17 w 319"/>
                <a:gd name="T7" fmla="*/ 10 h 1122"/>
                <a:gd name="T8" fmla="*/ 19 w 319"/>
                <a:gd name="T9" fmla="*/ 85 h 1122"/>
                <a:gd name="T10" fmla="*/ 14 w 319"/>
                <a:gd name="T11" fmla="*/ 90 h 1122"/>
                <a:gd name="T12" fmla="*/ 13 w 319"/>
                <a:gd name="T13" fmla="*/ 28 h 1122"/>
                <a:gd name="T14" fmla="*/ 6 w 319"/>
                <a:gd name="T15" fmla="*/ 16 h 1122"/>
                <a:gd name="T16" fmla="*/ 4 w 319"/>
                <a:gd name="T17" fmla="*/ 88 h 1122"/>
                <a:gd name="T18" fmla="*/ 4 w 319"/>
                <a:gd name="T19" fmla="*/ 88 h 1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9"/>
                <a:gd name="T31" fmla="*/ 0 h 1122"/>
                <a:gd name="T32" fmla="*/ 319 w 319"/>
                <a:gd name="T33" fmla="*/ 1122 h 11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9" h="1122">
                  <a:moveTo>
                    <a:pt x="63" y="1094"/>
                  </a:moveTo>
                  <a:lnTo>
                    <a:pt x="0" y="72"/>
                  </a:lnTo>
                  <a:lnTo>
                    <a:pt x="145" y="0"/>
                  </a:lnTo>
                  <a:lnTo>
                    <a:pt x="288" y="122"/>
                  </a:lnTo>
                  <a:lnTo>
                    <a:pt x="319" y="1061"/>
                  </a:lnTo>
                  <a:lnTo>
                    <a:pt x="239" y="1122"/>
                  </a:lnTo>
                  <a:lnTo>
                    <a:pt x="227" y="350"/>
                  </a:lnTo>
                  <a:lnTo>
                    <a:pt x="101" y="202"/>
                  </a:lnTo>
                  <a:lnTo>
                    <a:pt x="63" y="10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79" name="Freeform 26"/>
            <p:cNvSpPr>
              <a:spLocks/>
            </p:cNvSpPr>
            <p:nvPr/>
          </p:nvSpPr>
          <p:spPr bwMode="auto">
            <a:xfrm>
              <a:off x="742" y="2871"/>
              <a:ext cx="56" cy="327"/>
            </a:xfrm>
            <a:custGeom>
              <a:avLst/>
              <a:gdLst>
                <a:gd name="T0" fmla="*/ 2 w 233"/>
                <a:gd name="T1" fmla="*/ 93 h 1152"/>
                <a:gd name="T2" fmla="*/ 0 w 233"/>
                <a:gd name="T3" fmla="*/ 5 h 1152"/>
                <a:gd name="T4" fmla="*/ 6 w 233"/>
                <a:gd name="T5" fmla="*/ 0 h 1152"/>
                <a:gd name="T6" fmla="*/ 13 w 233"/>
                <a:gd name="T7" fmla="*/ 11 h 1152"/>
                <a:gd name="T8" fmla="*/ 12 w 233"/>
                <a:gd name="T9" fmla="*/ 85 h 1152"/>
                <a:gd name="T10" fmla="*/ 9 w 233"/>
                <a:gd name="T11" fmla="*/ 90 h 1152"/>
                <a:gd name="T12" fmla="*/ 9 w 233"/>
                <a:gd name="T13" fmla="*/ 33 h 1152"/>
                <a:gd name="T14" fmla="*/ 5 w 233"/>
                <a:gd name="T15" fmla="*/ 22 h 1152"/>
                <a:gd name="T16" fmla="*/ 2 w 233"/>
                <a:gd name="T17" fmla="*/ 93 h 1152"/>
                <a:gd name="T18" fmla="*/ 2 w 233"/>
                <a:gd name="T19" fmla="*/ 93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152"/>
                <a:gd name="T32" fmla="*/ 233 w 233"/>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152">
                  <a:moveTo>
                    <a:pt x="30" y="1152"/>
                  </a:moveTo>
                  <a:lnTo>
                    <a:pt x="0" y="66"/>
                  </a:lnTo>
                  <a:lnTo>
                    <a:pt x="107" y="0"/>
                  </a:lnTo>
                  <a:lnTo>
                    <a:pt x="233" y="131"/>
                  </a:lnTo>
                  <a:lnTo>
                    <a:pt x="215" y="1060"/>
                  </a:lnTo>
                  <a:lnTo>
                    <a:pt x="159" y="1120"/>
                  </a:lnTo>
                  <a:lnTo>
                    <a:pt x="161" y="405"/>
                  </a:lnTo>
                  <a:lnTo>
                    <a:pt x="84" y="269"/>
                  </a:lnTo>
                  <a:lnTo>
                    <a:pt x="30" y="1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80" name="Freeform 27"/>
            <p:cNvSpPr>
              <a:spLocks/>
            </p:cNvSpPr>
            <p:nvPr/>
          </p:nvSpPr>
          <p:spPr bwMode="auto">
            <a:xfrm>
              <a:off x="601" y="3145"/>
              <a:ext cx="784" cy="402"/>
            </a:xfrm>
            <a:custGeom>
              <a:avLst/>
              <a:gdLst>
                <a:gd name="T0" fmla="*/ 56 w 3273"/>
                <a:gd name="T1" fmla="*/ 0 h 1416"/>
                <a:gd name="T2" fmla="*/ 101 w 3273"/>
                <a:gd name="T3" fmla="*/ 3 h 1416"/>
                <a:gd name="T4" fmla="*/ 100 w 3273"/>
                <a:gd name="T5" fmla="*/ 28 h 1416"/>
                <a:gd name="T6" fmla="*/ 126 w 3273"/>
                <a:gd name="T7" fmla="*/ 29 h 1416"/>
                <a:gd name="T8" fmla="*/ 111 w 3273"/>
                <a:gd name="T9" fmla="*/ 42 h 1416"/>
                <a:gd name="T10" fmla="*/ 168 w 3273"/>
                <a:gd name="T11" fmla="*/ 46 h 1416"/>
                <a:gd name="T12" fmla="*/ 180 w 3273"/>
                <a:gd name="T13" fmla="*/ 38 h 1416"/>
                <a:gd name="T14" fmla="*/ 137 w 3273"/>
                <a:gd name="T15" fmla="*/ 31 h 1416"/>
                <a:gd name="T16" fmla="*/ 188 w 3273"/>
                <a:gd name="T17" fmla="*/ 31 h 1416"/>
                <a:gd name="T18" fmla="*/ 186 w 3273"/>
                <a:gd name="T19" fmla="*/ 81 h 1416"/>
                <a:gd name="T20" fmla="*/ 182 w 3273"/>
                <a:gd name="T21" fmla="*/ 85 h 1416"/>
                <a:gd name="T22" fmla="*/ 182 w 3273"/>
                <a:gd name="T23" fmla="*/ 62 h 1416"/>
                <a:gd name="T24" fmla="*/ 178 w 3273"/>
                <a:gd name="T25" fmla="*/ 68 h 1416"/>
                <a:gd name="T26" fmla="*/ 177 w 3273"/>
                <a:gd name="T27" fmla="*/ 89 h 1416"/>
                <a:gd name="T28" fmla="*/ 164 w 3273"/>
                <a:gd name="T29" fmla="*/ 98 h 1416"/>
                <a:gd name="T30" fmla="*/ 167 w 3273"/>
                <a:gd name="T31" fmla="*/ 53 h 1416"/>
                <a:gd name="T32" fmla="*/ 109 w 3273"/>
                <a:gd name="T33" fmla="*/ 54 h 1416"/>
                <a:gd name="T34" fmla="*/ 114 w 3273"/>
                <a:gd name="T35" fmla="*/ 91 h 1416"/>
                <a:gd name="T36" fmla="*/ 90 w 3273"/>
                <a:gd name="T37" fmla="*/ 91 h 1416"/>
                <a:gd name="T38" fmla="*/ 77 w 3273"/>
                <a:gd name="T39" fmla="*/ 114 h 1416"/>
                <a:gd name="T40" fmla="*/ 80 w 3273"/>
                <a:gd name="T41" fmla="*/ 39 h 1416"/>
                <a:gd name="T42" fmla="*/ 0 w 3273"/>
                <a:gd name="T43" fmla="*/ 27 h 1416"/>
                <a:gd name="T44" fmla="*/ 83 w 3273"/>
                <a:gd name="T45" fmla="*/ 28 h 1416"/>
                <a:gd name="T46" fmla="*/ 95 w 3273"/>
                <a:gd name="T47" fmla="*/ 8 h 1416"/>
                <a:gd name="T48" fmla="*/ 56 w 3273"/>
                <a:gd name="T49" fmla="*/ 0 h 1416"/>
                <a:gd name="T50" fmla="*/ 56 w 3273"/>
                <a:gd name="T51" fmla="*/ 0 h 14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73"/>
                <a:gd name="T79" fmla="*/ 0 h 1416"/>
                <a:gd name="T80" fmla="*/ 3273 w 3273"/>
                <a:gd name="T81" fmla="*/ 1416 h 14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73" h="1416">
                  <a:moveTo>
                    <a:pt x="967" y="0"/>
                  </a:moveTo>
                  <a:lnTo>
                    <a:pt x="1755" y="32"/>
                  </a:lnTo>
                  <a:lnTo>
                    <a:pt x="1745" y="344"/>
                  </a:lnTo>
                  <a:lnTo>
                    <a:pt x="2193" y="354"/>
                  </a:lnTo>
                  <a:lnTo>
                    <a:pt x="1940" y="520"/>
                  </a:lnTo>
                  <a:lnTo>
                    <a:pt x="2922" y="568"/>
                  </a:lnTo>
                  <a:lnTo>
                    <a:pt x="3138" y="476"/>
                  </a:lnTo>
                  <a:lnTo>
                    <a:pt x="2396" y="383"/>
                  </a:lnTo>
                  <a:lnTo>
                    <a:pt x="3273" y="383"/>
                  </a:lnTo>
                  <a:lnTo>
                    <a:pt x="3240" y="1012"/>
                  </a:lnTo>
                  <a:lnTo>
                    <a:pt x="3168" y="1048"/>
                  </a:lnTo>
                  <a:lnTo>
                    <a:pt x="3173" y="766"/>
                  </a:lnTo>
                  <a:lnTo>
                    <a:pt x="3101" y="850"/>
                  </a:lnTo>
                  <a:lnTo>
                    <a:pt x="3075" y="1102"/>
                  </a:lnTo>
                  <a:lnTo>
                    <a:pt x="2863" y="1219"/>
                  </a:lnTo>
                  <a:lnTo>
                    <a:pt x="2909" y="663"/>
                  </a:lnTo>
                  <a:lnTo>
                    <a:pt x="1891" y="665"/>
                  </a:lnTo>
                  <a:lnTo>
                    <a:pt x="1979" y="1123"/>
                  </a:lnTo>
                  <a:lnTo>
                    <a:pt x="1562" y="1134"/>
                  </a:lnTo>
                  <a:lnTo>
                    <a:pt x="1343" y="1416"/>
                  </a:lnTo>
                  <a:lnTo>
                    <a:pt x="1387" y="484"/>
                  </a:lnTo>
                  <a:lnTo>
                    <a:pt x="0" y="332"/>
                  </a:lnTo>
                  <a:lnTo>
                    <a:pt x="1450" y="349"/>
                  </a:lnTo>
                  <a:lnTo>
                    <a:pt x="1647" y="99"/>
                  </a:lnTo>
                  <a:lnTo>
                    <a:pt x="9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81" name="Freeform 28"/>
            <p:cNvSpPr>
              <a:spLocks/>
            </p:cNvSpPr>
            <p:nvPr/>
          </p:nvSpPr>
          <p:spPr bwMode="auto">
            <a:xfrm>
              <a:off x="1023" y="3360"/>
              <a:ext cx="219" cy="81"/>
            </a:xfrm>
            <a:custGeom>
              <a:avLst/>
              <a:gdLst>
                <a:gd name="T0" fmla="*/ 2 w 912"/>
                <a:gd name="T1" fmla="*/ 0 h 286"/>
                <a:gd name="T2" fmla="*/ 53 w 912"/>
                <a:gd name="T3" fmla="*/ 1 h 286"/>
                <a:gd name="T4" fmla="*/ 49 w 912"/>
                <a:gd name="T5" fmla="*/ 23 h 286"/>
                <a:gd name="T6" fmla="*/ 48 w 912"/>
                <a:gd name="T7" fmla="*/ 7 h 286"/>
                <a:gd name="T8" fmla="*/ 37 w 912"/>
                <a:gd name="T9" fmla="*/ 7 h 286"/>
                <a:gd name="T10" fmla="*/ 36 w 912"/>
                <a:gd name="T11" fmla="*/ 19 h 286"/>
                <a:gd name="T12" fmla="*/ 34 w 912"/>
                <a:gd name="T13" fmla="*/ 7 h 286"/>
                <a:gd name="T14" fmla="*/ 23 w 912"/>
                <a:gd name="T15" fmla="*/ 7 h 286"/>
                <a:gd name="T16" fmla="*/ 21 w 912"/>
                <a:gd name="T17" fmla="*/ 19 h 286"/>
                <a:gd name="T18" fmla="*/ 20 w 912"/>
                <a:gd name="T19" fmla="*/ 7 h 286"/>
                <a:gd name="T20" fmla="*/ 0 w 912"/>
                <a:gd name="T21" fmla="*/ 7 h 286"/>
                <a:gd name="T22" fmla="*/ 2 w 912"/>
                <a:gd name="T23" fmla="*/ 0 h 286"/>
                <a:gd name="T24" fmla="*/ 2 w 912"/>
                <a:gd name="T25" fmla="*/ 0 h 2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2"/>
                <a:gd name="T40" fmla="*/ 0 h 286"/>
                <a:gd name="T41" fmla="*/ 912 w 912"/>
                <a:gd name="T42" fmla="*/ 286 h 2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2" h="286">
                  <a:moveTo>
                    <a:pt x="39" y="0"/>
                  </a:moveTo>
                  <a:lnTo>
                    <a:pt x="912" y="17"/>
                  </a:lnTo>
                  <a:lnTo>
                    <a:pt x="845" y="286"/>
                  </a:lnTo>
                  <a:lnTo>
                    <a:pt x="826" y="89"/>
                  </a:lnTo>
                  <a:lnTo>
                    <a:pt x="644" y="85"/>
                  </a:lnTo>
                  <a:lnTo>
                    <a:pt x="617" y="238"/>
                  </a:lnTo>
                  <a:lnTo>
                    <a:pt x="594" y="89"/>
                  </a:lnTo>
                  <a:lnTo>
                    <a:pt x="393" y="80"/>
                  </a:lnTo>
                  <a:lnTo>
                    <a:pt x="366" y="232"/>
                  </a:lnTo>
                  <a:lnTo>
                    <a:pt x="344" y="89"/>
                  </a:lnTo>
                  <a:lnTo>
                    <a:pt x="0" y="85"/>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82" name="Freeform 29"/>
            <p:cNvSpPr>
              <a:spLocks/>
            </p:cNvSpPr>
            <p:nvPr/>
          </p:nvSpPr>
          <p:spPr bwMode="auto">
            <a:xfrm>
              <a:off x="1025" y="3416"/>
              <a:ext cx="188" cy="23"/>
            </a:xfrm>
            <a:custGeom>
              <a:avLst/>
              <a:gdLst>
                <a:gd name="T0" fmla="*/ 0 w 783"/>
                <a:gd name="T1" fmla="*/ 0 h 81"/>
                <a:gd name="T2" fmla="*/ 45 w 783"/>
                <a:gd name="T3" fmla="*/ 7 h 81"/>
                <a:gd name="T4" fmla="*/ 1 w 783"/>
                <a:gd name="T5" fmla="*/ 5 h 81"/>
                <a:gd name="T6" fmla="*/ 0 w 783"/>
                <a:gd name="T7" fmla="*/ 0 h 81"/>
                <a:gd name="T8" fmla="*/ 0 w 783"/>
                <a:gd name="T9" fmla="*/ 0 h 81"/>
                <a:gd name="T10" fmla="*/ 0 60000 65536"/>
                <a:gd name="T11" fmla="*/ 0 60000 65536"/>
                <a:gd name="T12" fmla="*/ 0 60000 65536"/>
                <a:gd name="T13" fmla="*/ 0 60000 65536"/>
                <a:gd name="T14" fmla="*/ 0 60000 65536"/>
                <a:gd name="T15" fmla="*/ 0 w 783"/>
                <a:gd name="T16" fmla="*/ 0 h 81"/>
                <a:gd name="T17" fmla="*/ 783 w 783"/>
                <a:gd name="T18" fmla="*/ 81 h 81"/>
              </a:gdLst>
              <a:ahLst/>
              <a:cxnLst>
                <a:cxn ang="T10">
                  <a:pos x="T0" y="T1"/>
                </a:cxn>
                <a:cxn ang="T11">
                  <a:pos x="T2" y="T3"/>
                </a:cxn>
                <a:cxn ang="T12">
                  <a:pos x="T4" y="T5"/>
                </a:cxn>
                <a:cxn ang="T13">
                  <a:pos x="T6" y="T7"/>
                </a:cxn>
                <a:cxn ang="T14">
                  <a:pos x="T8" y="T9"/>
                </a:cxn>
              </a:cxnLst>
              <a:rect l="T15" t="T16" r="T17" b="T18"/>
              <a:pathLst>
                <a:path w="783" h="81">
                  <a:moveTo>
                    <a:pt x="0" y="0"/>
                  </a:moveTo>
                  <a:lnTo>
                    <a:pt x="783" y="81"/>
                  </a:lnTo>
                  <a:lnTo>
                    <a:pt x="18"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24588" name="Freeform 30"/>
          <p:cNvSpPr>
            <a:spLocks/>
          </p:cNvSpPr>
          <p:nvPr/>
        </p:nvSpPr>
        <p:spPr bwMode="auto">
          <a:xfrm>
            <a:off x="5144694" y="3998123"/>
            <a:ext cx="641747" cy="347663"/>
          </a:xfrm>
          <a:custGeom>
            <a:avLst/>
            <a:gdLst>
              <a:gd name="T0" fmla="*/ 240832311 w 1616"/>
              <a:gd name="T1" fmla="*/ 191531888 h 876"/>
              <a:gd name="T2" fmla="*/ 372042493 w 1616"/>
              <a:gd name="T3" fmla="*/ 181171336 h 876"/>
              <a:gd name="T4" fmla="*/ 453067730 w 1616"/>
              <a:gd name="T5" fmla="*/ 135248116 h 876"/>
              <a:gd name="T6" fmla="*/ 417742031 w 1616"/>
              <a:gd name="T7" fmla="*/ 60203821 h 876"/>
              <a:gd name="T8" fmla="*/ 351295873 w 1616"/>
              <a:gd name="T9" fmla="*/ 54043264 h 876"/>
              <a:gd name="T10" fmla="*/ 284569083 w 1616"/>
              <a:gd name="T11" fmla="*/ 0 h 876"/>
              <a:gd name="T12" fmla="*/ 218403490 w 1616"/>
              <a:gd name="T13" fmla="*/ 8400521 h 876"/>
              <a:gd name="T14" fmla="*/ 211954787 w 1616"/>
              <a:gd name="T15" fmla="*/ 56283755 h 876"/>
              <a:gd name="T16" fmla="*/ 153639533 w 1616"/>
              <a:gd name="T17" fmla="*/ 45642745 h 876"/>
              <a:gd name="T18" fmla="*/ 112145730 w 1616"/>
              <a:gd name="T19" fmla="*/ 72804350 h 876"/>
              <a:gd name="T20" fmla="*/ 103734723 w 1616"/>
              <a:gd name="T21" fmla="*/ 126847598 h 876"/>
              <a:gd name="T22" fmla="*/ 39250851 w 1616"/>
              <a:gd name="T23" fmla="*/ 114527014 h 876"/>
              <a:gd name="T24" fmla="*/ 0 w 1616"/>
              <a:gd name="T25" fmla="*/ 172490889 h 876"/>
              <a:gd name="T26" fmla="*/ 14298451 w 1616"/>
              <a:gd name="T27" fmla="*/ 210013028 h 876"/>
              <a:gd name="T28" fmla="*/ 60278103 w 1616"/>
              <a:gd name="T29" fmla="*/ 245295206 h 876"/>
              <a:gd name="T30" fmla="*/ 240832311 w 1616"/>
              <a:gd name="T31" fmla="*/ 191531888 h 876"/>
              <a:gd name="T32" fmla="*/ 240832311 w 1616"/>
              <a:gd name="T33" fmla="*/ 191531888 h 8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16"/>
              <a:gd name="T52" fmla="*/ 0 h 876"/>
              <a:gd name="T53" fmla="*/ 1616 w 1616"/>
              <a:gd name="T54" fmla="*/ 876 h 8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16" h="876">
                <a:moveTo>
                  <a:pt x="859" y="684"/>
                </a:moveTo>
                <a:lnTo>
                  <a:pt x="1327" y="647"/>
                </a:lnTo>
                <a:lnTo>
                  <a:pt x="1616" y="483"/>
                </a:lnTo>
                <a:lnTo>
                  <a:pt x="1490" y="215"/>
                </a:lnTo>
                <a:lnTo>
                  <a:pt x="1253" y="193"/>
                </a:lnTo>
                <a:lnTo>
                  <a:pt x="1015" y="0"/>
                </a:lnTo>
                <a:lnTo>
                  <a:pt x="779" y="30"/>
                </a:lnTo>
                <a:lnTo>
                  <a:pt x="756" y="201"/>
                </a:lnTo>
                <a:lnTo>
                  <a:pt x="548" y="163"/>
                </a:lnTo>
                <a:lnTo>
                  <a:pt x="400" y="260"/>
                </a:lnTo>
                <a:lnTo>
                  <a:pt x="370" y="453"/>
                </a:lnTo>
                <a:lnTo>
                  <a:pt x="140" y="409"/>
                </a:lnTo>
                <a:lnTo>
                  <a:pt x="0" y="616"/>
                </a:lnTo>
                <a:lnTo>
                  <a:pt x="51" y="750"/>
                </a:lnTo>
                <a:lnTo>
                  <a:pt x="215" y="876"/>
                </a:lnTo>
                <a:lnTo>
                  <a:pt x="859" y="6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589" name="Freeform 31"/>
          <p:cNvSpPr>
            <a:spLocks/>
          </p:cNvSpPr>
          <p:nvPr/>
        </p:nvSpPr>
        <p:spPr bwMode="auto">
          <a:xfrm>
            <a:off x="5062541" y="4389839"/>
            <a:ext cx="688181" cy="653653"/>
          </a:xfrm>
          <a:custGeom>
            <a:avLst/>
            <a:gdLst>
              <a:gd name="T0" fmla="*/ 124463890 w 1735"/>
              <a:gd name="T1" fmla="*/ 0 h 1648"/>
              <a:gd name="T2" fmla="*/ 122226806 w 1735"/>
              <a:gd name="T3" fmla="*/ 137041782 h 1648"/>
              <a:gd name="T4" fmla="*/ 0 w 1735"/>
              <a:gd name="T5" fmla="*/ 199410105 h 1648"/>
              <a:gd name="T6" fmla="*/ 60134216 w 1735"/>
              <a:gd name="T7" fmla="*/ 437974845 h 1648"/>
              <a:gd name="T8" fmla="*/ 398285216 w 1735"/>
              <a:gd name="T9" fmla="*/ 460908213 h 1648"/>
              <a:gd name="T10" fmla="*/ 485270244 w 1735"/>
              <a:gd name="T11" fmla="*/ 155500625 h 1648"/>
              <a:gd name="T12" fmla="*/ 163621359 w 1735"/>
              <a:gd name="T13" fmla="*/ 143194928 h 1648"/>
              <a:gd name="T14" fmla="*/ 124463890 w 1735"/>
              <a:gd name="T15" fmla="*/ 0 h 1648"/>
              <a:gd name="T16" fmla="*/ 124463890 w 1735"/>
              <a:gd name="T17" fmla="*/ 0 h 1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1648"/>
              <a:gd name="T29" fmla="*/ 1735 w 1735"/>
              <a:gd name="T30" fmla="*/ 1648 h 1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1648">
                <a:moveTo>
                  <a:pt x="445" y="0"/>
                </a:moveTo>
                <a:lnTo>
                  <a:pt x="437" y="490"/>
                </a:lnTo>
                <a:lnTo>
                  <a:pt x="0" y="713"/>
                </a:lnTo>
                <a:lnTo>
                  <a:pt x="215" y="1566"/>
                </a:lnTo>
                <a:lnTo>
                  <a:pt x="1424" y="1648"/>
                </a:lnTo>
                <a:lnTo>
                  <a:pt x="1735" y="556"/>
                </a:lnTo>
                <a:lnTo>
                  <a:pt x="585" y="512"/>
                </a:lnTo>
                <a:lnTo>
                  <a:pt x="4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590" name="Freeform 32"/>
          <p:cNvSpPr>
            <a:spLocks/>
          </p:cNvSpPr>
          <p:nvPr/>
        </p:nvSpPr>
        <p:spPr bwMode="auto">
          <a:xfrm>
            <a:off x="5067301" y="4680350"/>
            <a:ext cx="602456" cy="366713"/>
          </a:xfrm>
          <a:custGeom>
            <a:avLst/>
            <a:gdLst>
              <a:gd name="T0" fmla="*/ 424786517 w 1519"/>
              <a:gd name="T1" fmla="*/ 34797567 h 923"/>
              <a:gd name="T2" fmla="*/ 0 w 1519"/>
              <a:gd name="T3" fmla="*/ 0 h 923"/>
              <a:gd name="T4" fmla="*/ 50056883 w 1519"/>
              <a:gd name="T5" fmla="*/ 227305604 h 923"/>
              <a:gd name="T6" fmla="*/ 396262596 w 1519"/>
              <a:gd name="T7" fmla="*/ 259016360 h 923"/>
              <a:gd name="T8" fmla="*/ 399058986 w 1519"/>
              <a:gd name="T9" fmla="*/ 218606216 h 923"/>
              <a:gd name="T10" fmla="*/ 108503466 w 1519"/>
              <a:gd name="T11" fmla="*/ 181564158 h 923"/>
              <a:gd name="T12" fmla="*/ 94521515 w 1519"/>
              <a:gd name="T13" fmla="*/ 69033593 h 923"/>
              <a:gd name="T14" fmla="*/ 419193736 w 1519"/>
              <a:gd name="T15" fmla="*/ 76329717 h 923"/>
              <a:gd name="T16" fmla="*/ 424786517 w 1519"/>
              <a:gd name="T17" fmla="*/ 34797567 h 923"/>
              <a:gd name="T18" fmla="*/ 424786517 w 1519"/>
              <a:gd name="T19" fmla="*/ 34797567 h 9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19"/>
              <a:gd name="T31" fmla="*/ 0 h 923"/>
              <a:gd name="T32" fmla="*/ 1519 w 1519"/>
              <a:gd name="T33" fmla="*/ 923 h 9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19" h="923">
                <a:moveTo>
                  <a:pt x="1519" y="124"/>
                </a:moveTo>
                <a:lnTo>
                  <a:pt x="0" y="0"/>
                </a:lnTo>
                <a:lnTo>
                  <a:pt x="179" y="810"/>
                </a:lnTo>
                <a:lnTo>
                  <a:pt x="1417" y="923"/>
                </a:lnTo>
                <a:lnTo>
                  <a:pt x="1427" y="779"/>
                </a:lnTo>
                <a:lnTo>
                  <a:pt x="388" y="647"/>
                </a:lnTo>
                <a:lnTo>
                  <a:pt x="338" y="246"/>
                </a:lnTo>
                <a:lnTo>
                  <a:pt x="1499" y="272"/>
                </a:lnTo>
                <a:lnTo>
                  <a:pt x="1519" y="124"/>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24591" name="Group 33"/>
          <p:cNvGrpSpPr>
            <a:grpSpLocks/>
          </p:cNvGrpSpPr>
          <p:nvPr/>
        </p:nvGrpSpPr>
        <p:grpSpPr bwMode="auto">
          <a:xfrm>
            <a:off x="4955387" y="4257679"/>
            <a:ext cx="756047" cy="789385"/>
            <a:chOff x="3355" y="2856"/>
            <a:chExt cx="635" cy="663"/>
          </a:xfrm>
        </p:grpSpPr>
        <p:sp>
          <p:nvSpPr>
            <p:cNvPr id="24651" name="Freeform 34"/>
            <p:cNvSpPr>
              <a:spLocks/>
            </p:cNvSpPr>
            <p:nvPr/>
          </p:nvSpPr>
          <p:spPr bwMode="auto">
            <a:xfrm>
              <a:off x="3453" y="3130"/>
              <a:ext cx="537" cy="389"/>
            </a:xfrm>
            <a:custGeom>
              <a:avLst/>
              <a:gdLst>
                <a:gd name="T0" fmla="*/ 75 w 1611"/>
                <a:gd name="T1" fmla="*/ 0 h 1168"/>
                <a:gd name="T2" fmla="*/ 179 w 1611"/>
                <a:gd name="T3" fmla="*/ 3 h 1168"/>
                <a:gd name="T4" fmla="*/ 158 w 1611"/>
                <a:gd name="T5" fmla="*/ 102 h 1168"/>
                <a:gd name="T6" fmla="*/ 134 w 1611"/>
                <a:gd name="T7" fmla="*/ 130 h 1168"/>
                <a:gd name="T8" fmla="*/ 139 w 1611"/>
                <a:gd name="T9" fmla="*/ 49 h 1168"/>
                <a:gd name="T10" fmla="*/ 0 w 1611"/>
                <a:gd name="T11" fmla="*/ 27 h 1168"/>
                <a:gd name="T12" fmla="*/ 144 w 1611"/>
                <a:gd name="T13" fmla="*/ 35 h 1168"/>
                <a:gd name="T14" fmla="*/ 168 w 1611"/>
                <a:gd name="T15" fmla="*/ 9 h 1168"/>
                <a:gd name="T16" fmla="*/ 75 w 1611"/>
                <a:gd name="T17" fmla="*/ 0 h 1168"/>
                <a:gd name="T18" fmla="*/ 75 w 1611"/>
                <a:gd name="T19" fmla="*/ 0 h 1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11"/>
                <a:gd name="T31" fmla="*/ 0 h 1168"/>
                <a:gd name="T32" fmla="*/ 1611 w 1611"/>
                <a:gd name="T33" fmla="*/ 1168 h 1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11" h="1168">
                  <a:moveTo>
                    <a:pt x="675" y="0"/>
                  </a:moveTo>
                  <a:lnTo>
                    <a:pt x="1611" y="25"/>
                  </a:lnTo>
                  <a:lnTo>
                    <a:pt x="1426" y="917"/>
                  </a:lnTo>
                  <a:lnTo>
                    <a:pt x="1206" y="1168"/>
                  </a:lnTo>
                  <a:lnTo>
                    <a:pt x="1247" y="440"/>
                  </a:lnTo>
                  <a:lnTo>
                    <a:pt x="0" y="240"/>
                  </a:lnTo>
                  <a:lnTo>
                    <a:pt x="1299" y="312"/>
                  </a:lnTo>
                  <a:lnTo>
                    <a:pt x="1508" y="77"/>
                  </a:lnTo>
                  <a:lnTo>
                    <a:pt x="6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24652" name="Group 35"/>
            <p:cNvGrpSpPr>
              <a:grpSpLocks/>
            </p:cNvGrpSpPr>
            <p:nvPr/>
          </p:nvGrpSpPr>
          <p:grpSpPr bwMode="auto">
            <a:xfrm>
              <a:off x="3355" y="2856"/>
              <a:ext cx="627" cy="659"/>
              <a:chOff x="3364" y="2856"/>
              <a:chExt cx="627" cy="659"/>
            </a:xfrm>
          </p:grpSpPr>
          <p:sp>
            <p:nvSpPr>
              <p:cNvPr id="24653" name="Freeform 36"/>
              <p:cNvSpPr>
                <a:spLocks/>
              </p:cNvSpPr>
              <p:nvPr/>
            </p:nvSpPr>
            <p:spPr bwMode="auto">
              <a:xfrm>
                <a:off x="3364" y="3155"/>
                <a:ext cx="460" cy="360"/>
              </a:xfrm>
              <a:custGeom>
                <a:avLst/>
                <a:gdLst>
                  <a:gd name="T0" fmla="*/ 52 w 1381"/>
                  <a:gd name="T1" fmla="*/ 0 h 1080"/>
                  <a:gd name="T2" fmla="*/ 0 w 1381"/>
                  <a:gd name="T3" fmla="*/ 11 h 1080"/>
                  <a:gd name="T4" fmla="*/ 25 w 1381"/>
                  <a:gd name="T5" fmla="*/ 114 h 1080"/>
                  <a:gd name="T6" fmla="*/ 153 w 1381"/>
                  <a:gd name="T7" fmla="*/ 120 h 1080"/>
                  <a:gd name="T8" fmla="*/ 33 w 1381"/>
                  <a:gd name="T9" fmla="*/ 106 h 1080"/>
                  <a:gd name="T10" fmla="*/ 14 w 1381"/>
                  <a:gd name="T11" fmla="*/ 16 h 1080"/>
                  <a:gd name="T12" fmla="*/ 52 w 1381"/>
                  <a:gd name="T13" fmla="*/ 0 h 1080"/>
                  <a:gd name="T14" fmla="*/ 52 w 1381"/>
                  <a:gd name="T15" fmla="*/ 0 h 1080"/>
                  <a:gd name="T16" fmla="*/ 0 60000 65536"/>
                  <a:gd name="T17" fmla="*/ 0 60000 65536"/>
                  <a:gd name="T18" fmla="*/ 0 60000 65536"/>
                  <a:gd name="T19" fmla="*/ 0 60000 65536"/>
                  <a:gd name="T20" fmla="*/ 0 60000 65536"/>
                  <a:gd name="T21" fmla="*/ 0 60000 65536"/>
                  <a:gd name="T22" fmla="*/ 0 60000 65536"/>
                  <a:gd name="T23" fmla="*/ 0 60000 65536"/>
                  <a:gd name="T24" fmla="*/ 0 w 1381"/>
                  <a:gd name="T25" fmla="*/ 0 h 1080"/>
                  <a:gd name="T26" fmla="*/ 1381 w 1381"/>
                  <a:gd name="T27" fmla="*/ 1080 h 10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81" h="1080">
                    <a:moveTo>
                      <a:pt x="465" y="0"/>
                    </a:moveTo>
                    <a:lnTo>
                      <a:pt x="0" y="97"/>
                    </a:lnTo>
                    <a:lnTo>
                      <a:pt x="225" y="1024"/>
                    </a:lnTo>
                    <a:lnTo>
                      <a:pt x="1381" y="1080"/>
                    </a:lnTo>
                    <a:lnTo>
                      <a:pt x="296" y="958"/>
                    </a:lnTo>
                    <a:lnTo>
                      <a:pt x="127" y="148"/>
                    </a:lnTo>
                    <a:lnTo>
                      <a:pt x="4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24654" name="Group 37"/>
              <p:cNvGrpSpPr>
                <a:grpSpLocks/>
              </p:cNvGrpSpPr>
              <p:nvPr/>
            </p:nvGrpSpPr>
            <p:grpSpPr bwMode="auto">
              <a:xfrm>
                <a:off x="3391" y="2856"/>
                <a:ext cx="600" cy="628"/>
                <a:chOff x="3391" y="2847"/>
                <a:chExt cx="600" cy="628"/>
              </a:xfrm>
            </p:grpSpPr>
            <p:sp>
              <p:nvSpPr>
                <p:cNvPr id="24655" name="Freeform 38"/>
                <p:cNvSpPr>
                  <a:spLocks/>
                </p:cNvSpPr>
                <p:nvPr/>
              </p:nvSpPr>
              <p:spPr bwMode="auto">
                <a:xfrm>
                  <a:off x="3391" y="2889"/>
                  <a:ext cx="600" cy="364"/>
                </a:xfrm>
                <a:custGeom>
                  <a:avLst/>
                  <a:gdLst>
                    <a:gd name="T0" fmla="*/ 65 w 1801"/>
                    <a:gd name="T1" fmla="*/ 2 h 1092"/>
                    <a:gd name="T2" fmla="*/ 68 w 1801"/>
                    <a:gd name="T3" fmla="*/ 81 h 1092"/>
                    <a:gd name="T4" fmla="*/ 85 w 1801"/>
                    <a:gd name="T5" fmla="*/ 81 h 1092"/>
                    <a:gd name="T6" fmla="*/ 85 w 1801"/>
                    <a:gd name="T7" fmla="*/ 0 h 1092"/>
                    <a:gd name="T8" fmla="*/ 100 w 1801"/>
                    <a:gd name="T9" fmla="*/ 7 h 1092"/>
                    <a:gd name="T10" fmla="*/ 101 w 1801"/>
                    <a:gd name="T11" fmla="*/ 81 h 1092"/>
                    <a:gd name="T12" fmla="*/ 200 w 1801"/>
                    <a:gd name="T13" fmla="*/ 87 h 1092"/>
                    <a:gd name="T14" fmla="*/ 160 w 1801"/>
                    <a:gd name="T15" fmla="*/ 121 h 1092"/>
                    <a:gd name="T16" fmla="*/ 0 w 1801"/>
                    <a:gd name="T17" fmla="*/ 104 h 1092"/>
                    <a:gd name="T18" fmla="*/ 52 w 1801"/>
                    <a:gd name="T19" fmla="*/ 85 h 1092"/>
                    <a:gd name="T20" fmla="*/ 45 w 1801"/>
                    <a:gd name="T21" fmla="*/ 5 h 1092"/>
                    <a:gd name="T22" fmla="*/ 65 w 1801"/>
                    <a:gd name="T23" fmla="*/ 2 h 1092"/>
                    <a:gd name="T24" fmla="*/ 65 w 1801"/>
                    <a:gd name="T25" fmla="*/ 2 h 10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01"/>
                    <a:gd name="T40" fmla="*/ 0 h 1092"/>
                    <a:gd name="T41" fmla="*/ 1801 w 1801"/>
                    <a:gd name="T42" fmla="*/ 1092 h 10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01" h="1092">
                      <a:moveTo>
                        <a:pt x="588" y="16"/>
                      </a:moveTo>
                      <a:lnTo>
                        <a:pt x="614" y="732"/>
                      </a:lnTo>
                      <a:lnTo>
                        <a:pt x="767" y="732"/>
                      </a:lnTo>
                      <a:lnTo>
                        <a:pt x="767" y="0"/>
                      </a:lnTo>
                      <a:lnTo>
                        <a:pt x="901" y="62"/>
                      </a:lnTo>
                      <a:lnTo>
                        <a:pt x="911" y="728"/>
                      </a:lnTo>
                      <a:lnTo>
                        <a:pt x="1801" y="784"/>
                      </a:lnTo>
                      <a:lnTo>
                        <a:pt x="1443" y="1092"/>
                      </a:lnTo>
                      <a:lnTo>
                        <a:pt x="0" y="933"/>
                      </a:lnTo>
                      <a:lnTo>
                        <a:pt x="471" y="768"/>
                      </a:lnTo>
                      <a:lnTo>
                        <a:pt x="409" y="46"/>
                      </a:lnTo>
                      <a:lnTo>
                        <a:pt x="588" y="16"/>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56" name="Freeform 39"/>
                <p:cNvSpPr>
                  <a:spLocks/>
                </p:cNvSpPr>
                <p:nvPr/>
              </p:nvSpPr>
              <p:spPr bwMode="auto">
                <a:xfrm>
                  <a:off x="3505" y="3285"/>
                  <a:ext cx="321" cy="162"/>
                </a:xfrm>
                <a:custGeom>
                  <a:avLst/>
                  <a:gdLst>
                    <a:gd name="T0" fmla="*/ 12 w 962"/>
                    <a:gd name="T1" fmla="*/ 12 h 487"/>
                    <a:gd name="T2" fmla="*/ 0 w 962"/>
                    <a:gd name="T3" fmla="*/ 42 h 487"/>
                    <a:gd name="T4" fmla="*/ 93 w 962"/>
                    <a:gd name="T5" fmla="*/ 54 h 487"/>
                    <a:gd name="T6" fmla="*/ 107 w 962"/>
                    <a:gd name="T7" fmla="*/ 0 h 487"/>
                    <a:gd name="T8" fmla="*/ 12 w 962"/>
                    <a:gd name="T9" fmla="*/ 12 h 487"/>
                    <a:gd name="T10" fmla="*/ 12 w 962"/>
                    <a:gd name="T11" fmla="*/ 12 h 487"/>
                    <a:gd name="T12" fmla="*/ 0 60000 65536"/>
                    <a:gd name="T13" fmla="*/ 0 60000 65536"/>
                    <a:gd name="T14" fmla="*/ 0 60000 65536"/>
                    <a:gd name="T15" fmla="*/ 0 60000 65536"/>
                    <a:gd name="T16" fmla="*/ 0 60000 65536"/>
                    <a:gd name="T17" fmla="*/ 0 60000 65536"/>
                    <a:gd name="T18" fmla="*/ 0 w 962"/>
                    <a:gd name="T19" fmla="*/ 0 h 487"/>
                    <a:gd name="T20" fmla="*/ 962 w 962"/>
                    <a:gd name="T21" fmla="*/ 487 h 487"/>
                  </a:gdLst>
                  <a:ahLst/>
                  <a:cxnLst>
                    <a:cxn ang="T12">
                      <a:pos x="T0" y="T1"/>
                    </a:cxn>
                    <a:cxn ang="T13">
                      <a:pos x="T2" y="T3"/>
                    </a:cxn>
                    <a:cxn ang="T14">
                      <a:pos x="T4" y="T5"/>
                    </a:cxn>
                    <a:cxn ang="T15">
                      <a:pos x="T6" y="T7"/>
                    </a:cxn>
                    <a:cxn ang="T16">
                      <a:pos x="T8" y="T9"/>
                    </a:cxn>
                    <a:cxn ang="T17">
                      <a:pos x="T10" y="T11"/>
                    </a:cxn>
                  </a:cxnLst>
                  <a:rect l="T18" t="T19" r="T20" b="T21"/>
                  <a:pathLst>
                    <a:path w="962" h="487">
                      <a:moveTo>
                        <a:pt x="112" y="107"/>
                      </a:moveTo>
                      <a:lnTo>
                        <a:pt x="0" y="383"/>
                      </a:lnTo>
                      <a:lnTo>
                        <a:pt x="834" y="487"/>
                      </a:lnTo>
                      <a:lnTo>
                        <a:pt x="962" y="0"/>
                      </a:lnTo>
                      <a:lnTo>
                        <a:pt x="112" y="107"/>
                      </a:lnTo>
                      <a:close/>
                    </a:path>
                  </a:pathLst>
                </a:custGeom>
                <a:solidFill>
                  <a:srgbClr val="B2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57" name="Freeform 40"/>
                <p:cNvSpPr>
                  <a:spLocks/>
                </p:cNvSpPr>
                <p:nvPr/>
              </p:nvSpPr>
              <p:spPr bwMode="auto">
                <a:xfrm>
                  <a:off x="3795" y="3276"/>
                  <a:ext cx="111" cy="199"/>
                </a:xfrm>
                <a:custGeom>
                  <a:avLst/>
                  <a:gdLst>
                    <a:gd name="T0" fmla="*/ 4 w 333"/>
                    <a:gd name="T1" fmla="*/ 4 h 595"/>
                    <a:gd name="T2" fmla="*/ 0 w 333"/>
                    <a:gd name="T3" fmla="*/ 66 h 595"/>
                    <a:gd name="T4" fmla="*/ 26 w 333"/>
                    <a:gd name="T5" fmla="*/ 67 h 595"/>
                    <a:gd name="T6" fmla="*/ 37 w 333"/>
                    <a:gd name="T7" fmla="*/ 0 h 595"/>
                    <a:gd name="T8" fmla="*/ 4 w 333"/>
                    <a:gd name="T9" fmla="*/ 4 h 595"/>
                    <a:gd name="T10" fmla="*/ 4 w 333"/>
                    <a:gd name="T11" fmla="*/ 4 h 595"/>
                    <a:gd name="T12" fmla="*/ 0 60000 65536"/>
                    <a:gd name="T13" fmla="*/ 0 60000 65536"/>
                    <a:gd name="T14" fmla="*/ 0 60000 65536"/>
                    <a:gd name="T15" fmla="*/ 0 60000 65536"/>
                    <a:gd name="T16" fmla="*/ 0 60000 65536"/>
                    <a:gd name="T17" fmla="*/ 0 60000 65536"/>
                    <a:gd name="T18" fmla="*/ 0 w 333"/>
                    <a:gd name="T19" fmla="*/ 0 h 595"/>
                    <a:gd name="T20" fmla="*/ 333 w 333"/>
                    <a:gd name="T21" fmla="*/ 595 h 595"/>
                  </a:gdLst>
                  <a:ahLst/>
                  <a:cxnLst>
                    <a:cxn ang="T12">
                      <a:pos x="T0" y="T1"/>
                    </a:cxn>
                    <a:cxn ang="T13">
                      <a:pos x="T2" y="T3"/>
                    </a:cxn>
                    <a:cxn ang="T14">
                      <a:pos x="T4" y="T5"/>
                    </a:cxn>
                    <a:cxn ang="T15">
                      <a:pos x="T6" y="T7"/>
                    </a:cxn>
                    <a:cxn ang="T16">
                      <a:pos x="T8" y="T9"/>
                    </a:cxn>
                    <a:cxn ang="T17">
                      <a:pos x="T10" y="T11"/>
                    </a:cxn>
                  </a:cxnLst>
                  <a:rect l="T18" t="T19" r="T20" b="T21"/>
                  <a:pathLst>
                    <a:path w="333" h="595">
                      <a:moveTo>
                        <a:pt x="36" y="36"/>
                      </a:moveTo>
                      <a:lnTo>
                        <a:pt x="0" y="590"/>
                      </a:lnTo>
                      <a:lnTo>
                        <a:pt x="236" y="595"/>
                      </a:lnTo>
                      <a:lnTo>
                        <a:pt x="333" y="0"/>
                      </a:lnTo>
                      <a:lnTo>
                        <a:pt x="36" y="36"/>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58" name="Freeform 41"/>
                <p:cNvSpPr>
                  <a:spLocks/>
                </p:cNvSpPr>
                <p:nvPr/>
              </p:nvSpPr>
              <p:spPr bwMode="auto">
                <a:xfrm>
                  <a:off x="3503" y="2847"/>
                  <a:ext cx="421" cy="347"/>
                </a:xfrm>
                <a:custGeom>
                  <a:avLst/>
                  <a:gdLst>
                    <a:gd name="T0" fmla="*/ 10 w 1264"/>
                    <a:gd name="T1" fmla="*/ 113 h 1040"/>
                    <a:gd name="T2" fmla="*/ 0 w 1264"/>
                    <a:gd name="T3" fmla="*/ 6 h 1040"/>
                    <a:gd name="T4" fmla="*/ 15 w 1264"/>
                    <a:gd name="T5" fmla="*/ 0 h 1040"/>
                    <a:gd name="T6" fmla="*/ 31 w 1264"/>
                    <a:gd name="T7" fmla="*/ 17 h 1040"/>
                    <a:gd name="T8" fmla="*/ 34 w 1264"/>
                    <a:gd name="T9" fmla="*/ 110 h 1040"/>
                    <a:gd name="T10" fmla="*/ 140 w 1264"/>
                    <a:gd name="T11" fmla="*/ 114 h 1040"/>
                    <a:gd name="T12" fmla="*/ 27 w 1264"/>
                    <a:gd name="T13" fmla="*/ 116 h 1040"/>
                    <a:gd name="T14" fmla="*/ 25 w 1264"/>
                    <a:gd name="T15" fmla="*/ 43 h 1040"/>
                    <a:gd name="T16" fmla="*/ 13 w 1264"/>
                    <a:gd name="T17" fmla="*/ 30 h 1040"/>
                    <a:gd name="T18" fmla="*/ 10 w 1264"/>
                    <a:gd name="T19" fmla="*/ 113 h 1040"/>
                    <a:gd name="T20" fmla="*/ 10 w 1264"/>
                    <a:gd name="T21" fmla="*/ 113 h 10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4"/>
                    <a:gd name="T34" fmla="*/ 0 h 1040"/>
                    <a:gd name="T35" fmla="*/ 1264 w 1264"/>
                    <a:gd name="T36" fmla="*/ 1040 h 10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4" h="1040">
                      <a:moveTo>
                        <a:pt x="90" y="1017"/>
                      </a:moveTo>
                      <a:lnTo>
                        <a:pt x="0" y="53"/>
                      </a:lnTo>
                      <a:lnTo>
                        <a:pt x="139" y="0"/>
                      </a:lnTo>
                      <a:lnTo>
                        <a:pt x="283" y="154"/>
                      </a:lnTo>
                      <a:lnTo>
                        <a:pt x="310" y="990"/>
                      </a:lnTo>
                      <a:lnTo>
                        <a:pt x="1264" y="1027"/>
                      </a:lnTo>
                      <a:lnTo>
                        <a:pt x="240" y="1040"/>
                      </a:lnTo>
                      <a:lnTo>
                        <a:pt x="228" y="391"/>
                      </a:lnTo>
                      <a:lnTo>
                        <a:pt x="120" y="267"/>
                      </a:lnTo>
                      <a:lnTo>
                        <a:pt x="90" y="10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59" name="Freeform 42"/>
                <p:cNvSpPr>
                  <a:spLocks/>
                </p:cNvSpPr>
                <p:nvPr/>
              </p:nvSpPr>
              <p:spPr bwMode="auto">
                <a:xfrm>
                  <a:off x="3636" y="2853"/>
                  <a:ext cx="297" cy="325"/>
                </a:xfrm>
                <a:custGeom>
                  <a:avLst/>
                  <a:gdLst>
                    <a:gd name="T0" fmla="*/ 3 w 893"/>
                    <a:gd name="T1" fmla="*/ 108 h 975"/>
                    <a:gd name="T2" fmla="*/ 0 w 893"/>
                    <a:gd name="T3" fmla="*/ 6 h 975"/>
                    <a:gd name="T4" fmla="*/ 10 w 893"/>
                    <a:gd name="T5" fmla="*/ 0 h 975"/>
                    <a:gd name="T6" fmla="*/ 22 w 893"/>
                    <a:gd name="T7" fmla="*/ 12 h 975"/>
                    <a:gd name="T8" fmla="*/ 21 w 893"/>
                    <a:gd name="T9" fmla="*/ 100 h 975"/>
                    <a:gd name="T10" fmla="*/ 99 w 893"/>
                    <a:gd name="T11" fmla="*/ 100 h 975"/>
                    <a:gd name="T12" fmla="*/ 15 w 893"/>
                    <a:gd name="T13" fmla="*/ 105 h 975"/>
                    <a:gd name="T14" fmla="*/ 15 w 893"/>
                    <a:gd name="T15" fmla="*/ 38 h 975"/>
                    <a:gd name="T16" fmla="*/ 8 w 893"/>
                    <a:gd name="T17" fmla="*/ 25 h 975"/>
                    <a:gd name="T18" fmla="*/ 3 w 893"/>
                    <a:gd name="T19" fmla="*/ 108 h 975"/>
                    <a:gd name="T20" fmla="*/ 3 w 893"/>
                    <a:gd name="T21" fmla="*/ 108 h 9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3"/>
                    <a:gd name="T34" fmla="*/ 0 h 975"/>
                    <a:gd name="T35" fmla="*/ 893 w 893"/>
                    <a:gd name="T36" fmla="*/ 975 h 9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3" h="975">
                      <a:moveTo>
                        <a:pt x="29" y="975"/>
                      </a:moveTo>
                      <a:lnTo>
                        <a:pt x="0" y="57"/>
                      </a:lnTo>
                      <a:lnTo>
                        <a:pt x="91" y="0"/>
                      </a:lnTo>
                      <a:lnTo>
                        <a:pt x="201" y="110"/>
                      </a:lnTo>
                      <a:lnTo>
                        <a:pt x="186" y="896"/>
                      </a:lnTo>
                      <a:lnTo>
                        <a:pt x="893" y="899"/>
                      </a:lnTo>
                      <a:lnTo>
                        <a:pt x="138" y="947"/>
                      </a:lnTo>
                      <a:lnTo>
                        <a:pt x="139" y="343"/>
                      </a:lnTo>
                      <a:lnTo>
                        <a:pt x="72" y="227"/>
                      </a:lnTo>
                      <a:lnTo>
                        <a:pt x="29" y="9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60" name="Freeform 43"/>
                <p:cNvSpPr>
                  <a:spLocks/>
                </p:cNvSpPr>
                <p:nvPr/>
              </p:nvSpPr>
              <p:spPr bwMode="auto">
                <a:xfrm>
                  <a:off x="3475" y="3265"/>
                  <a:ext cx="336" cy="203"/>
                </a:xfrm>
                <a:custGeom>
                  <a:avLst/>
                  <a:gdLst>
                    <a:gd name="T0" fmla="*/ 112 w 1008"/>
                    <a:gd name="T1" fmla="*/ 9 h 609"/>
                    <a:gd name="T2" fmla="*/ 0 w 1008"/>
                    <a:gd name="T3" fmla="*/ 0 h 609"/>
                    <a:gd name="T4" fmla="*/ 5 w 1008"/>
                    <a:gd name="T5" fmla="*/ 56 h 609"/>
                    <a:gd name="T6" fmla="*/ 108 w 1008"/>
                    <a:gd name="T7" fmla="*/ 68 h 609"/>
                    <a:gd name="T8" fmla="*/ 13 w 1008"/>
                    <a:gd name="T9" fmla="*/ 50 h 609"/>
                    <a:gd name="T10" fmla="*/ 15 w 1008"/>
                    <a:gd name="T11" fmla="*/ 12 h 609"/>
                    <a:gd name="T12" fmla="*/ 102 w 1008"/>
                    <a:gd name="T13" fmla="*/ 16 h 609"/>
                    <a:gd name="T14" fmla="*/ 110 w 1008"/>
                    <a:gd name="T15" fmla="*/ 57 h 609"/>
                    <a:gd name="T16" fmla="*/ 112 w 1008"/>
                    <a:gd name="T17" fmla="*/ 9 h 609"/>
                    <a:gd name="T18" fmla="*/ 112 w 1008"/>
                    <a:gd name="T19" fmla="*/ 9 h 6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8"/>
                    <a:gd name="T31" fmla="*/ 0 h 609"/>
                    <a:gd name="T32" fmla="*/ 1008 w 1008"/>
                    <a:gd name="T33" fmla="*/ 609 h 6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8" h="609">
                      <a:moveTo>
                        <a:pt x="1008" y="82"/>
                      </a:moveTo>
                      <a:lnTo>
                        <a:pt x="0" y="0"/>
                      </a:lnTo>
                      <a:lnTo>
                        <a:pt x="45" y="501"/>
                      </a:lnTo>
                      <a:lnTo>
                        <a:pt x="972" y="609"/>
                      </a:lnTo>
                      <a:lnTo>
                        <a:pt x="113" y="450"/>
                      </a:lnTo>
                      <a:lnTo>
                        <a:pt x="136" y="112"/>
                      </a:lnTo>
                      <a:lnTo>
                        <a:pt x="920" y="148"/>
                      </a:lnTo>
                      <a:lnTo>
                        <a:pt x="988" y="517"/>
                      </a:lnTo>
                      <a:lnTo>
                        <a:pt x="100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61" name="Freeform 44"/>
                <p:cNvSpPr>
                  <a:spLocks/>
                </p:cNvSpPr>
                <p:nvPr/>
              </p:nvSpPr>
              <p:spPr bwMode="auto">
                <a:xfrm>
                  <a:off x="3586" y="3290"/>
                  <a:ext cx="30" cy="132"/>
                </a:xfrm>
                <a:custGeom>
                  <a:avLst/>
                  <a:gdLst>
                    <a:gd name="T0" fmla="*/ 2 w 91"/>
                    <a:gd name="T1" fmla="*/ 0 h 394"/>
                    <a:gd name="T2" fmla="*/ 0 w 91"/>
                    <a:gd name="T3" fmla="*/ 44 h 394"/>
                    <a:gd name="T4" fmla="*/ 10 w 91"/>
                    <a:gd name="T5" fmla="*/ 3 h 394"/>
                    <a:gd name="T6" fmla="*/ 2 w 91"/>
                    <a:gd name="T7" fmla="*/ 0 h 394"/>
                    <a:gd name="T8" fmla="*/ 2 w 91"/>
                    <a:gd name="T9" fmla="*/ 0 h 394"/>
                    <a:gd name="T10" fmla="*/ 0 60000 65536"/>
                    <a:gd name="T11" fmla="*/ 0 60000 65536"/>
                    <a:gd name="T12" fmla="*/ 0 60000 65536"/>
                    <a:gd name="T13" fmla="*/ 0 60000 65536"/>
                    <a:gd name="T14" fmla="*/ 0 60000 65536"/>
                    <a:gd name="T15" fmla="*/ 0 w 91"/>
                    <a:gd name="T16" fmla="*/ 0 h 394"/>
                    <a:gd name="T17" fmla="*/ 91 w 91"/>
                    <a:gd name="T18" fmla="*/ 394 h 394"/>
                  </a:gdLst>
                  <a:ahLst/>
                  <a:cxnLst>
                    <a:cxn ang="T10">
                      <a:pos x="T0" y="T1"/>
                    </a:cxn>
                    <a:cxn ang="T11">
                      <a:pos x="T2" y="T3"/>
                    </a:cxn>
                    <a:cxn ang="T12">
                      <a:pos x="T4" y="T5"/>
                    </a:cxn>
                    <a:cxn ang="T13">
                      <a:pos x="T6" y="T7"/>
                    </a:cxn>
                    <a:cxn ang="T14">
                      <a:pos x="T8" y="T9"/>
                    </a:cxn>
                  </a:cxnLst>
                  <a:rect l="T15" t="T16" r="T17" b="T18"/>
                  <a:pathLst>
                    <a:path w="91" h="394">
                      <a:moveTo>
                        <a:pt x="20" y="0"/>
                      </a:moveTo>
                      <a:lnTo>
                        <a:pt x="0" y="394"/>
                      </a:lnTo>
                      <a:lnTo>
                        <a:pt x="91" y="3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62" name="Freeform 45"/>
                <p:cNvSpPr>
                  <a:spLocks/>
                </p:cNvSpPr>
                <p:nvPr/>
              </p:nvSpPr>
              <p:spPr bwMode="auto">
                <a:xfrm>
                  <a:off x="3698" y="3302"/>
                  <a:ext cx="27" cy="130"/>
                </a:xfrm>
                <a:custGeom>
                  <a:avLst/>
                  <a:gdLst>
                    <a:gd name="T0" fmla="*/ 0 w 82"/>
                    <a:gd name="T1" fmla="*/ 0 h 389"/>
                    <a:gd name="T2" fmla="*/ 0 w 82"/>
                    <a:gd name="T3" fmla="*/ 43 h 389"/>
                    <a:gd name="T4" fmla="*/ 9 w 82"/>
                    <a:gd name="T5" fmla="*/ 1 h 389"/>
                    <a:gd name="T6" fmla="*/ 0 w 82"/>
                    <a:gd name="T7" fmla="*/ 0 h 389"/>
                    <a:gd name="T8" fmla="*/ 0 w 82"/>
                    <a:gd name="T9" fmla="*/ 0 h 389"/>
                    <a:gd name="T10" fmla="*/ 0 60000 65536"/>
                    <a:gd name="T11" fmla="*/ 0 60000 65536"/>
                    <a:gd name="T12" fmla="*/ 0 60000 65536"/>
                    <a:gd name="T13" fmla="*/ 0 60000 65536"/>
                    <a:gd name="T14" fmla="*/ 0 60000 65536"/>
                    <a:gd name="T15" fmla="*/ 0 w 82"/>
                    <a:gd name="T16" fmla="*/ 0 h 389"/>
                    <a:gd name="T17" fmla="*/ 82 w 82"/>
                    <a:gd name="T18" fmla="*/ 389 h 389"/>
                  </a:gdLst>
                  <a:ahLst/>
                  <a:cxnLst>
                    <a:cxn ang="T10">
                      <a:pos x="T0" y="T1"/>
                    </a:cxn>
                    <a:cxn ang="T11">
                      <a:pos x="T2" y="T3"/>
                    </a:cxn>
                    <a:cxn ang="T12">
                      <a:pos x="T4" y="T5"/>
                    </a:cxn>
                    <a:cxn ang="T13">
                      <a:pos x="T6" y="T7"/>
                    </a:cxn>
                    <a:cxn ang="T14">
                      <a:pos x="T8" y="T9"/>
                    </a:cxn>
                  </a:cxnLst>
                  <a:rect l="T15" t="T16" r="T17" b="T18"/>
                  <a:pathLst>
                    <a:path w="82" h="389">
                      <a:moveTo>
                        <a:pt x="0" y="0"/>
                      </a:moveTo>
                      <a:lnTo>
                        <a:pt x="0" y="389"/>
                      </a:lnTo>
                      <a:lnTo>
                        <a:pt x="82"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63" name="Freeform 46"/>
                <p:cNvSpPr>
                  <a:spLocks/>
                </p:cNvSpPr>
                <p:nvPr/>
              </p:nvSpPr>
              <p:spPr bwMode="auto">
                <a:xfrm>
                  <a:off x="3509" y="3348"/>
                  <a:ext cx="271" cy="31"/>
                </a:xfrm>
                <a:custGeom>
                  <a:avLst/>
                  <a:gdLst>
                    <a:gd name="T0" fmla="*/ 0 w 813"/>
                    <a:gd name="T1" fmla="*/ 0 h 92"/>
                    <a:gd name="T2" fmla="*/ 90 w 813"/>
                    <a:gd name="T3" fmla="*/ 9 h 92"/>
                    <a:gd name="T4" fmla="*/ 2 w 813"/>
                    <a:gd name="T5" fmla="*/ 10 h 92"/>
                    <a:gd name="T6" fmla="*/ 0 w 813"/>
                    <a:gd name="T7" fmla="*/ 0 h 92"/>
                    <a:gd name="T8" fmla="*/ 0 w 813"/>
                    <a:gd name="T9" fmla="*/ 0 h 92"/>
                    <a:gd name="T10" fmla="*/ 0 60000 65536"/>
                    <a:gd name="T11" fmla="*/ 0 60000 65536"/>
                    <a:gd name="T12" fmla="*/ 0 60000 65536"/>
                    <a:gd name="T13" fmla="*/ 0 60000 65536"/>
                    <a:gd name="T14" fmla="*/ 0 60000 65536"/>
                    <a:gd name="T15" fmla="*/ 0 w 813"/>
                    <a:gd name="T16" fmla="*/ 0 h 92"/>
                    <a:gd name="T17" fmla="*/ 813 w 813"/>
                    <a:gd name="T18" fmla="*/ 92 h 92"/>
                  </a:gdLst>
                  <a:ahLst/>
                  <a:cxnLst>
                    <a:cxn ang="T10">
                      <a:pos x="T0" y="T1"/>
                    </a:cxn>
                    <a:cxn ang="T11">
                      <a:pos x="T2" y="T3"/>
                    </a:cxn>
                    <a:cxn ang="T12">
                      <a:pos x="T4" y="T5"/>
                    </a:cxn>
                    <a:cxn ang="T13">
                      <a:pos x="T6" y="T7"/>
                    </a:cxn>
                    <a:cxn ang="T14">
                      <a:pos x="T8" y="T9"/>
                    </a:cxn>
                  </a:cxnLst>
                  <a:rect l="T15" t="T16" r="T17" b="T18"/>
                  <a:pathLst>
                    <a:path w="813" h="92">
                      <a:moveTo>
                        <a:pt x="0" y="0"/>
                      </a:moveTo>
                      <a:lnTo>
                        <a:pt x="813" y="83"/>
                      </a:lnTo>
                      <a:lnTo>
                        <a:pt x="15" y="9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grpSp>
      <p:pic>
        <p:nvPicPr>
          <p:cNvPr id="24592" name="Picture 47" descr="IN0057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9" y="4242200"/>
            <a:ext cx="397669" cy="85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3" name="Freeform 48"/>
          <p:cNvSpPr>
            <a:spLocks/>
          </p:cNvSpPr>
          <p:nvPr/>
        </p:nvSpPr>
        <p:spPr bwMode="auto">
          <a:xfrm>
            <a:off x="2519364" y="4376741"/>
            <a:ext cx="1198960" cy="442913"/>
          </a:xfrm>
          <a:custGeom>
            <a:avLst/>
            <a:gdLst>
              <a:gd name="T0" fmla="*/ 2147483647 w 1174"/>
              <a:gd name="T1" fmla="*/ 0 h 560"/>
              <a:gd name="T2" fmla="*/ 307792874 w 1174"/>
              <a:gd name="T3" fmla="*/ 547144468 h 560"/>
              <a:gd name="T4" fmla="*/ 330042725 w 1174"/>
              <a:gd name="T5" fmla="*/ 453730045 h 560"/>
              <a:gd name="T6" fmla="*/ 0 60000 65536"/>
              <a:gd name="T7" fmla="*/ 0 60000 65536"/>
              <a:gd name="T8" fmla="*/ 0 60000 65536"/>
              <a:gd name="T9" fmla="*/ 0 w 1174"/>
              <a:gd name="T10" fmla="*/ 0 h 560"/>
              <a:gd name="T11" fmla="*/ 1174 w 1174"/>
              <a:gd name="T12" fmla="*/ 560 h 560"/>
            </a:gdLst>
            <a:ahLst/>
            <a:cxnLst>
              <a:cxn ang="T6">
                <a:pos x="T0" y="T1"/>
              </a:cxn>
              <a:cxn ang="T7">
                <a:pos x="T2" y="T3"/>
              </a:cxn>
              <a:cxn ang="T8">
                <a:pos x="T4" y="T5"/>
              </a:cxn>
            </a:cxnLst>
            <a:rect l="T9" t="T10" r="T11" b="T12"/>
            <a:pathLst>
              <a:path w="1174" h="560">
                <a:moveTo>
                  <a:pt x="1174" y="0"/>
                </a:moveTo>
                <a:cubicBezTo>
                  <a:pt x="753" y="212"/>
                  <a:pt x="332" y="424"/>
                  <a:pt x="166" y="492"/>
                </a:cubicBezTo>
                <a:cubicBezTo>
                  <a:pt x="0" y="560"/>
                  <a:pt x="174" y="414"/>
                  <a:pt x="178" y="408"/>
                </a:cubicBezTo>
              </a:path>
            </a:pathLst>
          </a:custGeom>
          <a:noFill/>
          <a:ln w="12699"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594" name="Freeform 49"/>
          <p:cNvSpPr>
            <a:spLocks/>
          </p:cNvSpPr>
          <p:nvPr/>
        </p:nvSpPr>
        <p:spPr bwMode="auto">
          <a:xfrm>
            <a:off x="2747965" y="4389838"/>
            <a:ext cx="1048941" cy="467915"/>
          </a:xfrm>
          <a:custGeom>
            <a:avLst/>
            <a:gdLst>
              <a:gd name="T0" fmla="*/ 2147483647 w 708"/>
              <a:gd name="T1" fmla="*/ 0 h 516"/>
              <a:gd name="T2" fmla="*/ 0 w 708"/>
              <a:gd name="T3" fmla="*/ 754331319 h 516"/>
              <a:gd name="T4" fmla="*/ 0 60000 65536"/>
              <a:gd name="T5" fmla="*/ 0 60000 65536"/>
              <a:gd name="T6" fmla="*/ 0 w 708"/>
              <a:gd name="T7" fmla="*/ 0 h 516"/>
              <a:gd name="T8" fmla="*/ 708 w 708"/>
              <a:gd name="T9" fmla="*/ 516 h 516"/>
            </a:gdLst>
            <a:ahLst/>
            <a:cxnLst>
              <a:cxn ang="T4">
                <a:pos x="T0" y="T1"/>
              </a:cxn>
              <a:cxn ang="T5">
                <a:pos x="T2" y="T3"/>
              </a:cxn>
            </a:cxnLst>
            <a:rect l="T6" t="T7" r="T8" b="T9"/>
            <a:pathLst>
              <a:path w="708" h="516">
                <a:moveTo>
                  <a:pt x="708" y="0"/>
                </a:moveTo>
                <a:cubicBezTo>
                  <a:pt x="413" y="215"/>
                  <a:pt x="118" y="430"/>
                  <a:pt x="0" y="516"/>
                </a:cubicBezTo>
              </a:path>
            </a:pathLst>
          </a:custGeom>
          <a:noFill/>
          <a:ln w="12699"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595" name="Text Box 50"/>
          <p:cNvSpPr txBox="1">
            <a:spLocks noChangeArrowheads="1"/>
          </p:cNvSpPr>
          <p:nvPr/>
        </p:nvSpPr>
        <p:spPr bwMode="auto">
          <a:xfrm>
            <a:off x="1846663" y="5055395"/>
            <a:ext cx="7858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Generator</a:t>
            </a:r>
          </a:p>
        </p:txBody>
      </p:sp>
      <p:sp>
        <p:nvSpPr>
          <p:cNvPr id="24596" name="Text Box 51"/>
          <p:cNvSpPr txBox="1">
            <a:spLocks noChangeArrowheads="1"/>
          </p:cNvSpPr>
          <p:nvPr/>
        </p:nvSpPr>
        <p:spPr bwMode="auto">
          <a:xfrm>
            <a:off x="3584975" y="5058967"/>
            <a:ext cx="7858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AC Line</a:t>
            </a:r>
          </a:p>
        </p:txBody>
      </p:sp>
      <p:sp>
        <p:nvSpPr>
          <p:cNvPr id="24597" name="Text Box 52"/>
          <p:cNvSpPr txBox="1">
            <a:spLocks noChangeArrowheads="1"/>
          </p:cNvSpPr>
          <p:nvPr/>
        </p:nvSpPr>
        <p:spPr bwMode="auto">
          <a:xfrm>
            <a:off x="4956575" y="5051823"/>
            <a:ext cx="7858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Substation</a:t>
            </a:r>
          </a:p>
        </p:txBody>
      </p:sp>
      <p:sp>
        <p:nvSpPr>
          <p:cNvPr id="24598" name="Text Box 53"/>
          <p:cNvSpPr txBox="1">
            <a:spLocks noChangeArrowheads="1"/>
          </p:cNvSpPr>
          <p:nvPr/>
        </p:nvSpPr>
        <p:spPr bwMode="auto">
          <a:xfrm>
            <a:off x="2494363" y="1933575"/>
            <a:ext cx="7858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Company</a:t>
            </a:r>
          </a:p>
        </p:txBody>
      </p:sp>
      <p:pic>
        <p:nvPicPr>
          <p:cNvPr id="24599" name="Picture 54" descr="BL00105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1458" y="4280298"/>
            <a:ext cx="669131"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0" name="Picture 55" descr="BL0013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4166" y="4444609"/>
            <a:ext cx="371475"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1" name="Text Box 56"/>
          <p:cNvSpPr txBox="1">
            <a:spLocks noChangeArrowheads="1"/>
          </p:cNvSpPr>
          <p:nvPr/>
        </p:nvSpPr>
        <p:spPr bwMode="auto">
          <a:xfrm>
            <a:off x="6442478" y="3993356"/>
            <a:ext cx="5250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Load</a:t>
            </a:r>
          </a:p>
        </p:txBody>
      </p:sp>
      <p:sp>
        <p:nvSpPr>
          <p:cNvPr id="24602" name="Text Box 57"/>
          <p:cNvSpPr txBox="1">
            <a:spLocks noChangeArrowheads="1"/>
          </p:cNvSpPr>
          <p:nvPr/>
        </p:nvSpPr>
        <p:spPr bwMode="auto">
          <a:xfrm>
            <a:off x="1554959" y="3583781"/>
            <a:ext cx="7858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Operates</a:t>
            </a:r>
          </a:p>
        </p:txBody>
      </p:sp>
      <p:sp>
        <p:nvSpPr>
          <p:cNvPr id="24603" name="Text Box 58"/>
          <p:cNvSpPr txBox="1">
            <a:spLocks noChangeArrowheads="1"/>
          </p:cNvSpPr>
          <p:nvPr/>
        </p:nvSpPr>
        <p:spPr bwMode="auto">
          <a:xfrm>
            <a:off x="4195765" y="3357563"/>
            <a:ext cx="7858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Operates</a:t>
            </a:r>
          </a:p>
        </p:txBody>
      </p:sp>
      <p:sp>
        <p:nvSpPr>
          <p:cNvPr id="24604" name="Text Box 59"/>
          <p:cNvSpPr txBox="1">
            <a:spLocks noChangeArrowheads="1"/>
          </p:cNvSpPr>
          <p:nvPr/>
        </p:nvSpPr>
        <p:spPr bwMode="auto">
          <a:xfrm>
            <a:off x="5144694" y="2746773"/>
            <a:ext cx="69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dirty="0"/>
              <a:t>Belongs To</a:t>
            </a:r>
          </a:p>
        </p:txBody>
      </p:sp>
      <p:sp>
        <p:nvSpPr>
          <p:cNvPr id="24605" name="Text Box 60"/>
          <p:cNvSpPr txBox="1">
            <a:spLocks noChangeArrowheads="1"/>
          </p:cNvSpPr>
          <p:nvPr/>
        </p:nvSpPr>
        <p:spPr bwMode="auto">
          <a:xfrm>
            <a:off x="6741322" y="3053955"/>
            <a:ext cx="676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Member Of</a:t>
            </a:r>
          </a:p>
        </p:txBody>
      </p:sp>
      <p:sp>
        <p:nvSpPr>
          <p:cNvPr id="24606" name="Text Box 61"/>
          <p:cNvSpPr txBox="1">
            <a:spLocks noChangeArrowheads="1"/>
          </p:cNvSpPr>
          <p:nvPr/>
        </p:nvSpPr>
        <p:spPr bwMode="auto">
          <a:xfrm>
            <a:off x="3236120" y="3377804"/>
            <a:ext cx="5143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Owns</a:t>
            </a:r>
          </a:p>
        </p:txBody>
      </p:sp>
      <p:cxnSp>
        <p:nvCxnSpPr>
          <p:cNvPr id="24607" name="AutoShape 62"/>
          <p:cNvCxnSpPr>
            <a:cxnSpLocks noChangeShapeType="1"/>
          </p:cNvCxnSpPr>
          <p:nvPr/>
        </p:nvCxnSpPr>
        <p:spPr bwMode="auto">
          <a:xfrm rot="5400000" flipH="1" flipV="1">
            <a:off x="6304361" y="4149331"/>
            <a:ext cx="38100" cy="1776413"/>
          </a:xfrm>
          <a:prstGeom prst="bentConnector3">
            <a:avLst>
              <a:gd name="adj1" fmla="val -450000"/>
            </a:avLst>
          </a:prstGeom>
          <a:noFill/>
          <a:ln w="12699">
            <a:solidFill>
              <a:schemeClr val="tx1"/>
            </a:solidFill>
            <a:miter lim="800000"/>
            <a:headEnd/>
            <a:tailEnd/>
          </a:ln>
          <a:extLst>
            <a:ext uri="{909E8E84-426E-40DD-AFC4-6F175D3DCCD1}">
              <a14:hiddenFill xmlns:a14="http://schemas.microsoft.com/office/drawing/2010/main">
                <a:noFill/>
              </a14:hiddenFill>
            </a:ext>
          </a:extLst>
        </p:spPr>
      </p:cxnSp>
      <p:pic>
        <p:nvPicPr>
          <p:cNvPr id="24608" name="Picture 63" descr="BL0013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5882" y="4444609"/>
            <a:ext cx="371475"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9" name="Line 64"/>
          <p:cNvSpPr>
            <a:spLocks noChangeShapeType="1"/>
          </p:cNvSpPr>
          <p:nvPr/>
        </p:nvSpPr>
        <p:spPr bwMode="auto">
          <a:xfrm>
            <a:off x="2886075" y="3014667"/>
            <a:ext cx="1828800" cy="714375"/>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610" name="Freeform 65"/>
          <p:cNvSpPr>
            <a:spLocks/>
          </p:cNvSpPr>
          <p:nvPr/>
        </p:nvSpPr>
        <p:spPr bwMode="auto">
          <a:xfrm rot="-7159762">
            <a:off x="6883005" y="1909764"/>
            <a:ext cx="640556" cy="476251"/>
          </a:xfrm>
          <a:custGeom>
            <a:avLst/>
            <a:gdLst>
              <a:gd name="T0" fmla="*/ 381554742 w 650"/>
              <a:gd name="T1" fmla="*/ 323113030 h 685"/>
              <a:gd name="T2" fmla="*/ 433349773 w 650"/>
              <a:gd name="T3" fmla="*/ 415921260 h 685"/>
              <a:gd name="T4" fmla="*/ 490324438 w 650"/>
              <a:gd name="T5" fmla="*/ 506152526 h 685"/>
              <a:gd name="T6" fmla="*/ 573195961 w 650"/>
              <a:gd name="T7" fmla="*/ 527636839 h 685"/>
              <a:gd name="T8" fmla="*/ 645709529 w 650"/>
              <a:gd name="T9" fmla="*/ 563728929 h 685"/>
              <a:gd name="T10" fmla="*/ 752751530 w 650"/>
              <a:gd name="T11" fmla="*/ 584352980 h 685"/>
              <a:gd name="T12" fmla="*/ 861521225 w 650"/>
              <a:gd name="T13" fmla="*/ 529355510 h 685"/>
              <a:gd name="T14" fmla="*/ 882238449 w 650"/>
              <a:gd name="T15" fmla="*/ 519901893 h 685"/>
              <a:gd name="T16" fmla="*/ 934033479 w 650"/>
              <a:gd name="T17" fmla="*/ 500996513 h 685"/>
              <a:gd name="T18" fmla="*/ 937486569 w 650"/>
              <a:gd name="T19" fmla="*/ 536230194 h 685"/>
              <a:gd name="T20" fmla="*/ 970289606 w 650"/>
              <a:gd name="T21" fmla="*/ 529355510 h 685"/>
              <a:gd name="T22" fmla="*/ 1022084637 w 650"/>
              <a:gd name="T23" fmla="*/ 502715184 h 685"/>
              <a:gd name="T24" fmla="*/ 1013451913 w 650"/>
              <a:gd name="T25" fmla="*/ 543964213 h 685"/>
              <a:gd name="T26" fmla="*/ 1037623540 w 650"/>
              <a:gd name="T27" fmla="*/ 537948865 h 685"/>
              <a:gd name="T28" fmla="*/ 1049709354 w 650"/>
              <a:gd name="T29" fmla="*/ 543964213 h 685"/>
              <a:gd name="T30" fmla="*/ 1120495063 w 650"/>
              <a:gd name="T31" fmla="*/ 431390225 h 685"/>
              <a:gd name="T32" fmla="*/ 1087692026 w 650"/>
              <a:gd name="T33" fmla="*/ 438264909 h 685"/>
              <a:gd name="T34" fmla="*/ 1070426578 w 650"/>
              <a:gd name="T35" fmla="*/ 405609234 h 685"/>
              <a:gd name="T36" fmla="*/ 1037623540 w 650"/>
              <a:gd name="T37" fmla="*/ 439983579 h 685"/>
              <a:gd name="T38" fmla="*/ 1032443906 w 650"/>
              <a:gd name="T39" fmla="*/ 399593886 h 685"/>
              <a:gd name="T40" fmla="*/ 1011725368 w 650"/>
              <a:gd name="T41" fmla="*/ 404749899 h 685"/>
              <a:gd name="T42" fmla="*/ 980648875 w 650"/>
              <a:gd name="T43" fmla="*/ 421078199 h 685"/>
              <a:gd name="T44" fmla="*/ 965111286 w 650"/>
              <a:gd name="T45" fmla="*/ 390141196 h 685"/>
              <a:gd name="T46" fmla="*/ 947845838 w 650"/>
              <a:gd name="T47" fmla="*/ 408187240 h 685"/>
              <a:gd name="T48" fmla="*/ 939213114 w 650"/>
              <a:gd name="T49" fmla="*/ 382407177 h 685"/>
              <a:gd name="T50" fmla="*/ 921948979 w 650"/>
              <a:gd name="T51" fmla="*/ 262099285 h 685"/>
              <a:gd name="T52" fmla="*/ 927127300 w 650"/>
              <a:gd name="T53" fmla="*/ 249209253 h 685"/>
              <a:gd name="T54" fmla="*/ 935760024 w 650"/>
              <a:gd name="T55" fmla="*/ 216554448 h 685"/>
              <a:gd name="T56" fmla="*/ 985828510 w 650"/>
              <a:gd name="T57" fmla="*/ 215695112 h 685"/>
              <a:gd name="T58" fmla="*/ 1023811182 w 650"/>
              <a:gd name="T59" fmla="*/ 232881822 h 685"/>
              <a:gd name="T60" fmla="*/ 1037623540 w 650"/>
              <a:gd name="T61" fmla="*/ 218273119 h 685"/>
              <a:gd name="T62" fmla="*/ 1053162443 w 650"/>
              <a:gd name="T63" fmla="*/ 200227074 h 685"/>
              <a:gd name="T64" fmla="*/ 1072153122 w 650"/>
              <a:gd name="T65" fmla="*/ 211398435 h 685"/>
              <a:gd name="T66" fmla="*/ 1058340764 w 650"/>
              <a:gd name="T67" fmla="*/ 170149406 h 685"/>
              <a:gd name="T68" fmla="*/ 947845838 w 650"/>
              <a:gd name="T69" fmla="*/ 91090515 h 685"/>
              <a:gd name="T70" fmla="*/ 958205107 w 650"/>
              <a:gd name="T71" fmla="*/ 107417888 h 685"/>
              <a:gd name="T72" fmla="*/ 944392748 w 650"/>
              <a:gd name="T73" fmla="*/ 122026620 h 685"/>
              <a:gd name="T74" fmla="*/ 920222435 w 650"/>
              <a:gd name="T75" fmla="*/ 112573901 h 685"/>
              <a:gd name="T76" fmla="*/ 901230442 w 650"/>
              <a:gd name="T77" fmla="*/ 133197981 h 685"/>
              <a:gd name="T78" fmla="*/ 875332269 w 650"/>
              <a:gd name="T79" fmla="*/ 118589249 h 685"/>
              <a:gd name="T80" fmla="*/ 861521225 w 650"/>
              <a:gd name="T81" fmla="*/ 134916652 h 685"/>
              <a:gd name="T82" fmla="*/ 842529232 w 650"/>
              <a:gd name="T83" fmla="*/ 125463962 h 685"/>
              <a:gd name="T84" fmla="*/ 828716873 w 650"/>
              <a:gd name="T85" fmla="*/ 133197981 h 685"/>
              <a:gd name="T86" fmla="*/ 792460746 w 650"/>
              <a:gd name="T87" fmla="*/ 120307920 h 685"/>
              <a:gd name="T88" fmla="*/ 657794029 w 650"/>
              <a:gd name="T89" fmla="*/ 54997484 h 685"/>
              <a:gd name="T90" fmla="*/ 590461409 w 650"/>
              <a:gd name="T91" fmla="*/ 36951439 h 685"/>
              <a:gd name="T92" fmla="*/ 492050982 w 650"/>
              <a:gd name="T93" fmla="*/ 19764723 h 685"/>
              <a:gd name="T94" fmla="*/ 385007832 w 650"/>
              <a:gd name="T95" fmla="*/ 1718671 h 685"/>
              <a:gd name="T96" fmla="*/ 324581309 w 650"/>
              <a:gd name="T97" fmla="*/ 7734023 h 685"/>
              <a:gd name="T98" fmla="*/ 231350517 w 650"/>
              <a:gd name="T99" fmla="*/ 26639407 h 685"/>
              <a:gd name="T100" fmla="*/ 103590102 w 650"/>
              <a:gd name="T101" fmla="*/ 25780071 h 685"/>
              <a:gd name="T102" fmla="*/ 5179636 w 650"/>
              <a:gd name="T103" fmla="*/ 45544794 h 685"/>
              <a:gd name="T104" fmla="*/ 56974685 w 650"/>
              <a:gd name="T105" fmla="*/ 73903806 h 685"/>
              <a:gd name="T106" fmla="*/ 145025863 w 650"/>
              <a:gd name="T107" fmla="*/ 72185135 h 685"/>
              <a:gd name="T108" fmla="*/ 212358524 w 650"/>
              <a:gd name="T109" fmla="*/ 97965198 h 685"/>
              <a:gd name="T110" fmla="*/ 291776958 w 650"/>
              <a:gd name="T111" fmla="*/ 138353994 h 685"/>
              <a:gd name="T112" fmla="*/ 422991818 w 650"/>
              <a:gd name="T113" fmla="*/ 177883425 h 685"/>
              <a:gd name="T114" fmla="*/ 412632549 w 650"/>
              <a:gd name="T115" fmla="*/ 213117106 h 685"/>
              <a:gd name="T116" fmla="*/ 479965169 w 650"/>
              <a:gd name="T117" fmla="*/ 205383087 h 685"/>
              <a:gd name="T118" fmla="*/ 485144803 w 650"/>
              <a:gd name="T119" fmla="*/ 234600493 h 6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50"/>
              <a:gd name="T181" fmla="*/ 0 h 685"/>
              <a:gd name="T182" fmla="*/ 650 w 650"/>
              <a:gd name="T183" fmla="*/ 685 h 68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50" h="685">
                <a:moveTo>
                  <a:pt x="289" y="297"/>
                </a:moveTo>
                <a:lnTo>
                  <a:pt x="290" y="313"/>
                </a:lnTo>
                <a:lnTo>
                  <a:pt x="288" y="322"/>
                </a:lnTo>
                <a:lnTo>
                  <a:pt x="281" y="331"/>
                </a:lnTo>
                <a:lnTo>
                  <a:pt x="268" y="344"/>
                </a:lnTo>
                <a:lnTo>
                  <a:pt x="247" y="357"/>
                </a:lnTo>
                <a:lnTo>
                  <a:pt x="231" y="367"/>
                </a:lnTo>
                <a:lnTo>
                  <a:pt x="221" y="376"/>
                </a:lnTo>
                <a:lnTo>
                  <a:pt x="216" y="385"/>
                </a:lnTo>
                <a:lnTo>
                  <a:pt x="216" y="395"/>
                </a:lnTo>
                <a:lnTo>
                  <a:pt x="222" y="407"/>
                </a:lnTo>
                <a:lnTo>
                  <a:pt x="232" y="421"/>
                </a:lnTo>
                <a:lnTo>
                  <a:pt x="247" y="441"/>
                </a:lnTo>
                <a:lnTo>
                  <a:pt x="252" y="456"/>
                </a:lnTo>
                <a:lnTo>
                  <a:pt x="252" y="469"/>
                </a:lnTo>
                <a:lnTo>
                  <a:pt x="251" y="484"/>
                </a:lnTo>
                <a:lnTo>
                  <a:pt x="254" y="500"/>
                </a:lnTo>
                <a:lnTo>
                  <a:pt x="255" y="526"/>
                </a:lnTo>
                <a:lnTo>
                  <a:pt x="258" y="542"/>
                </a:lnTo>
                <a:lnTo>
                  <a:pt x="259" y="559"/>
                </a:lnTo>
                <a:lnTo>
                  <a:pt x="258" y="587"/>
                </a:lnTo>
                <a:lnTo>
                  <a:pt x="270" y="587"/>
                </a:lnTo>
                <a:lnTo>
                  <a:pt x="278" y="588"/>
                </a:lnTo>
                <a:lnTo>
                  <a:pt x="284" y="589"/>
                </a:lnTo>
                <a:lnTo>
                  <a:pt x="289" y="591"/>
                </a:lnTo>
                <a:lnTo>
                  <a:pt x="293" y="593"/>
                </a:lnTo>
                <a:lnTo>
                  <a:pt x="299" y="594"/>
                </a:lnTo>
                <a:lnTo>
                  <a:pt x="307" y="594"/>
                </a:lnTo>
                <a:lnTo>
                  <a:pt x="319" y="594"/>
                </a:lnTo>
                <a:lnTo>
                  <a:pt x="323" y="598"/>
                </a:lnTo>
                <a:lnTo>
                  <a:pt x="328" y="606"/>
                </a:lnTo>
                <a:lnTo>
                  <a:pt x="332" y="614"/>
                </a:lnTo>
                <a:lnTo>
                  <a:pt x="337" y="623"/>
                </a:lnTo>
                <a:lnTo>
                  <a:pt x="347" y="625"/>
                </a:lnTo>
                <a:lnTo>
                  <a:pt x="353" y="626"/>
                </a:lnTo>
                <a:lnTo>
                  <a:pt x="357" y="627"/>
                </a:lnTo>
                <a:lnTo>
                  <a:pt x="360" y="629"/>
                </a:lnTo>
                <a:lnTo>
                  <a:pt x="367" y="641"/>
                </a:lnTo>
                <a:lnTo>
                  <a:pt x="370" y="650"/>
                </a:lnTo>
                <a:lnTo>
                  <a:pt x="374" y="656"/>
                </a:lnTo>
                <a:lnTo>
                  <a:pt x="377" y="659"/>
                </a:lnTo>
                <a:lnTo>
                  <a:pt x="382" y="662"/>
                </a:lnTo>
                <a:lnTo>
                  <a:pt x="389" y="664"/>
                </a:lnTo>
                <a:lnTo>
                  <a:pt x="402" y="666"/>
                </a:lnTo>
                <a:lnTo>
                  <a:pt x="419" y="669"/>
                </a:lnTo>
                <a:lnTo>
                  <a:pt x="425" y="673"/>
                </a:lnTo>
                <a:lnTo>
                  <a:pt x="430" y="677"/>
                </a:lnTo>
                <a:lnTo>
                  <a:pt x="436" y="680"/>
                </a:lnTo>
                <a:lnTo>
                  <a:pt x="442" y="685"/>
                </a:lnTo>
                <a:lnTo>
                  <a:pt x="445" y="682"/>
                </a:lnTo>
                <a:lnTo>
                  <a:pt x="452" y="676"/>
                </a:lnTo>
                <a:lnTo>
                  <a:pt x="460" y="665"/>
                </a:lnTo>
                <a:lnTo>
                  <a:pt x="471" y="652"/>
                </a:lnTo>
                <a:lnTo>
                  <a:pt x="481" y="639"/>
                </a:lnTo>
                <a:lnTo>
                  <a:pt x="491" y="626"/>
                </a:lnTo>
                <a:lnTo>
                  <a:pt x="499" y="616"/>
                </a:lnTo>
                <a:lnTo>
                  <a:pt x="505" y="609"/>
                </a:lnTo>
                <a:lnTo>
                  <a:pt x="506" y="602"/>
                </a:lnTo>
                <a:lnTo>
                  <a:pt x="509" y="596"/>
                </a:lnTo>
                <a:lnTo>
                  <a:pt x="513" y="585"/>
                </a:lnTo>
                <a:lnTo>
                  <a:pt x="522" y="566"/>
                </a:lnTo>
                <a:lnTo>
                  <a:pt x="520" y="579"/>
                </a:lnTo>
                <a:lnTo>
                  <a:pt x="516" y="591"/>
                </a:lnTo>
                <a:lnTo>
                  <a:pt x="511" y="605"/>
                </a:lnTo>
                <a:lnTo>
                  <a:pt x="509" y="618"/>
                </a:lnTo>
                <a:lnTo>
                  <a:pt x="512" y="618"/>
                </a:lnTo>
                <a:lnTo>
                  <a:pt x="516" y="618"/>
                </a:lnTo>
                <a:lnTo>
                  <a:pt x="519" y="618"/>
                </a:lnTo>
                <a:lnTo>
                  <a:pt x="521" y="619"/>
                </a:lnTo>
                <a:lnTo>
                  <a:pt x="527" y="609"/>
                </a:lnTo>
                <a:lnTo>
                  <a:pt x="535" y="595"/>
                </a:lnTo>
                <a:lnTo>
                  <a:pt x="541" y="583"/>
                </a:lnTo>
                <a:lnTo>
                  <a:pt x="544" y="578"/>
                </a:lnTo>
                <a:lnTo>
                  <a:pt x="541" y="590"/>
                </a:lnTo>
                <a:lnTo>
                  <a:pt x="537" y="602"/>
                </a:lnTo>
                <a:lnTo>
                  <a:pt x="534" y="612"/>
                </a:lnTo>
                <a:lnTo>
                  <a:pt x="532" y="621"/>
                </a:lnTo>
                <a:lnTo>
                  <a:pt x="535" y="623"/>
                </a:lnTo>
                <a:lnTo>
                  <a:pt x="540" y="623"/>
                </a:lnTo>
                <a:lnTo>
                  <a:pt x="543" y="624"/>
                </a:lnTo>
                <a:lnTo>
                  <a:pt x="547" y="625"/>
                </a:lnTo>
                <a:lnTo>
                  <a:pt x="552" y="614"/>
                </a:lnTo>
                <a:lnTo>
                  <a:pt x="560" y="600"/>
                </a:lnTo>
                <a:lnTo>
                  <a:pt x="566" y="587"/>
                </a:lnTo>
                <a:lnTo>
                  <a:pt x="570" y="581"/>
                </a:lnTo>
                <a:lnTo>
                  <a:pt x="568" y="591"/>
                </a:lnTo>
                <a:lnTo>
                  <a:pt x="565" y="604"/>
                </a:lnTo>
                <a:lnTo>
                  <a:pt x="562" y="616"/>
                </a:lnTo>
                <a:lnTo>
                  <a:pt x="557" y="627"/>
                </a:lnTo>
                <a:lnTo>
                  <a:pt x="560" y="627"/>
                </a:lnTo>
                <a:lnTo>
                  <a:pt x="564" y="627"/>
                </a:lnTo>
                <a:lnTo>
                  <a:pt x="567" y="628"/>
                </a:lnTo>
                <a:lnTo>
                  <a:pt x="571" y="628"/>
                </a:lnTo>
                <a:lnTo>
                  <a:pt x="582" y="603"/>
                </a:lnTo>
                <a:lnTo>
                  <a:pt x="588" y="589"/>
                </a:lnTo>
                <a:lnTo>
                  <a:pt x="592" y="585"/>
                </a:lnTo>
                <a:lnTo>
                  <a:pt x="593" y="582"/>
                </a:lnTo>
                <a:lnTo>
                  <a:pt x="590" y="594"/>
                </a:lnTo>
                <a:lnTo>
                  <a:pt x="586" y="606"/>
                </a:lnTo>
                <a:lnTo>
                  <a:pt x="581" y="619"/>
                </a:lnTo>
                <a:lnTo>
                  <a:pt x="575" y="633"/>
                </a:lnTo>
                <a:lnTo>
                  <a:pt x="580" y="633"/>
                </a:lnTo>
                <a:lnTo>
                  <a:pt x="583" y="633"/>
                </a:lnTo>
                <a:lnTo>
                  <a:pt x="587" y="633"/>
                </a:lnTo>
                <a:lnTo>
                  <a:pt x="590" y="634"/>
                </a:lnTo>
                <a:lnTo>
                  <a:pt x="595" y="625"/>
                </a:lnTo>
                <a:lnTo>
                  <a:pt x="600" y="616"/>
                </a:lnTo>
                <a:lnTo>
                  <a:pt x="603" y="608"/>
                </a:lnTo>
                <a:lnTo>
                  <a:pt x="608" y="600"/>
                </a:lnTo>
                <a:lnTo>
                  <a:pt x="608" y="608"/>
                </a:lnTo>
                <a:lnTo>
                  <a:pt x="604" y="617"/>
                </a:lnTo>
                <a:lnTo>
                  <a:pt x="601" y="626"/>
                </a:lnTo>
                <a:lnTo>
                  <a:pt x="598" y="638"/>
                </a:lnTo>
                <a:lnTo>
                  <a:pt x="600" y="638"/>
                </a:lnTo>
                <a:lnTo>
                  <a:pt x="601" y="638"/>
                </a:lnTo>
                <a:lnTo>
                  <a:pt x="602" y="639"/>
                </a:lnTo>
                <a:lnTo>
                  <a:pt x="603" y="638"/>
                </a:lnTo>
                <a:lnTo>
                  <a:pt x="605" y="636"/>
                </a:lnTo>
                <a:lnTo>
                  <a:pt x="608" y="633"/>
                </a:lnTo>
                <a:lnTo>
                  <a:pt x="611" y="626"/>
                </a:lnTo>
                <a:lnTo>
                  <a:pt x="619" y="606"/>
                </a:lnTo>
                <a:lnTo>
                  <a:pt x="627" y="588"/>
                </a:lnTo>
                <a:lnTo>
                  <a:pt x="634" y="571"/>
                </a:lnTo>
                <a:lnTo>
                  <a:pt x="640" y="555"/>
                </a:lnTo>
                <a:lnTo>
                  <a:pt x="643" y="537"/>
                </a:lnTo>
                <a:lnTo>
                  <a:pt x="647" y="520"/>
                </a:lnTo>
                <a:lnTo>
                  <a:pt x="649" y="502"/>
                </a:lnTo>
                <a:lnTo>
                  <a:pt x="650" y="482"/>
                </a:lnTo>
                <a:lnTo>
                  <a:pt x="648" y="481"/>
                </a:lnTo>
                <a:lnTo>
                  <a:pt x="647" y="480"/>
                </a:lnTo>
                <a:lnTo>
                  <a:pt x="643" y="480"/>
                </a:lnTo>
                <a:lnTo>
                  <a:pt x="639" y="480"/>
                </a:lnTo>
                <a:lnTo>
                  <a:pt x="634" y="495"/>
                </a:lnTo>
                <a:lnTo>
                  <a:pt x="632" y="504"/>
                </a:lnTo>
                <a:lnTo>
                  <a:pt x="630" y="510"/>
                </a:lnTo>
                <a:lnTo>
                  <a:pt x="627" y="515"/>
                </a:lnTo>
                <a:lnTo>
                  <a:pt x="627" y="510"/>
                </a:lnTo>
                <a:lnTo>
                  <a:pt x="628" y="504"/>
                </a:lnTo>
                <a:lnTo>
                  <a:pt x="630" y="494"/>
                </a:lnTo>
                <a:lnTo>
                  <a:pt x="633" y="475"/>
                </a:lnTo>
                <a:lnTo>
                  <a:pt x="628" y="474"/>
                </a:lnTo>
                <a:lnTo>
                  <a:pt x="625" y="473"/>
                </a:lnTo>
                <a:lnTo>
                  <a:pt x="620" y="472"/>
                </a:lnTo>
                <a:lnTo>
                  <a:pt x="617" y="471"/>
                </a:lnTo>
                <a:lnTo>
                  <a:pt x="612" y="479"/>
                </a:lnTo>
                <a:lnTo>
                  <a:pt x="609" y="490"/>
                </a:lnTo>
                <a:lnTo>
                  <a:pt x="605" y="502"/>
                </a:lnTo>
                <a:lnTo>
                  <a:pt x="604" y="512"/>
                </a:lnTo>
                <a:lnTo>
                  <a:pt x="603" y="512"/>
                </a:lnTo>
                <a:lnTo>
                  <a:pt x="602" y="512"/>
                </a:lnTo>
                <a:lnTo>
                  <a:pt x="601" y="512"/>
                </a:lnTo>
                <a:lnTo>
                  <a:pt x="600" y="512"/>
                </a:lnTo>
                <a:lnTo>
                  <a:pt x="602" y="502"/>
                </a:lnTo>
                <a:lnTo>
                  <a:pt x="604" y="490"/>
                </a:lnTo>
                <a:lnTo>
                  <a:pt x="606" y="480"/>
                </a:lnTo>
                <a:lnTo>
                  <a:pt x="610" y="469"/>
                </a:lnTo>
                <a:lnTo>
                  <a:pt x="606" y="467"/>
                </a:lnTo>
                <a:lnTo>
                  <a:pt x="603" y="466"/>
                </a:lnTo>
                <a:lnTo>
                  <a:pt x="598" y="465"/>
                </a:lnTo>
                <a:lnTo>
                  <a:pt x="592" y="464"/>
                </a:lnTo>
                <a:lnTo>
                  <a:pt x="590" y="471"/>
                </a:lnTo>
                <a:lnTo>
                  <a:pt x="589" y="482"/>
                </a:lnTo>
                <a:lnTo>
                  <a:pt x="586" y="492"/>
                </a:lnTo>
                <a:lnTo>
                  <a:pt x="582" y="499"/>
                </a:lnTo>
                <a:lnTo>
                  <a:pt x="583" y="489"/>
                </a:lnTo>
                <a:lnTo>
                  <a:pt x="585" y="480"/>
                </a:lnTo>
                <a:lnTo>
                  <a:pt x="586" y="471"/>
                </a:lnTo>
                <a:lnTo>
                  <a:pt x="587" y="461"/>
                </a:lnTo>
                <a:lnTo>
                  <a:pt x="583" y="460"/>
                </a:lnTo>
                <a:lnTo>
                  <a:pt x="580" y="460"/>
                </a:lnTo>
                <a:lnTo>
                  <a:pt x="577" y="459"/>
                </a:lnTo>
                <a:lnTo>
                  <a:pt x="573" y="459"/>
                </a:lnTo>
                <a:lnTo>
                  <a:pt x="571" y="476"/>
                </a:lnTo>
                <a:lnTo>
                  <a:pt x="570" y="486"/>
                </a:lnTo>
                <a:lnTo>
                  <a:pt x="568" y="490"/>
                </a:lnTo>
                <a:lnTo>
                  <a:pt x="567" y="492"/>
                </a:lnTo>
                <a:lnTo>
                  <a:pt x="567" y="483"/>
                </a:lnTo>
                <a:lnTo>
                  <a:pt x="567" y="474"/>
                </a:lnTo>
                <a:lnTo>
                  <a:pt x="567" y="466"/>
                </a:lnTo>
                <a:lnTo>
                  <a:pt x="567" y="456"/>
                </a:lnTo>
                <a:lnTo>
                  <a:pt x="565" y="454"/>
                </a:lnTo>
                <a:lnTo>
                  <a:pt x="563" y="454"/>
                </a:lnTo>
                <a:lnTo>
                  <a:pt x="559" y="454"/>
                </a:lnTo>
                <a:lnTo>
                  <a:pt x="557" y="453"/>
                </a:lnTo>
                <a:lnTo>
                  <a:pt x="556" y="459"/>
                </a:lnTo>
                <a:lnTo>
                  <a:pt x="556" y="465"/>
                </a:lnTo>
                <a:lnTo>
                  <a:pt x="555" y="471"/>
                </a:lnTo>
                <a:lnTo>
                  <a:pt x="554" y="475"/>
                </a:lnTo>
                <a:lnTo>
                  <a:pt x="552" y="475"/>
                </a:lnTo>
                <a:lnTo>
                  <a:pt x="550" y="475"/>
                </a:lnTo>
                <a:lnTo>
                  <a:pt x="549" y="475"/>
                </a:lnTo>
                <a:lnTo>
                  <a:pt x="548" y="475"/>
                </a:lnTo>
                <a:lnTo>
                  <a:pt x="549" y="469"/>
                </a:lnTo>
                <a:lnTo>
                  <a:pt x="550" y="463"/>
                </a:lnTo>
                <a:lnTo>
                  <a:pt x="551" y="456"/>
                </a:lnTo>
                <a:lnTo>
                  <a:pt x="552" y="449"/>
                </a:lnTo>
                <a:lnTo>
                  <a:pt x="549" y="448"/>
                </a:lnTo>
                <a:lnTo>
                  <a:pt x="547" y="448"/>
                </a:lnTo>
                <a:lnTo>
                  <a:pt x="544" y="445"/>
                </a:lnTo>
                <a:lnTo>
                  <a:pt x="541" y="443"/>
                </a:lnTo>
                <a:lnTo>
                  <a:pt x="542" y="407"/>
                </a:lnTo>
                <a:lnTo>
                  <a:pt x="540" y="374"/>
                </a:lnTo>
                <a:lnTo>
                  <a:pt x="535" y="340"/>
                </a:lnTo>
                <a:lnTo>
                  <a:pt x="530" y="308"/>
                </a:lnTo>
                <a:lnTo>
                  <a:pt x="532" y="307"/>
                </a:lnTo>
                <a:lnTo>
                  <a:pt x="533" y="306"/>
                </a:lnTo>
                <a:lnTo>
                  <a:pt x="534" y="305"/>
                </a:lnTo>
                <a:lnTo>
                  <a:pt x="535" y="304"/>
                </a:lnTo>
                <a:lnTo>
                  <a:pt x="534" y="296"/>
                </a:lnTo>
                <a:lnTo>
                  <a:pt x="530" y="286"/>
                </a:lnTo>
                <a:lnTo>
                  <a:pt x="527" y="278"/>
                </a:lnTo>
                <a:lnTo>
                  <a:pt x="526" y="270"/>
                </a:lnTo>
                <a:lnTo>
                  <a:pt x="530" y="276"/>
                </a:lnTo>
                <a:lnTo>
                  <a:pt x="534" y="283"/>
                </a:lnTo>
                <a:lnTo>
                  <a:pt x="537" y="290"/>
                </a:lnTo>
                <a:lnTo>
                  <a:pt x="541" y="297"/>
                </a:lnTo>
                <a:lnTo>
                  <a:pt x="543" y="297"/>
                </a:lnTo>
                <a:lnTo>
                  <a:pt x="547" y="297"/>
                </a:lnTo>
                <a:lnTo>
                  <a:pt x="550" y="297"/>
                </a:lnTo>
                <a:lnTo>
                  <a:pt x="555" y="294"/>
                </a:lnTo>
                <a:lnTo>
                  <a:pt x="552" y="278"/>
                </a:lnTo>
                <a:lnTo>
                  <a:pt x="548" y="264"/>
                </a:lnTo>
                <a:lnTo>
                  <a:pt x="542" y="252"/>
                </a:lnTo>
                <a:lnTo>
                  <a:pt x="540" y="241"/>
                </a:lnTo>
                <a:lnTo>
                  <a:pt x="548" y="253"/>
                </a:lnTo>
                <a:lnTo>
                  <a:pt x="552" y="262"/>
                </a:lnTo>
                <a:lnTo>
                  <a:pt x="557" y="271"/>
                </a:lnTo>
                <a:lnTo>
                  <a:pt x="563" y="286"/>
                </a:lnTo>
                <a:lnTo>
                  <a:pt x="574" y="283"/>
                </a:lnTo>
                <a:lnTo>
                  <a:pt x="575" y="268"/>
                </a:lnTo>
                <a:lnTo>
                  <a:pt x="571" y="251"/>
                </a:lnTo>
                <a:lnTo>
                  <a:pt x="568" y="241"/>
                </a:lnTo>
                <a:lnTo>
                  <a:pt x="571" y="246"/>
                </a:lnTo>
                <a:lnTo>
                  <a:pt x="574" y="251"/>
                </a:lnTo>
                <a:lnTo>
                  <a:pt x="578" y="260"/>
                </a:lnTo>
                <a:lnTo>
                  <a:pt x="583" y="275"/>
                </a:lnTo>
                <a:lnTo>
                  <a:pt x="587" y="274"/>
                </a:lnTo>
                <a:lnTo>
                  <a:pt x="589" y="274"/>
                </a:lnTo>
                <a:lnTo>
                  <a:pt x="593" y="271"/>
                </a:lnTo>
                <a:lnTo>
                  <a:pt x="597" y="269"/>
                </a:lnTo>
                <a:lnTo>
                  <a:pt x="596" y="258"/>
                </a:lnTo>
                <a:lnTo>
                  <a:pt x="593" y="248"/>
                </a:lnTo>
                <a:lnTo>
                  <a:pt x="589" y="239"/>
                </a:lnTo>
                <a:lnTo>
                  <a:pt x="588" y="231"/>
                </a:lnTo>
                <a:lnTo>
                  <a:pt x="593" y="239"/>
                </a:lnTo>
                <a:lnTo>
                  <a:pt x="597" y="246"/>
                </a:lnTo>
                <a:lnTo>
                  <a:pt x="601" y="254"/>
                </a:lnTo>
                <a:lnTo>
                  <a:pt x="605" y="262"/>
                </a:lnTo>
                <a:lnTo>
                  <a:pt x="609" y="262"/>
                </a:lnTo>
                <a:lnTo>
                  <a:pt x="611" y="262"/>
                </a:lnTo>
                <a:lnTo>
                  <a:pt x="613" y="261"/>
                </a:lnTo>
                <a:lnTo>
                  <a:pt x="616" y="260"/>
                </a:lnTo>
                <a:lnTo>
                  <a:pt x="616" y="251"/>
                </a:lnTo>
                <a:lnTo>
                  <a:pt x="613" y="241"/>
                </a:lnTo>
                <a:lnTo>
                  <a:pt x="610" y="233"/>
                </a:lnTo>
                <a:lnTo>
                  <a:pt x="606" y="226"/>
                </a:lnTo>
                <a:lnTo>
                  <a:pt x="608" y="226"/>
                </a:lnTo>
                <a:lnTo>
                  <a:pt x="609" y="226"/>
                </a:lnTo>
                <a:lnTo>
                  <a:pt x="611" y="226"/>
                </a:lnTo>
                <a:lnTo>
                  <a:pt x="612" y="228"/>
                </a:lnTo>
                <a:lnTo>
                  <a:pt x="615" y="233"/>
                </a:lnTo>
                <a:lnTo>
                  <a:pt x="618" y="239"/>
                </a:lnTo>
                <a:lnTo>
                  <a:pt x="621" y="246"/>
                </a:lnTo>
                <a:lnTo>
                  <a:pt x="625" y="252"/>
                </a:lnTo>
                <a:lnTo>
                  <a:pt x="626" y="252"/>
                </a:lnTo>
                <a:lnTo>
                  <a:pt x="627" y="252"/>
                </a:lnTo>
                <a:lnTo>
                  <a:pt x="628" y="252"/>
                </a:lnTo>
                <a:lnTo>
                  <a:pt x="630" y="252"/>
                </a:lnTo>
                <a:lnTo>
                  <a:pt x="630" y="238"/>
                </a:lnTo>
                <a:lnTo>
                  <a:pt x="624" y="220"/>
                </a:lnTo>
                <a:lnTo>
                  <a:pt x="613" y="198"/>
                </a:lnTo>
                <a:lnTo>
                  <a:pt x="601" y="175"/>
                </a:lnTo>
                <a:lnTo>
                  <a:pt x="587" y="152"/>
                </a:lnTo>
                <a:lnTo>
                  <a:pt x="573" y="131"/>
                </a:lnTo>
                <a:lnTo>
                  <a:pt x="562" y="115"/>
                </a:lnTo>
                <a:lnTo>
                  <a:pt x="554" y="106"/>
                </a:lnTo>
                <a:lnTo>
                  <a:pt x="552" y="106"/>
                </a:lnTo>
                <a:lnTo>
                  <a:pt x="551" y="106"/>
                </a:lnTo>
                <a:lnTo>
                  <a:pt x="549" y="106"/>
                </a:lnTo>
                <a:lnTo>
                  <a:pt x="548" y="106"/>
                </a:lnTo>
                <a:lnTo>
                  <a:pt x="547" y="107"/>
                </a:lnTo>
                <a:lnTo>
                  <a:pt x="547" y="109"/>
                </a:lnTo>
                <a:lnTo>
                  <a:pt x="547" y="110"/>
                </a:lnTo>
                <a:lnTo>
                  <a:pt x="545" y="112"/>
                </a:lnTo>
                <a:lnTo>
                  <a:pt x="549" y="116"/>
                </a:lnTo>
                <a:lnTo>
                  <a:pt x="552" y="119"/>
                </a:lnTo>
                <a:lnTo>
                  <a:pt x="555" y="125"/>
                </a:lnTo>
                <a:lnTo>
                  <a:pt x="556" y="131"/>
                </a:lnTo>
                <a:lnTo>
                  <a:pt x="549" y="122"/>
                </a:lnTo>
                <a:lnTo>
                  <a:pt x="543" y="116"/>
                </a:lnTo>
                <a:lnTo>
                  <a:pt x="537" y="112"/>
                </a:lnTo>
                <a:lnTo>
                  <a:pt x="530" y="114"/>
                </a:lnTo>
                <a:lnTo>
                  <a:pt x="532" y="122"/>
                </a:lnTo>
                <a:lnTo>
                  <a:pt x="539" y="132"/>
                </a:lnTo>
                <a:lnTo>
                  <a:pt x="547" y="142"/>
                </a:lnTo>
                <a:lnTo>
                  <a:pt x="554" y="152"/>
                </a:lnTo>
                <a:lnTo>
                  <a:pt x="552" y="152"/>
                </a:lnTo>
                <a:lnTo>
                  <a:pt x="550" y="152"/>
                </a:lnTo>
                <a:lnTo>
                  <a:pt x="549" y="152"/>
                </a:lnTo>
                <a:lnTo>
                  <a:pt x="548" y="152"/>
                </a:lnTo>
                <a:lnTo>
                  <a:pt x="542" y="144"/>
                </a:lnTo>
                <a:lnTo>
                  <a:pt x="537" y="137"/>
                </a:lnTo>
                <a:lnTo>
                  <a:pt x="533" y="131"/>
                </a:lnTo>
                <a:lnTo>
                  <a:pt x="529" y="125"/>
                </a:lnTo>
                <a:lnTo>
                  <a:pt x="525" y="123"/>
                </a:lnTo>
                <a:lnTo>
                  <a:pt x="520" y="121"/>
                </a:lnTo>
                <a:lnTo>
                  <a:pt x="513" y="122"/>
                </a:lnTo>
                <a:lnTo>
                  <a:pt x="506" y="124"/>
                </a:lnTo>
                <a:lnTo>
                  <a:pt x="507" y="132"/>
                </a:lnTo>
                <a:lnTo>
                  <a:pt x="514" y="142"/>
                </a:lnTo>
                <a:lnTo>
                  <a:pt x="522" y="155"/>
                </a:lnTo>
                <a:lnTo>
                  <a:pt x="529" y="165"/>
                </a:lnTo>
                <a:lnTo>
                  <a:pt x="529" y="167"/>
                </a:lnTo>
                <a:lnTo>
                  <a:pt x="528" y="168"/>
                </a:lnTo>
                <a:lnTo>
                  <a:pt x="528" y="169"/>
                </a:lnTo>
                <a:lnTo>
                  <a:pt x="521" y="159"/>
                </a:lnTo>
                <a:lnTo>
                  <a:pt x="514" y="148"/>
                </a:lnTo>
                <a:lnTo>
                  <a:pt x="507" y="138"/>
                </a:lnTo>
                <a:lnTo>
                  <a:pt x="501" y="129"/>
                </a:lnTo>
                <a:lnTo>
                  <a:pt x="497" y="130"/>
                </a:lnTo>
                <a:lnTo>
                  <a:pt x="495" y="130"/>
                </a:lnTo>
                <a:lnTo>
                  <a:pt x="491" y="131"/>
                </a:lnTo>
                <a:lnTo>
                  <a:pt x="487" y="132"/>
                </a:lnTo>
                <a:lnTo>
                  <a:pt x="488" y="139"/>
                </a:lnTo>
                <a:lnTo>
                  <a:pt x="494" y="147"/>
                </a:lnTo>
                <a:lnTo>
                  <a:pt x="499" y="157"/>
                </a:lnTo>
                <a:lnTo>
                  <a:pt x="505" y="167"/>
                </a:lnTo>
                <a:lnTo>
                  <a:pt x="504" y="167"/>
                </a:lnTo>
                <a:lnTo>
                  <a:pt x="503" y="167"/>
                </a:lnTo>
                <a:lnTo>
                  <a:pt x="497" y="157"/>
                </a:lnTo>
                <a:lnTo>
                  <a:pt x="494" y="150"/>
                </a:lnTo>
                <a:lnTo>
                  <a:pt x="488" y="146"/>
                </a:lnTo>
                <a:lnTo>
                  <a:pt x="481" y="139"/>
                </a:lnTo>
                <a:lnTo>
                  <a:pt x="479" y="139"/>
                </a:lnTo>
                <a:lnTo>
                  <a:pt x="476" y="139"/>
                </a:lnTo>
                <a:lnTo>
                  <a:pt x="473" y="139"/>
                </a:lnTo>
                <a:lnTo>
                  <a:pt x="471" y="139"/>
                </a:lnTo>
                <a:lnTo>
                  <a:pt x="472" y="142"/>
                </a:lnTo>
                <a:lnTo>
                  <a:pt x="475" y="147"/>
                </a:lnTo>
                <a:lnTo>
                  <a:pt x="480" y="155"/>
                </a:lnTo>
                <a:lnTo>
                  <a:pt x="489" y="170"/>
                </a:lnTo>
                <a:lnTo>
                  <a:pt x="488" y="171"/>
                </a:lnTo>
                <a:lnTo>
                  <a:pt x="488" y="172"/>
                </a:lnTo>
                <a:lnTo>
                  <a:pt x="488" y="174"/>
                </a:lnTo>
                <a:lnTo>
                  <a:pt x="488" y="175"/>
                </a:lnTo>
                <a:lnTo>
                  <a:pt x="479" y="162"/>
                </a:lnTo>
                <a:lnTo>
                  <a:pt x="469" y="150"/>
                </a:lnTo>
                <a:lnTo>
                  <a:pt x="459" y="140"/>
                </a:lnTo>
                <a:lnTo>
                  <a:pt x="450" y="131"/>
                </a:lnTo>
                <a:lnTo>
                  <a:pt x="441" y="122"/>
                </a:lnTo>
                <a:lnTo>
                  <a:pt x="431" y="112"/>
                </a:lnTo>
                <a:lnTo>
                  <a:pt x="421" y="102"/>
                </a:lnTo>
                <a:lnTo>
                  <a:pt x="412" y="93"/>
                </a:lnTo>
                <a:lnTo>
                  <a:pt x="399" y="80"/>
                </a:lnTo>
                <a:lnTo>
                  <a:pt x="389" y="71"/>
                </a:lnTo>
                <a:lnTo>
                  <a:pt x="381" y="64"/>
                </a:lnTo>
                <a:lnTo>
                  <a:pt x="374" y="60"/>
                </a:lnTo>
                <a:lnTo>
                  <a:pt x="368" y="56"/>
                </a:lnTo>
                <a:lnTo>
                  <a:pt x="364" y="54"/>
                </a:lnTo>
                <a:lnTo>
                  <a:pt x="359" y="51"/>
                </a:lnTo>
                <a:lnTo>
                  <a:pt x="354" y="49"/>
                </a:lnTo>
                <a:lnTo>
                  <a:pt x="350" y="47"/>
                </a:lnTo>
                <a:lnTo>
                  <a:pt x="345" y="45"/>
                </a:lnTo>
                <a:lnTo>
                  <a:pt x="342" y="43"/>
                </a:lnTo>
                <a:lnTo>
                  <a:pt x="337" y="43"/>
                </a:lnTo>
                <a:lnTo>
                  <a:pt x="331" y="42"/>
                </a:lnTo>
                <a:lnTo>
                  <a:pt x="326" y="41"/>
                </a:lnTo>
                <a:lnTo>
                  <a:pt x="319" y="39"/>
                </a:lnTo>
                <a:lnTo>
                  <a:pt x="311" y="35"/>
                </a:lnTo>
                <a:lnTo>
                  <a:pt x="304" y="32"/>
                </a:lnTo>
                <a:lnTo>
                  <a:pt x="296" y="27"/>
                </a:lnTo>
                <a:lnTo>
                  <a:pt x="285" y="23"/>
                </a:lnTo>
                <a:lnTo>
                  <a:pt x="275" y="17"/>
                </a:lnTo>
                <a:lnTo>
                  <a:pt x="264" y="11"/>
                </a:lnTo>
                <a:lnTo>
                  <a:pt x="255" y="5"/>
                </a:lnTo>
                <a:lnTo>
                  <a:pt x="246" y="2"/>
                </a:lnTo>
                <a:lnTo>
                  <a:pt x="239" y="0"/>
                </a:lnTo>
                <a:lnTo>
                  <a:pt x="233" y="0"/>
                </a:lnTo>
                <a:lnTo>
                  <a:pt x="228" y="1"/>
                </a:lnTo>
                <a:lnTo>
                  <a:pt x="223" y="2"/>
                </a:lnTo>
                <a:lnTo>
                  <a:pt x="218" y="3"/>
                </a:lnTo>
                <a:lnTo>
                  <a:pt x="214" y="5"/>
                </a:lnTo>
                <a:lnTo>
                  <a:pt x="210" y="7"/>
                </a:lnTo>
                <a:lnTo>
                  <a:pt x="206" y="8"/>
                </a:lnTo>
                <a:lnTo>
                  <a:pt x="202" y="8"/>
                </a:lnTo>
                <a:lnTo>
                  <a:pt x="198" y="7"/>
                </a:lnTo>
                <a:lnTo>
                  <a:pt x="193" y="8"/>
                </a:lnTo>
                <a:lnTo>
                  <a:pt x="188" y="9"/>
                </a:lnTo>
                <a:lnTo>
                  <a:pt x="183" y="11"/>
                </a:lnTo>
                <a:lnTo>
                  <a:pt x="178" y="13"/>
                </a:lnTo>
                <a:lnTo>
                  <a:pt x="172" y="17"/>
                </a:lnTo>
                <a:lnTo>
                  <a:pt x="167" y="19"/>
                </a:lnTo>
                <a:lnTo>
                  <a:pt x="162" y="22"/>
                </a:lnTo>
                <a:lnTo>
                  <a:pt x="155" y="24"/>
                </a:lnTo>
                <a:lnTo>
                  <a:pt x="146" y="27"/>
                </a:lnTo>
                <a:lnTo>
                  <a:pt x="134" y="31"/>
                </a:lnTo>
                <a:lnTo>
                  <a:pt x="123" y="34"/>
                </a:lnTo>
                <a:lnTo>
                  <a:pt x="110" y="38"/>
                </a:lnTo>
                <a:lnTo>
                  <a:pt x="98" y="39"/>
                </a:lnTo>
                <a:lnTo>
                  <a:pt x="87" y="40"/>
                </a:lnTo>
                <a:lnTo>
                  <a:pt x="79" y="38"/>
                </a:lnTo>
                <a:lnTo>
                  <a:pt x="72" y="34"/>
                </a:lnTo>
                <a:lnTo>
                  <a:pt x="65" y="32"/>
                </a:lnTo>
                <a:lnTo>
                  <a:pt x="60" y="30"/>
                </a:lnTo>
                <a:lnTo>
                  <a:pt x="54" y="28"/>
                </a:lnTo>
                <a:lnTo>
                  <a:pt x="47" y="27"/>
                </a:lnTo>
                <a:lnTo>
                  <a:pt x="41" y="27"/>
                </a:lnTo>
                <a:lnTo>
                  <a:pt x="37" y="28"/>
                </a:lnTo>
                <a:lnTo>
                  <a:pt x="31" y="30"/>
                </a:lnTo>
                <a:lnTo>
                  <a:pt x="20" y="35"/>
                </a:lnTo>
                <a:lnTo>
                  <a:pt x="10" y="45"/>
                </a:lnTo>
                <a:lnTo>
                  <a:pt x="3" y="53"/>
                </a:lnTo>
                <a:lnTo>
                  <a:pt x="0" y="56"/>
                </a:lnTo>
                <a:lnTo>
                  <a:pt x="1" y="60"/>
                </a:lnTo>
                <a:lnTo>
                  <a:pt x="5" y="68"/>
                </a:lnTo>
                <a:lnTo>
                  <a:pt x="11" y="76"/>
                </a:lnTo>
                <a:lnTo>
                  <a:pt x="18" y="83"/>
                </a:lnTo>
                <a:lnTo>
                  <a:pt x="23" y="85"/>
                </a:lnTo>
                <a:lnTo>
                  <a:pt x="27" y="85"/>
                </a:lnTo>
                <a:lnTo>
                  <a:pt x="33" y="86"/>
                </a:lnTo>
                <a:lnTo>
                  <a:pt x="39" y="86"/>
                </a:lnTo>
                <a:lnTo>
                  <a:pt x="45" y="86"/>
                </a:lnTo>
                <a:lnTo>
                  <a:pt x="50" y="85"/>
                </a:lnTo>
                <a:lnTo>
                  <a:pt x="57" y="85"/>
                </a:lnTo>
                <a:lnTo>
                  <a:pt x="63" y="85"/>
                </a:lnTo>
                <a:lnTo>
                  <a:pt x="70" y="85"/>
                </a:lnTo>
                <a:lnTo>
                  <a:pt x="76" y="85"/>
                </a:lnTo>
                <a:lnTo>
                  <a:pt x="84" y="84"/>
                </a:lnTo>
                <a:lnTo>
                  <a:pt x="91" y="84"/>
                </a:lnTo>
                <a:lnTo>
                  <a:pt x="96" y="85"/>
                </a:lnTo>
                <a:lnTo>
                  <a:pt x="102" y="86"/>
                </a:lnTo>
                <a:lnTo>
                  <a:pt x="108" y="89"/>
                </a:lnTo>
                <a:lnTo>
                  <a:pt x="111" y="93"/>
                </a:lnTo>
                <a:lnTo>
                  <a:pt x="115" y="99"/>
                </a:lnTo>
                <a:lnTo>
                  <a:pt x="118" y="106"/>
                </a:lnTo>
                <a:lnTo>
                  <a:pt x="123" y="114"/>
                </a:lnTo>
                <a:lnTo>
                  <a:pt x="126" y="121"/>
                </a:lnTo>
                <a:lnTo>
                  <a:pt x="132" y="129"/>
                </a:lnTo>
                <a:lnTo>
                  <a:pt x="137" y="136"/>
                </a:lnTo>
                <a:lnTo>
                  <a:pt x="142" y="142"/>
                </a:lnTo>
                <a:lnTo>
                  <a:pt x="148" y="147"/>
                </a:lnTo>
                <a:lnTo>
                  <a:pt x="154" y="152"/>
                </a:lnTo>
                <a:lnTo>
                  <a:pt x="161" y="156"/>
                </a:lnTo>
                <a:lnTo>
                  <a:pt x="169" y="161"/>
                </a:lnTo>
                <a:lnTo>
                  <a:pt x="177" y="167"/>
                </a:lnTo>
                <a:lnTo>
                  <a:pt x="185" y="171"/>
                </a:lnTo>
                <a:lnTo>
                  <a:pt x="194" y="176"/>
                </a:lnTo>
                <a:lnTo>
                  <a:pt x="205" y="180"/>
                </a:lnTo>
                <a:lnTo>
                  <a:pt x="215" y="184"/>
                </a:lnTo>
                <a:lnTo>
                  <a:pt x="232" y="192"/>
                </a:lnTo>
                <a:lnTo>
                  <a:pt x="241" y="200"/>
                </a:lnTo>
                <a:lnTo>
                  <a:pt x="245" y="207"/>
                </a:lnTo>
                <a:lnTo>
                  <a:pt x="245" y="210"/>
                </a:lnTo>
                <a:lnTo>
                  <a:pt x="245" y="213"/>
                </a:lnTo>
                <a:lnTo>
                  <a:pt x="246" y="218"/>
                </a:lnTo>
                <a:lnTo>
                  <a:pt x="245" y="225"/>
                </a:lnTo>
                <a:lnTo>
                  <a:pt x="239" y="232"/>
                </a:lnTo>
                <a:lnTo>
                  <a:pt x="235" y="238"/>
                </a:lnTo>
                <a:lnTo>
                  <a:pt x="235" y="244"/>
                </a:lnTo>
                <a:lnTo>
                  <a:pt x="239" y="248"/>
                </a:lnTo>
                <a:lnTo>
                  <a:pt x="247" y="248"/>
                </a:lnTo>
                <a:lnTo>
                  <a:pt x="252" y="247"/>
                </a:lnTo>
                <a:lnTo>
                  <a:pt x="256" y="245"/>
                </a:lnTo>
                <a:lnTo>
                  <a:pt x="261" y="244"/>
                </a:lnTo>
                <a:lnTo>
                  <a:pt x="267" y="241"/>
                </a:lnTo>
                <a:lnTo>
                  <a:pt x="270" y="240"/>
                </a:lnTo>
                <a:lnTo>
                  <a:pt x="275" y="239"/>
                </a:lnTo>
                <a:lnTo>
                  <a:pt x="278" y="239"/>
                </a:lnTo>
                <a:lnTo>
                  <a:pt x="282" y="240"/>
                </a:lnTo>
                <a:lnTo>
                  <a:pt x="289" y="244"/>
                </a:lnTo>
                <a:lnTo>
                  <a:pt x="297" y="248"/>
                </a:lnTo>
                <a:lnTo>
                  <a:pt x="300" y="253"/>
                </a:lnTo>
                <a:lnTo>
                  <a:pt x="296" y="256"/>
                </a:lnTo>
                <a:lnTo>
                  <a:pt x="288" y="260"/>
                </a:lnTo>
                <a:lnTo>
                  <a:pt x="283" y="267"/>
                </a:lnTo>
                <a:lnTo>
                  <a:pt x="281" y="273"/>
                </a:lnTo>
                <a:lnTo>
                  <a:pt x="279" y="275"/>
                </a:lnTo>
                <a:lnTo>
                  <a:pt x="278" y="276"/>
                </a:lnTo>
                <a:lnTo>
                  <a:pt x="277" y="281"/>
                </a:lnTo>
                <a:lnTo>
                  <a:pt x="279" y="287"/>
                </a:lnTo>
                <a:lnTo>
                  <a:pt x="289" y="297"/>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611" name="Freeform 66"/>
          <p:cNvSpPr>
            <a:spLocks/>
          </p:cNvSpPr>
          <p:nvPr/>
        </p:nvSpPr>
        <p:spPr bwMode="auto">
          <a:xfrm>
            <a:off x="6638927" y="1843091"/>
            <a:ext cx="479823" cy="733425"/>
          </a:xfrm>
          <a:custGeom>
            <a:avLst/>
            <a:gdLst>
              <a:gd name="T0" fmla="*/ 1015943501 w 309"/>
              <a:gd name="T1" fmla="*/ 0 h 336"/>
              <a:gd name="T2" fmla="*/ 38580401 w 309"/>
              <a:gd name="T3" fmla="*/ 1016463015 h 336"/>
              <a:gd name="T4" fmla="*/ 295781702 w 309"/>
              <a:gd name="T5" fmla="*/ 2147483647 h 336"/>
              <a:gd name="T6" fmla="*/ 861621961 w 309"/>
              <a:gd name="T7" fmla="*/ 2147483647 h 336"/>
              <a:gd name="T8" fmla="*/ 1015943501 w 309"/>
              <a:gd name="T9" fmla="*/ 2147483647 h 336"/>
              <a:gd name="T10" fmla="*/ 1221705125 w 309"/>
              <a:gd name="T11" fmla="*/ 813170485 h 336"/>
              <a:gd name="T12" fmla="*/ 1324584772 w 309"/>
              <a:gd name="T13" fmla="*/ 508231508 h 336"/>
              <a:gd name="T14" fmla="*/ 1015943501 w 309"/>
              <a:gd name="T15" fmla="*/ 0 h 336"/>
              <a:gd name="T16" fmla="*/ 0 60000 65536"/>
              <a:gd name="T17" fmla="*/ 0 60000 65536"/>
              <a:gd name="T18" fmla="*/ 0 60000 65536"/>
              <a:gd name="T19" fmla="*/ 0 60000 65536"/>
              <a:gd name="T20" fmla="*/ 0 60000 65536"/>
              <a:gd name="T21" fmla="*/ 0 60000 65536"/>
              <a:gd name="T22" fmla="*/ 0 60000 65536"/>
              <a:gd name="T23" fmla="*/ 0 60000 65536"/>
              <a:gd name="T24" fmla="*/ 0 w 309"/>
              <a:gd name="T25" fmla="*/ 0 h 336"/>
              <a:gd name="T26" fmla="*/ 309 w 309"/>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9" h="336">
                <a:moveTo>
                  <a:pt x="237" y="0"/>
                </a:moveTo>
                <a:cubicBezTo>
                  <a:pt x="121" y="23"/>
                  <a:pt x="78" y="17"/>
                  <a:pt x="9" y="120"/>
                </a:cubicBezTo>
                <a:cubicBezTo>
                  <a:pt x="18" y="233"/>
                  <a:pt x="0" y="267"/>
                  <a:pt x="69" y="336"/>
                </a:cubicBezTo>
                <a:cubicBezTo>
                  <a:pt x="113" y="332"/>
                  <a:pt x="158" y="333"/>
                  <a:pt x="201" y="324"/>
                </a:cubicBezTo>
                <a:cubicBezTo>
                  <a:pt x="215" y="321"/>
                  <a:pt x="234" y="314"/>
                  <a:pt x="237" y="300"/>
                </a:cubicBezTo>
                <a:cubicBezTo>
                  <a:pt x="289" y="80"/>
                  <a:pt x="190" y="160"/>
                  <a:pt x="285" y="96"/>
                </a:cubicBezTo>
                <a:cubicBezTo>
                  <a:pt x="293" y="84"/>
                  <a:pt x="309" y="74"/>
                  <a:pt x="309" y="60"/>
                </a:cubicBezTo>
                <a:cubicBezTo>
                  <a:pt x="309" y="17"/>
                  <a:pt x="258" y="21"/>
                  <a:pt x="237" y="0"/>
                </a:cubicBezTo>
                <a:close/>
              </a:path>
            </a:pathLst>
          </a:custGeom>
          <a:solidFill>
            <a:schemeClr val="accent1"/>
          </a:solidFill>
          <a:ln w="12699" cap="flat" cmpd="sng">
            <a:solidFill>
              <a:schemeClr val="tx1"/>
            </a:solidFill>
            <a:prstDash val="solid"/>
            <a:round/>
            <a:headEnd type="none" w="med" len="med"/>
            <a:tailEnd type="none" w="med" len="med"/>
          </a:ln>
        </p:spPr>
        <p:txBody>
          <a:bodyPr wrap="none" anchor="ctr"/>
          <a:lstStyle/>
          <a:p>
            <a:endParaRPr lang="en-IN"/>
          </a:p>
        </p:txBody>
      </p:sp>
      <p:sp>
        <p:nvSpPr>
          <p:cNvPr id="24612" name="Text Box 67"/>
          <p:cNvSpPr txBox="1">
            <a:spLocks noChangeArrowheads="1"/>
          </p:cNvSpPr>
          <p:nvPr/>
        </p:nvSpPr>
        <p:spPr bwMode="auto">
          <a:xfrm>
            <a:off x="5214940" y="2018111"/>
            <a:ext cx="7858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a:t>Load Area</a:t>
            </a:r>
          </a:p>
        </p:txBody>
      </p:sp>
      <p:sp>
        <p:nvSpPr>
          <p:cNvPr id="24613" name="Line 68"/>
          <p:cNvSpPr>
            <a:spLocks noChangeShapeType="1"/>
          </p:cNvSpPr>
          <p:nvPr/>
        </p:nvSpPr>
        <p:spPr bwMode="auto">
          <a:xfrm flipV="1">
            <a:off x="5357815" y="2686053"/>
            <a:ext cx="671513" cy="828675"/>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pic>
        <p:nvPicPr>
          <p:cNvPr id="24614" name="Picture 6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13875" y="2353867"/>
            <a:ext cx="75009" cy="15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615" name="Picture 7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63919" y="2003823"/>
            <a:ext cx="75009" cy="15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616" name="Picture 7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6745" y="2089548"/>
            <a:ext cx="75009" cy="15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617" name="Picture 7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63919" y="2032399"/>
            <a:ext cx="75009" cy="15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42793" name="Picture 73"/>
          <p:cNvPicPr>
            <a:picLocks noChangeAspect="1" noChangeArrowheads="1"/>
          </p:cNvPicPr>
          <p:nvPr/>
        </p:nvPicPr>
        <p:blipFill>
          <a:blip r:embed="rId6"/>
          <a:srcRect/>
          <a:stretch>
            <a:fillRect/>
          </a:stretch>
        </p:blipFill>
        <p:spPr bwMode="auto">
          <a:xfrm>
            <a:off x="7206858" y="1989536"/>
            <a:ext cx="75009" cy="159544"/>
          </a:xfrm>
          <a:prstGeom prst="rect">
            <a:avLst/>
          </a:prstGeom>
          <a:noFill/>
          <a:ln w="12700">
            <a:noFill/>
            <a:miter lim="800000"/>
            <a:headEnd/>
            <a:tailEnd/>
          </a:ln>
          <a:effectLst>
            <a:outerShdw dist="17961" dir="2700000" algn="ctr" rotWithShape="0">
              <a:schemeClr val="tx2"/>
            </a:outerShdw>
          </a:effectLst>
        </p:spPr>
      </p:pic>
      <p:pic>
        <p:nvPicPr>
          <p:cNvPr id="24619" name="Picture 7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28201" y="2010967"/>
            <a:ext cx="75009" cy="15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620" name="Freeform 75"/>
          <p:cNvSpPr>
            <a:spLocks/>
          </p:cNvSpPr>
          <p:nvPr/>
        </p:nvSpPr>
        <p:spPr bwMode="auto">
          <a:xfrm>
            <a:off x="6016231" y="2057401"/>
            <a:ext cx="698897" cy="526256"/>
          </a:xfrm>
          <a:custGeom>
            <a:avLst/>
            <a:gdLst>
              <a:gd name="T0" fmla="*/ 511590636 w 587"/>
              <a:gd name="T1" fmla="*/ 0 h 442"/>
              <a:gd name="T2" fmla="*/ 375502229 w 587"/>
              <a:gd name="T3" fmla="*/ 75604691 h 442"/>
              <a:gd name="T4" fmla="*/ 330139460 w 587"/>
              <a:gd name="T5" fmla="*/ 105846583 h 442"/>
              <a:gd name="T6" fmla="*/ 209172075 w 587"/>
              <a:gd name="T7" fmla="*/ 211693166 h 442"/>
              <a:gd name="T8" fmla="*/ 163809256 w 587"/>
              <a:gd name="T9" fmla="*/ 241935032 h 442"/>
              <a:gd name="T10" fmla="*/ 148688333 w 587"/>
              <a:gd name="T11" fmla="*/ 332660632 h 442"/>
              <a:gd name="T12" fmla="*/ 133567410 w 587"/>
              <a:gd name="T13" fmla="*/ 498990998 h 442"/>
              <a:gd name="T14" fmla="*/ 73083693 w 587"/>
              <a:gd name="T15" fmla="*/ 635079398 h 442"/>
              <a:gd name="T16" fmla="*/ 209172075 w 587"/>
              <a:gd name="T17" fmla="*/ 877014530 h 442"/>
              <a:gd name="T18" fmla="*/ 390623152 w 587"/>
              <a:gd name="T19" fmla="*/ 982861063 h 442"/>
              <a:gd name="T20" fmla="*/ 481348790 w 587"/>
              <a:gd name="T21" fmla="*/ 1013102930 h 442"/>
              <a:gd name="T22" fmla="*/ 844251143 w 587"/>
              <a:gd name="T23" fmla="*/ 997981996 h 442"/>
              <a:gd name="T24" fmla="*/ 1252516066 w 587"/>
              <a:gd name="T25" fmla="*/ 1073586663 h 442"/>
              <a:gd name="T26" fmla="*/ 1479329913 w 587"/>
              <a:gd name="T27" fmla="*/ 1013102930 h 442"/>
              <a:gd name="T28" fmla="*/ 1373483451 w 587"/>
              <a:gd name="T29" fmla="*/ 740925931 h 442"/>
              <a:gd name="T30" fmla="*/ 1222274220 w 587"/>
              <a:gd name="T31" fmla="*/ 619958465 h 442"/>
              <a:gd name="T32" fmla="*/ 1040823143 w 587"/>
              <a:gd name="T33" fmla="*/ 468749131 h 442"/>
              <a:gd name="T34" fmla="*/ 738404483 w 587"/>
              <a:gd name="T35" fmla="*/ 332660632 h 442"/>
              <a:gd name="T36" fmla="*/ 602316175 w 587"/>
              <a:gd name="T37" fmla="*/ 151209383 h 442"/>
              <a:gd name="T38" fmla="*/ 556953405 w 587"/>
              <a:gd name="T39" fmla="*/ 45362812 h 442"/>
              <a:gd name="T40" fmla="*/ 511590636 w 587"/>
              <a:gd name="T41" fmla="*/ 0 h 4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7"/>
              <a:gd name="T64" fmla="*/ 0 h 442"/>
              <a:gd name="T65" fmla="*/ 587 w 587"/>
              <a:gd name="T66" fmla="*/ 442 h 4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7" h="442">
                <a:moveTo>
                  <a:pt x="203" y="0"/>
                </a:moveTo>
                <a:cubicBezTo>
                  <a:pt x="171" y="11"/>
                  <a:pt x="190" y="2"/>
                  <a:pt x="149" y="30"/>
                </a:cubicBezTo>
                <a:cubicBezTo>
                  <a:pt x="143" y="34"/>
                  <a:pt x="131" y="42"/>
                  <a:pt x="131" y="42"/>
                </a:cubicBezTo>
                <a:cubicBezTo>
                  <a:pt x="111" y="72"/>
                  <a:pt x="125" y="56"/>
                  <a:pt x="83" y="84"/>
                </a:cubicBezTo>
                <a:cubicBezTo>
                  <a:pt x="77" y="88"/>
                  <a:pt x="65" y="96"/>
                  <a:pt x="65" y="96"/>
                </a:cubicBezTo>
                <a:cubicBezTo>
                  <a:pt x="63" y="108"/>
                  <a:pt x="60" y="120"/>
                  <a:pt x="59" y="132"/>
                </a:cubicBezTo>
                <a:cubicBezTo>
                  <a:pt x="56" y="154"/>
                  <a:pt x="56" y="176"/>
                  <a:pt x="53" y="198"/>
                </a:cubicBezTo>
                <a:cubicBezTo>
                  <a:pt x="50" y="218"/>
                  <a:pt x="35" y="233"/>
                  <a:pt x="29" y="252"/>
                </a:cubicBezTo>
                <a:cubicBezTo>
                  <a:pt x="21" y="334"/>
                  <a:pt x="0" y="339"/>
                  <a:pt x="83" y="348"/>
                </a:cubicBezTo>
                <a:cubicBezTo>
                  <a:pt x="109" y="367"/>
                  <a:pt x="121" y="379"/>
                  <a:pt x="155" y="390"/>
                </a:cubicBezTo>
                <a:cubicBezTo>
                  <a:pt x="167" y="394"/>
                  <a:pt x="191" y="402"/>
                  <a:pt x="191" y="402"/>
                </a:cubicBezTo>
                <a:cubicBezTo>
                  <a:pt x="231" y="442"/>
                  <a:pt x="287" y="408"/>
                  <a:pt x="335" y="396"/>
                </a:cubicBezTo>
                <a:cubicBezTo>
                  <a:pt x="390" y="407"/>
                  <a:pt x="443" y="408"/>
                  <a:pt x="497" y="426"/>
                </a:cubicBezTo>
                <a:cubicBezTo>
                  <a:pt x="533" y="421"/>
                  <a:pt x="558" y="422"/>
                  <a:pt x="587" y="402"/>
                </a:cubicBezTo>
                <a:cubicBezTo>
                  <a:pt x="579" y="363"/>
                  <a:pt x="568" y="327"/>
                  <a:pt x="545" y="294"/>
                </a:cubicBezTo>
                <a:cubicBezTo>
                  <a:pt x="530" y="272"/>
                  <a:pt x="504" y="263"/>
                  <a:pt x="485" y="246"/>
                </a:cubicBezTo>
                <a:cubicBezTo>
                  <a:pt x="451" y="216"/>
                  <a:pt x="453" y="206"/>
                  <a:pt x="413" y="186"/>
                </a:cubicBezTo>
                <a:cubicBezTo>
                  <a:pt x="374" y="166"/>
                  <a:pt x="330" y="156"/>
                  <a:pt x="293" y="132"/>
                </a:cubicBezTo>
                <a:cubicBezTo>
                  <a:pt x="275" y="105"/>
                  <a:pt x="267" y="78"/>
                  <a:pt x="239" y="60"/>
                </a:cubicBezTo>
                <a:cubicBezTo>
                  <a:pt x="235" y="45"/>
                  <a:pt x="234" y="29"/>
                  <a:pt x="221" y="18"/>
                </a:cubicBezTo>
                <a:cubicBezTo>
                  <a:pt x="199" y="0"/>
                  <a:pt x="189" y="14"/>
                  <a:pt x="203" y="0"/>
                </a:cubicBezTo>
                <a:close/>
              </a:path>
            </a:pathLst>
          </a:custGeom>
          <a:gradFill rotWithShape="0">
            <a:gsLst>
              <a:gs pos="0">
                <a:srgbClr val="929292"/>
              </a:gs>
              <a:gs pos="100000">
                <a:srgbClr val="C0C0C0"/>
              </a:gs>
            </a:gsLst>
            <a:lin ang="0" scaled="1"/>
          </a:gradFill>
          <a:ln w="12699" cap="flat" cmpd="sng">
            <a:solidFill>
              <a:schemeClr val="tx1"/>
            </a:solidFill>
            <a:prstDash val="solid"/>
            <a:round/>
            <a:headEnd type="none" w="med" len="med"/>
            <a:tailEnd type="none" w="med" len="med"/>
          </a:ln>
        </p:spPr>
        <p:txBody>
          <a:bodyPr wrap="none" anchor="ctr"/>
          <a:lstStyle/>
          <a:p>
            <a:endParaRPr lang="en-IN"/>
          </a:p>
        </p:txBody>
      </p:sp>
      <p:sp>
        <p:nvSpPr>
          <p:cNvPr id="24621" name="Freeform 76"/>
          <p:cNvSpPr>
            <a:spLocks/>
          </p:cNvSpPr>
          <p:nvPr/>
        </p:nvSpPr>
        <p:spPr bwMode="auto">
          <a:xfrm>
            <a:off x="6090048" y="1795464"/>
            <a:ext cx="833439" cy="715567"/>
          </a:xfrm>
          <a:custGeom>
            <a:avLst/>
            <a:gdLst>
              <a:gd name="T0" fmla="*/ 118211353 w 849"/>
              <a:gd name="T1" fmla="*/ 564696080 h 631"/>
              <a:gd name="T2" fmla="*/ 262120190 w 849"/>
              <a:gd name="T3" fmla="*/ 1003650669 h 631"/>
              <a:gd name="T4" fmla="*/ 508820319 w 849"/>
              <a:gd name="T5" fmla="*/ 1277996979 h 631"/>
              <a:gd name="T6" fmla="*/ 570495331 w 849"/>
              <a:gd name="T7" fmla="*/ 1360301024 h 631"/>
              <a:gd name="T8" fmla="*/ 776079303 w 849"/>
              <a:gd name="T9" fmla="*/ 1442605068 h 631"/>
              <a:gd name="T10" fmla="*/ 899430635 w 849"/>
              <a:gd name="T11" fmla="*/ 1387735201 h 631"/>
              <a:gd name="T12" fmla="*/ 1002221885 w 849"/>
              <a:gd name="T13" fmla="*/ 1140824580 h 631"/>
              <a:gd name="T14" fmla="*/ 1269482015 w 849"/>
              <a:gd name="T15" fmla="*/ 893912447 h 631"/>
              <a:gd name="T16" fmla="*/ 1372273264 w 849"/>
              <a:gd name="T17" fmla="*/ 125741539 h 631"/>
              <a:gd name="T18" fmla="*/ 1063898206 w 849"/>
              <a:gd name="T19" fmla="*/ 43437459 h 631"/>
              <a:gd name="T20" fmla="*/ 796638077 w 849"/>
              <a:gd name="T21" fmla="*/ 262915498 h 631"/>
              <a:gd name="T22" fmla="*/ 467704081 w 849"/>
              <a:gd name="T23" fmla="*/ 180611406 h 631"/>
              <a:gd name="T24" fmla="*/ 282677655 w 849"/>
              <a:gd name="T25" fmla="*/ 509827726 h 631"/>
              <a:gd name="T26" fmla="*/ 15418758 w 849"/>
              <a:gd name="T27" fmla="*/ 509827726 h 631"/>
              <a:gd name="T28" fmla="*/ 138768817 w 849"/>
              <a:gd name="T29" fmla="*/ 701869992 h 631"/>
              <a:gd name="T30" fmla="*/ 159327591 w 849"/>
              <a:gd name="T31" fmla="*/ 784174036 h 6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49"/>
              <a:gd name="T49" fmla="*/ 0 h 631"/>
              <a:gd name="T50" fmla="*/ 849 w 849"/>
              <a:gd name="T51" fmla="*/ 631 h 6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49" h="631">
                <a:moveTo>
                  <a:pt x="69" y="247"/>
                </a:moveTo>
                <a:cubicBezTo>
                  <a:pt x="90" y="311"/>
                  <a:pt x="110" y="385"/>
                  <a:pt x="153" y="439"/>
                </a:cubicBezTo>
                <a:cubicBezTo>
                  <a:pt x="206" y="505"/>
                  <a:pt x="230" y="515"/>
                  <a:pt x="297" y="559"/>
                </a:cubicBezTo>
                <a:cubicBezTo>
                  <a:pt x="311" y="568"/>
                  <a:pt x="319" y="586"/>
                  <a:pt x="333" y="595"/>
                </a:cubicBezTo>
                <a:cubicBezTo>
                  <a:pt x="365" y="616"/>
                  <a:pt x="417" y="619"/>
                  <a:pt x="453" y="631"/>
                </a:cubicBezTo>
                <a:cubicBezTo>
                  <a:pt x="477" y="623"/>
                  <a:pt x="501" y="615"/>
                  <a:pt x="525" y="607"/>
                </a:cubicBezTo>
                <a:cubicBezTo>
                  <a:pt x="570" y="592"/>
                  <a:pt x="568" y="533"/>
                  <a:pt x="585" y="499"/>
                </a:cubicBezTo>
                <a:cubicBezTo>
                  <a:pt x="619" y="432"/>
                  <a:pt x="671" y="405"/>
                  <a:pt x="741" y="391"/>
                </a:cubicBezTo>
                <a:cubicBezTo>
                  <a:pt x="849" y="319"/>
                  <a:pt x="772" y="171"/>
                  <a:pt x="801" y="55"/>
                </a:cubicBezTo>
                <a:cubicBezTo>
                  <a:pt x="718" y="0"/>
                  <a:pt x="731" y="5"/>
                  <a:pt x="621" y="19"/>
                </a:cubicBezTo>
                <a:cubicBezTo>
                  <a:pt x="568" y="54"/>
                  <a:pt x="521" y="87"/>
                  <a:pt x="465" y="115"/>
                </a:cubicBezTo>
                <a:cubicBezTo>
                  <a:pt x="403" y="94"/>
                  <a:pt x="337" y="92"/>
                  <a:pt x="273" y="79"/>
                </a:cubicBezTo>
                <a:cubicBezTo>
                  <a:pt x="219" y="115"/>
                  <a:pt x="193" y="166"/>
                  <a:pt x="165" y="223"/>
                </a:cubicBezTo>
                <a:cubicBezTo>
                  <a:pt x="115" y="206"/>
                  <a:pt x="64" y="184"/>
                  <a:pt x="9" y="223"/>
                </a:cubicBezTo>
                <a:cubicBezTo>
                  <a:pt x="0" y="229"/>
                  <a:pt x="78" y="304"/>
                  <a:pt x="81" y="307"/>
                </a:cubicBezTo>
                <a:cubicBezTo>
                  <a:pt x="85" y="319"/>
                  <a:pt x="93" y="343"/>
                  <a:pt x="93" y="343"/>
                </a:cubicBezTo>
              </a:path>
            </a:pathLst>
          </a:custGeom>
          <a:gradFill rotWithShape="0">
            <a:gsLst>
              <a:gs pos="0">
                <a:srgbClr val="008080"/>
              </a:gs>
              <a:gs pos="100000">
                <a:srgbClr val="004848"/>
              </a:gs>
            </a:gsLst>
            <a:lin ang="5400000" scaled="1"/>
          </a:gradFill>
          <a:ln w="12700" cap="flat" cmpd="sng">
            <a:solidFill>
              <a:schemeClr val="tx1"/>
            </a:solidFill>
            <a:prstDash val="solid"/>
            <a:round/>
            <a:headEnd type="none" w="med" len="med"/>
            <a:tailEnd type="none" w="med" len="med"/>
          </a:ln>
        </p:spPr>
        <p:txBody>
          <a:bodyPr wrap="none" anchor="ctr"/>
          <a:lstStyle/>
          <a:p>
            <a:endParaRPr lang="en-IN"/>
          </a:p>
        </p:txBody>
      </p:sp>
      <p:pic>
        <p:nvPicPr>
          <p:cNvPr id="542797" name="Picture 77"/>
          <p:cNvPicPr>
            <a:picLocks noChangeAspect="1" noChangeArrowheads="1"/>
          </p:cNvPicPr>
          <p:nvPr/>
        </p:nvPicPr>
        <p:blipFill>
          <a:blip r:embed="rId6"/>
          <a:srcRect/>
          <a:stretch>
            <a:fillRect/>
          </a:stretch>
        </p:blipFill>
        <p:spPr bwMode="auto">
          <a:xfrm>
            <a:off x="6199589" y="2332436"/>
            <a:ext cx="75009" cy="159544"/>
          </a:xfrm>
          <a:prstGeom prst="rect">
            <a:avLst/>
          </a:prstGeom>
          <a:noFill/>
          <a:ln w="12700">
            <a:noFill/>
            <a:miter lim="800000"/>
            <a:headEnd/>
            <a:tailEnd/>
          </a:ln>
          <a:effectLst>
            <a:outerShdw dist="17961" dir="2700000" algn="ctr" rotWithShape="0">
              <a:schemeClr val="tx2"/>
            </a:outerShdw>
          </a:effectLst>
        </p:spPr>
      </p:pic>
      <p:pic>
        <p:nvPicPr>
          <p:cNvPr id="542798" name="Picture 78"/>
          <p:cNvPicPr>
            <a:picLocks noChangeAspect="1" noChangeArrowheads="1"/>
          </p:cNvPicPr>
          <p:nvPr/>
        </p:nvPicPr>
        <p:blipFill>
          <a:blip r:embed="rId6"/>
          <a:srcRect/>
          <a:stretch>
            <a:fillRect/>
          </a:stretch>
        </p:blipFill>
        <p:spPr bwMode="auto">
          <a:xfrm>
            <a:off x="6892533" y="2346723"/>
            <a:ext cx="75009" cy="159544"/>
          </a:xfrm>
          <a:prstGeom prst="rect">
            <a:avLst/>
          </a:prstGeom>
          <a:noFill/>
          <a:ln w="12700">
            <a:noFill/>
            <a:miter lim="800000"/>
            <a:headEnd/>
            <a:tailEnd/>
          </a:ln>
          <a:effectLst>
            <a:outerShdw dist="17961" dir="2700000" algn="ctr" rotWithShape="0">
              <a:schemeClr val="tx2"/>
            </a:outerShdw>
          </a:effectLst>
        </p:spPr>
      </p:pic>
      <p:pic>
        <p:nvPicPr>
          <p:cNvPr id="542799" name="Picture 79"/>
          <p:cNvPicPr>
            <a:picLocks noChangeAspect="1" noChangeArrowheads="1"/>
          </p:cNvPicPr>
          <p:nvPr/>
        </p:nvPicPr>
        <p:blipFill>
          <a:blip r:embed="rId6"/>
          <a:srcRect/>
          <a:stretch>
            <a:fillRect/>
          </a:stretch>
        </p:blipFill>
        <p:spPr bwMode="auto">
          <a:xfrm>
            <a:off x="6942538" y="1903811"/>
            <a:ext cx="75009" cy="159544"/>
          </a:xfrm>
          <a:prstGeom prst="rect">
            <a:avLst/>
          </a:prstGeom>
          <a:noFill/>
          <a:ln w="12700">
            <a:noFill/>
            <a:miter lim="800000"/>
            <a:headEnd/>
            <a:tailEnd/>
          </a:ln>
          <a:effectLst>
            <a:outerShdw dist="17961" dir="2700000" algn="ctr" rotWithShape="0">
              <a:schemeClr val="tx2"/>
            </a:outerShdw>
          </a:effectLst>
        </p:spPr>
      </p:pic>
      <p:pic>
        <p:nvPicPr>
          <p:cNvPr id="542800" name="Picture 80" descr="IN00576_"/>
          <p:cNvPicPr>
            <a:picLocks noChangeAspect="1" noChangeArrowheads="1"/>
          </p:cNvPicPr>
          <p:nvPr/>
        </p:nvPicPr>
        <p:blipFill>
          <a:blip r:embed="rId3"/>
          <a:srcRect/>
          <a:stretch>
            <a:fillRect/>
          </a:stretch>
        </p:blipFill>
        <p:spPr bwMode="auto">
          <a:xfrm>
            <a:off x="6467475" y="2019301"/>
            <a:ext cx="128588" cy="185739"/>
          </a:xfrm>
          <a:prstGeom prst="rect">
            <a:avLst/>
          </a:prstGeom>
          <a:noFill/>
          <a:ln w="9525">
            <a:noFill/>
            <a:miter lim="800000"/>
            <a:headEnd/>
            <a:tailEnd/>
          </a:ln>
          <a:effectLst>
            <a:outerShdw dist="17961" dir="2700000" algn="ctr" rotWithShape="0">
              <a:schemeClr val="tx2"/>
            </a:outerShdw>
          </a:effectLst>
        </p:spPr>
      </p:pic>
      <p:pic>
        <p:nvPicPr>
          <p:cNvPr id="542801" name="Picture 81"/>
          <p:cNvPicPr>
            <a:picLocks noChangeAspect="1" noChangeArrowheads="1"/>
          </p:cNvPicPr>
          <p:nvPr/>
        </p:nvPicPr>
        <p:blipFill>
          <a:blip r:embed="rId6"/>
          <a:srcRect/>
          <a:stretch>
            <a:fillRect/>
          </a:stretch>
        </p:blipFill>
        <p:spPr bwMode="auto">
          <a:xfrm>
            <a:off x="6206733" y="2106217"/>
            <a:ext cx="75009" cy="159544"/>
          </a:xfrm>
          <a:prstGeom prst="rect">
            <a:avLst/>
          </a:prstGeom>
          <a:noFill/>
          <a:ln w="12700">
            <a:noFill/>
            <a:miter lim="800000"/>
            <a:headEnd/>
            <a:tailEnd/>
          </a:ln>
          <a:effectLst>
            <a:outerShdw dist="17961" dir="2700000" algn="ctr" rotWithShape="0">
              <a:schemeClr val="tx2"/>
            </a:outerShdw>
          </a:effectLst>
        </p:spPr>
      </p:pic>
      <p:sp>
        <p:nvSpPr>
          <p:cNvPr id="24627" name="Arc 82"/>
          <p:cNvSpPr>
            <a:spLocks/>
          </p:cNvSpPr>
          <p:nvPr/>
        </p:nvSpPr>
        <p:spPr bwMode="auto">
          <a:xfrm>
            <a:off x="6543676" y="2120506"/>
            <a:ext cx="360760" cy="282179"/>
          </a:xfrm>
          <a:custGeom>
            <a:avLst/>
            <a:gdLst>
              <a:gd name="T0" fmla="*/ 44053830 w 21008"/>
              <a:gd name="T1" fmla="*/ 0 h 21286"/>
              <a:gd name="T2" fmla="*/ 252174269 w 21008"/>
              <a:gd name="T3" fmla="*/ 89816467 h 21286"/>
              <a:gd name="T4" fmla="*/ 0 w 21008"/>
              <a:gd name="T5" fmla="*/ 117542893 h 21286"/>
              <a:gd name="T6" fmla="*/ 0 60000 65536"/>
              <a:gd name="T7" fmla="*/ 0 60000 65536"/>
              <a:gd name="T8" fmla="*/ 0 60000 65536"/>
              <a:gd name="T9" fmla="*/ 0 w 21008"/>
              <a:gd name="T10" fmla="*/ 0 h 21286"/>
              <a:gd name="T11" fmla="*/ 21008 w 21008"/>
              <a:gd name="T12" fmla="*/ 21286 h 21286"/>
            </a:gdLst>
            <a:ahLst/>
            <a:cxnLst>
              <a:cxn ang="T6">
                <a:pos x="T0" y="T1"/>
              </a:cxn>
              <a:cxn ang="T7">
                <a:pos x="T2" y="T3"/>
              </a:cxn>
              <a:cxn ang="T8">
                <a:pos x="T4" y="T5"/>
              </a:cxn>
            </a:cxnLst>
            <a:rect l="T9" t="T10" r="T11" b="T12"/>
            <a:pathLst>
              <a:path w="21008" h="21286" fill="none" extrusionOk="0">
                <a:moveTo>
                  <a:pt x="3669" y="0"/>
                </a:moveTo>
                <a:cubicBezTo>
                  <a:pt x="12181" y="1467"/>
                  <a:pt x="19000" y="7864"/>
                  <a:pt x="21008" y="16264"/>
                </a:cubicBezTo>
              </a:path>
              <a:path w="21008" h="21286" stroke="0" extrusionOk="0">
                <a:moveTo>
                  <a:pt x="3669" y="0"/>
                </a:moveTo>
                <a:cubicBezTo>
                  <a:pt x="12181" y="1467"/>
                  <a:pt x="19000" y="7864"/>
                  <a:pt x="21008" y="16264"/>
                </a:cubicBezTo>
                <a:lnTo>
                  <a:pt x="0" y="21286"/>
                </a:lnTo>
                <a:close/>
              </a:path>
            </a:pathLst>
          </a:custGeom>
          <a:noFill/>
          <a:ln w="12699">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628" name="Arc 83"/>
          <p:cNvSpPr>
            <a:spLocks/>
          </p:cNvSpPr>
          <p:nvPr/>
        </p:nvSpPr>
        <p:spPr bwMode="auto">
          <a:xfrm flipH="1">
            <a:off x="6286501" y="2115743"/>
            <a:ext cx="235744" cy="84535"/>
          </a:xfrm>
          <a:custGeom>
            <a:avLst/>
            <a:gdLst>
              <a:gd name="T0" fmla="*/ 13402888 w 20374"/>
              <a:gd name="T1" fmla="*/ 0 h 21289"/>
              <a:gd name="T2" fmla="*/ 74814227 w 20374"/>
              <a:gd name="T3" fmla="*/ 2094853 h 21289"/>
              <a:gd name="T4" fmla="*/ 0 w 20374"/>
              <a:gd name="T5" fmla="*/ 3159367 h 21289"/>
              <a:gd name="T6" fmla="*/ 0 60000 65536"/>
              <a:gd name="T7" fmla="*/ 0 60000 65536"/>
              <a:gd name="T8" fmla="*/ 0 60000 65536"/>
              <a:gd name="T9" fmla="*/ 0 w 20374"/>
              <a:gd name="T10" fmla="*/ 0 h 21289"/>
              <a:gd name="T11" fmla="*/ 20374 w 20374"/>
              <a:gd name="T12" fmla="*/ 21289 h 21289"/>
            </a:gdLst>
            <a:ahLst/>
            <a:cxnLst>
              <a:cxn ang="T6">
                <a:pos x="T0" y="T1"/>
              </a:cxn>
              <a:cxn ang="T7">
                <a:pos x="T2" y="T3"/>
              </a:cxn>
              <a:cxn ang="T8">
                <a:pos x="T4" y="T5"/>
              </a:cxn>
            </a:cxnLst>
            <a:rect l="T9" t="T10" r="T11" b="T12"/>
            <a:pathLst>
              <a:path w="20374" h="21289" fill="none" extrusionOk="0">
                <a:moveTo>
                  <a:pt x="3650" y="-1"/>
                </a:moveTo>
                <a:cubicBezTo>
                  <a:pt x="11372" y="1323"/>
                  <a:pt x="17772" y="6725"/>
                  <a:pt x="20374" y="14115"/>
                </a:cubicBezTo>
              </a:path>
              <a:path w="20374" h="21289" stroke="0" extrusionOk="0">
                <a:moveTo>
                  <a:pt x="3650" y="-1"/>
                </a:moveTo>
                <a:cubicBezTo>
                  <a:pt x="11372" y="1323"/>
                  <a:pt x="17772" y="6725"/>
                  <a:pt x="20374" y="14115"/>
                </a:cubicBezTo>
                <a:lnTo>
                  <a:pt x="0" y="21289"/>
                </a:lnTo>
                <a:close/>
              </a:path>
            </a:pathLst>
          </a:custGeom>
          <a:noFill/>
          <a:ln w="12699">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629" name="Arc 84"/>
          <p:cNvSpPr>
            <a:spLocks/>
          </p:cNvSpPr>
          <p:nvPr/>
        </p:nvSpPr>
        <p:spPr bwMode="auto">
          <a:xfrm flipH="1">
            <a:off x="6579397" y="1964535"/>
            <a:ext cx="370285" cy="92869"/>
          </a:xfrm>
          <a:custGeom>
            <a:avLst/>
            <a:gdLst>
              <a:gd name="T0" fmla="*/ 0 w 20719"/>
              <a:gd name="T1" fmla="*/ 0 h 21600"/>
              <a:gd name="T2" fmla="*/ 280340520 w 20719"/>
              <a:gd name="T3" fmla="*/ 2918773 h 21600"/>
              <a:gd name="T4" fmla="*/ 0 w 20719"/>
              <a:gd name="T5" fmla="*/ 4069279 h 21600"/>
              <a:gd name="T6" fmla="*/ 0 60000 65536"/>
              <a:gd name="T7" fmla="*/ 0 60000 65536"/>
              <a:gd name="T8" fmla="*/ 0 60000 65536"/>
              <a:gd name="T9" fmla="*/ 0 w 20719"/>
              <a:gd name="T10" fmla="*/ 0 h 21600"/>
              <a:gd name="T11" fmla="*/ 20719 w 20719"/>
              <a:gd name="T12" fmla="*/ 21600 h 21600"/>
            </a:gdLst>
            <a:ahLst/>
            <a:cxnLst>
              <a:cxn ang="T6">
                <a:pos x="T0" y="T1"/>
              </a:cxn>
              <a:cxn ang="T7">
                <a:pos x="T2" y="T3"/>
              </a:cxn>
              <a:cxn ang="T8">
                <a:pos x="T4" y="T5"/>
              </a:cxn>
            </a:cxnLst>
            <a:rect l="T9" t="T10" r="T11" b="T12"/>
            <a:pathLst>
              <a:path w="20719" h="21600" fill="none" extrusionOk="0">
                <a:moveTo>
                  <a:pt x="-1" y="0"/>
                </a:moveTo>
                <a:cubicBezTo>
                  <a:pt x="9577" y="0"/>
                  <a:pt x="18010" y="6306"/>
                  <a:pt x="20718" y="15493"/>
                </a:cubicBezTo>
              </a:path>
              <a:path w="20719" h="21600" stroke="0" extrusionOk="0">
                <a:moveTo>
                  <a:pt x="-1" y="0"/>
                </a:moveTo>
                <a:cubicBezTo>
                  <a:pt x="9577" y="0"/>
                  <a:pt x="18010" y="6306"/>
                  <a:pt x="20718" y="15493"/>
                </a:cubicBezTo>
                <a:lnTo>
                  <a:pt x="0" y="21600"/>
                </a:lnTo>
                <a:close/>
              </a:path>
            </a:pathLst>
          </a:custGeom>
          <a:noFill/>
          <a:ln w="12699">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630" name="Arc 85"/>
          <p:cNvSpPr>
            <a:spLocks/>
          </p:cNvSpPr>
          <p:nvPr/>
        </p:nvSpPr>
        <p:spPr bwMode="auto">
          <a:xfrm rot="975865" flipH="1">
            <a:off x="6307937" y="2155035"/>
            <a:ext cx="192881" cy="257175"/>
          </a:xfrm>
          <a:custGeom>
            <a:avLst/>
            <a:gdLst>
              <a:gd name="T0" fmla="*/ 11547666 w 21557"/>
              <a:gd name="T1" fmla="*/ 0 h 20501"/>
              <a:gd name="T2" fmla="*/ 36602383 w 21557"/>
              <a:gd name="T3" fmla="*/ 89565794 h 20501"/>
              <a:gd name="T4" fmla="*/ 0 w 21557"/>
              <a:gd name="T5" fmla="*/ 95929504 h 20501"/>
              <a:gd name="T6" fmla="*/ 0 60000 65536"/>
              <a:gd name="T7" fmla="*/ 0 60000 65536"/>
              <a:gd name="T8" fmla="*/ 0 60000 65536"/>
              <a:gd name="T9" fmla="*/ 0 w 21557"/>
              <a:gd name="T10" fmla="*/ 0 h 20501"/>
              <a:gd name="T11" fmla="*/ 21557 w 21557"/>
              <a:gd name="T12" fmla="*/ 20501 h 20501"/>
            </a:gdLst>
            <a:ahLst/>
            <a:cxnLst>
              <a:cxn ang="T6">
                <a:pos x="T0" y="T1"/>
              </a:cxn>
              <a:cxn ang="T7">
                <a:pos x="T2" y="T3"/>
              </a:cxn>
              <a:cxn ang="T8">
                <a:pos x="T4" y="T5"/>
              </a:cxn>
            </a:cxnLst>
            <a:rect l="T9" t="T10" r="T11" b="T12"/>
            <a:pathLst>
              <a:path w="21557" h="20501" fill="none" extrusionOk="0">
                <a:moveTo>
                  <a:pt x="6801" y="-1"/>
                </a:moveTo>
                <a:cubicBezTo>
                  <a:pt x="15163" y="2773"/>
                  <a:pt x="21002" y="10348"/>
                  <a:pt x="21557" y="19140"/>
                </a:cubicBezTo>
              </a:path>
              <a:path w="21557" h="20501" stroke="0" extrusionOk="0">
                <a:moveTo>
                  <a:pt x="6801" y="-1"/>
                </a:moveTo>
                <a:cubicBezTo>
                  <a:pt x="15163" y="2773"/>
                  <a:pt x="21002" y="10348"/>
                  <a:pt x="21557" y="19140"/>
                </a:cubicBezTo>
                <a:lnTo>
                  <a:pt x="0" y="20501"/>
                </a:lnTo>
                <a:close/>
              </a:path>
            </a:pathLst>
          </a:custGeom>
          <a:noFill/>
          <a:ln w="12699">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631" name="Arc 86"/>
          <p:cNvSpPr>
            <a:spLocks/>
          </p:cNvSpPr>
          <p:nvPr/>
        </p:nvSpPr>
        <p:spPr bwMode="auto">
          <a:xfrm>
            <a:off x="7019930" y="1957387"/>
            <a:ext cx="188119" cy="52388"/>
          </a:xfrm>
          <a:custGeom>
            <a:avLst/>
            <a:gdLst>
              <a:gd name="T0" fmla="*/ 0 w 21600"/>
              <a:gd name="T1" fmla="*/ 0 h 21600"/>
              <a:gd name="T2" fmla="*/ 33822427 w 21600"/>
              <a:gd name="T3" fmla="*/ 730453 h 21600"/>
              <a:gd name="T4" fmla="*/ 0 w 21600"/>
              <a:gd name="T5" fmla="*/ 73045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699">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632" name="Rectangle 87"/>
          <p:cNvSpPr>
            <a:spLocks noChangeArrowheads="1"/>
          </p:cNvSpPr>
          <p:nvPr/>
        </p:nvSpPr>
        <p:spPr bwMode="auto">
          <a:xfrm>
            <a:off x="7067554" y="1771654"/>
            <a:ext cx="271463" cy="119063"/>
          </a:xfrm>
          <a:prstGeom prst="rect">
            <a:avLst/>
          </a:prstGeom>
          <a:solidFill>
            <a:schemeClr val="accent2"/>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pic>
        <p:nvPicPr>
          <p:cNvPr id="24633" name="Picture 88" descr="BL00581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87131" y="1840709"/>
            <a:ext cx="845344" cy="1368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4" name="Line 89"/>
          <p:cNvSpPr>
            <a:spLocks noChangeShapeType="1"/>
          </p:cNvSpPr>
          <p:nvPr/>
        </p:nvSpPr>
        <p:spPr bwMode="auto">
          <a:xfrm>
            <a:off x="2241947" y="3362330"/>
            <a:ext cx="0" cy="783431"/>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635" name="Line 90"/>
          <p:cNvSpPr>
            <a:spLocks noChangeShapeType="1"/>
          </p:cNvSpPr>
          <p:nvPr/>
        </p:nvSpPr>
        <p:spPr bwMode="auto">
          <a:xfrm>
            <a:off x="2721773" y="3295653"/>
            <a:ext cx="946547" cy="827485"/>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636" name="Line 91"/>
          <p:cNvSpPr>
            <a:spLocks noChangeShapeType="1"/>
          </p:cNvSpPr>
          <p:nvPr/>
        </p:nvSpPr>
        <p:spPr bwMode="auto">
          <a:xfrm flipH="1" flipV="1">
            <a:off x="6803231" y="2751538"/>
            <a:ext cx="0" cy="1207295"/>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24637" name="Group 92"/>
          <p:cNvGrpSpPr>
            <a:grpSpLocks/>
          </p:cNvGrpSpPr>
          <p:nvPr/>
        </p:nvGrpSpPr>
        <p:grpSpPr bwMode="auto">
          <a:xfrm>
            <a:off x="2719390" y="3992168"/>
            <a:ext cx="740568" cy="369094"/>
            <a:chOff x="1360" y="2606"/>
            <a:chExt cx="622" cy="310"/>
          </a:xfrm>
        </p:grpSpPr>
        <p:sp>
          <p:nvSpPr>
            <p:cNvPr id="24649" name="Text Box 93"/>
            <p:cNvSpPr txBox="1">
              <a:spLocks noChangeArrowheads="1"/>
            </p:cNvSpPr>
            <p:nvPr/>
          </p:nvSpPr>
          <p:spPr bwMode="auto">
            <a:xfrm>
              <a:off x="1360" y="2606"/>
              <a:ext cx="6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dirty="0"/>
                <a:t>Connects To</a:t>
              </a:r>
            </a:p>
          </p:txBody>
        </p:sp>
        <p:sp>
          <p:nvSpPr>
            <p:cNvPr id="24650" name="Line 94"/>
            <p:cNvSpPr>
              <a:spLocks noChangeShapeType="1"/>
            </p:cNvSpPr>
            <p:nvPr/>
          </p:nvSpPr>
          <p:spPr bwMode="auto">
            <a:xfrm>
              <a:off x="1481" y="2862"/>
              <a:ext cx="429" cy="0"/>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4638" name="Group 95"/>
          <p:cNvGrpSpPr>
            <a:grpSpLocks/>
          </p:cNvGrpSpPr>
          <p:nvPr/>
        </p:nvGrpSpPr>
        <p:grpSpPr bwMode="auto">
          <a:xfrm>
            <a:off x="4348164" y="3990987"/>
            <a:ext cx="710804" cy="369096"/>
            <a:chOff x="2782" y="2632"/>
            <a:chExt cx="597" cy="310"/>
          </a:xfrm>
        </p:grpSpPr>
        <p:sp>
          <p:nvSpPr>
            <p:cNvPr id="24647" name="Text Box 96"/>
            <p:cNvSpPr txBox="1">
              <a:spLocks noChangeArrowheads="1"/>
            </p:cNvSpPr>
            <p:nvPr/>
          </p:nvSpPr>
          <p:spPr bwMode="auto">
            <a:xfrm>
              <a:off x="2782" y="2632"/>
              <a:ext cx="59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dirty="0"/>
                <a:t>Connects To</a:t>
              </a:r>
            </a:p>
          </p:txBody>
        </p:sp>
        <p:sp>
          <p:nvSpPr>
            <p:cNvPr id="24648" name="Line 97"/>
            <p:cNvSpPr>
              <a:spLocks noChangeShapeType="1"/>
            </p:cNvSpPr>
            <p:nvPr/>
          </p:nvSpPr>
          <p:spPr bwMode="auto">
            <a:xfrm>
              <a:off x="2876" y="2885"/>
              <a:ext cx="429" cy="0"/>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24639" name="Freeform 98"/>
          <p:cNvSpPr>
            <a:spLocks/>
          </p:cNvSpPr>
          <p:nvPr/>
        </p:nvSpPr>
        <p:spPr bwMode="auto">
          <a:xfrm>
            <a:off x="4366025" y="4341023"/>
            <a:ext cx="926307" cy="111919"/>
          </a:xfrm>
          <a:custGeom>
            <a:avLst/>
            <a:gdLst>
              <a:gd name="T0" fmla="*/ 0 w 768"/>
              <a:gd name="T1" fmla="*/ 0 h 76"/>
              <a:gd name="T2" fmla="*/ 969829872 w 768"/>
              <a:gd name="T3" fmla="*/ 281436396 h 76"/>
              <a:gd name="T4" fmla="*/ 1986211443 w 768"/>
              <a:gd name="T5" fmla="*/ 69395518 h 76"/>
              <a:gd name="T6" fmla="*/ 0 60000 65536"/>
              <a:gd name="T7" fmla="*/ 0 60000 65536"/>
              <a:gd name="T8" fmla="*/ 0 60000 65536"/>
              <a:gd name="T9" fmla="*/ 0 w 768"/>
              <a:gd name="T10" fmla="*/ 0 h 76"/>
              <a:gd name="T11" fmla="*/ 768 w 768"/>
              <a:gd name="T12" fmla="*/ 76 h 76"/>
            </a:gdLst>
            <a:ahLst/>
            <a:cxnLst>
              <a:cxn ang="T6">
                <a:pos x="T0" y="T1"/>
              </a:cxn>
              <a:cxn ang="T7">
                <a:pos x="T2" y="T3"/>
              </a:cxn>
              <a:cxn ang="T8">
                <a:pos x="T4" y="T5"/>
              </a:cxn>
            </a:cxnLst>
            <a:rect l="T9" t="T10" r="T11" b="T12"/>
            <a:pathLst>
              <a:path w="768" h="76">
                <a:moveTo>
                  <a:pt x="0" y="0"/>
                </a:moveTo>
                <a:cubicBezTo>
                  <a:pt x="123" y="35"/>
                  <a:pt x="247" y="70"/>
                  <a:pt x="375" y="73"/>
                </a:cubicBezTo>
                <a:cubicBezTo>
                  <a:pt x="503" y="76"/>
                  <a:pt x="635" y="47"/>
                  <a:pt x="768" y="18"/>
                </a:cubicBezTo>
              </a:path>
            </a:pathLst>
          </a:custGeom>
          <a:noFill/>
          <a:ln w="12699"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640" name="Freeform 99"/>
          <p:cNvSpPr>
            <a:spLocks/>
          </p:cNvSpPr>
          <p:nvPr/>
        </p:nvSpPr>
        <p:spPr bwMode="auto">
          <a:xfrm>
            <a:off x="3761187" y="4351737"/>
            <a:ext cx="616744" cy="72628"/>
          </a:xfrm>
          <a:custGeom>
            <a:avLst/>
            <a:gdLst>
              <a:gd name="T0" fmla="*/ 0 w 512"/>
              <a:gd name="T1" fmla="*/ 0 h 79"/>
              <a:gd name="T2" fmla="*/ 730017265 w 512"/>
              <a:gd name="T3" fmla="*/ 109685672 h 79"/>
              <a:gd name="T4" fmla="*/ 1320738845 w 512"/>
              <a:gd name="T5" fmla="*/ 54091430 h 79"/>
              <a:gd name="T6" fmla="*/ 0 60000 65536"/>
              <a:gd name="T7" fmla="*/ 0 60000 65536"/>
              <a:gd name="T8" fmla="*/ 0 60000 65536"/>
              <a:gd name="T9" fmla="*/ 0 w 512"/>
              <a:gd name="T10" fmla="*/ 0 h 79"/>
              <a:gd name="T11" fmla="*/ 512 w 512"/>
              <a:gd name="T12" fmla="*/ 79 h 79"/>
            </a:gdLst>
            <a:ahLst/>
            <a:cxnLst>
              <a:cxn ang="T6">
                <a:pos x="T0" y="T1"/>
              </a:cxn>
              <a:cxn ang="T7">
                <a:pos x="T2" y="T3"/>
              </a:cxn>
              <a:cxn ang="T8">
                <a:pos x="T4" y="T5"/>
              </a:cxn>
            </a:cxnLst>
            <a:rect l="T9" t="T10" r="T11" b="T12"/>
            <a:pathLst>
              <a:path w="512" h="79">
                <a:moveTo>
                  <a:pt x="0" y="0"/>
                </a:moveTo>
                <a:cubicBezTo>
                  <a:pt x="99" y="33"/>
                  <a:pt x="198" y="67"/>
                  <a:pt x="283" y="73"/>
                </a:cubicBezTo>
                <a:cubicBezTo>
                  <a:pt x="368" y="79"/>
                  <a:pt x="474" y="45"/>
                  <a:pt x="512" y="36"/>
                </a:cubicBezTo>
              </a:path>
            </a:pathLst>
          </a:custGeom>
          <a:noFill/>
          <a:ln w="12699"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pic>
        <p:nvPicPr>
          <p:cNvPr id="24641" name="Picture 100" descr="IN0057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8318" y="4214814"/>
            <a:ext cx="223839" cy="76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42" name="Arc 101"/>
          <p:cNvSpPr>
            <a:spLocks/>
          </p:cNvSpPr>
          <p:nvPr/>
        </p:nvSpPr>
        <p:spPr bwMode="auto">
          <a:xfrm flipV="1">
            <a:off x="7197330" y="4427938"/>
            <a:ext cx="413147" cy="391715"/>
          </a:xfrm>
          <a:custGeom>
            <a:avLst/>
            <a:gdLst>
              <a:gd name="T0" fmla="*/ 0 w 21600"/>
              <a:gd name="T1" fmla="*/ 0 h 21600"/>
              <a:gd name="T2" fmla="*/ 358278577 w 21600"/>
              <a:gd name="T3" fmla="*/ 304262728 h 21600"/>
              <a:gd name="T4" fmla="*/ 0 w 21600"/>
              <a:gd name="T5" fmla="*/ 30536552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898" y="0"/>
                  <a:pt x="21556" y="9623"/>
                  <a:pt x="21599" y="21522"/>
                </a:cubicBezTo>
              </a:path>
              <a:path w="21600" h="21600" stroke="0" extrusionOk="0">
                <a:moveTo>
                  <a:pt x="-1" y="0"/>
                </a:moveTo>
                <a:cubicBezTo>
                  <a:pt x="11898" y="0"/>
                  <a:pt x="21556" y="9623"/>
                  <a:pt x="21599" y="21522"/>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643" name="Arc 102"/>
          <p:cNvSpPr>
            <a:spLocks/>
          </p:cNvSpPr>
          <p:nvPr/>
        </p:nvSpPr>
        <p:spPr bwMode="auto">
          <a:xfrm flipV="1">
            <a:off x="6881816" y="4391026"/>
            <a:ext cx="638175" cy="414339"/>
          </a:xfrm>
          <a:custGeom>
            <a:avLst/>
            <a:gdLst>
              <a:gd name="T0" fmla="*/ 14012006 w 21499"/>
              <a:gd name="T1" fmla="*/ 0 h 21599"/>
              <a:gd name="T2" fmla="*/ 1332904306 w 21499"/>
              <a:gd name="T3" fmla="*/ 326581394 h 21599"/>
              <a:gd name="T4" fmla="*/ 0 w 21499"/>
              <a:gd name="T5" fmla="*/ 361419468 h 21599"/>
              <a:gd name="T6" fmla="*/ 0 60000 65536"/>
              <a:gd name="T7" fmla="*/ 0 60000 65536"/>
              <a:gd name="T8" fmla="*/ 0 60000 65536"/>
              <a:gd name="T9" fmla="*/ 0 w 21499"/>
              <a:gd name="T10" fmla="*/ 0 h 21599"/>
              <a:gd name="T11" fmla="*/ 21499 w 21499"/>
              <a:gd name="T12" fmla="*/ 21599 h 21599"/>
            </a:gdLst>
            <a:ahLst/>
            <a:cxnLst>
              <a:cxn ang="T6">
                <a:pos x="T0" y="T1"/>
              </a:cxn>
              <a:cxn ang="T7">
                <a:pos x="T2" y="T3"/>
              </a:cxn>
              <a:cxn ang="T8">
                <a:pos x="T4" y="T5"/>
              </a:cxn>
            </a:cxnLst>
            <a:rect l="T9" t="T10" r="T11" b="T12"/>
            <a:pathLst>
              <a:path w="21499" h="21599" fill="none" extrusionOk="0">
                <a:moveTo>
                  <a:pt x="225" y="0"/>
                </a:moveTo>
                <a:cubicBezTo>
                  <a:pt x="11261" y="115"/>
                  <a:pt x="20435" y="8531"/>
                  <a:pt x="21499" y="19516"/>
                </a:cubicBezTo>
              </a:path>
              <a:path w="21499" h="21599" stroke="0" extrusionOk="0">
                <a:moveTo>
                  <a:pt x="225" y="0"/>
                </a:moveTo>
                <a:cubicBezTo>
                  <a:pt x="11261" y="115"/>
                  <a:pt x="20435" y="8531"/>
                  <a:pt x="21499" y="19516"/>
                </a:cubicBezTo>
                <a:lnTo>
                  <a:pt x="0" y="21599"/>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24644" name="Group 103"/>
          <p:cNvGrpSpPr>
            <a:grpSpLocks/>
          </p:cNvGrpSpPr>
          <p:nvPr/>
        </p:nvGrpSpPr>
        <p:grpSpPr bwMode="auto">
          <a:xfrm>
            <a:off x="5318525" y="3993373"/>
            <a:ext cx="785813" cy="369095"/>
            <a:chOff x="3597" y="2634"/>
            <a:chExt cx="660" cy="310"/>
          </a:xfrm>
        </p:grpSpPr>
        <p:sp>
          <p:nvSpPr>
            <p:cNvPr id="24645" name="Text Box 104"/>
            <p:cNvSpPr txBox="1">
              <a:spLocks noChangeArrowheads="1"/>
            </p:cNvSpPr>
            <p:nvPr/>
          </p:nvSpPr>
          <p:spPr bwMode="auto">
            <a:xfrm>
              <a:off x="3597" y="2634"/>
              <a:ext cx="6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algn="ctr">
                <a:lnSpc>
                  <a:spcPct val="100000"/>
                </a:lnSpc>
                <a:spcBef>
                  <a:spcPct val="50000"/>
                </a:spcBef>
                <a:buFontTx/>
                <a:buNone/>
              </a:pPr>
              <a:r>
                <a:rPr lang="en-US" sz="900" b="1" i="1" dirty="0"/>
                <a:t>Connects To</a:t>
              </a:r>
            </a:p>
          </p:txBody>
        </p:sp>
        <p:sp>
          <p:nvSpPr>
            <p:cNvPr id="24646" name="Line 105"/>
            <p:cNvSpPr>
              <a:spLocks noChangeShapeType="1"/>
            </p:cNvSpPr>
            <p:nvPr/>
          </p:nvSpPr>
          <p:spPr bwMode="auto">
            <a:xfrm>
              <a:off x="3737" y="2891"/>
              <a:ext cx="429" cy="0"/>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3851746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Identified Risk Factors			 </a:t>
            </a:r>
            <a:r>
              <a:rPr lang="en-IN" dirty="0">
                <a:solidFill>
                  <a:schemeClr val="bg1">
                    <a:lumMod val="85000"/>
                  </a:schemeClr>
                </a:solidFill>
              </a:rPr>
              <a:t>(contd..)</a:t>
            </a:r>
            <a:endParaRPr lang="en-IN" dirty="0"/>
          </a:p>
        </p:txBody>
      </p:sp>
      <p:sp>
        <p:nvSpPr>
          <p:cNvPr id="3" name="Content Placeholder 2"/>
          <p:cNvSpPr>
            <a:spLocks noGrp="1"/>
          </p:cNvSpPr>
          <p:nvPr>
            <p:ph idx="1"/>
          </p:nvPr>
        </p:nvSpPr>
        <p:spPr>
          <a:xfrm>
            <a:off x="457200" y="885826"/>
            <a:ext cx="8229600" cy="5240342"/>
          </a:xfrm>
        </p:spPr>
        <p:txBody>
          <a:bodyPr/>
          <a:lstStyle/>
          <a:p>
            <a:pPr marL="585781" lvl="2" indent="-285750">
              <a:spcBef>
                <a:spcPts val="900"/>
              </a:spcBef>
              <a:spcAft>
                <a:spcPts val="451"/>
              </a:spcAft>
              <a:buSzPct val="100000"/>
            </a:pPr>
            <a:r>
              <a:rPr lang="en-IN" sz="1351" dirty="0" smtClean="0">
                <a:latin typeface="Calibri Light" panose="020F0302020204030204" pitchFamily="34" charset="0"/>
              </a:rPr>
              <a:t>The CIM files are very huge XML files, and need special scripts/parsers which can handle it memory efficiently.</a:t>
            </a:r>
            <a:endParaRPr lang="en-IN" dirty="0"/>
          </a:p>
          <a:p>
            <a:pPr marL="585781" lvl="2" indent="-285750">
              <a:spcBef>
                <a:spcPts val="900"/>
              </a:spcBef>
              <a:spcAft>
                <a:spcPts val="451"/>
              </a:spcAft>
              <a:buSzPct val="100000"/>
            </a:pPr>
            <a:r>
              <a:rPr lang="en-IN" sz="1351" dirty="0">
                <a:latin typeface="Calibri Light" panose="020F0302020204030204" pitchFamily="34" charset="0"/>
              </a:rPr>
              <a:t>Different CIM file is having </a:t>
            </a:r>
            <a:r>
              <a:rPr lang="en-IN" sz="1351" dirty="0" smtClean="0">
                <a:latin typeface="Calibri Light" panose="020F0302020204030204" pitchFamily="34" charset="0"/>
              </a:rPr>
              <a:t>different CIM </a:t>
            </a:r>
            <a:r>
              <a:rPr lang="en-IN" sz="1351" dirty="0">
                <a:latin typeface="Calibri Light" panose="020F0302020204030204" pitchFamily="34" charset="0"/>
              </a:rPr>
              <a:t>version and </a:t>
            </a:r>
            <a:r>
              <a:rPr lang="en-IN" sz="1351" dirty="0" smtClean="0">
                <a:latin typeface="Calibri Light" panose="020F0302020204030204" pitchFamily="34" charset="0"/>
              </a:rPr>
              <a:t>also stores inside xml nodes in different way and different node names as per the CIM version standard, and also the content mostly depends upon the RLDC owner which fields they fills info and what info they puts in. (</a:t>
            </a:r>
            <a:r>
              <a:rPr lang="en-IN" sz="1351" dirty="0" err="1" smtClean="0">
                <a:latin typeface="Calibri Light" panose="020F0302020204030204" pitchFamily="34" charset="0"/>
              </a:rPr>
              <a:t>eg</a:t>
            </a:r>
            <a:r>
              <a:rPr lang="en-IN" sz="1351" dirty="0" smtClean="0">
                <a:latin typeface="Calibri Light" panose="020F0302020204030204" pitchFamily="34" charset="0"/>
              </a:rPr>
              <a:t>., </a:t>
            </a:r>
          </a:p>
          <a:p>
            <a:pPr marL="300031" lvl="2" indent="0">
              <a:spcBef>
                <a:spcPts val="900"/>
              </a:spcBef>
              <a:spcAft>
                <a:spcPts val="451"/>
              </a:spcAft>
              <a:buSzPct val="100000"/>
              <a:buNone/>
            </a:pPr>
            <a:r>
              <a:rPr lang="en-IN" sz="1351" u="sng" dirty="0" smtClean="0">
                <a:latin typeface="Calibri Light" panose="020F0302020204030204" pitchFamily="34" charset="0"/>
              </a:rPr>
              <a:t>Header</a:t>
            </a:r>
          </a:p>
          <a:p>
            <a:pPr marL="585781" lvl="2" indent="-285750">
              <a:spcBef>
                <a:spcPts val="900"/>
              </a:spcBef>
              <a:spcAft>
                <a:spcPts val="451"/>
              </a:spcAft>
              <a:buSzPct val="100000"/>
              <a:buFont typeface="Wingdings" panose="05000000000000000000" pitchFamily="2" charset="2"/>
              <a:buChar char="ü"/>
            </a:pPr>
            <a:r>
              <a:rPr lang="en-IN" sz="1351" dirty="0" smtClean="0">
                <a:latin typeface="Calibri Light" panose="020F0302020204030204" pitchFamily="34" charset="0"/>
              </a:rPr>
              <a:t>[NRLDC] &lt;?</a:t>
            </a:r>
            <a:r>
              <a:rPr lang="en-IN" sz="1351" dirty="0">
                <a:latin typeface="Calibri Light" panose="020F0302020204030204" pitchFamily="34" charset="0"/>
              </a:rPr>
              <a:t>xml version="1.0" encoding="UTF-8</a:t>
            </a:r>
            <a:r>
              <a:rPr lang="en-IN" sz="1351" dirty="0" smtClean="0">
                <a:latin typeface="Calibri Light" panose="020F0302020204030204" pitchFamily="34" charset="0"/>
              </a:rPr>
              <a:t>"?&gt;&lt;</a:t>
            </a:r>
            <a:r>
              <a:rPr lang="en-IN" sz="1351" dirty="0" err="1">
                <a:latin typeface="Calibri Light" panose="020F0302020204030204" pitchFamily="34" charset="0"/>
              </a:rPr>
              <a:t>rdf:RDF</a:t>
            </a:r>
            <a:r>
              <a:rPr lang="en-IN" sz="1351" dirty="0">
                <a:latin typeface="Calibri Light" panose="020F0302020204030204" pitchFamily="34" charset="0"/>
              </a:rPr>
              <a:t> </a:t>
            </a:r>
            <a:r>
              <a:rPr lang="en-IN" sz="1351" dirty="0" err="1">
                <a:latin typeface="Calibri Light" panose="020F0302020204030204" pitchFamily="34" charset="0"/>
              </a:rPr>
              <a:t>xmlns:rdf</a:t>
            </a:r>
            <a:r>
              <a:rPr lang="en-IN" sz="1351" dirty="0">
                <a:latin typeface="Calibri Light" panose="020F0302020204030204" pitchFamily="34" charset="0"/>
              </a:rPr>
              <a:t>="http://www.w3.org/1999/02/22-rdf-syntax-ns#" </a:t>
            </a:r>
            <a:r>
              <a:rPr lang="en-IN" sz="1351" dirty="0" err="1">
                <a:latin typeface="Calibri Light" panose="020F0302020204030204" pitchFamily="34" charset="0"/>
              </a:rPr>
              <a:t>xmlns:cim</a:t>
            </a:r>
            <a:r>
              <a:rPr lang="en-IN" sz="1351" dirty="0">
                <a:latin typeface="Calibri Light" panose="020F0302020204030204" pitchFamily="34" charset="0"/>
              </a:rPr>
              <a:t>="http://iec.ch/TC57/2006/CIM-schema-cim12#"&gt;</a:t>
            </a:r>
          </a:p>
          <a:p>
            <a:pPr marL="585781" lvl="2" indent="-285750">
              <a:spcBef>
                <a:spcPts val="900"/>
              </a:spcBef>
              <a:spcAft>
                <a:spcPts val="451"/>
              </a:spcAft>
              <a:buSzPct val="100000"/>
              <a:buFont typeface="Wingdings" panose="05000000000000000000" pitchFamily="2" charset="2"/>
              <a:buChar char="ü"/>
            </a:pPr>
            <a:r>
              <a:rPr lang="en-IN" sz="1351" dirty="0" smtClean="0">
                <a:latin typeface="Calibri Light" panose="020F0302020204030204" pitchFamily="34" charset="0"/>
              </a:rPr>
              <a:t>[</a:t>
            </a:r>
            <a:r>
              <a:rPr lang="en-IN" sz="1351" dirty="0">
                <a:latin typeface="Calibri Light" panose="020F0302020204030204" pitchFamily="34" charset="0"/>
              </a:rPr>
              <a:t>WR/SR/NERLDC</a:t>
            </a:r>
            <a:r>
              <a:rPr lang="en-IN" sz="1351" dirty="0" smtClean="0">
                <a:latin typeface="Calibri Light" panose="020F0302020204030204" pitchFamily="34" charset="0"/>
              </a:rPr>
              <a:t>] </a:t>
            </a:r>
            <a:r>
              <a:rPr lang="en-IN" sz="1351" dirty="0">
                <a:latin typeface="Calibri Light" panose="020F0302020204030204" pitchFamily="34" charset="0"/>
              </a:rPr>
              <a:t>&lt;</a:t>
            </a:r>
            <a:r>
              <a:rPr lang="en-IN" sz="1351" dirty="0" err="1" smtClean="0">
                <a:latin typeface="Calibri Light" panose="020F0302020204030204" pitchFamily="34" charset="0"/>
              </a:rPr>
              <a:t>rdf:RDF</a:t>
            </a:r>
            <a:r>
              <a:rPr lang="en-IN" sz="1351" dirty="0" smtClean="0">
                <a:latin typeface="Calibri Light" panose="020F0302020204030204" pitchFamily="34" charset="0"/>
              </a:rPr>
              <a:t> </a:t>
            </a:r>
            <a:r>
              <a:rPr lang="en-IN" sz="1351" dirty="0" err="1" smtClean="0">
                <a:latin typeface="Calibri Light" panose="020F0302020204030204" pitchFamily="34" charset="0"/>
              </a:rPr>
              <a:t>xmlns:rdf</a:t>
            </a:r>
            <a:r>
              <a:rPr lang="en-IN" sz="1351" dirty="0" smtClean="0">
                <a:latin typeface="Calibri Light" panose="020F0302020204030204" pitchFamily="34" charset="0"/>
              </a:rPr>
              <a:t>=http</a:t>
            </a:r>
            <a:r>
              <a:rPr lang="en-IN" sz="1351" dirty="0">
                <a:latin typeface="Calibri Light" panose="020F0302020204030204" pitchFamily="34" charset="0"/>
              </a:rPr>
              <a:t>://www.w3.org/1999/02/22-rdf-syntax-ns</a:t>
            </a:r>
            <a:r>
              <a:rPr lang="en-IN" sz="1351" dirty="0" smtClean="0">
                <a:latin typeface="Calibri Light" panose="020F0302020204030204" pitchFamily="34" charset="0"/>
              </a:rPr>
              <a:t># </a:t>
            </a:r>
            <a:r>
              <a:rPr lang="en-IN" sz="1351" dirty="0" err="1" smtClean="0">
                <a:latin typeface="Calibri Light" panose="020F0302020204030204" pitchFamily="34" charset="0"/>
              </a:rPr>
              <a:t>xmlns:cim</a:t>
            </a:r>
            <a:r>
              <a:rPr lang="en-IN" sz="1351" dirty="0">
                <a:latin typeface="Calibri Light" panose="020F0302020204030204" pitchFamily="34" charset="0"/>
              </a:rPr>
              <a:t>="http://iec.ch/TC57/2010/CIM-schema-cim15</a:t>
            </a:r>
            <a:r>
              <a:rPr lang="en-IN" sz="1351" dirty="0" smtClean="0">
                <a:latin typeface="Calibri Light" panose="020F0302020204030204" pitchFamily="34" charset="0"/>
              </a:rPr>
              <a:t>#"&gt;</a:t>
            </a:r>
          </a:p>
          <a:p>
            <a:pPr marL="585781" lvl="2" indent="-285750">
              <a:spcBef>
                <a:spcPts val="900"/>
              </a:spcBef>
              <a:spcAft>
                <a:spcPts val="451"/>
              </a:spcAft>
              <a:buSzPct val="100000"/>
              <a:buFont typeface="Wingdings" panose="05000000000000000000" pitchFamily="2" charset="2"/>
              <a:buChar char="ü"/>
            </a:pPr>
            <a:r>
              <a:rPr lang="en-IN" sz="1351" dirty="0">
                <a:latin typeface="Calibri Light" panose="020F0302020204030204" pitchFamily="34" charset="0"/>
              </a:rPr>
              <a:t>[ERLDC] &lt;?xml version="1.0" encoding="UTF-8</a:t>
            </a:r>
            <a:r>
              <a:rPr lang="en-IN" sz="1351" dirty="0" smtClean="0">
                <a:latin typeface="Calibri Light" panose="020F0302020204030204" pitchFamily="34" charset="0"/>
              </a:rPr>
              <a:t>"?&gt;&lt;</a:t>
            </a:r>
            <a:r>
              <a:rPr lang="en-IN" sz="1351" dirty="0" err="1">
                <a:latin typeface="Calibri Light" panose="020F0302020204030204" pitchFamily="34" charset="0"/>
              </a:rPr>
              <a:t>rdf:RDF</a:t>
            </a:r>
            <a:r>
              <a:rPr lang="en-IN" sz="1351" dirty="0">
                <a:latin typeface="Calibri Light" panose="020F0302020204030204" pitchFamily="34" charset="0"/>
              </a:rPr>
              <a:t> </a:t>
            </a:r>
            <a:r>
              <a:rPr lang="en-IN" sz="1351" dirty="0" err="1" smtClean="0">
                <a:latin typeface="Calibri Light" panose="020F0302020204030204" pitchFamily="34" charset="0"/>
              </a:rPr>
              <a:t>xmlns:rdf</a:t>
            </a:r>
            <a:r>
              <a:rPr lang="en-IN" sz="1351" dirty="0" smtClean="0">
                <a:latin typeface="Calibri Light" panose="020F0302020204030204" pitchFamily="34" charset="0"/>
              </a:rPr>
              <a:t>=http</a:t>
            </a:r>
            <a:r>
              <a:rPr lang="en-IN" sz="1351" dirty="0">
                <a:latin typeface="Calibri Light" panose="020F0302020204030204" pitchFamily="34" charset="0"/>
              </a:rPr>
              <a:t>://www.w3.org/1999/02/22-rdf-syntax-ns</a:t>
            </a:r>
            <a:r>
              <a:rPr lang="en-IN" sz="1351" dirty="0" smtClean="0">
                <a:latin typeface="Calibri Light" panose="020F0302020204030204" pitchFamily="34" charset="0"/>
              </a:rPr>
              <a:t># </a:t>
            </a:r>
            <a:r>
              <a:rPr lang="en-IN" sz="1351" dirty="0" err="1" smtClean="0">
                <a:latin typeface="Calibri Light" panose="020F0302020204030204" pitchFamily="34" charset="0"/>
              </a:rPr>
              <a:t>xmlns:cim</a:t>
            </a:r>
            <a:r>
              <a:rPr lang="en-IN" sz="1351" dirty="0">
                <a:latin typeface="Calibri Light" panose="020F0302020204030204" pitchFamily="34" charset="0"/>
              </a:rPr>
              <a:t>="http://iec.ch/TC57/2008/CIM-schema-cim13</a:t>
            </a:r>
            <a:r>
              <a:rPr lang="en-IN" sz="1351" dirty="0" smtClean="0">
                <a:latin typeface="Calibri Light" panose="020F0302020204030204" pitchFamily="34" charset="0"/>
              </a:rPr>
              <a:t>#"&gt;&lt;</a:t>
            </a:r>
            <a:r>
              <a:rPr lang="en-IN" sz="1351" dirty="0" err="1" smtClean="0">
                <a:latin typeface="Calibri Light" panose="020F0302020204030204" pitchFamily="34" charset="0"/>
              </a:rPr>
              <a:t>cim:CimVersion</a:t>
            </a:r>
            <a:r>
              <a:rPr lang="en-IN" sz="1351" dirty="0" smtClean="0">
                <a:latin typeface="Calibri Light" panose="020F0302020204030204" pitchFamily="34" charset="0"/>
              </a:rPr>
              <a:t> </a:t>
            </a:r>
            <a:r>
              <a:rPr lang="en-IN" sz="1351" dirty="0" err="1" smtClean="0">
                <a:latin typeface="Calibri Light" panose="020F0302020204030204" pitchFamily="34" charset="0"/>
              </a:rPr>
              <a:t>rdf:ID</a:t>
            </a:r>
            <a:r>
              <a:rPr lang="en-IN" sz="1351" dirty="0">
                <a:latin typeface="Calibri Light" panose="020F0302020204030204" pitchFamily="34" charset="0"/>
              </a:rPr>
              <a:t>="CIMv10cR7</a:t>
            </a:r>
            <a:r>
              <a:rPr lang="en-IN" sz="1351" dirty="0" smtClean="0">
                <a:latin typeface="Calibri Light" panose="020F0302020204030204" pitchFamily="34" charset="0"/>
              </a:rPr>
              <a:t>"&gt;&lt;</a:t>
            </a:r>
            <a:r>
              <a:rPr lang="en-IN" sz="1351" dirty="0" err="1">
                <a:latin typeface="Calibri Light" panose="020F0302020204030204" pitchFamily="34" charset="0"/>
              </a:rPr>
              <a:t>cim:CimVersion.Version</a:t>
            </a:r>
            <a:r>
              <a:rPr lang="en-IN" sz="1351" dirty="0">
                <a:latin typeface="Calibri Light" panose="020F0302020204030204" pitchFamily="34" charset="0"/>
              </a:rPr>
              <a:t>&gt;cim61970_v002&lt;/</a:t>
            </a:r>
            <a:r>
              <a:rPr lang="en-IN" sz="1351" dirty="0" err="1">
                <a:latin typeface="Calibri Light" panose="020F0302020204030204" pitchFamily="34" charset="0"/>
              </a:rPr>
              <a:t>cim:CimVersion.Version</a:t>
            </a:r>
            <a:r>
              <a:rPr lang="en-IN" sz="1351" dirty="0" smtClean="0">
                <a:latin typeface="Calibri Light" panose="020F0302020204030204" pitchFamily="34" charset="0"/>
              </a:rPr>
              <a:t>&gt;&lt;</a:t>
            </a:r>
            <a:r>
              <a:rPr lang="en-IN" sz="1351" dirty="0" err="1">
                <a:latin typeface="Calibri Light" panose="020F0302020204030204" pitchFamily="34" charset="0"/>
              </a:rPr>
              <a:t>cim:CimVersion.LastUpdate</a:t>
            </a:r>
            <a:r>
              <a:rPr lang="en-IN" sz="1351" dirty="0">
                <a:latin typeface="Calibri Light" panose="020F0302020204030204" pitchFamily="34" charset="0"/>
              </a:rPr>
              <a:t>&gt;2005-04-25&lt;/</a:t>
            </a:r>
            <a:r>
              <a:rPr lang="en-IN" sz="1351" dirty="0" err="1">
                <a:latin typeface="Calibri Light" panose="020F0302020204030204" pitchFamily="34" charset="0"/>
              </a:rPr>
              <a:t>cim:CimVersion.LastUpdate</a:t>
            </a:r>
            <a:r>
              <a:rPr lang="en-IN" sz="1351" dirty="0" smtClean="0">
                <a:latin typeface="Calibri Light" panose="020F0302020204030204" pitchFamily="34" charset="0"/>
              </a:rPr>
              <a:t>&gt;&lt;/</a:t>
            </a:r>
            <a:r>
              <a:rPr lang="en-IN" sz="1351" dirty="0" err="1">
                <a:latin typeface="Calibri Light" panose="020F0302020204030204" pitchFamily="34" charset="0"/>
              </a:rPr>
              <a:t>cim:CimVersion</a:t>
            </a:r>
            <a:r>
              <a:rPr lang="en-IN" sz="1351" dirty="0" smtClean="0">
                <a:latin typeface="Calibri Light" panose="020F0302020204030204" pitchFamily="34" charset="0"/>
              </a:rPr>
              <a:t>&gt;</a:t>
            </a:r>
          </a:p>
          <a:p>
            <a:pPr marL="300031" lvl="2" indent="0">
              <a:spcBef>
                <a:spcPts val="900"/>
              </a:spcBef>
              <a:spcAft>
                <a:spcPts val="451"/>
              </a:spcAft>
              <a:buSzPct val="100000"/>
              <a:buNone/>
            </a:pPr>
            <a:r>
              <a:rPr lang="en-IN" sz="1351" u="sng" dirty="0" smtClean="0">
                <a:latin typeface="Calibri Light" panose="020F0302020204030204" pitchFamily="34" charset="0"/>
              </a:rPr>
              <a:t>Content</a:t>
            </a:r>
          </a:p>
          <a:p>
            <a:pPr marL="585781" lvl="2" indent="-285750">
              <a:spcBef>
                <a:spcPts val="900"/>
              </a:spcBef>
              <a:spcAft>
                <a:spcPts val="451"/>
              </a:spcAft>
              <a:buSzPct val="100000"/>
              <a:buFont typeface="Wingdings" panose="05000000000000000000" pitchFamily="2" charset="2"/>
              <a:buChar char="ü"/>
            </a:pPr>
            <a:r>
              <a:rPr lang="en-IN" sz="1351" dirty="0">
                <a:latin typeface="Calibri Light" panose="020F0302020204030204" pitchFamily="34" charset="0"/>
              </a:rPr>
              <a:t>[NRLDC] </a:t>
            </a:r>
            <a:r>
              <a:rPr lang="en-IN" sz="1351" dirty="0" smtClean="0">
                <a:latin typeface="Calibri Light" panose="020F0302020204030204" pitchFamily="34" charset="0"/>
              </a:rPr>
              <a:t>Most of the </a:t>
            </a:r>
            <a:r>
              <a:rPr lang="en-IN" sz="1351" dirty="0" err="1" smtClean="0">
                <a:latin typeface="Calibri Light" panose="020F0302020204030204" pitchFamily="34" charset="0"/>
              </a:rPr>
              <a:t>Analog</a:t>
            </a:r>
            <a:r>
              <a:rPr lang="en-IN" sz="1351" dirty="0" smtClean="0">
                <a:latin typeface="Calibri Light" panose="020F0302020204030204" pitchFamily="34" charset="0"/>
              </a:rPr>
              <a:t> Points are having name as P, Q, S etc. and Status Points as ISO 1, CB, there is no Equipment type or Unit info available in CIM file. But every point is associated with a bay in substation which can be traced out to find voltage and substation info.</a:t>
            </a:r>
          </a:p>
          <a:p>
            <a:pPr marL="585781" lvl="2" indent="-285750">
              <a:spcBef>
                <a:spcPts val="900"/>
              </a:spcBef>
              <a:spcAft>
                <a:spcPts val="451"/>
              </a:spcAft>
              <a:buSzPct val="100000"/>
              <a:buFont typeface="Wingdings" panose="05000000000000000000" pitchFamily="2" charset="2"/>
              <a:buChar char="ü"/>
            </a:pPr>
            <a:r>
              <a:rPr lang="en-IN" sz="1351" dirty="0" smtClean="0">
                <a:latin typeface="Calibri Light" panose="020F0302020204030204" pitchFamily="34" charset="0"/>
              </a:rPr>
              <a:t>[ERLDC] All the </a:t>
            </a:r>
            <a:r>
              <a:rPr lang="en-IN" sz="1351" dirty="0" err="1" smtClean="0">
                <a:latin typeface="Calibri Light" panose="020F0302020204030204" pitchFamily="34" charset="0"/>
              </a:rPr>
              <a:t>Analog</a:t>
            </a:r>
            <a:r>
              <a:rPr lang="en-IN" sz="1351" dirty="0" smtClean="0">
                <a:latin typeface="Calibri Light" panose="020F0302020204030204" pitchFamily="34" charset="0"/>
              </a:rPr>
              <a:t> and Status Points are having name as OSI key, but </a:t>
            </a:r>
            <a:r>
              <a:rPr lang="en-IN" sz="1351" dirty="0" err="1" smtClean="0">
                <a:latin typeface="Calibri Light" panose="020F0302020204030204" pitchFamily="34" charset="0"/>
              </a:rPr>
              <a:t>equipments</a:t>
            </a:r>
            <a:r>
              <a:rPr lang="en-IN" sz="1351" dirty="0" smtClean="0">
                <a:latin typeface="Calibri Light" panose="020F0302020204030204" pitchFamily="34" charset="0"/>
              </a:rPr>
              <a:t> like breaker or lines are having very descriptive names, but still there is no Bay type concepts.</a:t>
            </a:r>
            <a:endParaRPr lang="en-IN" sz="1351" dirty="0">
              <a:latin typeface="Calibri Light" panose="020F0302020204030204" pitchFamily="34" charset="0"/>
            </a:endParaRPr>
          </a:p>
        </p:txBody>
      </p:sp>
    </p:spTree>
    <p:extLst>
      <p:ext uri="{BB962C8B-B14F-4D97-AF65-F5344CB8AC3E}">
        <p14:creationId xmlns:p14="http://schemas.microsoft.com/office/powerpoint/2010/main" val="29658396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Identified Risk Factors			 </a:t>
            </a:r>
            <a:r>
              <a:rPr lang="en-IN" dirty="0">
                <a:solidFill>
                  <a:schemeClr val="bg1">
                    <a:lumMod val="85000"/>
                  </a:schemeClr>
                </a:solidFill>
              </a:rPr>
              <a:t>(contd..)</a:t>
            </a:r>
            <a:endParaRPr lang="en-IN" dirty="0"/>
          </a:p>
        </p:txBody>
      </p:sp>
      <p:sp>
        <p:nvSpPr>
          <p:cNvPr id="3" name="Content Placeholder 2"/>
          <p:cNvSpPr>
            <a:spLocks noGrp="1"/>
          </p:cNvSpPr>
          <p:nvPr>
            <p:ph idx="1"/>
          </p:nvPr>
        </p:nvSpPr>
        <p:spPr>
          <a:xfrm>
            <a:off x="457200" y="885826"/>
            <a:ext cx="8229600" cy="5240342"/>
          </a:xfrm>
        </p:spPr>
        <p:txBody>
          <a:bodyPr/>
          <a:lstStyle/>
          <a:p>
            <a:pPr marL="300031" lvl="2" indent="0">
              <a:spcBef>
                <a:spcPts val="900"/>
              </a:spcBef>
              <a:spcAft>
                <a:spcPts val="451"/>
              </a:spcAft>
              <a:buSzPct val="100000"/>
              <a:buNone/>
            </a:pPr>
            <a:r>
              <a:rPr lang="en-IN" sz="1351" u="sng" dirty="0" smtClean="0">
                <a:latin typeface="Calibri Light" panose="020F0302020204030204" pitchFamily="34" charset="0"/>
              </a:rPr>
              <a:t>CIM Style</a:t>
            </a:r>
          </a:p>
          <a:p>
            <a:pPr marL="585781" lvl="2" indent="-285750">
              <a:spcBef>
                <a:spcPts val="900"/>
              </a:spcBef>
              <a:spcAft>
                <a:spcPts val="451"/>
              </a:spcAft>
              <a:buSzPct val="100000"/>
              <a:buFont typeface="Wingdings" panose="05000000000000000000" pitchFamily="2" charset="2"/>
              <a:buChar char="ü"/>
            </a:pPr>
            <a:r>
              <a:rPr lang="en-IN" sz="1351" dirty="0" smtClean="0">
                <a:latin typeface="Calibri Light" panose="020F0302020204030204" pitchFamily="34" charset="0"/>
              </a:rPr>
              <a:t>CIM formats varies from version to version. ( Illustrated CIMv12 vs CIMv15, which I have implemented for backward compatibility.)</a:t>
            </a:r>
          </a:p>
          <a:p>
            <a:pPr marL="300031" lvl="2" indent="0">
              <a:spcBef>
                <a:spcPts val="900"/>
              </a:spcBef>
              <a:spcAft>
                <a:spcPts val="451"/>
              </a:spcAft>
              <a:buSzPct val="100000"/>
              <a:buNone/>
            </a:pPr>
            <a:r>
              <a:rPr lang="en-US" sz="1400" dirty="0" smtClean="0">
                <a:solidFill>
                  <a:srgbClr val="008080"/>
                </a:solidFill>
                <a:cs typeface="Courier New" panose="02070309020205020404" pitchFamily="49" charset="0"/>
              </a:rPr>
              <a:t>	</a:t>
            </a:r>
            <a:r>
              <a:rPr lang="en-US" sz="1351" dirty="0" smtClean="0">
                <a:latin typeface="Calibri Light" panose="020F0302020204030204" pitchFamily="34" charset="0"/>
              </a:rPr>
              <a:t>'</a:t>
            </a:r>
            <a:r>
              <a:rPr lang="en-US" sz="1351" dirty="0" err="1" smtClean="0">
                <a:latin typeface="Calibri Light" panose="020F0302020204030204" pitchFamily="34" charset="0"/>
              </a:rPr>
              <a:t>Breaker.InTransitTime</a:t>
            </a:r>
            <a:r>
              <a:rPr lang="en-US" sz="1351" dirty="0" smtClean="0">
                <a:latin typeface="Calibri Light" panose="020F0302020204030204" pitchFamily="34" charset="0"/>
              </a:rPr>
              <a:t>‘			'</a:t>
            </a:r>
            <a:r>
              <a:rPr lang="en-US" sz="1351" dirty="0" err="1" smtClean="0">
                <a:latin typeface="Calibri Light" panose="020F0302020204030204" pitchFamily="34" charset="0"/>
              </a:rPr>
              <a:t>Breaker.inTransitTime</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Breaker.carryingCurrent</a:t>
            </a:r>
            <a:r>
              <a:rPr lang="en-US" sz="1351" dirty="0" smtClean="0">
                <a:latin typeface="Calibri Light" panose="020F0302020204030204" pitchFamily="34" charset="0"/>
              </a:rPr>
              <a:t>‘			 '</a:t>
            </a:r>
            <a:r>
              <a:rPr lang="en-US" sz="1351" dirty="0" err="1" smtClean="0">
                <a:latin typeface="Calibri Light" panose="020F0302020204030204" pitchFamily="34" charset="0"/>
              </a:rPr>
              <a:t>Breaker.ratedCurrent</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AnalogValue.MemberOf_Measurement</a:t>
            </a:r>
            <a:r>
              <a:rPr lang="en-US" sz="1351" dirty="0" smtClean="0">
                <a:latin typeface="Calibri Light" panose="020F0302020204030204" pitchFamily="34" charset="0"/>
              </a:rPr>
              <a:t>':		'</a:t>
            </a:r>
            <a:r>
              <a:rPr lang="en-US" sz="1351" dirty="0" err="1" smtClean="0">
                <a:latin typeface="Calibri Light" panose="020F0302020204030204" pitchFamily="34" charset="0"/>
              </a:rPr>
              <a:t>AnalogValue.Analog</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DiscreteValue.MemberOf_Measurement</a:t>
            </a:r>
            <a:r>
              <a:rPr lang="en-US" sz="1351" dirty="0" smtClean="0">
                <a:latin typeface="Calibri Light" panose="020F0302020204030204" pitchFamily="34" charset="0"/>
              </a:rPr>
              <a:t>‘	'</a:t>
            </a:r>
            <a:r>
              <a:rPr lang="en-US" sz="1351" dirty="0" err="1" smtClean="0">
                <a:latin typeface="Calibri Light" panose="020F0302020204030204" pitchFamily="34" charset="0"/>
              </a:rPr>
              <a:t>DiscreteValue.Discrete</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AccumulatorValue.MemberOf_Measurement</a:t>
            </a:r>
            <a:r>
              <a:rPr lang="en-US" sz="1351" dirty="0" smtClean="0">
                <a:latin typeface="Calibri Light" panose="020F0302020204030204" pitchFamily="34" charset="0"/>
              </a:rPr>
              <a:t>‘	'</a:t>
            </a:r>
            <a:r>
              <a:rPr lang="en-US" sz="1351" dirty="0" err="1" smtClean="0">
                <a:latin typeface="Calibri Light" panose="020F0302020204030204" pitchFamily="34" charset="0"/>
              </a:rPr>
              <a:t>AccumulatorValue.Accumulator</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ConnectivityNode.MemberOf_EquipmentContainer</a:t>
            </a:r>
            <a:r>
              <a:rPr lang="en-US" sz="1351" dirty="0" smtClean="0">
                <a:latin typeface="Calibri Light" panose="020F0302020204030204" pitchFamily="34" charset="0"/>
              </a:rPr>
              <a:t>‘	'</a:t>
            </a:r>
            <a:r>
              <a:rPr lang="en-US" sz="1351" dirty="0" err="1" smtClean="0">
                <a:latin typeface="Calibri Light" panose="020F0302020204030204" pitchFamily="34" charset="0"/>
              </a:rPr>
              <a:t>ConnectivityNode.ConnectivityNodeContainer</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Measurement.MemberOf_PSR</a:t>
            </a:r>
            <a:r>
              <a:rPr lang="en-US" sz="1351" dirty="0" smtClean="0">
                <a:latin typeface="Calibri Light" panose="020F0302020204030204" pitchFamily="34" charset="0"/>
              </a:rPr>
              <a:t>‘		'</a:t>
            </a:r>
            <a:r>
              <a:rPr lang="en-US" sz="1351" dirty="0" err="1" smtClean="0">
                <a:latin typeface="Calibri Light" panose="020F0302020204030204" pitchFamily="34" charset="0"/>
              </a:rPr>
              <a:t>Measurement.PowerSystemResource</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Equipment.MemberOf_EquipmentContainer</a:t>
            </a:r>
            <a:r>
              <a:rPr lang="en-US" sz="1351" dirty="0" smtClean="0">
                <a:latin typeface="Calibri Light" panose="020F0302020204030204" pitchFamily="34" charset="0"/>
              </a:rPr>
              <a:t>‘	'</a:t>
            </a:r>
            <a:r>
              <a:rPr lang="en-US" sz="1351" dirty="0" err="1" smtClean="0">
                <a:latin typeface="Calibri Light" panose="020F0302020204030204" pitchFamily="34" charset="0"/>
              </a:rPr>
              <a:t>Equipment.EquipmentContainer</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VoltageLevel.MemberOf_Substation</a:t>
            </a:r>
            <a:r>
              <a:rPr lang="en-US" sz="1351" dirty="0" smtClean="0">
                <a:latin typeface="Calibri Light" panose="020F0302020204030204" pitchFamily="34" charset="0"/>
              </a:rPr>
              <a:t>‘		'</a:t>
            </a:r>
            <a:r>
              <a:rPr lang="en-US" sz="1351" dirty="0" err="1" smtClean="0">
                <a:latin typeface="Calibri Light" panose="020F0302020204030204" pitchFamily="34" charset="0"/>
              </a:rPr>
              <a:t>VoltageLevel.Substation</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Bay.MemberOf_VoltageLevel</a:t>
            </a:r>
            <a:r>
              <a:rPr lang="en-US" sz="1351" dirty="0" smtClean="0">
                <a:latin typeface="Calibri Light" panose="020F0302020204030204" pitchFamily="34" charset="0"/>
              </a:rPr>
              <a:t>‘		'</a:t>
            </a:r>
            <a:r>
              <a:rPr lang="en-US" sz="1351" dirty="0" err="1" smtClean="0">
                <a:latin typeface="Calibri Light" panose="020F0302020204030204" pitchFamily="34" charset="0"/>
              </a:rPr>
              <a:t>Bay.VoltageLevel</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SynchronousMachine.MemberOf_GeneratingUnit</a:t>
            </a:r>
            <a:r>
              <a:rPr lang="en-US" sz="1351" dirty="0" smtClean="0">
                <a:latin typeface="Calibri Light" panose="020F0302020204030204" pitchFamily="34" charset="0"/>
              </a:rPr>
              <a:t>‘	'</a:t>
            </a:r>
            <a:r>
              <a:rPr lang="en-US" sz="1351" dirty="0" err="1" smtClean="0">
                <a:latin typeface="Calibri Light" panose="020F0302020204030204" pitchFamily="34" charset="0"/>
              </a:rPr>
              <a:t>SynchronousMachine.GeneratingUnit</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TransformerWinding.MemberOf_PowerTransformer</a:t>
            </a:r>
            <a:r>
              <a:rPr lang="en-US" sz="1351" dirty="0" smtClean="0">
                <a:latin typeface="Calibri Light" panose="020F0302020204030204" pitchFamily="34" charset="0"/>
              </a:rPr>
              <a:t>‘	'</a:t>
            </a:r>
            <a:r>
              <a:rPr lang="en-US" sz="1351" dirty="0" err="1" smtClean="0">
                <a:latin typeface="Calibri Light" panose="020F0302020204030204" pitchFamily="34" charset="0"/>
              </a:rPr>
              <a:t>TransformerWinding.PowerTransformer</a:t>
            </a:r>
            <a:r>
              <a:rPr lang="en-US" sz="1351" dirty="0" smtClean="0">
                <a:latin typeface="Calibri Light" panose="020F0302020204030204" pitchFamily="34" charset="0"/>
              </a:rPr>
              <a:t>'</a:t>
            </a:r>
            <a:br>
              <a:rPr lang="en-US" sz="1351" dirty="0" smtClean="0">
                <a:latin typeface="Calibri Light" panose="020F0302020204030204" pitchFamily="34" charset="0"/>
              </a:rPr>
            </a:br>
            <a:r>
              <a:rPr lang="en-US" sz="1351" dirty="0" smtClean="0">
                <a:latin typeface="Calibri Light" panose="020F0302020204030204" pitchFamily="34" charset="0"/>
              </a:rPr>
              <a:t>              	'</a:t>
            </a:r>
            <a:r>
              <a:rPr lang="en-US" sz="1351" dirty="0" err="1" smtClean="0">
                <a:latin typeface="Calibri Light" panose="020F0302020204030204" pitchFamily="34" charset="0"/>
              </a:rPr>
              <a:t>RegulatingCondEq.Terminal</a:t>
            </a:r>
            <a:r>
              <a:rPr lang="en-US" sz="1351" dirty="0" smtClean="0">
                <a:latin typeface="Calibri Light" panose="020F0302020204030204" pitchFamily="34" charset="0"/>
              </a:rPr>
              <a:t>‘		'</a:t>
            </a:r>
            <a:r>
              <a:rPr lang="en-US" sz="1351" dirty="0" err="1" smtClean="0">
                <a:latin typeface="Calibri Light" panose="020F0302020204030204" pitchFamily="34" charset="0"/>
              </a:rPr>
              <a:t>RegulatingCondEq.Terminals</a:t>
            </a:r>
            <a:r>
              <a:rPr lang="en-US" sz="1351" dirty="0" smtClean="0">
                <a:latin typeface="Calibri Light" panose="020F0302020204030204" pitchFamily="34" charset="0"/>
              </a:rPr>
              <a:t>'</a:t>
            </a:r>
            <a:r>
              <a:rPr lang="en-US" sz="1351" dirty="0">
                <a:latin typeface="Calibri Light" panose="020F0302020204030204" pitchFamily="34" charset="0"/>
              </a:rPr>
              <a:t> 	</a:t>
            </a:r>
            <a:r>
              <a:rPr lang="en-US" sz="1351" dirty="0" smtClean="0">
                <a:latin typeface="Calibri Light" panose="020F0302020204030204" pitchFamily="34" charset="0"/>
              </a:rPr>
              <a:t>‘</a:t>
            </a:r>
            <a:r>
              <a:rPr lang="en-US" sz="1351" dirty="0" err="1" smtClean="0">
                <a:latin typeface="Calibri Light" panose="020F0302020204030204" pitchFamily="34" charset="0"/>
              </a:rPr>
              <a:t>TapChanger</a:t>
            </a:r>
            <a:r>
              <a:rPr lang="en-US" sz="1351" dirty="0" smtClean="0">
                <a:latin typeface="Calibri Light" panose="020F0302020204030204" pitchFamily="34" charset="0"/>
              </a:rPr>
              <a:t>‘			</a:t>
            </a:r>
            <a:r>
              <a:rPr lang="en-US" sz="1351" dirty="0">
                <a:latin typeface="Calibri Light" panose="020F0302020204030204" pitchFamily="34" charset="0"/>
              </a:rPr>
              <a:t>	</a:t>
            </a:r>
            <a:r>
              <a:rPr lang="en-US" sz="1351" dirty="0" smtClean="0">
                <a:latin typeface="Calibri Light" panose="020F0302020204030204" pitchFamily="34" charset="0"/>
              </a:rPr>
              <a:t>‘</a:t>
            </a:r>
            <a:r>
              <a:rPr lang="en-US" sz="1351" dirty="0" err="1" smtClean="0">
                <a:latin typeface="Calibri Light" panose="020F0302020204030204" pitchFamily="34" charset="0"/>
              </a:rPr>
              <a:t>RatioTapChanger</a:t>
            </a:r>
            <a:r>
              <a:rPr lang="en-US" sz="1351" dirty="0" smtClean="0">
                <a:latin typeface="Calibri Light" panose="020F0302020204030204" pitchFamily="34" charset="0"/>
              </a:rPr>
              <a:t>'</a:t>
            </a:r>
            <a:r>
              <a:rPr lang="en-US" sz="1351" dirty="0">
                <a:latin typeface="Calibri Light" panose="020F0302020204030204" pitchFamily="34" charset="0"/>
              </a:rPr>
              <a:t/>
            </a:r>
            <a:br>
              <a:rPr lang="en-US" sz="1351" dirty="0">
                <a:latin typeface="Calibri Light" panose="020F0302020204030204" pitchFamily="34" charset="0"/>
              </a:rPr>
            </a:br>
            <a:r>
              <a:rPr lang="en-US" sz="1351" dirty="0">
                <a:latin typeface="Calibri Light" panose="020F0302020204030204" pitchFamily="34" charset="0"/>
              </a:rPr>
              <a:t>              	</a:t>
            </a:r>
            <a:r>
              <a:rPr lang="en-US" sz="1351" dirty="0" smtClean="0">
                <a:latin typeface="Calibri Light" panose="020F0302020204030204" pitchFamily="34" charset="0"/>
              </a:rPr>
              <a:t>‘</a:t>
            </a:r>
            <a:r>
              <a:rPr lang="en-US" sz="1351" dirty="0" err="1" smtClean="0">
                <a:latin typeface="Calibri Light" panose="020F0302020204030204" pitchFamily="34" charset="0"/>
              </a:rPr>
              <a:t>TransformerWinding</a:t>
            </a:r>
            <a:r>
              <a:rPr lang="en-US" sz="1351" dirty="0" smtClean="0">
                <a:latin typeface="Calibri Light" panose="020F0302020204030204" pitchFamily="34" charset="0"/>
              </a:rPr>
              <a:t>‘</a:t>
            </a:r>
            <a:r>
              <a:rPr lang="en-US" sz="1351" dirty="0">
                <a:latin typeface="Calibri Light" panose="020F0302020204030204" pitchFamily="34" charset="0"/>
              </a:rPr>
              <a:t>		</a:t>
            </a:r>
            <a:r>
              <a:rPr lang="en-US" sz="1351" dirty="0" smtClean="0">
                <a:latin typeface="Calibri Light" panose="020F0302020204030204" pitchFamily="34" charset="0"/>
              </a:rPr>
              <a:t>	‘</a:t>
            </a:r>
            <a:r>
              <a:rPr lang="en-US" sz="1351" dirty="0" err="1" smtClean="0">
                <a:latin typeface="Calibri Light" panose="020F0302020204030204" pitchFamily="34" charset="0"/>
              </a:rPr>
              <a:t>TransformerEnd</a:t>
            </a:r>
            <a:r>
              <a:rPr lang="en-US" sz="1351" dirty="0" smtClean="0">
                <a:latin typeface="Calibri Light" panose="020F0302020204030204" pitchFamily="34" charset="0"/>
              </a:rPr>
              <a:t>’</a:t>
            </a:r>
            <a:endParaRPr lang="en-IN" sz="1351" dirty="0">
              <a:latin typeface="Calibri Light" panose="020F0302020204030204" pitchFamily="34" charset="0"/>
            </a:endParaRPr>
          </a:p>
          <a:p>
            <a:pPr marL="585781" lvl="2" indent="-285750">
              <a:spcBef>
                <a:spcPts val="900"/>
              </a:spcBef>
              <a:spcAft>
                <a:spcPts val="451"/>
              </a:spcAft>
              <a:buSzPct val="100000"/>
            </a:pPr>
            <a:r>
              <a:rPr lang="en-IN" sz="1351" dirty="0" smtClean="0">
                <a:latin typeface="Calibri Light" panose="020F0302020204030204" pitchFamily="34" charset="0"/>
              </a:rPr>
              <a:t>While joining all the RLDC CIM files for a unified NLDC </a:t>
            </a:r>
            <a:r>
              <a:rPr lang="en-IN" sz="1351" dirty="0" err="1" smtClean="0">
                <a:latin typeface="Calibri Light" panose="020F0302020204030204" pitchFamily="34" charset="0"/>
              </a:rPr>
              <a:t>cim</a:t>
            </a:r>
            <a:r>
              <a:rPr lang="en-IN" sz="1351" dirty="0" smtClean="0">
                <a:latin typeface="Calibri Light" panose="020F0302020204030204" pitchFamily="34" charset="0"/>
              </a:rPr>
              <a:t> import file let’s say CIMv15, all these interoperability will be taken into consideration.</a:t>
            </a:r>
          </a:p>
          <a:p>
            <a:pPr marL="585781" lvl="2" indent="-285750">
              <a:spcBef>
                <a:spcPts val="900"/>
              </a:spcBef>
              <a:spcAft>
                <a:spcPts val="451"/>
              </a:spcAft>
              <a:buSzPct val="100000"/>
            </a:pPr>
            <a:r>
              <a:rPr lang="en-IN" sz="1351" dirty="0" smtClean="0">
                <a:latin typeface="Calibri Light" panose="020F0302020204030204" pitchFamily="34" charset="0"/>
              </a:rPr>
              <a:t>The CIM contains very huge content which are irrelevant to NLDC. As CIM doesn’t contain the ICCP </a:t>
            </a:r>
            <a:r>
              <a:rPr lang="en-IN" sz="1351" dirty="0" err="1" smtClean="0">
                <a:latin typeface="Calibri Light" panose="020F0302020204030204" pitchFamily="34" charset="0"/>
              </a:rPr>
              <a:t>db</a:t>
            </a:r>
            <a:r>
              <a:rPr lang="en-IN" sz="1351" dirty="0" smtClean="0">
                <a:latin typeface="Calibri Light" panose="020F0302020204030204" pitchFamily="34" charset="0"/>
              </a:rPr>
              <a:t> info. And the ICCP points are considered as </a:t>
            </a:r>
            <a:r>
              <a:rPr lang="en-IN" sz="1351" dirty="0" err="1" smtClean="0">
                <a:latin typeface="Calibri Light" panose="020F0302020204030204" pitchFamily="34" charset="0"/>
              </a:rPr>
              <a:t>telemeterd</a:t>
            </a:r>
            <a:r>
              <a:rPr lang="en-IN" sz="1351" dirty="0" smtClean="0">
                <a:latin typeface="Calibri Light" panose="020F0302020204030204" pitchFamily="34" charset="0"/>
              </a:rPr>
              <a:t> points which we are going to create through CIM approach. Now we don’t have any formula to know which are relevant and which are not. In this way we can optimize the data. ( ex. The CIM may contain MVA and Angle value which may not be in the ICCP point lists.)</a:t>
            </a:r>
          </a:p>
          <a:p>
            <a:pPr marL="557199" lvl="2" indent="-257168">
              <a:spcBef>
                <a:spcPts val="900"/>
              </a:spcBef>
              <a:spcAft>
                <a:spcPts val="451"/>
              </a:spcAft>
              <a:buSzPct val="100000"/>
              <a:buFont typeface="Wingdings" panose="05000000000000000000" pitchFamily="2" charset="2"/>
              <a:buChar char="v"/>
            </a:pPr>
            <a:endParaRPr lang="en-IN" sz="1351" dirty="0">
              <a:latin typeface="Calibri Light" panose="020F0302020204030204" pitchFamily="34" charset="0"/>
            </a:endParaRPr>
          </a:p>
        </p:txBody>
      </p:sp>
    </p:spTree>
    <p:extLst>
      <p:ext uri="{BB962C8B-B14F-4D97-AF65-F5344CB8AC3E}">
        <p14:creationId xmlns:p14="http://schemas.microsoft.com/office/powerpoint/2010/main" val="716823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Identified Risk Factors			 </a:t>
            </a:r>
            <a:r>
              <a:rPr lang="en-IN" dirty="0">
                <a:solidFill>
                  <a:schemeClr val="bg1">
                    <a:lumMod val="85000"/>
                  </a:schemeClr>
                </a:solidFill>
              </a:rPr>
              <a:t>(contd..)</a:t>
            </a:r>
            <a:endParaRPr lang="en-IN" dirty="0"/>
          </a:p>
        </p:txBody>
      </p:sp>
      <p:sp>
        <p:nvSpPr>
          <p:cNvPr id="3" name="Content Placeholder 2"/>
          <p:cNvSpPr>
            <a:spLocks noGrp="1"/>
          </p:cNvSpPr>
          <p:nvPr>
            <p:ph idx="1"/>
          </p:nvPr>
        </p:nvSpPr>
        <p:spPr>
          <a:xfrm>
            <a:off x="457200" y="885826"/>
            <a:ext cx="8229600" cy="5240342"/>
          </a:xfrm>
        </p:spPr>
        <p:txBody>
          <a:bodyPr/>
          <a:lstStyle/>
          <a:p>
            <a:pPr marL="585781" lvl="2" indent="-285750">
              <a:spcBef>
                <a:spcPts val="900"/>
              </a:spcBef>
              <a:spcAft>
                <a:spcPts val="451"/>
              </a:spcAft>
              <a:buSzPct val="100000"/>
            </a:pPr>
            <a:r>
              <a:rPr lang="en-IN" sz="1351" dirty="0" smtClean="0">
                <a:latin typeface="Calibri Light" panose="020F0302020204030204" pitchFamily="34" charset="0"/>
              </a:rPr>
              <a:t>The CIM file has multiple Regions &amp; Sub-Regions (equivalent to Company, Area respectively in </a:t>
            </a:r>
            <a:r>
              <a:rPr lang="en-IN" sz="1351" dirty="0" err="1" smtClean="0">
                <a:latin typeface="Calibri Light" panose="020F0302020204030204" pitchFamily="34" charset="0"/>
              </a:rPr>
              <a:t>OpenNet</a:t>
            </a:r>
            <a:r>
              <a:rPr lang="en-IN" sz="1351" dirty="0" smtClean="0">
                <a:latin typeface="Calibri Light" panose="020F0302020204030204" pitchFamily="34" charset="0"/>
              </a:rPr>
              <a:t>). The problem is if we join 5 CIM files into 1 CIM file. How we refactor the Company and Area for </a:t>
            </a:r>
            <a:r>
              <a:rPr lang="en-IN" sz="1351" dirty="0" err="1" smtClean="0">
                <a:latin typeface="Calibri Light" panose="020F0302020204030204" pitchFamily="34" charset="0"/>
              </a:rPr>
              <a:t>OpenNet</a:t>
            </a:r>
            <a:r>
              <a:rPr lang="en-IN" sz="1351" dirty="0" smtClean="0">
                <a:latin typeface="Calibri Light" panose="020F0302020204030204" pitchFamily="34" charset="0"/>
              </a:rPr>
              <a:t>.</a:t>
            </a:r>
          </a:p>
          <a:p>
            <a:pPr marL="585781" lvl="2" indent="-285750">
              <a:spcBef>
                <a:spcPts val="900"/>
              </a:spcBef>
              <a:spcAft>
                <a:spcPts val="451"/>
              </a:spcAft>
              <a:buSzPct val="100000"/>
            </a:pPr>
            <a:r>
              <a:rPr lang="en-IN" sz="1351" dirty="0" err="1" smtClean="0">
                <a:latin typeface="Calibri Light" panose="020F0302020204030204" pitchFamily="34" charset="0"/>
              </a:rPr>
              <a:t>e.g</a:t>
            </a:r>
            <a:r>
              <a:rPr lang="en-IN" sz="1351" dirty="0" smtClean="0">
                <a:latin typeface="Calibri Light" panose="020F0302020204030204" pitchFamily="34" charset="0"/>
              </a:rPr>
              <a:t>, NRLDC has Regions(</a:t>
            </a:r>
            <a:r>
              <a:rPr lang="en-IN" sz="1351" dirty="0" err="1" smtClean="0">
                <a:latin typeface="Calibri Light" panose="020F0302020204030204" pitchFamily="34" charset="0"/>
              </a:rPr>
              <a:t>SubRegions</a:t>
            </a:r>
            <a:r>
              <a:rPr lang="en-IN" sz="1351" dirty="0" smtClean="0">
                <a:latin typeface="Calibri Light" panose="020F0302020204030204" pitchFamily="34" charset="0"/>
              </a:rPr>
              <a:t>) like JKPDD (JAMMU, JK, KASHMR), UPPTCL (BAJAJ, CENTRAL, DC, DEV, EAST, JP, LANCO, NTPC, RELNCE), PTCUL(UK), HPSEBL(HP,HPM,HPS), BBMB(BB,DV,HPM,HPS,HSD,HSU,PSC,PSN,PSS) etc. </a:t>
            </a:r>
          </a:p>
          <a:p>
            <a:pPr marL="585781" lvl="2" indent="-285750">
              <a:spcBef>
                <a:spcPts val="900"/>
              </a:spcBef>
              <a:spcAft>
                <a:spcPts val="451"/>
              </a:spcAft>
              <a:buSzPct val="100000"/>
            </a:pPr>
            <a:r>
              <a:rPr lang="en-IN" sz="1351" dirty="0" smtClean="0">
                <a:latin typeface="Calibri Light" panose="020F0302020204030204" pitchFamily="34" charset="0"/>
              </a:rPr>
              <a:t>Suppose we </a:t>
            </a:r>
            <a:r>
              <a:rPr lang="en-IN" sz="1351" dirty="0" err="1" smtClean="0">
                <a:latin typeface="Calibri Light" panose="020F0302020204030204" pitchFamily="34" charset="0"/>
              </a:rPr>
              <a:t>combile</a:t>
            </a:r>
            <a:r>
              <a:rPr lang="en-IN" sz="1351" dirty="0" smtClean="0">
                <a:latin typeface="Calibri Light" panose="020F0302020204030204" pitchFamily="34" charset="0"/>
              </a:rPr>
              <a:t> 5 CIM files and We want Company to be respective RLDC name like Company to be NRLDC.</a:t>
            </a:r>
          </a:p>
          <a:p>
            <a:pPr marL="585781" lvl="2" indent="-285750">
              <a:spcBef>
                <a:spcPts val="900"/>
              </a:spcBef>
              <a:spcAft>
                <a:spcPts val="451"/>
              </a:spcAft>
              <a:buSzPct val="100000"/>
            </a:pPr>
            <a:r>
              <a:rPr lang="en-IN" sz="1351" dirty="0" smtClean="0">
                <a:latin typeface="Calibri Light" panose="020F0302020204030204" pitchFamily="34" charset="0"/>
              </a:rPr>
              <a:t>We have option to take Area as the combination in </a:t>
            </a:r>
            <a:r>
              <a:rPr lang="en-IN" sz="1351" dirty="0" err="1" smtClean="0">
                <a:latin typeface="Calibri Light" panose="020F0302020204030204" pitchFamily="34" charset="0"/>
              </a:rPr>
              <a:t>region+subregion</a:t>
            </a:r>
            <a:r>
              <a:rPr lang="en-IN" sz="1351" dirty="0" smtClean="0">
                <a:latin typeface="Calibri Light" panose="020F0302020204030204" pitchFamily="34" charset="0"/>
              </a:rPr>
              <a:t> or </a:t>
            </a:r>
            <a:r>
              <a:rPr lang="en-IN" sz="1351" dirty="0" err="1" smtClean="0">
                <a:latin typeface="Calibri Light" panose="020F0302020204030204" pitchFamily="34" charset="0"/>
              </a:rPr>
              <a:t>regionname</a:t>
            </a:r>
            <a:r>
              <a:rPr lang="en-IN" sz="1351" dirty="0" smtClean="0">
                <a:latin typeface="Calibri Light" panose="020F0302020204030204" pitchFamily="34" charset="0"/>
              </a:rPr>
              <a:t> from CIM file.</a:t>
            </a:r>
          </a:p>
          <a:p>
            <a:pPr marL="585781" lvl="2" indent="-285750">
              <a:spcBef>
                <a:spcPts val="900"/>
              </a:spcBef>
              <a:spcAft>
                <a:spcPts val="451"/>
              </a:spcAft>
              <a:buSzPct val="100000"/>
            </a:pPr>
            <a:r>
              <a:rPr lang="en-IN" sz="1351" dirty="0" smtClean="0">
                <a:latin typeface="Calibri Light" panose="020F0302020204030204" pitchFamily="34" charset="0"/>
              </a:rPr>
              <a:t>Under each Area also the Substations should be re-linked according the newly assigned Area name in mixed CIM.</a:t>
            </a:r>
          </a:p>
          <a:p>
            <a:pPr marL="585781" lvl="2" indent="-285750">
              <a:spcBef>
                <a:spcPts val="900"/>
              </a:spcBef>
              <a:spcAft>
                <a:spcPts val="451"/>
              </a:spcAft>
              <a:buSzPct val="100000"/>
            </a:pPr>
            <a:r>
              <a:rPr lang="en-IN" sz="1351" dirty="0">
                <a:latin typeface="Calibri Light" panose="020F0302020204030204" pitchFamily="34" charset="0"/>
              </a:rPr>
              <a:t>The CIM file </a:t>
            </a:r>
            <a:r>
              <a:rPr lang="en-IN" sz="1351" dirty="0" smtClean="0">
                <a:latin typeface="Calibri Light" panose="020F0302020204030204" pitchFamily="34" charset="0"/>
              </a:rPr>
              <a:t>has so many Sub-Station inside it. e.g., NRLDC </a:t>
            </a:r>
            <a:r>
              <a:rPr lang="en-IN" sz="1351" dirty="0" err="1" smtClean="0">
                <a:latin typeface="Calibri Light" panose="020F0302020204030204" pitchFamily="34" charset="0"/>
              </a:rPr>
              <a:t>cim</a:t>
            </a:r>
            <a:r>
              <a:rPr lang="en-IN" sz="1351" dirty="0" smtClean="0">
                <a:latin typeface="Calibri Light" panose="020F0302020204030204" pitchFamily="34" charset="0"/>
              </a:rPr>
              <a:t> file contains 1500 substations. But as per the NLDC DB modelling only around 700 Sub-Station which are above 220 kV is required. So, in this case the end-customer NLDC must has to provide all the Sub-Station lists as per the CIM Sub-Station name. If we </a:t>
            </a:r>
            <a:r>
              <a:rPr lang="en-IN" sz="1351" dirty="0" err="1" smtClean="0">
                <a:latin typeface="Calibri Light" panose="020F0302020204030204" pitchFamily="34" charset="0"/>
              </a:rPr>
              <a:t>refere</a:t>
            </a:r>
            <a:r>
              <a:rPr lang="en-IN" sz="1351" dirty="0" smtClean="0">
                <a:latin typeface="Calibri Light" panose="020F0302020204030204" pitchFamily="34" charset="0"/>
              </a:rPr>
              <a:t> some other name apart from the CIM name then it can create ambiguity and cause delay.</a:t>
            </a:r>
          </a:p>
        </p:txBody>
      </p:sp>
    </p:spTree>
    <p:extLst>
      <p:ext uri="{BB962C8B-B14F-4D97-AF65-F5344CB8AC3E}">
        <p14:creationId xmlns:p14="http://schemas.microsoft.com/office/powerpoint/2010/main" val="36542647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Cim</a:t>
            </a:r>
            <a:r>
              <a:rPr lang="en-IN" dirty="0" smtClean="0"/>
              <a:t> file approach – pros</a:t>
            </a:r>
            <a:endParaRPr lang="en-IN" dirty="0"/>
          </a:p>
        </p:txBody>
      </p:sp>
      <p:sp>
        <p:nvSpPr>
          <p:cNvPr id="3" name="Content Placeholder 2"/>
          <p:cNvSpPr>
            <a:spLocks noGrp="1"/>
          </p:cNvSpPr>
          <p:nvPr>
            <p:ph idx="1"/>
          </p:nvPr>
        </p:nvSpPr>
        <p:spPr>
          <a:xfrm>
            <a:off x="457200" y="1023555"/>
            <a:ext cx="8229600" cy="4525963"/>
          </a:xfrm>
        </p:spPr>
        <p:txBody>
          <a:bodyPr/>
          <a:lstStyle/>
          <a:p>
            <a:pPr marL="342900" lvl="1" indent="-342900">
              <a:buSzPct val="100000"/>
            </a:pPr>
            <a:r>
              <a:rPr lang="en-IN" dirty="0">
                <a:latin typeface="Calibri Light" panose="020F0302020204030204" pitchFamily="34" charset="0"/>
              </a:rPr>
              <a:t>Following Pros are identified related to CIM Approach :</a:t>
            </a:r>
          </a:p>
          <a:p>
            <a:pPr marL="585781" lvl="2" indent="-285750">
              <a:spcBef>
                <a:spcPts val="900"/>
              </a:spcBef>
              <a:spcAft>
                <a:spcPts val="451"/>
              </a:spcAft>
              <a:buSzPct val="100000"/>
              <a:buFont typeface="Wingdings" panose="05000000000000000000" pitchFamily="2" charset="2"/>
              <a:buChar char="ü"/>
            </a:pPr>
            <a:r>
              <a:rPr lang="en-IN" sz="1351" dirty="0">
                <a:latin typeface="Calibri Light" panose="020F0302020204030204" pitchFamily="34" charset="0"/>
              </a:rPr>
              <a:t>Allows incremental functional enhancements. Addition of a new substation is easy especially during maintenance phase given a Incremental CIM file.</a:t>
            </a:r>
          </a:p>
          <a:p>
            <a:pPr marL="585781" lvl="2" indent="-285750">
              <a:spcBef>
                <a:spcPts val="900"/>
              </a:spcBef>
              <a:spcAft>
                <a:spcPts val="451"/>
              </a:spcAft>
              <a:buSzPct val="100000"/>
              <a:buFont typeface="Wingdings" panose="05000000000000000000" pitchFamily="2" charset="2"/>
              <a:buChar char="ü"/>
            </a:pPr>
            <a:r>
              <a:rPr lang="en-IN" sz="1351" dirty="0">
                <a:latin typeface="Calibri Light" panose="020F0302020204030204" pitchFamily="34" charset="0"/>
              </a:rPr>
              <a:t>Creates market for reusable, compatible components. Only one integration instead of many</a:t>
            </a:r>
            <a:r>
              <a:rPr lang="en-IN" sz="1351" dirty="0">
                <a:solidFill>
                  <a:schemeClr val="accent6">
                    <a:lumMod val="75000"/>
                  </a:schemeClr>
                </a:solidFill>
                <a:latin typeface="Calibri Light" panose="020F0302020204030204" pitchFamily="34" charset="0"/>
              </a:rPr>
              <a:t>. </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602114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300" dirty="0"/>
              <a:t>Python implementation of </a:t>
            </a:r>
            <a:r>
              <a:rPr lang="en-IN" sz="3300" dirty="0" smtClean="0"/>
              <a:t>CIM </a:t>
            </a:r>
            <a:r>
              <a:rPr lang="en-IN" sz="3300" dirty="0"/>
              <a:t>(</a:t>
            </a:r>
            <a:r>
              <a:rPr lang="en-IN" sz="3300" dirty="0" err="1"/>
              <a:t>Pycim</a:t>
            </a:r>
            <a:r>
              <a:rPr lang="en-IN" sz="3300" dirty="0"/>
              <a:t>)</a:t>
            </a:r>
          </a:p>
        </p:txBody>
      </p:sp>
      <p:sp>
        <p:nvSpPr>
          <p:cNvPr id="3" name="Content Placeholder 2"/>
          <p:cNvSpPr>
            <a:spLocks noGrp="1"/>
          </p:cNvSpPr>
          <p:nvPr>
            <p:ph idx="1"/>
          </p:nvPr>
        </p:nvSpPr>
        <p:spPr>
          <a:xfrm>
            <a:off x="800100" y="1141568"/>
            <a:ext cx="7543800" cy="4293074"/>
          </a:xfrm>
        </p:spPr>
        <p:txBody>
          <a:bodyPr>
            <a:normAutofit fontScale="70000" lnSpcReduction="20000"/>
          </a:bodyPr>
          <a:lstStyle/>
          <a:p>
            <a:r>
              <a:rPr lang="en-IN" b="1" dirty="0" err="1"/>
              <a:t>PyCIM</a:t>
            </a:r>
            <a:r>
              <a:rPr lang="en-IN" b="1" dirty="0"/>
              <a:t> </a:t>
            </a:r>
            <a:r>
              <a:rPr lang="en-IN" b="1" dirty="0" smtClean="0"/>
              <a:t>15.15.0</a:t>
            </a:r>
            <a:r>
              <a:rPr lang="en-IN" dirty="0"/>
              <a:t> </a:t>
            </a:r>
            <a:endParaRPr lang="en-IN" dirty="0" smtClean="0"/>
          </a:p>
          <a:p>
            <a:pPr marL="0" indent="0">
              <a:buNone/>
            </a:pPr>
            <a:endParaRPr lang="en-IN" dirty="0"/>
          </a:p>
          <a:p>
            <a:pPr marL="0" indent="0">
              <a:buNone/>
            </a:pPr>
            <a:r>
              <a:rPr lang="en-IN" dirty="0"/>
              <a:t>Current features include:</a:t>
            </a:r>
          </a:p>
          <a:p>
            <a:r>
              <a:rPr lang="en-IN" dirty="0"/>
              <a:t>Support for IEC 61970 15v13 and IEC 61968 11v05,</a:t>
            </a:r>
          </a:p>
          <a:p>
            <a:r>
              <a:rPr lang="en-IN" dirty="0"/>
              <a:t>Legacy support for IEC 61970 14v15 and IEC 61968 10v31,</a:t>
            </a:r>
          </a:p>
          <a:p>
            <a:r>
              <a:rPr lang="en-IN" dirty="0"/>
              <a:t>Profiles of the CIM, including: - Common Power Systems Model (CPSM) (CIM v14) - Common Distribution Power System Model (CDPSM) (CIM v14 and v15) - European Network of Transmission System Operators for Electricity (ENTSO-E) (CIM v14),</a:t>
            </a:r>
          </a:p>
          <a:p>
            <a:r>
              <a:rPr lang="en-IN" dirty="0"/>
              <a:t>Class and attribute documentation integrated as Python doc-strings,</a:t>
            </a:r>
          </a:p>
          <a:p>
            <a:r>
              <a:rPr lang="en-IN" dirty="0"/>
              <a:t>Transparent bi-directional reference handling using Python properties,</a:t>
            </a:r>
          </a:p>
          <a:p>
            <a:r>
              <a:rPr lang="en-IN" dirty="0"/>
              <a:t>CIM RDF/XML parsing and serialisation according to IEC 61970-552.</a:t>
            </a:r>
          </a:p>
          <a:p>
            <a:pPr marL="0" indent="0">
              <a:buNone/>
            </a:pPr>
            <a:endParaRPr lang="en-IN" b="1" dirty="0" smtClean="0"/>
          </a:p>
          <a:p>
            <a:pPr marL="0" indent="0">
              <a:buNone/>
            </a:pPr>
            <a:endParaRPr lang="en-IN" b="1" dirty="0" smtClean="0"/>
          </a:p>
          <a:p>
            <a:pPr marL="0" indent="0">
              <a:buNone/>
            </a:pPr>
            <a:r>
              <a:rPr lang="en-IN" b="1" dirty="0" smtClean="0"/>
              <a:t>Credits</a:t>
            </a:r>
            <a:endParaRPr lang="en-IN" b="1" dirty="0"/>
          </a:p>
          <a:p>
            <a:r>
              <a:rPr lang="en-IN" dirty="0" err="1"/>
              <a:t>PyCIM</a:t>
            </a:r>
            <a:r>
              <a:rPr lang="en-IN" dirty="0"/>
              <a:t> is developed by Richard Lincoln (</a:t>
            </a:r>
            <a:r>
              <a:rPr lang="en-IN" dirty="0">
                <a:hlinkClick r:id="rId2"/>
              </a:rPr>
              <a:t>r.w.lincoln@gmail.com</a:t>
            </a:r>
            <a:r>
              <a:rPr lang="en-IN" dirty="0"/>
              <a:t>).</a:t>
            </a:r>
          </a:p>
          <a:p>
            <a:endParaRPr lang="en-IN" dirty="0"/>
          </a:p>
        </p:txBody>
      </p:sp>
    </p:spTree>
    <p:extLst>
      <p:ext uri="{BB962C8B-B14F-4D97-AF65-F5344CB8AC3E}">
        <p14:creationId xmlns:p14="http://schemas.microsoft.com/office/powerpoint/2010/main" val="2126031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7773"/>
            <a:ext cx="8229600" cy="5418787"/>
          </a:xfrm>
        </p:spPr>
        <p:txBody>
          <a:bodyPr/>
          <a:lstStyle/>
          <a:p>
            <a:pPr marL="0" lvl="2" indent="0" algn="ctr">
              <a:buNone/>
            </a:pPr>
            <a:endParaRPr lang="en-IN" sz="1600" dirty="0"/>
          </a:p>
          <a:p>
            <a:pPr marL="0" lvl="2" indent="0" algn="ctr">
              <a:buNone/>
            </a:pPr>
            <a:endParaRPr lang="en-IN" sz="1600" dirty="0"/>
          </a:p>
          <a:p>
            <a:pPr marL="0" lvl="2" indent="0" algn="ctr">
              <a:buNone/>
            </a:pPr>
            <a:endParaRPr lang="en-IN" sz="1600" dirty="0"/>
          </a:p>
          <a:p>
            <a:pPr marL="0" lvl="2" indent="0" algn="ctr">
              <a:buNone/>
            </a:pPr>
            <a:endParaRPr lang="en-IN" sz="1600" dirty="0"/>
          </a:p>
          <a:p>
            <a:pPr marL="0" lvl="2" indent="0" algn="ctr">
              <a:buNone/>
            </a:pPr>
            <a:endParaRPr lang="en-IN" sz="1600" dirty="0"/>
          </a:p>
          <a:p>
            <a:pPr marL="0" lvl="2" indent="0" algn="ctr">
              <a:buNone/>
            </a:pPr>
            <a:endParaRPr lang="en-IN" sz="1600" dirty="0"/>
          </a:p>
          <a:p>
            <a:pPr marL="0" lvl="2" indent="0" algn="ctr">
              <a:buNone/>
            </a:pPr>
            <a:endParaRPr lang="en-IN" sz="1600" dirty="0"/>
          </a:p>
          <a:p>
            <a:pPr marL="0" lvl="2" indent="0" algn="ctr">
              <a:buNone/>
            </a:pPr>
            <a:endParaRPr lang="en-IN" sz="1600" dirty="0"/>
          </a:p>
          <a:p>
            <a:pPr marL="0" lvl="2" indent="0" algn="ctr">
              <a:buNone/>
            </a:pPr>
            <a:r>
              <a:rPr lang="en-IN" sz="3600" dirty="0"/>
              <a:t>THANK YOU </a:t>
            </a:r>
          </a:p>
          <a:p>
            <a:pPr marL="0" lvl="2"/>
            <a:endParaRPr lang="en-IN" sz="1400" dirty="0"/>
          </a:p>
          <a:p>
            <a:pPr marL="0" lvl="2"/>
            <a:endParaRPr lang="en-IN" sz="1400" dirty="0"/>
          </a:p>
          <a:p>
            <a:pPr marL="0" lvl="2"/>
            <a:endParaRPr lang="en-IN" sz="1200" dirty="0"/>
          </a:p>
          <a:p>
            <a:pPr marL="0" lvl="2"/>
            <a:endParaRPr lang="en-IN" sz="1200" dirty="0"/>
          </a:p>
        </p:txBody>
      </p:sp>
      <p:sp>
        <p:nvSpPr>
          <p:cNvPr id="4" name="Footer Placeholder 3"/>
          <p:cNvSpPr>
            <a:spLocks noGrp="1"/>
          </p:cNvSpPr>
          <p:nvPr>
            <p:ph type="ftr" sz="quarter" idx="10"/>
          </p:nvPr>
        </p:nvSpPr>
        <p:spPr/>
        <p:txBody>
          <a:bodyPr/>
          <a:lstStyle/>
          <a:p>
            <a:pPr algn="ctr">
              <a:defRPr/>
            </a:pPr>
            <a:r>
              <a:rPr lang="en-US" dirty="0" smtClean="0"/>
              <a:t>OSI proprietary and confidential</a:t>
            </a:r>
            <a:endParaRPr lang="en-US" dirty="0"/>
          </a:p>
        </p:txBody>
      </p:sp>
    </p:spTree>
    <p:extLst>
      <p:ext uri="{BB962C8B-B14F-4D97-AF65-F5344CB8AC3E}">
        <p14:creationId xmlns:p14="http://schemas.microsoft.com/office/powerpoint/2010/main" val="409287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91"/>
          <p:cNvSpPr>
            <a:spLocks noGrp="1" noChangeArrowheads="1"/>
          </p:cNvSpPr>
          <p:nvPr>
            <p:ph type="title" idx="4294967295"/>
          </p:nvPr>
        </p:nvSpPr>
        <p:spPr>
          <a:xfrm>
            <a:off x="310681" y="383963"/>
            <a:ext cx="7543800" cy="379476"/>
          </a:xfrm>
        </p:spPr>
        <p:txBody>
          <a:bodyPr>
            <a:normAutofit fontScale="90000"/>
          </a:bodyPr>
          <a:lstStyle/>
          <a:p>
            <a:pPr eaLnBrk="1" hangingPunct="1"/>
            <a:r>
              <a:rPr lang="en-US" dirty="0" smtClean="0"/>
              <a:t>WG13 CIM Packages - 61970</a:t>
            </a:r>
          </a:p>
        </p:txBody>
      </p:sp>
      <p:pic>
        <p:nvPicPr>
          <p:cNvPr id="45060"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774" y="879895"/>
            <a:ext cx="6984867" cy="575381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44797744"/>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02055" y="323577"/>
            <a:ext cx="7543800" cy="478680"/>
          </a:xfrm>
        </p:spPr>
        <p:txBody>
          <a:bodyPr/>
          <a:lstStyle/>
          <a:p>
            <a:pPr eaLnBrk="1" hangingPunct="1"/>
            <a:r>
              <a:rPr lang="en-US" sz="2700" dirty="0"/>
              <a:t>Concepts: Generalization/Inheritance</a:t>
            </a:r>
          </a:p>
        </p:txBody>
      </p:sp>
      <p:sp>
        <p:nvSpPr>
          <p:cNvPr id="50180" name="Rectangle 3"/>
          <p:cNvSpPr>
            <a:spLocks noGrp="1" noChangeArrowheads="1"/>
          </p:cNvSpPr>
          <p:nvPr>
            <p:ph type="body" sz="half" idx="4294967295"/>
          </p:nvPr>
        </p:nvSpPr>
        <p:spPr>
          <a:xfrm>
            <a:off x="4773168" y="2503171"/>
            <a:ext cx="3566160" cy="2983231"/>
          </a:xfrm>
        </p:spPr>
        <p:txBody>
          <a:bodyPr>
            <a:normAutofit/>
          </a:bodyPr>
          <a:lstStyle/>
          <a:p>
            <a:pPr eaLnBrk="1" hangingPunct="1">
              <a:lnSpc>
                <a:spcPct val="90000"/>
              </a:lnSpc>
            </a:pPr>
            <a:r>
              <a:rPr lang="en-US" sz="1800"/>
              <a:t>Breaker: Specialization of ProtectedSwitch</a:t>
            </a:r>
          </a:p>
          <a:p>
            <a:pPr eaLnBrk="1" hangingPunct="1">
              <a:lnSpc>
                <a:spcPct val="90000"/>
              </a:lnSpc>
            </a:pPr>
            <a:r>
              <a:rPr lang="en-US" sz="1800"/>
              <a:t>ProtectedSwitch: Specialization of Switch</a:t>
            </a:r>
          </a:p>
          <a:p>
            <a:pPr eaLnBrk="1" hangingPunct="1">
              <a:lnSpc>
                <a:spcPct val="90000"/>
              </a:lnSpc>
            </a:pPr>
            <a:r>
              <a:rPr lang="en-US" sz="1800"/>
              <a:t>Switch: Specialization of Conducting Equipment</a:t>
            </a:r>
          </a:p>
          <a:p>
            <a:pPr eaLnBrk="1" hangingPunct="1">
              <a:lnSpc>
                <a:spcPct val="90000"/>
              </a:lnSpc>
            </a:pPr>
            <a:r>
              <a:rPr lang="en-US" sz="1800"/>
              <a:t>ConductingEquipment: Specialization of Equipment</a:t>
            </a:r>
          </a:p>
          <a:p>
            <a:pPr eaLnBrk="1" hangingPunct="1">
              <a:lnSpc>
                <a:spcPct val="90000"/>
              </a:lnSpc>
            </a:pPr>
            <a:r>
              <a:rPr lang="en-US" sz="1800"/>
              <a:t>Equipment: Specialization of PowerSystem Resource</a:t>
            </a:r>
          </a:p>
        </p:txBody>
      </p:sp>
      <p:pic>
        <p:nvPicPr>
          <p:cNvPr id="50181"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930" y="948905"/>
            <a:ext cx="4050237" cy="56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59602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491709" y="1201231"/>
            <a:ext cx="2475781" cy="351524"/>
          </a:xfrm>
        </p:spPr>
        <p:txBody>
          <a:bodyPr/>
          <a:lstStyle/>
          <a:p>
            <a:pPr eaLnBrk="1" hangingPunct="1"/>
            <a:r>
              <a:rPr lang="en-US" sz="2100" dirty="0"/>
              <a:t>Equipment </a:t>
            </a:r>
            <a:r>
              <a:rPr lang="en-US" sz="2100" dirty="0" smtClean="0"/>
              <a:t>Inheritance Hierarchy</a:t>
            </a:r>
            <a:endParaRPr lang="en-US" sz="2100" dirty="0"/>
          </a:p>
        </p:txBody>
      </p:sp>
      <p:sp>
        <p:nvSpPr>
          <p:cNvPr id="51204" name="Rectangle 3"/>
          <p:cNvSpPr>
            <a:spLocks noChangeArrowheads="1"/>
          </p:cNvSpPr>
          <p:nvPr/>
        </p:nvSpPr>
        <p:spPr bwMode="auto">
          <a:xfrm>
            <a:off x="2407444" y="-385763"/>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pic>
        <p:nvPicPr>
          <p:cNvPr id="5120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320" y="0"/>
            <a:ext cx="4855663" cy="68580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12270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405441" y="712233"/>
            <a:ext cx="2122098" cy="1143000"/>
          </a:xfrm>
        </p:spPr>
        <p:txBody>
          <a:bodyPr/>
          <a:lstStyle/>
          <a:p>
            <a:pPr eaLnBrk="1" hangingPunct="1"/>
            <a:r>
              <a:rPr lang="en-US" sz="2400" dirty="0"/>
              <a:t>Naming</a:t>
            </a:r>
            <a:br>
              <a:rPr lang="en-US" sz="2400" dirty="0"/>
            </a:br>
            <a:r>
              <a:rPr lang="en-US" sz="2400" dirty="0"/>
              <a:t>Hierarchy 1</a:t>
            </a:r>
          </a:p>
        </p:txBody>
      </p:sp>
      <p:sp>
        <p:nvSpPr>
          <p:cNvPr id="52228" name="Rectangle 3"/>
          <p:cNvSpPr>
            <a:spLocks noChangeArrowheads="1"/>
          </p:cNvSpPr>
          <p:nvPr/>
        </p:nvSpPr>
        <p:spPr bwMode="auto">
          <a:xfrm>
            <a:off x="2411016" y="1485901"/>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pic>
        <p:nvPicPr>
          <p:cNvPr id="522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123" y="0"/>
            <a:ext cx="5453944" cy="68580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23232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341883" y="712233"/>
            <a:ext cx="1893431" cy="1143000"/>
          </a:xfrm>
        </p:spPr>
        <p:txBody>
          <a:bodyPr/>
          <a:lstStyle/>
          <a:p>
            <a:pPr eaLnBrk="1" hangingPunct="1"/>
            <a:r>
              <a:rPr lang="en-US" sz="2400" dirty="0"/>
              <a:t>Naming</a:t>
            </a:r>
            <a:br>
              <a:rPr lang="en-US" sz="2400" dirty="0"/>
            </a:br>
            <a:r>
              <a:rPr lang="en-US" sz="2400" dirty="0"/>
              <a:t>Hierarchy 2</a:t>
            </a:r>
          </a:p>
        </p:txBody>
      </p:sp>
      <p:sp>
        <p:nvSpPr>
          <p:cNvPr id="53252" name="Rectangle 3"/>
          <p:cNvSpPr>
            <a:spLocks noChangeArrowheads="1"/>
          </p:cNvSpPr>
          <p:nvPr/>
        </p:nvSpPr>
        <p:spPr bwMode="auto">
          <a:xfrm>
            <a:off x="2411016" y="1485901"/>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sz="2400">
                <a:solidFill>
                  <a:schemeClr val="tx1"/>
                </a:solidFill>
                <a:latin typeface="Arial" panose="020B0604020202020204" pitchFamily="34" charset="0"/>
              </a:defRPr>
            </a:lvl9pPr>
          </a:lstStyle>
          <a:p>
            <a:pPr eaLnBrk="1" hangingPunct="1"/>
            <a:endParaRPr lang="en-US" sz="1800"/>
          </a:p>
        </p:txBody>
      </p:sp>
      <p:pic>
        <p:nvPicPr>
          <p:cNvPr id="532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613" y="0"/>
            <a:ext cx="5850810" cy="6867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4909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asterSlide_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5400"/>
      </a:spPr>
      <a:bodyPr rtlCol="0" anchor="ctr"/>
      <a:lstStyle>
        <a:defPPr algn="ctr">
          <a:defRPr sz="1200" b="1" dirty="0"/>
        </a:defPPr>
      </a:lstStyle>
      <a:style>
        <a:lnRef idx="1">
          <a:schemeClr val="accent5"/>
        </a:lnRef>
        <a:fillRef idx="3">
          <a:schemeClr val="accent5"/>
        </a:fillRef>
        <a:effectRef idx="2">
          <a:schemeClr val="accent5"/>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_Version xmlns="http://schemas.microsoft.com/sharepoint/v3/fields">01</_Version>
    <Meeting_x0020_Date xmlns="e7ccacba-442f-49bc-b92f-5d8d295088ea">2017-12-19T18:30:00+00:00</Meeting_x0020_Date>
    <_Status xmlns="http://schemas.microsoft.com/sharepoint/v3/fields">Draft</_Status>
    <Summary xmlns="e7ccacba-442f-49bc-b92f-5d8d295088ea" xsi:nil="true"/>
    <Category xmlns="e7ccacba-442f-49bc-b92f-5d8d295088ea">Miscellaneous</Category>
    <Show xmlns="e7ccacba-442f-49bc-b92f-5d8d295088ea">true</Show>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143C0C6DB0A8469DF4D9968FBA4EAC" ma:contentTypeVersion="11" ma:contentTypeDescription="Create a new document." ma:contentTypeScope="" ma:versionID="405a00e5c82b9426e54e26d1513b7e50">
  <xsd:schema xmlns:xsd="http://www.w3.org/2001/XMLSchema" xmlns:p="http://schemas.microsoft.com/office/2006/metadata/properties" xmlns:ns2="http://schemas.microsoft.com/sharepoint/v3/fields" xmlns:ns3="e7ccacba-442f-49bc-b92f-5d8d295088ea" targetNamespace="http://schemas.microsoft.com/office/2006/metadata/properties" ma:root="true" ma:fieldsID="0b7573f12943c74596dba453e480ea0c" ns2:_="" ns3:_="">
    <xsd:import namespace="http://schemas.microsoft.com/sharepoint/v3/fields"/>
    <xsd:import namespace="e7ccacba-442f-49bc-b92f-5d8d295088ea"/>
    <xsd:element name="properties">
      <xsd:complexType>
        <xsd:sequence>
          <xsd:element name="documentManagement">
            <xsd:complexType>
              <xsd:all>
                <xsd:element ref="ns2:_Status" minOccurs="0"/>
                <xsd:element ref="ns2:_Version" minOccurs="0"/>
                <xsd:element ref="ns3:Summary" minOccurs="0"/>
                <xsd:element ref="ns3:Category" minOccurs="0"/>
                <xsd:element ref="ns3:Show" minOccurs="0"/>
                <xsd:element ref="ns3:Meeting_x0020_Date" minOccurs="0"/>
              </xsd:all>
            </xsd:complexType>
          </xsd:element>
        </xsd:sequence>
      </xsd:complex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Status" ma:index="8" nillable="true" ma:displayName="Status" ma:default="Draft" ma:format="Dropdown" ma:internalName="_Status">
      <xsd:simpleType>
        <xsd:union memberTypes="dms:Text">
          <xsd:simpleType>
            <xsd:restriction base="dms:Choice">
              <xsd:enumeration value="Draft"/>
              <xsd:enumeration value="Scheduled"/>
              <xsd:enumeration value="Reviewed"/>
              <xsd:enumeration value="Approved"/>
            </xsd:restriction>
          </xsd:simpleType>
        </xsd:union>
      </xsd:simpleType>
    </xsd:element>
    <xsd:element name="_Version" ma:index="9" nillable="true" ma:displayName="Version" ma:internalName="_Version">
      <xsd:simpleType>
        <xsd:restriction base="dms:Text"/>
      </xsd:simpleType>
    </xsd:element>
  </xsd:schema>
  <xsd:schema xmlns:xsd="http://www.w3.org/2001/XMLSchema" xmlns:dms="http://schemas.microsoft.com/office/2006/documentManagement/types" targetNamespace="e7ccacba-442f-49bc-b92f-5d8d295088ea" elementFormDefault="qualified">
    <xsd:import namespace="http://schemas.microsoft.com/office/2006/documentManagement/types"/>
    <xsd:element name="Summary" ma:index="10" nillable="true" ma:displayName="Summary" ma:default="" ma:internalName="Summary">
      <xsd:simpleType>
        <xsd:restriction base="dms:Note"/>
      </xsd:simpleType>
    </xsd:element>
    <xsd:element name="Category" ma:index="11" nillable="true" ma:displayName="Category" ma:default="-Core SDA-" ma:format="Dropdown" ma:internalName="Category">
      <xsd:simpleType>
        <xsd:union memberTypes="dms:Text">
          <xsd:simpleType>
            <xsd:restriction base="dms:Choice">
              <xsd:enumeration value="-Core SDA-"/>
              <xsd:enumeration value="HRS CHRONUS"/>
              <xsd:enumeration value="monarch System Platform"/>
              <xsd:enumeration value="SSI"/>
              <xsd:enumeration value="SGP/NG"/>
              <xsd:enumeration value="SR&amp;AD"/>
              <xsd:enumeration value="Substation Automation"/>
              <xsd:enumeration value="Miscellaneous"/>
              <xsd:enumeration value="Weekly Meetings"/>
              <xsd:enumeration value="Multi-Site"/>
              <xsd:enumeration value="Situational Awareness"/>
              <xsd:enumeration value="DEPRECATED"/>
              <xsd:enumeration value="HIDDEN"/>
            </xsd:restriction>
          </xsd:simpleType>
        </xsd:union>
      </xsd:simpleType>
    </xsd:element>
    <xsd:element name="Show" ma:index="12" nillable="true" ma:displayName="Hide" ma:default="0" ma:description="Hide from SDA portal default view" ma:internalName="Show">
      <xsd:simpleType>
        <xsd:restriction base="dms:Boolean"/>
      </xsd:simpleType>
    </xsd:element>
    <xsd:element name="Meeting_x0020_Date" ma:index="13" nillable="true" ma:displayName="Meeting Date" ma:description="Meeting date - applies only to weekly meetings category" ma:format="DateOnly" ma:internalName="Meeting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227BCFA-F7BD-4E9B-9488-416BD594D15D}">
  <ds:schemaRefs>
    <ds:schemaRef ds:uri="http://schemas.microsoft.com/office/2006/metadata/properties"/>
    <ds:schemaRef ds:uri="http://purl.org/dc/elements/1.1/"/>
    <ds:schemaRef ds:uri="http://www.w3.org/XML/1998/namespace"/>
    <ds:schemaRef ds:uri="e7ccacba-442f-49bc-b92f-5d8d295088ea"/>
    <ds:schemaRef ds:uri="http://purl.org/dc/dcmitype/"/>
    <ds:schemaRef ds:uri="http://purl.org/dc/terms/"/>
    <ds:schemaRef ds:uri="http://schemas.microsoft.com/office/2006/documentManagement/types"/>
    <ds:schemaRef ds:uri="http://schemas.openxmlformats.org/package/2006/metadata/core-properties"/>
    <ds:schemaRef ds:uri="http://schemas.microsoft.com/sharepoint/v3/fields"/>
  </ds:schemaRefs>
</ds:datastoreItem>
</file>

<file path=customXml/itemProps2.xml><?xml version="1.0" encoding="utf-8"?>
<ds:datastoreItem xmlns:ds="http://schemas.openxmlformats.org/officeDocument/2006/customXml" ds:itemID="{E30404BD-A45D-4E4D-BED8-64D2E5DE1B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e7ccacba-442f-49bc-b92f-5d8d295088e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13826</TotalTime>
  <Words>3130</Words>
  <Application>Microsoft Office PowerPoint</Application>
  <PresentationFormat>On-screen Show (4:3)</PresentationFormat>
  <Paragraphs>384</Paragraphs>
  <Slides>45</Slides>
  <Notes>26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45</vt:i4>
      </vt:variant>
    </vt:vector>
  </HeadingPairs>
  <TitlesOfParts>
    <vt:vector size="60" baseType="lpstr">
      <vt:lpstr>宋体</vt:lpstr>
      <vt:lpstr>Arial</vt:lpstr>
      <vt:lpstr>Calibri</vt:lpstr>
      <vt:lpstr>Calibri Light</vt:lpstr>
      <vt:lpstr>Courier New</vt:lpstr>
      <vt:lpstr>Linux Libertine</vt:lpstr>
      <vt:lpstr>Symbol</vt:lpstr>
      <vt:lpstr>Tahoma</vt:lpstr>
      <vt:lpstr>Times New Roman</vt:lpstr>
      <vt:lpstr>Webdings</vt:lpstr>
      <vt:lpstr>Wingdings</vt:lpstr>
      <vt:lpstr>MasterSlide_2013</vt:lpstr>
      <vt:lpstr>Document</vt:lpstr>
      <vt:lpstr>Presentation</vt:lpstr>
      <vt:lpstr>WordPad Document</vt:lpstr>
      <vt:lpstr>PowerPoint Presentation</vt:lpstr>
      <vt:lpstr>WHAT IS CIM ?</vt:lpstr>
      <vt:lpstr>The IEC Standards for Power System Model Exchange</vt:lpstr>
      <vt:lpstr>Sample Power System Model</vt:lpstr>
      <vt:lpstr>WG13 CIM Packages - 61970</vt:lpstr>
      <vt:lpstr>Concepts: Generalization/Inheritance</vt:lpstr>
      <vt:lpstr>Equipment Inheritance Hierarchy</vt:lpstr>
      <vt:lpstr>Naming Hierarchy 1</vt:lpstr>
      <vt:lpstr>Naming Hierarchy 2</vt:lpstr>
      <vt:lpstr>Connectivity and Topology   Model</vt:lpstr>
      <vt:lpstr>Converting a Circuit to CIM Objects</vt:lpstr>
      <vt:lpstr>Example Circuit as a Single Line Diagram</vt:lpstr>
      <vt:lpstr>Representing a Power Transformer as CIM Objects</vt:lpstr>
      <vt:lpstr>Transformer Class Diagram</vt:lpstr>
      <vt:lpstr>CIM Mapping for Transformer 17-33</vt:lpstr>
      <vt:lpstr>Transformer Model Diagram from 61970-301CIM Base</vt:lpstr>
      <vt:lpstr>Transformer Winding Attributes</vt:lpstr>
      <vt:lpstr>Example Circuit with Full CIM Mappings</vt:lpstr>
      <vt:lpstr>How The CIM Handles Location For Logical Devices And/Or  The Physical Asset Performing The Device’s Role</vt:lpstr>
      <vt:lpstr>Types Of Document Relationship Inherited By All Assets</vt:lpstr>
      <vt:lpstr>Activity Records</vt:lpstr>
      <vt:lpstr>Transformer Class Diagram in CIM</vt:lpstr>
      <vt:lpstr>CIM Interface Mapping - Beginnings of Profile/Message Payload Definition</vt:lpstr>
      <vt:lpstr>Transformer Model Diagram from 61970-301CIM Base</vt:lpstr>
      <vt:lpstr>Sample Transformer Interface Message Payload in XML</vt:lpstr>
      <vt:lpstr>CIM Header Contents</vt:lpstr>
      <vt:lpstr>Simple Network Example</vt:lpstr>
      <vt:lpstr>Simple Network Connectivity Modeled with CIM Topology </vt:lpstr>
      <vt:lpstr>ACLineSegment in RDF</vt:lpstr>
      <vt:lpstr>PowerPoint Presentation</vt:lpstr>
      <vt:lpstr>PowerPoint Presentation</vt:lpstr>
      <vt:lpstr>PowerPoint Presentation</vt:lpstr>
      <vt:lpstr>Implementation Syntax – WG13 61970</vt:lpstr>
      <vt:lpstr>Practical Case of NLDC</vt:lpstr>
      <vt:lpstr>Practical Case of NLDC      (contd..)</vt:lpstr>
      <vt:lpstr>Practical Case of NLDC      (contd..)</vt:lpstr>
      <vt:lpstr>OSI’s Response to NLDC:</vt:lpstr>
      <vt:lpstr>Identified Risk Factors</vt:lpstr>
      <vt:lpstr>Identified Risk Factors    (contd..)</vt:lpstr>
      <vt:lpstr>Identified Risk Factors    (contd..)</vt:lpstr>
      <vt:lpstr>Identified Risk Factors    (contd..)</vt:lpstr>
      <vt:lpstr>Identified Risk Factors    (contd..)</vt:lpstr>
      <vt:lpstr>Cim file approach – pros</vt:lpstr>
      <vt:lpstr>Python implementation of CIM (Pycim)</vt:lpstr>
      <vt:lpstr>PowerPoint Presentation</vt:lpstr>
    </vt:vector>
  </TitlesOfParts>
  <Manager>Rudresha.MV@osii.com</Manager>
  <Company>OSI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CIM File Approach &amp; Analysis</dc:title>
  <dc:subject>CIM File</dc:subject>
  <dc:creator>Rahul.Rana@osii.com;spradhan@osii.com</dc:creator>
  <cp:lastModifiedBy>MANOJ KUMAR MOHANTY</cp:lastModifiedBy>
  <cp:revision>971</cp:revision>
  <dcterms:created xsi:type="dcterms:W3CDTF">2013-09-11T22:03:19Z</dcterms:created>
  <dcterms:modified xsi:type="dcterms:W3CDTF">2023-01-04T14:02:51Z</dcterms:modified>
  <cp:category>Customer Presentation</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0x01010066143C0C6DB0A8469DF4D9968FBA4EAC</vt:lpwstr>
  </property>
</Properties>
</file>