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8" r:id="rId5"/>
    <p:sldId id="290" r:id="rId6"/>
    <p:sldId id="297" r:id="rId7"/>
    <p:sldId id="318" r:id="rId8"/>
    <p:sldId id="301" r:id="rId9"/>
    <p:sldId id="319" r:id="rId10"/>
    <p:sldId id="31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7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84" y="91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A18A-7559-4485-BC2C-6ACBBA9F87DF}"/>
              </a:ext>
            </a:extLst>
          </p:cNvPr>
          <p:cNvSpPr txBox="1"/>
          <p:nvPr/>
        </p:nvSpPr>
        <p:spPr>
          <a:xfrm>
            <a:off x="7666197" y="1396023"/>
            <a:ext cx="3743941" cy="52643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ko-KR" altLang="en-US" sz="2700" b="1">
                <a:solidFill>
                  <a:schemeClr val="bg1"/>
                </a:solidFill>
                <a:cs typeface="Arial" pitchFamily="34" charset="0"/>
              </a:rPr>
              <a:t>환율 변동 추이 시스템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28274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cs typeface="Arial" pitchFamily="34" charset="0"/>
                </a:rPr>
                <a:t>팀 소개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28274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cs typeface="Arial" pitchFamily="34" charset="0"/>
                </a:rPr>
                <a:t>개발 기술 스택 및 개발 방향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28274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ko-KR" altLang="en-US" sz="2700" b="1">
                  <a:solidFill>
                    <a:schemeClr val="bg1"/>
                  </a:solidFill>
                  <a:cs typeface="Arial" pitchFamily="34" charset="0"/>
                </a:rPr>
                <a:t>역할 분담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Final Project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400"/>
              <a:t>팀 소개</a:t>
            </a:r>
            <a:endParaRPr lang="en-US" sz="44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9647152-983C-49E8-9F34-F9883A63DBB6}"/>
              </a:ext>
            </a:extLst>
          </p:cNvPr>
          <p:cNvSpPr/>
          <p:nvPr/>
        </p:nvSpPr>
        <p:spPr>
          <a:xfrm>
            <a:off x="2279034" y="3551987"/>
            <a:ext cx="2177663" cy="1904282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1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E95F1F-FB62-4B4C-9F0B-FA681AEE1E2B}"/>
              </a:ext>
            </a:extLst>
          </p:cNvPr>
          <p:cNvSpPr/>
          <p:nvPr/>
        </p:nvSpPr>
        <p:spPr>
          <a:xfrm>
            <a:off x="3943179" y="4011742"/>
            <a:ext cx="1495411" cy="1905243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2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CE3B5B2-728D-403D-9D87-14149A2E1A61}"/>
              </a:ext>
            </a:extLst>
          </p:cNvPr>
          <p:cNvSpPr/>
          <p:nvPr/>
        </p:nvSpPr>
        <p:spPr>
          <a:xfrm rot="10800000" flipV="1">
            <a:off x="4938314" y="3512520"/>
            <a:ext cx="2217184" cy="1905243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3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E07440-AFB1-402B-A374-9476FBA9AC8B}"/>
              </a:ext>
            </a:extLst>
          </p:cNvPr>
          <p:cNvSpPr/>
          <p:nvPr/>
        </p:nvSpPr>
        <p:spPr>
          <a:xfrm rot="10800000" flipV="1">
            <a:off x="6635043" y="3982906"/>
            <a:ext cx="1495411" cy="1934079"/>
          </a:xfrm>
          <a:custGeom>
            <a:avLst/>
            <a:gdLst>
              <a:gd name="connsiteX0" fmla="*/ 1580 w 442678"/>
              <a:gd name="connsiteY0" fmla="*/ 362575 h 590237"/>
              <a:gd name="connsiteX1" fmla="*/ 1580 w 442678"/>
              <a:gd name="connsiteY1" fmla="*/ 299335 h 590237"/>
              <a:gd name="connsiteX2" fmla="*/ 27579 w 442678"/>
              <a:gd name="connsiteY2" fmla="*/ 257175 h 590237"/>
              <a:gd name="connsiteX3" fmla="*/ 56388 w 442678"/>
              <a:gd name="connsiteY3" fmla="*/ 259986 h 590237"/>
              <a:gd name="connsiteX4" fmla="*/ 130871 w 442678"/>
              <a:gd name="connsiteY4" fmla="*/ 274039 h 590237"/>
              <a:gd name="connsiteX5" fmla="*/ 132979 w 442678"/>
              <a:gd name="connsiteY5" fmla="*/ 171450 h 590237"/>
              <a:gd name="connsiteX6" fmla="*/ 64820 w 442678"/>
              <a:gd name="connsiteY6" fmla="*/ 172855 h 590237"/>
              <a:gd name="connsiteX7" fmla="*/ 34606 w 442678"/>
              <a:gd name="connsiteY7" fmla="*/ 189719 h 590237"/>
              <a:gd name="connsiteX8" fmla="*/ 2986 w 442678"/>
              <a:gd name="connsiteY8" fmla="*/ 152478 h 590237"/>
              <a:gd name="connsiteX9" fmla="*/ 2283 w 442678"/>
              <a:gd name="connsiteY9" fmla="*/ 12648 h 590237"/>
              <a:gd name="connsiteX10" fmla="*/ 17742 w 442678"/>
              <a:gd name="connsiteY10" fmla="*/ 0 h 590237"/>
              <a:gd name="connsiteX11" fmla="*/ 146329 w 442678"/>
              <a:gd name="connsiteY11" fmla="*/ 0 h 590237"/>
              <a:gd name="connsiteX12" fmla="*/ 184976 w 442678"/>
              <a:gd name="connsiteY12" fmla="*/ 22485 h 590237"/>
              <a:gd name="connsiteX13" fmla="*/ 180760 w 442678"/>
              <a:gd name="connsiteY13" fmla="*/ 59726 h 590237"/>
              <a:gd name="connsiteX14" fmla="*/ 155464 w 442678"/>
              <a:gd name="connsiteY14" fmla="*/ 105400 h 590237"/>
              <a:gd name="connsiteX15" fmla="*/ 212380 w 442678"/>
              <a:gd name="connsiteY15" fmla="*/ 148262 h 590237"/>
              <a:gd name="connsiteX16" fmla="*/ 281241 w 442678"/>
              <a:gd name="connsiteY16" fmla="*/ 123669 h 590237"/>
              <a:gd name="connsiteX17" fmla="*/ 276322 w 442678"/>
              <a:gd name="connsiteY17" fmla="*/ 67456 h 590237"/>
              <a:gd name="connsiteX18" fmla="*/ 256648 w 442678"/>
              <a:gd name="connsiteY18" fmla="*/ 30917 h 590237"/>
              <a:gd name="connsiteX19" fmla="*/ 300915 w 442678"/>
              <a:gd name="connsiteY19" fmla="*/ 0 h 590237"/>
              <a:gd name="connsiteX20" fmla="*/ 429503 w 442678"/>
              <a:gd name="connsiteY20" fmla="*/ 0 h 590237"/>
              <a:gd name="connsiteX21" fmla="*/ 445664 w 442678"/>
              <a:gd name="connsiteY21" fmla="*/ 15459 h 590237"/>
              <a:gd name="connsiteX22" fmla="*/ 444961 w 442678"/>
              <a:gd name="connsiteY22" fmla="*/ 144046 h 590237"/>
              <a:gd name="connsiteX23" fmla="*/ 425287 w 442678"/>
              <a:gd name="connsiteY23" fmla="*/ 181990 h 590237"/>
              <a:gd name="connsiteX24" fmla="*/ 383830 w 442678"/>
              <a:gd name="connsiteY24" fmla="*/ 177774 h 590237"/>
              <a:gd name="connsiteX25" fmla="*/ 339562 w 442678"/>
              <a:gd name="connsiteY25" fmla="*/ 153884 h 590237"/>
              <a:gd name="connsiteX26" fmla="*/ 296699 w 442678"/>
              <a:gd name="connsiteY26" fmla="*/ 205881 h 590237"/>
              <a:gd name="connsiteX27" fmla="*/ 319887 w 442678"/>
              <a:gd name="connsiteY27" fmla="*/ 279660 h 590237"/>
              <a:gd name="connsiteX28" fmla="*/ 376100 w 442678"/>
              <a:gd name="connsiteY28" fmla="*/ 276147 h 590237"/>
              <a:gd name="connsiteX29" fmla="*/ 409126 w 442678"/>
              <a:gd name="connsiteY29" fmla="*/ 254364 h 590237"/>
              <a:gd name="connsiteX30" fmla="*/ 443556 w 442678"/>
              <a:gd name="connsiteY30" fmla="*/ 298632 h 590237"/>
              <a:gd name="connsiteX31" fmla="*/ 444259 w 442678"/>
              <a:gd name="connsiteY31" fmla="*/ 430030 h 590237"/>
              <a:gd name="connsiteX32" fmla="*/ 425989 w 442678"/>
              <a:gd name="connsiteY32" fmla="*/ 442678 h 590237"/>
              <a:gd name="connsiteX33" fmla="*/ 307942 w 442678"/>
              <a:gd name="connsiteY33" fmla="*/ 442678 h 590237"/>
              <a:gd name="connsiteX34" fmla="*/ 279835 w 442678"/>
              <a:gd name="connsiteY34" fmla="*/ 450408 h 590237"/>
              <a:gd name="connsiteX35" fmla="*/ 278430 w 442678"/>
              <a:gd name="connsiteY35" fmla="*/ 486244 h 590237"/>
              <a:gd name="connsiteX36" fmla="*/ 281241 w 442678"/>
              <a:gd name="connsiteY36" fmla="*/ 571266 h 590237"/>
              <a:gd name="connsiteX37" fmla="*/ 150545 w 442678"/>
              <a:gd name="connsiteY37" fmla="*/ 558618 h 590237"/>
              <a:gd name="connsiteX38" fmla="*/ 157572 w 442678"/>
              <a:gd name="connsiteY38" fmla="*/ 491162 h 590237"/>
              <a:gd name="connsiteX39" fmla="*/ 175139 w 442678"/>
              <a:gd name="connsiteY39" fmla="*/ 464461 h 590237"/>
              <a:gd name="connsiteX40" fmla="*/ 137195 w 442678"/>
              <a:gd name="connsiteY40" fmla="*/ 443381 h 590237"/>
              <a:gd name="connsiteX41" fmla="*/ 21958 w 442678"/>
              <a:gd name="connsiteY41" fmla="*/ 444084 h 590237"/>
              <a:gd name="connsiteX42" fmla="*/ 175 w 442678"/>
              <a:gd name="connsiteY42" fmla="*/ 423706 h 590237"/>
              <a:gd name="connsiteX43" fmla="*/ 1580 w 442678"/>
              <a:gd name="connsiteY43" fmla="*/ 362575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2678" h="590237">
                <a:moveTo>
                  <a:pt x="1580" y="362575"/>
                </a:moveTo>
                <a:cubicBezTo>
                  <a:pt x="1580" y="341495"/>
                  <a:pt x="2283" y="320415"/>
                  <a:pt x="1580" y="299335"/>
                </a:cubicBezTo>
                <a:cubicBezTo>
                  <a:pt x="878" y="279660"/>
                  <a:pt x="12823" y="267012"/>
                  <a:pt x="27579" y="257175"/>
                </a:cubicBezTo>
                <a:cubicBezTo>
                  <a:pt x="37416" y="250851"/>
                  <a:pt x="46551" y="250851"/>
                  <a:pt x="56388" y="259986"/>
                </a:cubicBezTo>
                <a:cubicBezTo>
                  <a:pt x="94332" y="297227"/>
                  <a:pt x="105575" y="298632"/>
                  <a:pt x="130871" y="274039"/>
                </a:cubicBezTo>
                <a:cubicBezTo>
                  <a:pt x="156869" y="248041"/>
                  <a:pt x="157572" y="198854"/>
                  <a:pt x="132979" y="171450"/>
                </a:cubicBezTo>
                <a:cubicBezTo>
                  <a:pt x="108385" y="144749"/>
                  <a:pt x="88711" y="144749"/>
                  <a:pt x="64820" y="172855"/>
                </a:cubicBezTo>
                <a:cubicBezTo>
                  <a:pt x="57091" y="181990"/>
                  <a:pt x="50767" y="196043"/>
                  <a:pt x="34606" y="189719"/>
                </a:cubicBezTo>
                <a:cubicBezTo>
                  <a:pt x="17742" y="183395"/>
                  <a:pt x="3689" y="170747"/>
                  <a:pt x="2986" y="152478"/>
                </a:cubicBezTo>
                <a:cubicBezTo>
                  <a:pt x="1580" y="106102"/>
                  <a:pt x="2283" y="59726"/>
                  <a:pt x="2283" y="12648"/>
                </a:cubicBezTo>
                <a:cubicBezTo>
                  <a:pt x="2283" y="703"/>
                  <a:pt x="8607" y="0"/>
                  <a:pt x="17742" y="0"/>
                </a:cubicBezTo>
                <a:cubicBezTo>
                  <a:pt x="60604" y="0"/>
                  <a:pt x="103467" y="0"/>
                  <a:pt x="146329" y="0"/>
                </a:cubicBezTo>
                <a:cubicBezTo>
                  <a:pt x="163193" y="0"/>
                  <a:pt x="175139" y="9135"/>
                  <a:pt x="184976" y="22485"/>
                </a:cubicBezTo>
                <a:cubicBezTo>
                  <a:pt x="195516" y="36539"/>
                  <a:pt x="195516" y="47781"/>
                  <a:pt x="180760" y="59726"/>
                </a:cubicBezTo>
                <a:cubicBezTo>
                  <a:pt x="166004" y="70969"/>
                  <a:pt x="147032" y="82212"/>
                  <a:pt x="155464" y="105400"/>
                </a:cubicBezTo>
                <a:cubicBezTo>
                  <a:pt x="165301" y="131398"/>
                  <a:pt x="183570" y="146857"/>
                  <a:pt x="212380" y="148262"/>
                </a:cubicBezTo>
                <a:cubicBezTo>
                  <a:pt x="239081" y="149668"/>
                  <a:pt x="262972" y="146857"/>
                  <a:pt x="281241" y="123669"/>
                </a:cubicBezTo>
                <a:cubicBezTo>
                  <a:pt x="298807" y="100481"/>
                  <a:pt x="298105" y="87131"/>
                  <a:pt x="276322" y="67456"/>
                </a:cubicBezTo>
                <a:cubicBezTo>
                  <a:pt x="265079" y="57619"/>
                  <a:pt x="246810" y="50592"/>
                  <a:pt x="256648" y="30917"/>
                </a:cubicBezTo>
                <a:cubicBezTo>
                  <a:pt x="265079" y="12648"/>
                  <a:pt x="279835" y="0"/>
                  <a:pt x="300915" y="0"/>
                </a:cubicBezTo>
                <a:cubicBezTo>
                  <a:pt x="343778" y="0"/>
                  <a:pt x="386640" y="0"/>
                  <a:pt x="429503" y="0"/>
                </a:cubicBezTo>
                <a:cubicBezTo>
                  <a:pt x="441448" y="0"/>
                  <a:pt x="445664" y="2811"/>
                  <a:pt x="445664" y="15459"/>
                </a:cubicBezTo>
                <a:cubicBezTo>
                  <a:pt x="444961" y="58321"/>
                  <a:pt x="445664" y="101184"/>
                  <a:pt x="444961" y="144046"/>
                </a:cubicBezTo>
                <a:cubicBezTo>
                  <a:pt x="444961" y="159505"/>
                  <a:pt x="437232" y="171450"/>
                  <a:pt x="425287" y="181990"/>
                </a:cubicBezTo>
                <a:cubicBezTo>
                  <a:pt x="409828" y="194638"/>
                  <a:pt x="397180" y="196043"/>
                  <a:pt x="383830" y="177774"/>
                </a:cubicBezTo>
                <a:cubicBezTo>
                  <a:pt x="373290" y="163018"/>
                  <a:pt x="361345" y="145452"/>
                  <a:pt x="339562" y="153884"/>
                </a:cubicBezTo>
                <a:cubicBezTo>
                  <a:pt x="316374" y="162315"/>
                  <a:pt x="299510" y="178477"/>
                  <a:pt x="296699" y="205881"/>
                </a:cubicBezTo>
                <a:cubicBezTo>
                  <a:pt x="293186" y="233987"/>
                  <a:pt x="295294" y="260688"/>
                  <a:pt x="319887" y="279660"/>
                </a:cubicBezTo>
                <a:cubicBezTo>
                  <a:pt x="343075" y="297930"/>
                  <a:pt x="355723" y="296524"/>
                  <a:pt x="376100" y="276147"/>
                </a:cubicBezTo>
                <a:cubicBezTo>
                  <a:pt x="385235" y="267012"/>
                  <a:pt x="390154" y="248041"/>
                  <a:pt x="409126" y="254364"/>
                </a:cubicBezTo>
                <a:cubicBezTo>
                  <a:pt x="429503" y="261391"/>
                  <a:pt x="442854" y="276850"/>
                  <a:pt x="443556" y="298632"/>
                </a:cubicBezTo>
                <a:cubicBezTo>
                  <a:pt x="444961" y="342197"/>
                  <a:pt x="443556" y="386465"/>
                  <a:pt x="444259" y="430030"/>
                </a:cubicBezTo>
                <a:cubicBezTo>
                  <a:pt x="444259" y="444786"/>
                  <a:pt x="435124" y="442678"/>
                  <a:pt x="425989" y="442678"/>
                </a:cubicBezTo>
                <a:cubicBezTo>
                  <a:pt x="386640" y="442678"/>
                  <a:pt x="347291" y="442678"/>
                  <a:pt x="307942" y="442678"/>
                </a:cubicBezTo>
                <a:cubicBezTo>
                  <a:pt x="297402" y="442678"/>
                  <a:pt x="288268" y="443381"/>
                  <a:pt x="279835" y="450408"/>
                </a:cubicBezTo>
                <a:cubicBezTo>
                  <a:pt x="265782" y="461650"/>
                  <a:pt x="259458" y="470785"/>
                  <a:pt x="278430" y="486244"/>
                </a:cubicBezTo>
                <a:cubicBezTo>
                  <a:pt x="312158" y="512945"/>
                  <a:pt x="312158" y="541051"/>
                  <a:pt x="281241" y="571266"/>
                </a:cubicBezTo>
                <a:cubicBezTo>
                  <a:pt x="245405" y="606399"/>
                  <a:pt x="180057" y="600075"/>
                  <a:pt x="150545" y="558618"/>
                </a:cubicBezTo>
                <a:cubicBezTo>
                  <a:pt x="132276" y="532619"/>
                  <a:pt x="134384" y="513647"/>
                  <a:pt x="157572" y="491162"/>
                </a:cubicBezTo>
                <a:cubicBezTo>
                  <a:pt x="165301" y="483433"/>
                  <a:pt x="182868" y="479920"/>
                  <a:pt x="175139" y="464461"/>
                </a:cubicBezTo>
                <a:cubicBezTo>
                  <a:pt x="168112" y="449705"/>
                  <a:pt x="154761" y="442678"/>
                  <a:pt x="137195" y="443381"/>
                </a:cubicBezTo>
                <a:cubicBezTo>
                  <a:pt x="98548" y="444084"/>
                  <a:pt x="60604" y="442678"/>
                  <a:pt x="21958" y="444084"/>
                </a:cubicBezTo>
                <a:cubicBezTo>
                  <a:pt x="5797" y="444786"/>
                  <a:pt x="-1230" y="441976"/>
                  <a:pt x="175" y="423706"/>
                </a:cubicBezTo>
                <a:cubicBezTo>
                  <a:pt x="2986" y="402627"/>
                  <a:pt x="1580" y="382249"/>
                  <a:pt x="1580" y="362575"/>
                </a:cubicBezTo>
                <a:close/>
              </a:path>
            </a:pathLst>
          </a:custGeom>
          <a:solidFill>
            <a:schemeClr val="accent4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9E4D582D-3FB9-499C-93A5-F4399A2540EB}"/>
              </a:ext>
            </a:extLst>
          </p:cNvPr>
          <p:cNvSpPr/>
          <p:nvPr/>
        </p:nvSpPr>
        <p:spPr>
          <a:xfrm>
            <a:off x="4468766" y="5099262"/>
            <a:ext cx="343081" cy="26353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9BBC20-83A1-480D-84CA-0140249522D9}"/>
              </a:ext>
            </a:extLst>
          </p:cNvPr>
          <p:cNvSpPr/>
          <p:nvPr/>
        </p:nvSpPr>
        <p:spPr>
          <a:xfrm>
            <a:off x="6542690" y="5071276"/>
            <a:ext cx="348807" cy="301016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E0128FAD-AD00-4242-94C0-A3B0A04B2802}"/>
              </a:ext>
            </a:extLst>
          </p:cNvPr>
          <p:cNvSpPr>
            <a:spLocks noChangeAspect="1"/>
          </p:cNvSpPr>
          <p:nvPr/>
        </p:nvSpPr>
        <p:spPr>
          <a:xfrm>
            <a:off x="3391774" y="4556367"/>
            <a:ext cx="396792" cy="40010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5FB48C7-9C68-47C0-8DB6-68A116A59A79}"/>
              </a:ext>
            </a:extLst>
          </p:cNvPr>
          <p:cNvSpPr/>
          <p:nvPr/>
        </p:nvSpPr>
        <p:spPr>
          <a:xfrm>
            <a:off x="7594974" y="3527722"/>
            <a:ext cx="2232209" cy="1905243"/>
          </a:xfrm>
          <a:custGeom>
            <a:avLst/>
            <a:gdLst>
              <a:gd name="connsiteX0" fmla="*/ 510179 w 737797"/>
              <a:gd name="connsiteY0" fmla="*/ 592182 h 590237"/>
              <a:gd name="connsiteX1" fmla="*/ 449750 w 737797"/>
              <a:gd name="connsiteY1" fmla="*/ 592182 h 590237"/>
              <a:gd name="connsiteX2" fmla="*/ 408293 w 737797"/>
              <a:gd name="connsiteY2" fmla="*/ 569697 h 590237"/>
              <a:gd name="connsiteX3" fmla="*/ 412509 w 737797"/>
              <a:gd name="connsiteY3" fmla="*/ 532456 h 590237"/>
              <a:gd name="connsiteX4" fmla="*/ 438507 w 737797"/>
              <a:gd name="connsiteY4" fmla="*/ 486783 h 590237"/>
              <a:gd name="connsiteX5" fmla="*/ 378781 w 737797"/>
              <a:gd name="connsiteY5" fmla="*/ 443218 h 590237"/>
              <a:gd name="connsiteX6" fmla="*/ 314838 w 737797"/>
              <a:gd name="connsiteY6" fmla="*/ 465703 h 590237"/>
              <a:gd name="connsiteX7" fmla="*/ 319757 w 737797"/>
              <a:gd name="connsiteY7" fmla="*/ 526132 h 590237"/>
              <a:gd name="connsiteX8" fmla="*/ 338729 w 737797"/>
              <a:gd name="connsiteY8" fmla="*/ 558455 h 590237"/>
              <a:gd name="connsiteX9" fmla="*/ 298677 w 737797"/>
              <a:gd name="connsiteY9" fmla="*/ 591480 h 590237"/>
              <a:gd name="connsiteX10" fmla="*/ 161658 w 737797"/>
              <a:gd name="connsiteY10" fmla="*/ 592182 h 590237"/>
              <a:gd name="connsiteX11" fmla="*/ 149712 w 737797"/>
              <a:gd name="connsiteY11" fmla="*/ 573913 h 590237"/>
              <a:gd name="connsiteX12" fmla="*/ 149712 w 737797"/>
              <a:gd name="connsiteY12" fmla="*/ 458676 h 590237"/>
              <a:gd name="connsiteX13" fmla="*/ 141983 w 737797"/>
              <a:gd name="connsiteY13" fmla="*/ 427759 h 590237"/>
              <a:gd name="connsiteX14" fmla="*/ 108255 w 737797"/>
              <a:gd name="connsiteY14" fmla="*/ 426354 h 590237"/>
              <a:gd name="connsiteX15" fmla="*/ 55555 w 737797"/>
              <a:gd name="connsiteY15" fmla="*/ 450947 h 590237"/>
              <a:gd name="connsiteX16" fmla="*/ 4261 w 737797"/>
              <a:gd name="connsiteY16" fmla="*/ 398950 h 590237"/>
              <a:gd name="connsiteX17" fmla="*/ 35178 w 737797"/>
              <a:gd name="connsiteY17" fmla="*/ 299172 h 590237"/>
              <a:gd name="connsiteX18" fmla="*/ 102634 w 737797"/>
              <a:gd name="connsiteY18" fmla="*/ 306901 h 590237"/>
              <a:gd name="connsiteX19" fmla="*/ 128632 w 737797"/>
              <a:gd name="connsiteY19" fmla="*/ 324468 h 590237"/>
              <a:gd name="connsiteX20" fmla="*/ 149712 w 737797"/>
              <a:gd name="connsiteY20" fmla="*/ 289334 h 590237"/>
              <a:gd name="connsiteX21" fmla="*/ 149010 w 737797"/>
              <a:gd name="connsiteY21" fmla="*/ 174097 h 590237"/>
              <a:gd name="connsiteX22" fmla="*/ 174305 w 737797"/>
              <a:gd name="connsiteY22" fmla="*/ 148802 h 590237"/>
              <a:gd name="connsiteX23" fmla="*/ 286732 w 737797"/>
              <a:gd name="connsiteY23" fmla="*/ 149504 h 590237"/>
              <a:gd name="connsiteX24" fmla="*/ 310622 w 737797"/>
              <a:gd name="connsiteY24" fmla="*/ 144586 h 590237"/>
              <a:gd name="connsiteX25" fmla="*/ 314136 w 737797"/>
              <a:gd name="connsiteY25" fmla="*/ 108047 h 590237"/>
              <a:gd name="connsiteX26" fmla="*/ 311325 w 737797"/>
              <a:gd name="connsiteY26" fmla="*/ 23025 h 590237"/>
              <a:gd name="connsiteX27" fmla="*/ 439913 w 737797"/>
              <a:gd name="connsiteY27" fmla="*/ 32862 h 590237"/>
              <a:gd name="connsiteX28" fmla="*/ 433589 w 737797"/>
              <a:gd name="connsiteY28" fmla="*/ 104534 h 590237"/>
              <a:gd name="connsiteX29" fmla="*/ 416724 w 737797"/>
              <a:gd name="connsiteY29" fmla="*/ 128424 h 590237"/>
              <a:gd name="connsiteX30" fmla="*/ 451858 w 737797"/>
              <a:gd name="connsiteY30" fmla="*/ 149504 h 590237"/>
              <a:gd name="connsiteX31" fmla="*/ 572013 w 737797"/>
              <a:gd name="connsiteY31" fmla="*/ 148802 h 590237"/>
              <a:gd name="connsiteX32" fmla="*/ 590985 w 737797"/>
              <a:gd name="connsiteY32" fmla="*/ 168476 h 590237"/>
              <a:gd name="connsiteX33" fmla="*/ 590283 w 737797"/>
              <a:gd name="connsiteY33" fmla="*/ 283713 h 590237"/>
              <a:gd name="connsiteX34" fmla="*/ 597309 w 737797"/>
              <a:gd name="connsiteY34" fmla="*/ 312522 h 590237"/>
              <a:gd name="connsiteX35" fmla="*/ 633145 w 737797"/>
              <a:gd name="connsiteY35" fmla="*/ 314630 h 590237"/>
              <a:gd name="connsiteX36" fmla="*/ 719573 w 737797"/>
              <a:gd name="connsiteY36" fmla="*/ 312522 h 590237"/>
              <a:gd name="connsiteX37" fmla="*/ 694980 w 737797"/>
              <a:gd name="connsiteY37" fmla="*/ 448136 h 590237"/>
              <a:gd name="connsiteX38" fmla="*/ 636659 w 737797"/>
              <a:gd name="connsiteY38" fmla="*/ 433380 h 590237"/>
              <a:gd name="connsiteX39" fmla="*/ 612768 w 737797"/>
              <a:gd name="connsiteY39" fmla="*/ 417219 h 590237"/>
              <a:gd name="connsiteX40" fmla="*/ 590283 w 737797"/>
              <a:gd name="connsiteY40" fmla="*/ 451650 h 590237"/>
              <a:gd name="connsiteX41" fmla="*/ 590985 w 737797"/>
              <a:gd name="connsiteY41" fmla="*/ 569697 h 590237"/>
              <a:gd name="connsiteX42" fmla="*/ 567797 w 737797"/>
              <a:gd name="connsiteY42" fmla="*/ 593588 h 590237"/>
              <a:gd name="connsiteX43" fmla="*/ 510179 w 737797"/>
              <a:gd name="connsiteY43" fmla="*/ 592182 h 59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37797" h="590237">
                <a:moveTo>
                  <a:pt x="510179" y="592182"/>
                </a:moveTo>
                <a:cubicBezTo>
                  <a:pt x="489802" y="592182"/>
                  <a:pt x="470127" y="592182"/>
                  <a:pt x="449750" y="592182"/>
                </a:cubicBezTo>
                <a:cubicBezTo>
                  <a:pt x="431481" y="592182"/>
                  <a:pt x="418833" y="583751"/>
                  <a:pt x="408293" y="569697"/>
                </a:cubicBezTo>
                <a:cubicBezTo>
                  <a:pt x="397753" y="555644"/>
                  <a:pt x="397753" y="543699"/>
                  <a:pt x="412509" y="532456"/>
                </a:cubicBezTo>
                <a:cubicBezTo>
                  <a:pt x="427264" y="521213"/>
                  <a:pt x="445534" y="509971"/>
                  <a:pt x="438507" y="486783"/>
                </a:cubicBezTo>
                <a:cubicBezTo>
                  <a:pt x="430778" y="460785"/>
                  <a:pt x="407590" y="445326"/>
                  <a:pt x="378781" y="443218"/>
                </a:cubicBezTo>
                <a:cubicBezTo>
                  <a:pt x="354188" y="441813"/>
                  <a:pt x="331702" y="444623"/>
                  <a:pt x="314838" y="465703"/>
                </a:cubicBezTo>
                <a:cubicBezTo>
                  <a:pt x="294461" y="490296"/>
                  <a:pt x="295164" y="504349"/>
                  <a:pt x="319757" y="526132"/>
                </a:cubicBezTo>
                <a:cubicBezTo>
                  <a:pt x="329594" y="534564"/>
                  <a:pt x="345053" y="540186"/>
                  <a:pt x="338729" y="558455"/>
                </a:cubicBezTo>
                <a:cubicBezTo>
                  <a:pt x="331702" y="576724"/>
                  <a:pt x="317649" y="590777"/>
                  <a:pt x="298677" y="591480"/>
                </a:cubicBezTo>
                <a:cubicBezTo>
                  <a:pt x="253004" y="593588"/>
                  <a:pt x="207331" y="591480"/>
                  <a:pt x="161658" y="592182"/>
                </a:cubicBezTo>
                <a:cubicBezTo>
                  <a:pt x="146199" y="592182"/>
                  <a:pt x="149712" y="581642"/>
                  <a:pt x="149712" y="573913"/>
                </a:cubicBezTo>
                <a:cubicBezTo>
                  <a:pt x="149712" y="535267"/>
                  <a:pt x="149712" y="497323"/>
                  <a:pt x="149712" y="458676"/>
                </a:cubicBezTo>
                <a:cubicBezTo>
                  <a:pt x="149712" y="447434"/>
                  <a:pt x="149712" y="436894"/>
                  <a:pt x="141983" y="427759"/>
                </a:cubicBezTo>
                <a:cubicBezTo>
                  <a:pt x="131443" y="415111"/>
                  <a:pt x="121606" y="407382"/>
                  <a:pt x="108255" y="426354"/>
                </a:cubicBezTo>
                <a:cubicBezTo>
                  <a:pt x="95607" y="443920"/>
                  <a:pt x="80149" y="459379"/>
                  <a:pt x="55555" y="450947"/>
                </a:cubicBezTo>
                <a:cubicBezTo>
                  <a:pt x="30259" y="442515"/>
                  <a:pt x="11288" y="426354"/>
                  <a:pt x="4261" y="398950"/>
                </a:cubicBezTo>
                <a:cubicBezTo>
                  <a:pt x="-6982" y="356087"/>
                  <a:pt x="4261" y="320954"/>
                  <a:pt x="35178" y="299172"/>
                </a:cubicBezTo>
                <a:cubicBezTo>
                  <a:pt x="61177" y="280902"/>
                  <a:pt x="80149" y="283713"/>
                  <a:pt x="102634" y="306901"/>
                </a:cubicBezTo>
                <a:cubicBezTo>
                  <a:pt x="109661" y="313928"/>
                  <a:pt x="111769" y="331494"/>
                  <a:pt x="128632" y="324468"/>
                </a:cubicBezTo>
                <a:cubicBezTo>
                  <a:pt x="143388" y="317441"/>
                  <a:pt x="149712" y="304793"/>
                  <a:pt x="149712" y="289334"/>
                </a:cubicBezTo>
                <a:cubicBezTo>
                  <a:pt x="149712" y="250688"/>
                  <a:pt x="151118" y="212744"/>
                  <a:pt x="149010" y="174097"/>
                </a:cubicBezTo>
                <a:cubicBezTo>
                  <a:pt x="148307" y="153720"/>
                  <a:pt x="153225" y="147396"/>
                  <a:pt x="174305" y="148802"/>
                </a:cubicBezTo>
                <a:cubicBezTo>
                  <a:pt x="211547" y="150910"/>
                  <a:pt x="249491" y="149504"/>
                  <a:pt x="286732" y="149504"/>
                </a:cubicBezTo>
                <a:cubicBezTo>
                  <a:pt x="295164" y="149504"/>
                  <a:pt x="302893" y="149504"/>
                  <a:pt x="310622" y="144586"/>
                </a:cubicBezTo>
                <a:cubicBezTo>
                  <a:pt x="330297" y="132640"/>
                  <a:pt x="331000" y="122803"/>
                  <a:pt x="314136" y="108047"/>
                </a:cubicBezTo>
                <a:cubicBezTo>
                  <a:pt x="281110" y="79941"/>
                  <a:pt x="280408" y="52537"/>
                  <a:pt x="311325" y="23025"/>
                </a:cubicBezTo>
                <a:cubicBezTo>
                  <a:pt x="346458" y="-11406"/>
                  <a:pt x="409698" y="-6487"/>
                  <a:pt x="439913" y="32862"/>
                </a:cubicBezTo>
                <a:cubicBezTo>
                  <a:pt x="460993" y="59563"/>
                  <a:pt x="458884" y="81346"/>
                  <a:pt x="433589" y="104534"/>
                </a:cubicBezTo>
                <a:cubicBezTo>
                  <a:pt x="426562" y="111560"/>
                  <a:pt x="410401" y="114371"/>
                  <a:pt x="416724" y="128424"/>
                </a:cubicBezTo>
                <a:cubicBezTo>
                  <a:pt x="423049" y="141775"/>
                  <a:pt x="434994" y="149504"/>
                  <a:pt x="451858" y="149504"/>
                </a:cubicBezTo>
                <a:cubicBezTo>
                  <a:pt x="491910" y="148802"/>
                  <a:pt x="531962" y="150207"/>
                  <a:pt x="572013" y="148802"/>
                </a:cubicBezTo>
                <a:cubicBezTo>
                  <a:pt x="588175" y="148099"/>
                  <a:pt x="591688" y="153720"/>
                  <a:pt x="590985" y="168476"/>
                </a:cubicBezTo>
                <a:cubicBezTo>
                  <a:pt x="589580" y="207123"/>
                  <a:pt x="590985" y="245067"/>
                  <a:pt x="590283" y="283713"/>
                </a:cubicBezTo>
                <a:cubicBezTo>
                  <a:pt x="590283" y="294253"/>
                  <a:pt x="590985" y="304090"/>
                  <a:pt x="597309" y="312522"/>
                </a:cubicBezTo>
                <a:cubicBezTo>
                  <a:pt x="607849" y="325873"/>
                  <a:pt x="617687" y="333602"/>
                  <a:pt x="633145" y="314630"/>
                </a:cubicBezTo>
                <a:cubicBezTo>
                  <a:pt x="661954" y="278794"/>
                  <a:pt x="687953" y="279497"/>
                  <a:pt x="719573" y="312522"/>
                </a:cubicBezTo>
                <a:cubicBezTo>
                  <a:pt x="756112" y="351872"/>
                  <a:pt x="742761" y="424948"/>
                  <a:pt x="694980" y="448136"/>
                </a:cubicBezTo>
                <a:cubicBezTo>
                  <a:pt x="671089" y="459379"/>
                  <a:pt x="653522" y="450947"/>
                  <a:pt x="636659" y="433380"/>
                </a:cubicBezTo>
                <a:cubicBezTo>
                  <a:pt x="630334" y="426354"/>
                  <a:pt x="627524" y="410895"/>
                  <a:pt x="612768" y="417219"/>
                </a:cubicBezTo>
                <a:cubicBezTo>
                  <a:pt x="598012" y="423543"/>
                  <a:pt x="590283" y="435488"/>
                  <a:pt x="590283" y="451650"/>
                </a:cubicBezTo>
                <a:cubicBezTo>
                  <a:pt x="590283" y="490999"/>
                  <a:pt x="588877" y="530348"/>
                  <a:pt x="590985" y="569697"/>
                </a:cubicBezTo>
                <a:cubicBezTo>
                  <a:pt x="591688" y="587967"/>
                  <a:pt x="587472" y="595696"/>
                  <a:pt x="567797" y="593588"/>
                </a:cubicBezTo>
                <a:cubicBezTo>
                  <a:pt x="548826" y="590777"/>
                  <a:pt x="529151" y="592182"/>
                  <a:pt x="510179" y="592182"/>
                </a:cubicBezTo>
                <a:close/>
              </a:path>
            </a:pathLst>
          </a:custGeom>
          <a:solidFill>
            <a:schemeClr val="accent5"/>
          </a:solidFill>
          <a:ln w="254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Donut 8">
            <a:extLst>
              <a:ext uri="{FF2B5EF4-FFF2-40B4-BE49-F238E27FC236}">
                <a16:creationId xmlns:a16="http://schemas.microsoft.com/office/drawing/2014/main" id="{9DE38CF0-4A70-4BB3-9422-5DD3DEF3AB33}"/>
              </a:ext>
            </a:extLst>
          </p:cNvPr>
          <p:cNvSpPr/>
          <p:nvPr/>
        </p:nvSpPr>
        <p:spPr>
          <a:xfrm>
            <a:off x="7653463" y="4543147"/>
            <a:ext cx="285611" cy="34139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Block Arc 25">
            <a:extLst>
              <a:ext uri="{FF2B5EF4-FFF2-40B4-BE49-F238E27FC236}">
                <a16:creationId xmlns:a16="http://schemas.microsoft.com/office/drawing/2014/main" id="{F8681329-8D57-4047-9185-C5CD23E86D92}"/>
              </a:ext>
            </a:extLst>
          </p:cNvPr>
          <p:cNvSpPr>
            <a:spLocks noChangeAspect="1"/>
          </p:cNvSpPr>
          <p:nvPr/>
        </p:nvSpPr>
        <p:spPr>
          <a:xfrm>
            <a:off x="5567864" y="4529722"/>
            <a:ext cx="237395" cy="34296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132628-1B87-451C-BB7B-D89EBEBF31CE}"/>
              </a:ext>
            </a:extLst>
          </p:cNvPr>
          <p:cNvGrpSpPr/>
          <p:nvPr/>
        </p:nvGrpSpPr>
        <p:grpSpPr>
          <a:xfrm>
            <a:off x="2279034" y="1497791"/>
            <a:ext cx="2542345" cy="1123750"/>
            <a:chOff x="1418442" y="3789040"/>
            <a:chExt cx="2045528" cy="94671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3F21C9-B5BC-4095-A853-F20F24E4EF2D}"/>
                </a:ext>
              </a:extLst>
            </p:cNvPr>
            <p:cNvSpPr txBox="1"/>
            <p:nvPr/>
          </p:nvSpPr>
          <p:spPr>
            <a:xfrm>
              <a:off x="1418442" y="3789040"/>
              <a:ext cx="2038788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팀 명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C5DDF2-DF42-4FC4-9B7E-D391F716EDE8}"/>
                </a:ext>
              </a:extLst>
            </p:cNvPr>
            <p:cNvSpPr txBox="1"/>
            <p:nvPr/>
          </p:nvSpPr>
          <p:spPr>
            <a:xfrm>
              <a:off x="1419255" y="4294961"/>
              <a:ext cx="2044715" cy="44079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2800">
                  <a:solidFill>
                    <a:srgbClr val="7030A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RNRRKEOVY</a:t>
              </a:r>
              <a:endParaRPr lang="ko-KR" altLang="en-US" sz="2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28" name="Elbow Connector 43">
            <a:extLst>
              <a:ext uri="{FF2B5EF4-FFF2-40B4-BE49-F238E27FC236}">
                <a16:creationId xmlns:a16="http://schemas.microsoft.com/office/drawing/2014/main" id="{2085084D-9491-4B46-871F-18ECA41711FA}"/>
              </a:ext>
            </a:extLst>
          </p:cNvPr>
          <p:cNvCxnSpPr>
            <a:cxnSpLocks/>
          </p:cNvCxnSpPr>
          <p:nvPr/>
        </p:nvCxnSpPr>
        <p:spPr>
          <a:xfrm>
            <a:off x="2051539" y="1875541"/>
            <a:ext cx="2542346" cy="854225"/>
          </a:xfrm>
          <a:prstGeom prst="bentConnector3">
            <a:avLst>
              <a:gd name="adj1" fmla="val -6919"/>
            </a:avLst>
          </a:prstGeom>
          <a:ln w="25400">
            <a:solidFill>
              <a:schemeClr val="accent2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CE028-58E4-4E68-A7C4-C6004DA2C01C}"/>
              </a:ext>
            </a:extLst>
          </p:cNvPr>
          <p:cNvGrpSpPr/>
          <p:nvPr/>
        </p:nvGrpSpPr>
        <p:grpSpPr>
          <a:xfrm>
            <a:off x="6945885" y="1516914"/>
            <a:ext cx="3666336" cy="1057129"/>
            <a:chOff x="1631185" y="3609570"/>
            <a:chExt cx="1832785" cy="78918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02B60F-59E8-4C04-87D4-80001D210DA9}"/>
                </a:ext>
              </a:extLst>
            </p:cNvPr>
            <p:cNvSpPr txBox="1"/>
            <p:nvPr/>
          </p:nvSpPr>
          <p:spPr>
            <a:xfrm>
              <a:off x="2507995" y="3609570"/>
              <a:ext cx="955975" cy="39060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Calibri" pitchFamily="34" charset="0"/>
                </a:rPr>
                <a:t>모 토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DC783D-AC40-4A04-AC28-1A021DD8D256}"/>
                </a:ext>
              </a:extLst>
            </p:cNvPr>
            <p:cNvSpPr txBox="1"/>
            <p:nvPr/>
          </p:nvSpPr>
          <p:spPr>
            <a:xfrm>
              <a:off x="1631185" y="4054107"/>
              <a:ext cx="1832785" cy="34465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ko-KR" altLang="en-US" sz="2400">
                  <a:solidFill>
                    <a:srgbClr val="AB7ED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이것만큼은 내가 전문가</a:t>
              </a:r>
              <a:r>
                <a:rPr lang="en-US" altLang="ko-KR" sz="2400">
                  <a:solidFill>
                    <a:srgbClr val="AB7ED8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!</a:t>
              </a:r>
              <a:endParaRPr lang="ko-KR" altLang="en-US" sz="2400" dirty="0">
                <a:solidFill>
                  <a:srgbClr val="AB7ED8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32" name="Elbow Connector 55">
            <a:extLst>
              <a:ext uri="{FF2B5EF4-FFF2-40B4-BE49-F238E27FC236}">
                <a16:creationId xmlns:a16="http://schemas.microsoft.com/office/drawing/2014/main" id="{67A69DF5-F536-4184-9694-E80F89841402}"/>
              </a:ext>
            </a:extLst>
          </p:cNvPr>
          <p:cNvCxnSpPr/>
          <p:nvPr/>
        </p:nvCxnSpPr>
        <p:spPr>
          <a:xfrm flipV="1">
            <a:off x="7044908" y="1789702"/>
            <a:ext cx="2755744" cy="926235"/>
          </a:xfrm>
          <a:prstGeom prst="bentConnector3">
            <a:avLst>
              <a:gd name="adj1" fmla="val 117007"/>
            </a:avLst>
          </a:prstGeom>
          <a:ln w="25400">
            <a:solidFill>
              <a:schemeClr val="accent4">
                <a:alpha val="7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B1981F-9D0F-42BF-84F8-7196EDC532C4}"/>
              </a:ext>
            </a:extLst>
          </p:cNvPr>
          <p:cNvSpPr txBox="1"/>
          <p:nvPr/>
        </p:nvSpPr>
        <p:spPr>
          <a:xfrm>
            <a:off x="2767286" y="5493451"/>
            <a:ext cx="12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2"/>
                </a:solidFill>
                <a:cs typeface="Arial" pitchFamily="34" charset="0"/>
              </a:rPr>
              <a:t>홍성현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1FA560-CE42-44CE-A8AE-4C8814BE529E}"/>
              </a:ext>
            </a:extLst>
          </p:cNvPr>
          <p:cNvSpPr txBox="1"/>
          <p:nvPr/>
        </p:nvSpPr>
        <p:spPr>
          <a:xfrm>
            <a:off x="5446326" y="5493450"/>
            <a:ext cx="12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4"/>
                </a:solidFill>
                <a:cs typeface="Arial" pitchFamily="34" charset="0"/>
              </a:rPr>
              <a:t>김민수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ACA858-56D0-406F-A257-F1E8EA6481D2}"/>
              </a:ext>
            </a:extLst>
          </p:cNvPr>
          <p:cNvSpPr txBox="1"/>
          <p:nvPr/>
        </p:nvSpPr>
        <p:spPr>
          <a:xfrm>
            <a:off x="8162728" y="5455320"/>
            <a:ext cx="12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5"/>
                </a:solidFill>
                <a:cs typeface="Arial" pitchFamily="34" charset="0"/>
              </a:rPr>
              <a:t>박원지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D214D-E295-44AA-97D6-6389CA1FCAED}"/>
              </a:ext>
            </a:extLst>
          </p:cNvPr>
          <p:cNvSpPr txBox="1"/>
          <p:nvPr/>
        </p:nvSpPr>
        <p:spPr>
          <a:xfrm>
            <a:off x="4039727" y="3545921"/>
            <a:ext cx="12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2"/>
                </a:solidFill>
                <a:cs typeface="Arial" pitchFamily="34" charset="0"/>
              </a:rPr>
              <a:t>김 린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0D6E0-A396-4A9A-93BF-E70A237B25BC}"/>
              </a:ext>
            </a:extLst>
          </p:cNvPr>
          <p:cNvSpPr txBox="1"/>
          <p:nvPr/>
        </p:nvSpPr>
        <p:spPr>
          <a:xfrm>
            <a:off x="6720191" y="3542023"/>
            <a:ext cx="12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4"/>
                </a:solidFill>
                <a:cs typeface="Arial" pitchFamily="34" charset="0"/>
              </a:rPr>
              <a:t>이근영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F9C4DC73-3FB9-521B-11C2-D206DB98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89" y="5586383"/>
            <a:ext cx="934925" cy="115946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4D394ED-9E7A-0D9E-AD7D-8A493F46B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71" y="5527187"/>
            <a:ext cx="1150077" cy="119086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400"/>
              <a:t>개발 기술 스택</a:t>
            </a:r>
            <a:endParaRPr lang="en-US" altLang="ko-KR" sz="4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CEDD89-FB95-4698-A951-8D667DAD61F7}"/>
              </a:ext>
            </a:extLst>
          </p:cNvPr>
          <p:cNvCxnSpPr/>
          <p:nvPr/>
        </p:nvCxnSpPr>
        <p:spPr>
          <a:xfrm flipV="1">
            <a:off x="1254381" y="3206827"/>
            <a:ext cx="11363" cy="1800000"/>
          </a:xfrm>
          <a:prstGeom prst="line">
            <a:avLst/>
          </a:prstGeom>
          <a:ln w="2540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3AC6F6-116D-4971-9838-E43566A33F7B}"/>
              </a:ext>
            </a:extLst>
          </p:cNvPr>
          <p:cNvCxnSpPr/>
          <p:nvPr/>
        </p:nvCxnSpPr>
        <p:spPr>
          <a:xfrm flipV="1">
            <a:off x="3574813" y="2562254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A7DE9A-E02E-4428-88E9-F0BCCAB02C1D}"/>
              </a:ext>
            </a:extLst>
          </p:cNvPr>
          <p:cNvCxnSpPr/>
          <p:nvPr/>
        </p:nvCxnSpPr>
        <p:spPr>
          <a:xfrm flipV="1">
            <a:off x="5895245" y="1917682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4486CC-CA76-4B10-B129-8499FDEA5FEA}"/>
              </a:ext>
            </a:extLst>
          </p:cNvPr>
          <p:cNvCxnSpPr/>
          <p:nvPr/>
        </p:nvCxnSpPr>
        <p:spPr>
          <a:xfrm flipV="1">
            <a:off x="8215677" y="1273110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57">
            <a:extLst>
              <a:ext uri="{FF2B5EF4-FFF2-40B4-BE49-F238E27FC236}">
                <a16:creationId xmlns:a16="http://schemas.microsoft.com/office/drawing/2014/main" id="{0C365D8F-B51C-4EA5-AE51-77287C3CAC89}"/>
              </a:ext>
            </a:extLst>
          </p:cNvPr>
          <p:cNvSpPr/>
          <p:nvPr/>
        </p:nvSpPr>
        <p:spPr>
          <a:xfrm>
            <a:off x="287434" y="4809290"/>
            <a:ext cx="9963150" cy="1238793"/>
          </a:xfrm>
          <a:custGeom>
            <a:avLst/>
            <a:gdLst>
              <a:gd name="connsiteX0" fmla="*/ 1665514 w 7946571"/>
              <a:gd name="connsiteY0" fmla="*/ 957943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5" fmla="*/ 1665514 w 7946571"/>
              <a:gd name="connsiteY5" fmla="*/ 957943 h 957943"/>
              <a:gd name="connsiteX0" fmla="*/ 0 w 7946571"/>
              <a:gd name="connsiteY0" fmla="*/ 489858 h 957943"/>
              <a:gd name="connsiteX1" fmla="*/ 1665514 w 7946571"/>
              <a:gd name="connsiteY1" fmla="*/ 957943 h 957943"/>
              <a:gd name="connsiteX2" fmla="*/ 7946571 w 7946571"/>
              <a:gd name="connsiteY2" fmla="*/ 43543 h 957943"/>
              <a:gd name="connsiteX3" fmla="*/ 5878285 w 7946571"/>
              <a:gd name="connsiteY3" fmla="*/ 0 h 957943"/>
              <a:gd name="connsiteX4" fmla="*/ 0 w 7946571"/>
              <a:gd name="connsiteY4" fmla="*/ 489858 h 957943"/>
              <a:gd name="connsiteX0" fmla="*/ 0 w 7946571"/>
              <a:gd name="connsiteY0" fmla="*/ 489858 h 833119"/>
              <a:gd name="connsiteX1" fmla="*/ 1799254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95531"/>
              <a:gd name="connsiteX1" fmla="*/ 1781423 w 7946571"/>
              <a:gd name="connsiteY1" fmla="*/ 895531 h 895531"/>
              <a:gd name="connsiteX2" fmla="*/ 7946571 w 7946571"/>
              <a:gd name="connsiteY2" fmla="*/ 43543 h 895531"/>
              <a:gd name="connsiteX3" fmla="*/ 5878285 w 7946571"/>
              <a:gd name="connsiteY3" fmla="*/ 0 h 895531"/>
              <a:gd name="connsiteX4" fmla="*/ 0 w 7946571"/>
              <a:gd name="connsiteY4" fmla="*/ 489858 h 895531"/>
              <a:gd name="connsiteX0" fmla="*/ 0 w 7946571"/>
              <a:gd name="connsiteY0" fmla="*/ 489858 h 833119"/>
              <a:gd name="connsiteX1" fmla="*/ 2031070 w 7946571"/>
              <a:gd name="connsiteY1" fmla="*/ 833119 h 833119"/>
              <a:gd name="connsiteX2" fmla="*/ 7946571 w 7946571"/>
              <a:gd name="connsiteY2" fmla="*/ 43543 h 833119"/>
              <a:gd name="connsiteX3" fmla="*/ 5878285 w 7946571"/>
              <a:gd name="connsiteY3" fmla="*/ 0 h 833119"/>
              <a:gd name="connsiteX4" fmla="*/ 0 w 7946571"/>
              <a:gd name="connsiteY4" fmla="*/ 489858 h 833119"/>
              <a:gd name="connsiteX0" fmla="*/ 0 w 7946571"/>
              <a:gd name="connsiteY0" fmla="*/ 489858 h 850326"/>
              <a:gd name="connsiteX1" fmla="*/ 2031070 w 7946571"/>
              <a:gd name="connsiteY1" fmla="*/ 833119 h 850326"/>
              <a:gd name="connsiteX2" fmla="*/ 2181428 w 7946571"/>
              <a:gd name="connsiteY2" fmla="*/ 799114 h 850326"/>
              <a:gd name="connsiteX3" fmla="*/ 7946571 w 7946571"/>
              <a:gd name="connsiteY3" fmla="*/ 43543 h 850326"/>
              <a:gd name="connsiteX4" fmla="*/ 5878285 w 7946571"/>
              <a:gd name="connsiteY4" fmla="*/ 0 h 850326"/>
              <a:gd name="connsiteX5" fmla="*/ 0 w 7946571"/>
              <a:gd name="connsiteY5" fmla="*/ 489858 h 850326"/>
              <a:gd name="connsiteX0" fmla="*/ 0 w 7946571"/>
              <a:gd name="connsiteY0" fmla="*/ 489858 h 863871"/>
              <a:gd name="connsiteX1" fmla="*/ 2031070 w 7946571"/>
              <a:gd name="connsiteY1" fmla="*/ 833119 h 863871"/>
              <a:gd name="connsiteX2" fmla="*/ 2199260 w 7946571"/>
              <a:gd name="connsiteY2" fmla="*/ 843694 h 863871"/>
              <a:gd name="connsiteX3" fmla="*/ 7946571 w 7946571"/>
              <a:gd name="connsiteY3" fmla="*/ 43543 h 863871"/>
              <a:gd name="connsiteX4" fmla="*/ 5878285 w 7946571"/>
              <a:gd name="connsiteY4" fmla="*/ 0 h 863871"/>
              <a:gd name="connsiteX5" fmla="*/ 0 w 7946571"/>
              <a:gd name="connsiteY5" fmla="*/ 489858 h 863871"/>
              <a:gd name="connsiteX0" fmla="*/ 0 w 7679092"/>
              <a:gd name="connsiteY0" fmla="*/ 489858 h 863871"/>
              <a:gd name="connsiteX1" fmla="*/ 2031070 w 7679092"/>
              <a:gd name="connsiteY1" fmla="*/ 833119 h 863871"/>
              <a:gd name="connsiteX2" fmla="*/ 2199260 w 7679092"/>
              <a:gd name="connsiteY2" fmla="*/ 843694 h 863871"/>
              <a:gd name="connsiteX3" fmla="*/ 7679092 w 7679092"/>
              <a:gd name="connsiteY3" fmla="*/ 212947 h 863871"/>
              <a:gd name="connsiteX4" fmla="*/ 5878285 w 7679092"/>
              <a:gd name="connsiteY4" fmla="*/ 0 h 863871"/>
              <a:gd name="connsiteX5" fmla="*/ 0 w 7679092"/>
              <a:gd name="connsiteY5" fmla="*/ 489858 h 863871"/>
              <a:gd name="connsiteX0" fmla="*/ 0 w 7982235"/>
              <a:gd name="connsiteY0" fmla="*/ 489858 h 863871"/>
              <a:gd name="connsiteX1" fmla="*/ 2031070 w 7982235"/>
              <a:gd name="connsiteY1" fmla="*/ 833119 h 863871"/>
              <a:gd name="connsiteX2" fmla="*/ 2199260 w 7982235"/>
              <a:gd name="connsiteY2" fmla="*/ 843694 h 863871"/>
              <a:gd name="connsiteX3" fmla="*/ 7982235 w 7982235"/>
              <a:gd name="connsiteY3" fmla="*/ 132702 h 863871"/>
              <a:gd name="connsiteX4" fmla="*/ 5878285 w 7982235"/>
              <a:gd name="connsiteY4" fmla="*/ 0 h 863871"/>
              <a:gd name="connsiteX5" fmla="*/ 0 w 7982235"/>
              <a:gd name="connsiteY5" fmla="*/ 489858 h 863871"/>
              <a:gd name="connsiteX0" fmla="*/ 0 w 8035731"/>
              <a:gd name="connsiteY0" fmla="*/ 489858 h 863871"/>
              <a:gd name="connsiteX1" fmla="*/ 2031070 w 8035731"/>
              <a:gd name="connsiteY1" fmla="*/ 833119 h 863871"/>
              <a:gd name="connsiteX2" fmla="*/ 2199260 w 8035731"/>
              <a:gd name="connsiteY2" fmla="*/ 843694 h 863871"/>
              <a:gd name="connsiteX3" fmla="*/ 8035731 w 8035731"/>
              <a:gd name="connsiteY3" fmla="*/ 34627 h 863871"/>
              <a:gd name="connsiteX4" fmla="*/ 5878285 w 8035731"/>
              <a:gd name="connsiteY4" fmla="*/ 0 h 863871"/>
              <a:gd name="connsiteX5" fmla="*/ 0 w 8035731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284275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8026816"/>
              <a:gd name="connsiteY0" fmla="*/ 489858 h 863871"/>
              <a:gd name="connsiteX1" fmla="*/ 2031070 w 8026816"/>
              <a:gd name="connsiteY1" fmla="*/ 833119 h 863871"/>
              <a:gd name="connsiteX2" fmla="*/ 2199260 w 8026816"/>
              <a:gd name="connsiteY2" fmla="*/ 843694 h 863871"/>
              <a:gd name="connsiteX3" fmla="*/ 8026816 w 8026816"/>
              <a:gd name="connsiteY3" fmla="*/ 177283 h 863871"/>
              <a:gd name="connsiteX4" fmla="*/ 5878285 w 8026816"/>
              <a:gd name="connsiteY4" fmla="*/ 0 h 863871"/>
              <a:gd name="connsiteX5" fmla="*/ 0 w 8026816"/>
              <a:gd name="connsiteY5" fmla="*/ 489858 h 863871"/>
              <a:gd name="connsiteX0" fmla="*/ 0 w 7242209"/>
              <a:gd name="connsiteY0" fmla="*/ 489858 h 863871"/>
              <a:gd name="connsiteX1" fmla="*/ 2031070 w 7242209"/>
              <a:gd name="connsiteY1" fmla="*/ 833119 h 863871"/>
              <a:gd name="connsiteX2" fmla="*/ 2199260 w 7242209"/>
              <a:gd name="connsiteY2" fmla="*/ 843694 h 863871"/>
              <a:gd name="connsiteX3" fmla="*/ 7242209 w 7242209"/>
              <a:gd name="connsiteY3" fmla="*/ 177283 h 863871"/>
              <a:gd name="connsiteX4" fmla="*/ 5878285 w 7242209"/>
              <a:gd name="connsiteY4" fmla="*/ 0 h 863871"/>
              <a:gd name="connsiteX5" fmla="*/ 0 w 7242209"/>
              <a:gd name="connsiteY5" fmla="*/ 489858 h 863871"/>
              <a:gd name="connsiteX0" fmla="*/ 0 w 7215461"/>
              <a:gd name="connsiteY0" fmla="*/ 489858 h 863871"/>
              <a:gd name="connsiteX1" fmla="*/ 2031070 w 7215461"/>
              <a:gd name="connsiteY1" fmla="*/ 833119 h 863871"/>
              <a:gd name="connsiteX2" fmla="*/ 2199260 w 7215461"/>
              <a:gd name="connsiteY2" fmla="*/ 843694 h 863871"/>
              <a:gd name="connsiteX3" fmla="*/ 7215461 w 7215461"/>
              <a:gd name="connsiteY3" fmla="*/ 328854 h 863871"/>
              <a:gd name="connsiteX4" fmla="*/ 5878285 w 7215461"/>
              <a:gd name="connsiteY4" fmla="*/ 0 h 863871"/>
              <a:gd name="connsiteX5" fmla="*/ 0 w 7215461"/>
              <a:gd name="connsiteY5" fmla="*/ 489858 h 863871"/>
              <a:gd name="connsiteX0" fmla="*/ 0 w 7215461"/>
              <a:gd name="connsiteY0" fmla="*/ 596850 h 970863"/>
              <a:gd name="connsiteX1" fmla="*/ 2031070 w 7215461"/>
              <a:gd name="connsiteY1" fmla="*/ 940111 h 970863"/>
              <a:gd name="connsiteX2" fmla="*/ 2199260 w 7215461"/>
              <a:gd name="connsiteY2" fmla="*/ 950686 h 970863"/>
              <a:gd name="connsiteX3" fmla="*/ 7215461 w 7215461"/>
              <a:gd name="connsiteY3" fmla="*/ 435846 h 970863"/>
              <a:gd name="connsiteX4" fmla="*/ 5628637 w 7215461"/>
              <a:gd name="connsiteY4" fmla="*/ 0 h 970863"/>
              <a:gd name="connsiteX5" fmla="*/ 0 w 7215461"/>
              <a:gd name="connsiteY5" fmla="*/ 596850 h 970863"/>
              <a:gd name="connsiteX0" fmla="*/ 0 w 7063889"/>
              <a:gd name="connsiteY0" fmla="*/ 596850 h 970863"/>
              <a:gd name="connsiteX1" fmla="*/ 2031070 w 7063889"/>
              <a:gd name="connsiteY1" fmla="*/ 940111 h 970863"/>
              <a:gd name="connsiteX2" fmla="*/ 2199260 w 7063889"/>
              <a:gd name="connsiteY2" fmla="*/ 950686 h 970863"/>
              <a:gd name="connsiteX3" fmla="*/ 7063889 w 7063889"/>
              <a:gd name="connsiteY3" fmla="*/ 355603 h 970863"/>
              <a:gd name="connsiteX4" fmla="*/ 5628637 w 7063889"/>
              <a:gd name="connsiteY4" fmla="*/ 0 h 970863"/>
              <a:gd name="connsiteX5" fmla="*/ 0 w 7063889"/>
              <a:gd name="connsiteY5" fmla="*/ 596850 h 970863"/>
              <a:gd name="connsiteX0" fmla="*/ 0 w 6921233"/>
              <a:gd name="connsiteY0" fmla="*/ 596850 h 970863"/>
              <a:gd name="connsiteX1" fmla="*/ 2031070 w 6921233"/>
              <a:gd name="connsiteY1" fmla="*/ 940111 h 970863"/>
              <a:gd name="connsiteX2" fmla="*/ 2199260 w 6921233"/>
              <a:gd name="connsiteY2" fmla="*/ 950686 h 970863"/>
              <a:gd name="connsiteX3" fmla="*/ 6921233 w 6921233"/>
              <a:gd name="connsiteY3" fmla="*/ 302106 h 970863"/>
              <a:gd name="connsiteX4" fmla="*/ 5628637 w 6921233"/>
              <a:gd name="connsiteY4" fmla="*/ 0 h 970863"/>
              <a:gd name="connsiteX5" fmla="*/ 0 w 6921233"/>
              <a:gd name="connsiteY5" fmla="*/ 596850 h 970863"/>
              <a:gd name="connsiteX0" fmla="*/ 0 w 6921233"/>
              <a:gd name="connsiteY0" fmla="*/ 659262 h 1033275"/>
              <a:gd name="connsiteX1" fmla="*/ 2031070 w 6921233"/>
              <a:gd name="connsiteY1" fmla="*/ 1002523 h 1033275"/>
              <a:gd name="connsiteX2" fmla="*/ 2199260 w 6921233"/>
              <a:gd name="connsiteY2" fmla="*/ 1013098 h 1033275"/>
              <a:gd name="connsiteX3" fmla="*/ 6921233 w 6921233"/>
              <a:gd name="connsiteY3" fmla="*/ 364518 h 1033275"/>
              <a:gd name="connsiteX4" fmla="*/ 5468149 w 6921233"/>
              <a:gd name="connsiteY4" fmla="*/ 0 h 1033275"/>
              <a:gd name="connsiteX5" fmla="*/ 0 w 6921233"/>
              <a:gd name="connsiteY5" fmla="*/ 659262 h 1033275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280914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79018 h 953031"/>
              <a:gd name="connsiteX1" fmla="*/ 2031070 w 6921233"/>
              <a:gd name="connsiteY1" fmla="*/ 922279 h 953031"/>
              <a:gd name="connsiteX2" fmla="*/ 2199260 w 6921233"/>
              <a:gd name="connsiteY2" fmla="*/ 932854 h 953031"/>
              <a:gd name="connsiteX3" fmla="*/ 6921233 w 6921233"/>
              <a:gd name="connsiteY3" fmla="*/ 284274 h 953031"/>
              <a:gd name="connsiteX4" fmla="*/ 5156091 w 6921233"/>
              <a:gd name="connsiteY4" fmla="*/ 0 h 953031"/>
              <a:gd name="connsiteX5" fmla="*/ 0 w 6921233"/>
              <a:gd name="connsiteY5" fmla="*/ 579018 h 953031"/>
              <a:gd name="connsiteX0" fmla="*/ 0 w 6921233"/>
              <a:gd name="connsiteY0" fmla="*/ 489858 h 863871"/>
              <a:gd name="connsiteX1" fmla="*/ 2031070 w 6921233"/>
              <a:gd name="connsiteY1" fmla="*/ 833119 h 863871"/>
              <a:gd name="connsiteX2" fmla="*/ 2199260 w 6921233"/>
              <a:gd name="connsiteY2" fmla="*/ 843694 h 863871"/>
              <a:gd name="connsiteX3" fmla="*/ 6921233 w 6921233"/>
              <a:gd name="connsiteY3" fmla="*/ 195114 h 863871"/>
              <a:gd name="connsiteX4" fmla="*/ 5004519 w 6921233"/>
              <a:gd name="connsiteY4" fmla="*/ 0 h 863871"/>
              <a:gd name="connsiteX5" fmla="*/ 0 w 6921233"/>
              <a:gd name="connsiteY5" fmla="*/ 489858 h 863871"/>
              <a:gd name="connsiteX0" fmla="*/ 0 w 6921233"/>
              <a:gd name="connsiteY0" fmla="*/ 516606 h 890619"/>
              <a:gd name="connsiteX1" fmla="*/ 2031070 w 6921233"/>
              <a:gd name="connsiteY1" fmla="*/ 859867 h 890619"/>
              <a:gd name="connsiteX2" fmla="*/ 2199260 w 6921233"/>
              <a:gd name="connsiteY2" fmla="*/ 870442 h 890619"/>
              <a:gd name="connsiteX3" fmla="*/ 6921233 w 6921233"/>
              <a:gd name="connsiteY3" fmla="*/ 221862 h 890619"/>
              <a:gd name="connsiteX4" fmla="*/ 4835116 w 6921233"/>
              <a:gd name="connsiteY4" fmla="*/ 0 h 890619"/>
              <a:gd name="connsiteX5" fmla="*/ 0 w 6921233"/>
              <a:gd name="connsiteY5" fmla="*/ 516606 h 890619"/>
              <a:gd name="connsiteX0" fmla="*/ 0 w 7028224"/>
              <a:gd name="connsiteY0" fmla="*/ 516606 h 890619"/>
              <a:gd name="connsiteX1" fmla="*/ 2031070 w 7028224"/>
              <a:gd name="connsiteY1" fmla="*/ 859867 h 890619"/>
              <a:gd name="connsiteX2" fmla="*/ 2199260 w 7028224"/>
              <a:gd name="connsiteY2" fmla="*/ 870442 h 890619"/>
              <a:gd name="connsiteX3" fmla="*/ 7028224 w 7028224"/>
              <a:gd name="connsiteY3" fmla="*/ 150534 h 890619"/>
              <a:gd name="connsiteX4" fmla="*/ 4835116 w 7028224"/>
              <a:gd name="connsiteY4" fmla="*/ 0 h 890619"/>
              <a:gd name="connsiteX5" fmla="*/ 0 w 7028224"/>
              <a:gd name="connsiteY5" fmla="*/ 516606 h 890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8224" h="890619">
                <a:moveTo>
                  <a:pt x="0" y="516606"/>
                </a:moveTo>
                <a:lnTo>
                  <a:pt x="2031070" y="859867"/>
                </a:lnTo>
                <a:cubicBezTo>
                  <a:pt x="2397613" y="918840"/>
                  <a:pt x="2187777" y="875833"/>
                  <a:pt x="2199260" y="870442"/>
                </a:cubicBezTo>
                <a:lnTo>
                  <a:pt x="7028224" y="150534"/>
                </a:lnTo>
                <a:lnTo>
                  <a:pt x="4835116" y="0"/>
                </a:lnTo>
                <a:lnTo>
                  <a:pt x="0" y="516606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  <a:effectLst>
            <a:softEdge rad="114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8524-0A4C-4E1C-9513-B1BD35631E5C}"/>
              </a:ext>
            </a:extLst>
          </p:cNvPr>
          <p:cNvSpPr/>
          <p:nvPr/>
        </p:nvSpPr>
        <p:spPr>
          <a:xfrm>
            <a:off x="2603387" y="5022788"/>
            <a:ext cx="1656184" cy="360040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CAE00-43F8-43C3-A3AA-0919566D1751}"/>
              </a:ext>
            </a:extLst>
          </p:cNvPr>
          <p:cNvSpPr/>
          <p:nvPr/>
        </p:nvSpPr>
        <p:spPr>
          <a:xfrm>
            <a:off x="4923819" y="4374716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CE5775-A6BE-48EC-9AE3-DD1B8EB71F14}"/>
              </a:ext>
            </a:extLst>
          </p:cNvPr>
          <p:cNvSpPr/>
          <p:nvPr/>
        </p:nvSpPr>
        <p:spPr>
          <a:xfrm>
            <a:off x="7244251" y="3726644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BB38F-1896-40FA-8156-C3F7EFC2A617}"/>
              </a:ext>
            </a:extLst>
          </p:cNvPr>
          <p:cNvSpPr/>
          <p:nvPr/>
        </p:nvSpPr>
        <p:spPr>
          <a:xfrm>
            <a:off x="9564683" y="3078572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4B46152-1512-46A0-AED5-FF1369FF6B36}"/>
              </a:ext>
            </a:extLst>
          </p:cNvPr>
          <p:cNvSpPr/>
          <p:nvPr/>
        </p:nvSpPr>
        <p:spPr>
          <a:xfrm>
            <a:off x="3659581" y="4785748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F7DAB2-4D7F-4052-993B-B9E880C8FCB3}"/>
              </a:ext>
            </a:extLst>
          </p:cNvPr>
          <p:cNvGrpSpPr/>
          <p:nvPr/>
        </p:nvGrpSpPr>
        <p:grpSpPr>
          <a:xfrm>
            <a:off x="1426857" y="3294179"/>
            <a:ext cx="2542606" cy="1188408"/>
            <a:chOff x="4965552" y="1736224"/>
            <a:chExt cx="1374974" cy="118840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2FABD8-8437-483C-A209-7358C76DD032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</a:t>
              </a:r>
            </a:p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chart.js</a:t>
              </a:r>
            </a:p>
            <a:p>
              <a:r>
                <a:rPr lang="en-US" altLang="ko-KR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HTML/CSS/JS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C208D6-BE11-4807-811F-CAEC097A7206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Frontend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D3E5F9-202C-473B-9C85-C4BAE0E9A712}"/>
              </a:ext>
            </a:extLst>
          </p:cNvPr>
          <p:cNvGrpSpPr/>
          <p:nvPr/>
        </p:nvGrpSpPr>
        <p:grpSpPr>
          <a:xfrm>
            <a:off x="3747289" y="2649606"/>
            <a:ext cx="2542606" cy="634410"/>
            <a:chOff x="4965552" y="1736224"/>
            <a:chExt cx="1374974" cy="6344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A56744-058B-4CD2-B945-7DFF205FD76A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FastAPI (python)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E8A56-B8EA-4DE1-B294-EAB2B1FDEC14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Backend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F83CEA-F2CB-40FC-BFE8-69F82778871B}"/>
              </a:ext>
            </a:extLst>
          </p:cNvPr>
          <p:cNvGrpSpPr/>
          <p:nvPr/>
        </p:nvGrpSpPr>
        <p:grpSpPr>
          <a:xfrm>
            <a:off x="6067721" y="2005034"/>
            <a:ext cx="2542606" cy="634410"/>
            <a:chOff x="4965552" y="1736224"/>
            <a:chExt cx="1374974" cy="6344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37843-EC4F-4850-8DCD-76D9B5A7614B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MongoDB Atlas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AB37D3-FFD6-4670-A108-58560521A2FC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6494AF-B876-4718-83BE-12821BF6DF24}"/>
              </a:ext>
            </a:extLst>
          </p:cNvPr>
          <p:cNvGrpSpPr/>
          <p:nvPr/>
        </p:nvGrpSpPr>
        <p:grpSpPr>
          <a:xfrm>
            <a:off x="8388153" y="1360462"/>
            <a:ext cx="2542606" cy="1465407"/>
            <a:chOff x="4965552" y="1736224"/>
            <a:chExt cx="1374974" cy="14654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B0A52-75F2-4AEB-A571-E19EF68648AD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blue prism</a:t>
              </a:r>
            </a:p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UiPath</a:t>
              </a:r>
            </a:p>
            <a:p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Automation Anywhere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DD5444-D5D0-4D54-988D-E267209DDCCA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RPA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8DEF2B6-DBC3-4F46-962B-1828454156F9}"/>
              </a:ext>
            </a:extLst>
          </p:cNvPr>
          <p:cNvSpPr txBox="1"/>
          <p:nvPr/>
        </p:nvSpPr>
        <p:spPr>
          <a:xfrm>
            <a:off x="6063703" y="5216227"/>
            <a:ext cx="154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Request/Reply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1752A-9CE8-4D52-BB83-29A27EBEA44F}"/>
              </a:ext>
            </a:extLst>
          </p:cNvPr>
          <p:cNvSpPr txBox="1"/>
          <p:nvPr/>
        </p:nvSpPr>
        <p:spPr>
          <a:xfrm>
            <a:off x="8138955" y="4718527"/>
            <a:ext cx="145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Request/Reply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8FF07-288F-40E4-BDD3-A9A222BBEAC0}"/>
              </a:ext>
            </a:extLst>
          </p:cNvPr>
          <p:cNvSpPr txBox="1"/>
          <p:nvPr/>
        </p:nvSpPr>
        <p:spPr>
          <a:xfrm>
            <a:off x="10214207" y="4220829"/>
            <a:ext cx="137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자동화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Arc 59">
            <a:extLst>
              <a:ext uri="{FF2B5EF4-FFF2-40B4-BE49-F238E27FC236}">
                <a16:creationId xmlns:a16="http://schemas.microsoft.com/office/drawing/2014/main" id="{62280B5C-AB49-4696-8C67-E38EC738001F}"/>
              </a:ext>
            </a:extLst>
          </p:cNvPr>
          <p:cNvSpPr/>
          <p:nvPr/>
        </p:nvSpPr>
        <p:spPr>
          <a:xfrm>
            <a:off x="5954610" y="4139683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Arc 59">
            <a:extLst>
              <a:ext uri="{FF2B5EF4-FFF2-40B4-BE49-F238E27FC236}">
                <a16:creationId xmlns:a16="http://schemas.microsoft.com/office/drawing/2014/main" id="{FEA9DA39-09F0-484A-A419-03A10F52A4EA}"/>
              </a:ext>
            </a:extLst>
          </p:cNvPr>
          <p:cNvSpPr/>
          <p:nvPr/>
        </p:nvSpPr>
        <p:spPr>
          <a:xfrm>
            <a:off x="8249639" y="3493618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2992ACDA-45F7-253F-1FE0-EC0719D7FD28}"/>
              </a:ext>
            </a:extLst>
          </p:cNvPr>
          <p:cNvSpPr/>
          <p:nvPr/>
        </p:nvSpPr>
        <p:spPr>
          <a:xfrm>
            <a:off x="2221265" y="455473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9D8FB69E-0EBC-D115-7E0E-03A256CBD55C}"/>
              </a:ext>
            </a:extLst>
          </p:cNvPr>
          <p:cNvSpPr/>
          <p:nvPr/>
        </p:nvSpPr>
        <p:spPr>
          <a:xfrm>
            <a:off x="6900243" y="3171029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498D55A3-A511-B1EF-EE2F-7553DCB002CF}"/>
              </a:ext>
            </a:extLst>
          </p:cNvPr>
          <p:cNvSpPr/>
          <p:nvPr/>
        </p:nvSpPr>
        <p:spPr>
          <a:xfrm>
            <a:off x="4491496" y="3896778"/>
            <a:ext cx="397785" cy="37393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3D18143-A157-0637-FC45-AC019076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857" y="5711930"/>
            <a:ext cx="761481" cy="92382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E85938C-09B2-3492-553C-C9658432A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490" y="5602427"/>
            <a:ext cx="982682" cy="107283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87DEA9-2054-6C9E-58BB-D8A4C1547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412" y="5652101"/>
            <a:ext cx="1232118" cy="102316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09882ED-0A4C-3D6E-CD0F-90AB0931E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0584" y="6098725"/>
            <a:ext cx="1193680" cy="576539"/>
          </a:xfrm>
          <a:prstGeom prst="rect">
            <a:avLst/>
          </a:prstGeom>
        </p:spPr>
      </p:pic>
      <p:sp>
        <p:nvSpPr>
          <p:cNvPr id="46" name="Oval 21">
            <a:extLst>
              <a:ext uri="{FF2B5EF4-FFF2-40B4-BE49-F238E27FC236}">
                <a16:creationId xmlns:a16="http://schemas.microsoft.com/office/drawing/2014/main" id="{CA5F7DEE-2583-CC56-C3E7-333E0F3D202D}"/>
              </a:ext>
            </a:extLst>
          </p:cNvPr>
          <p:cNvSpPr>
            <a:spLocks noChangeAspect="1"/>
          </p:cNvSpPr>
          <p:nvPr/>
        </p:nvSpPr>
        <p:spPr>
          <a:xfrm>
            <a:off x="9155024" y="2559032"/>
            <a:ext cx="438265" cy="43826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400">
                <a:latin typeface="+mn-lt"/>
              </a:rPr>
              <a:t>개발 방향과 내용</a:t>
            </a:r>
            <a:endParaRPr lang="en-US" sz="44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37D12-4D50-4312-9DD0-EEC955319A88}"/>
              </a:ext>
            </a:extLst>
          </p:cNvPr>
          <p:cNvSpPr/>
          <p:nvPr/>
        </p:nvSpPr>
        <p:spPr>
          <a:xfrm>
            <a:off x="874077" y="1402374"/>
            <a:ext cx="1683215" cy="298044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8F15A-711E-46FC-A62D-4C7E534A009E}"/>
              </a:ext>
            </a:extLst>
          </p:cNvPr>
          <p:cNvGrpSpPr/>
          <p:nvPr/>
        </p:nvGrpSpPr>
        <p:grpSpPr>
          <a:xfrm>
            <a:off x="940912" y="1497516"/>
            <a:ext cx="1540873" cy="2772799"/>
            <a:chOff x="867339" y="4843642"/>
            <a:chExt cx="1088248" cy="27727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A9F976C-97B6-463C-8F0C-55F91232C8C5}"/>
                </a:ext>
              </a:extLst>
            </p:cNvPr>
            <p:cNvSpPr/>
            <p:nvPr/>
          </p:nvSpPr>
          <p:spPr>
            <a:xfrm>
              <a:off x="883134" y="5862115"/>
              <a:ext cx="107245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환율데이터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DXY </a:t>
              </a:r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지수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금리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S&amp;P500</a:t>
              </a: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금가격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유가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5DA47-DF40-4AC7-A14A-384FED3D95C4}"/>
                </a:ext>
              </a:extLst>
            </p:cNvPr>
            <p:cNvSpPr txBox="1"/>
            <p:nvPr/>
          </p:nvSpPr>
          <p:spPr>
            <a:xfrm>
              <a:off x="867339" y="4843642"/>
              <a:ext cx="10724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수집</a:t>
              </a:r>
              <a:endPara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및</a:t>
              </a:r>
              <a:endPara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전처리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C3A2BF-F4DE-4CFB-85A8-B5B5CB84E11E}"/>
              </a:ext>
            </a:extLst>
          </p:cNvPr>
          <p:cNvSpPr/>
          <p:nvPr/>
        </p:nvSpPr>
        <p:spPr>
          <a:xfrm>
            <a:off x="2917216" y="1402373"/>
            <a:ext cx="1767496" cy="14354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9F4E2-62CE-4F86-8659-6E5FF80BE0B7}"/>
              </a:ext>
            </a:extLst>
          </p:cNvPr>
          <p:cNvGrpSpPr/>
          <p:nvPr/>
        </p:nvGrpSpPr>
        <p:grpSpPr>
          <a:xfrm>
            <a:off x="2969470" y="1489101"/>
            <a:ext cx="1639840" cy="1303487"/>
            <a:chOff x="867339" y="4843642"/>
            <a:chExt cx="1368152" cy="13034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D86D05-C243-4945-826C-AB21FE4E6A2A}"/>
                </a:ext>
              </a:extLst>
            </p:cNvPr>
            <p:cNvSpPr/>
            <p:nvPr/>
          </p:nvSpPr>
          <p:spPr>
            <a:xfrm>
              <a:off x="867339" y="5223799"/>
              <a:ext cx="136815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MongoDB</a:t>
              </a:r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Atlas</a:t>
              </a: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모델링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BC5753-63AC-46D5-B29B-5E86FCF888D3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저장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40655-1F1A-4728-A412-67625345F15A}"/>
              </a:ext>
            </a:extLst>
          </p:cNvPr>
          <p:cNvSpPr/>
          <p:nvPr/>
        </p:nvSpPr>
        <p:spPr>
          <a:xfrm>
            <a:off x="5091017" y="1405047"/>
            <a:ext cx="1926219" cy="474415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BB1BEC-660E-4C6C-8A83-15F993A1A2D9}"/>
              </a:ext>
            </a:extLst>
          </p:cNvPr>
          <p:cNvGrpSpPr/>
          <p:nvPr/>
        </p:nvGrpSpPr>
        <p:grpSpPr>
          <a:xfrm>
            <a:off x="5246406" y="1504910"/>
            <a:ext cx="1553128" cy="4799940"/>
            <a:chOff x="867339" y="4843642"/>
            <a:chExt cx="1368152" cy="479994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77DE61-C764-4926-AD8C-B39B911859BA}"/>
                </a:ext>
              </a:extLst>
            </p:cNvPr>
            <p:cNvSpPr/>
            <p:nvPr/>
          </p:nvSpPr>
          <p:spPr>
            <a:xfrm>
              <a:off x="867339" y="5273155"/>
              <a:ext cx="1368152" cy="43704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chemeClr val="accent6"/>
                  </a:solidFill>
                  <a:cs typeface="Arial" pitchFamily="34" charset="0"/>
                </a:rPr>
                <a:t>머신러닝</a:t>
              </a:r>
              <a:endParaRPr lang="en-US" altLang="ko-KR">
                <a:solidFill>
                  <a:schemeClr val="accent6"/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scikit-learn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Random Forest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XGBoost</a:t>
              </a:r>
            </a:p>
            <a:p>
              <a:pPr algn="ctr"/>
              <a:endPara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accent6"/>
                  </a:solidFill>
                  <a:cs typeface="Arial" pitchFamily="34" charset="0"/>
                </a:rPr>
                <a:t>시계열분석</a:t>
              </a:r>
              <a:endParaRPr lang="en-US" altLang="ko-KR">
                <a:solidFill>
                  <a:schemeClr val="accent6"/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ARIMA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statsmodels</a:t>
              </a:r>
            </a:p>
            <a:p>
              <a:pPr algn="ctr"/>
              <a:endPara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accent6"/>
                  </a:solidFill>
                  <a:cs typeface="Arial" pitchFamily="34" charset="0"/>
                </a:rPr>
                <a:t>시각화</a:t>
              </a:r>
              <a:endParaRPr lang="en-US" altLang="ko-KR">
                <a:solidFill>
                  <a:schemeClr val="accent6"/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plotly</a:t>
              </a: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인터액티브 차트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이동평균선 구현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40B4B1-F9B4-48BD-9A5F-50DE4314B51D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 분석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63E5E-9753-4D12-8A37-A2E5D0BEA858}"/>
              </a:ext>
            </a:extLst>
          </p:cNvPr>
          <p:cNvSpPr/>
          <p:nvPr/>
        </p:nvSpPr>
        <p:spPr>
          <a:xfrm>
            <a:off x="7395629" y="1404784"/>
            <a:ext cx="1767496" cy="339531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F67D91-AD21-49F8-BA76-A252D598C1C5}"/>
              </a:ext>
            </a:extLst>
          </p:cNvPr>
          <p:cNvGrpSpPr/>
          <p:nvPr/>
        </p:nvGrpSpPr>
        <p:grpSpPr>
          <a:xfrm>
            <a:off x="7452667" y="1499926"/>
            <a:ext cx="1661532" cy="3300179"/>
            <a:chOff x="867339" y="4843642"/>
            <a:chExt cx="1368152" cy="32135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0211EE-2AEB-48F3-B58C-30C6FECC0DDB}"/>
                </a:ext>
              </a:extLst>
            </p:cNvPr>
            <p:cNvSpPr/>
            <p:nvPr/>
          </p:nvSpPr>
          <p:spPr>
            <a:xfrm>
              <a:off x="867339" y="5194832"/>
              <a:ext cx="136815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백엔드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FastAPI</a:t>
              </a:r>
            </a:p>
            <a:p>
              <a:pPr algn="ctr"/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프론트엔드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React/Chart.js</a:t>
              </a:r>
            </a:p>
            <a:p>
              <a:pPr algn="ctr"/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배포</a:t>
              </a:r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git-hub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Heroku</a:t>
              </a:r>
            </a:p>
            <a:p>
              <a:pPr algn="ctr"/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Vercel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679F23-7E2B-44EE-8290-880E4093A0B2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359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 Service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2F5E8B-26F0-429E-862B-16CBA008251C}"/>
              </a:ext>
            </a:extLst>
          </p:cNvPr>
          <p:cNvCxnSpPr/>
          <p:nvPr/>
        </p:nvCxnSpPr>
        <p:spPr>
          <a:xfrm>
            <a:off x="2576733" y="1927029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0DEA1E-EF28-4384-8014-D3679E8F2565}"/>
              </a:ext>
            </a:extLst>
          </p:cNvPr>
          <p:cNvCxnSpPr/>
          <p:nvPr/>
        </p:nvCxnSpPr>
        <p:spPr>
          <a:xfrm>
            <a:off x="7017238" y="1934631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A1FE5-CFF9-411D-8F37-1D17AAC4C1D4}"/>
              </a:ext>
            </a:extLst>
          </p:cNvPr>
          <p:cNvSpPr/>
          <p:nvPr/>
        </p:nvSpPr>
        <p:spPr>
          <a:xfrm>
            <a:off x="9587796" y="1402372"/>
            <a:ext cx="1775274" cy="318013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D6690-C56A-4846-B28B-CBD67D840C64}"/>
              </a:ext>
            </a:extLst>
          </p:cNvPr>
          <p:cNvGrpSpPr/>
          <p:nvPr/>
        </p:nvGrpSpPr>
        <p:grpSpPr>
          <a:xfrm>
            <a:off x="9705709" y="1512916"/>
            <a:ext cx="1550871" cy="2949883"/>
            <a:chOff x="867339" y="4843642"/>
            <a:chExt cx="1368152" cy="18290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5FC416-825E-49D5-B884-56622122A621}"/>
                </a:ext>
              </a:extLst>
            </p:cNvPr>
            <p:cNvSpPr/>
            <p:nvPr/>
          </p:nvSpPr>
          <p:spPr>
            <a:xfrm>
              <a:off x="867339" y="5069679"/>
              <a:ext cx="1368152" cy="1602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매일 일정한 시각에 데이터 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</a:t>
              </a:r>
            </a:p>
            <a:p>
              <a:pPr algn="ctr"/>
              <a:endPara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사용자 접속 시점에 데이터 </a:t>
              </a:r>
              <a:r>
                <a:rPr lang="en-US" altLang="ko-KR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Update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8D2753-FCA1-4F82-A5CF-F3A2D7B66895}"/>
                </a:ext>
              </a:extLst>
            </p:cNvPr>
            <p:cNvSpPr txBox="1"/>
            <p:nvPr/>
          </p:nvSpPr>
          <p:spPr>
            <a:xfrm>
              <a:off x="867339" y="4843642"/>
              <a:ext cx="1368152" cy="228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Automation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3" name="Straight Arrow Connector 20">
            <a:extLst>
              <a:ext uri="{FF2B5EF4-FFF2-40B4-BE49-F238E27FC236}">
                <a16:creationId xmlns:a16="http://schemas.microsoft.com/office/drawing/2014/main" id="{F0200FD4-AFAB-2E64-CDF3-432740A99135}"/>
              </a:ext>
            </a:extLst>
          </p:cNvPr>
          <p:cNvCxnSpPr/>
          <p:nvPr/>
        </p:nvCxnSpPr>
        <p:spPr>
          <a:xfrm>
            <a:off x="9233549" y="1927030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20">
            <a:extLst>
              <a:ext uri="{FF2B5EF4-FFF2-40B4-BE49-F238E27FC236}">
                <a16:creationId xmlns:a16="http://schemas.microsoft.com/office/drawing/2014/main" id="{834B75CF-3DED-8380-6C1B-7717F98EB6B8}"/>
              </a:ext>
            </a:extLst>
          </p:cNvPr>
          <p:cNvCxnSpPr/>
          <p:nvPr/>
        </p:nvCxnSpPr>
        <p:spPr>
          <a:xfrm>
            <a:off x="4736772" y="1934423"/>
            <a:ext cx="354246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5D4BA-95BF-3719-B7A3-A102B8B3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6D26AA-3342-9EDF-60D1-8ABFC42B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400"/>
              <a:t>핵심 기능 및 특징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50EB1A-F37C-CD45-5BD5-D91CF4A505D2}"/>
              </a:ext>
            </a:extLst>
          </p:cNvPr>
          <p:cNvSpPr/>
          <p:nvPr/>
        </p:nvSpPr>
        <p:spPr>
          <a:xfrm>
            <a:off x="6128093" y="1532000"/>
            <a:ext cx="5220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C15C7-A5F5-3EDF-54F0-49D133D39D44}"/>
              </a:ext>
            </a:extLst>
          </p:cNvPr>
          <p:cNvSpPr/>
          <p:nvPr/>
        </p:nvSpPr>
        <p:spPr>
          <a:xfrm>
            <a:off x="896510" y="2216000"/>
            <a:ext cx="5220000" cy="68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03FA64-2B88-944A-3B0F-FA7D0FFCB2AB}"/>
              </a:ext>
            </a:extLst>
          </p:cNvPr>
          <p:cNvSpPr/>
          <p:nvPr/>
        </p:nvSpPr>
        <p:spPr>
          <a:xfrm>
            <a:off x="6128093" y="2900000"/>
            <a:ext cx="5220000" cy="68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C4643-1B2F-F297-0846-F6F8306ACE62}"/>
              </a:ext>
            </a:extLst>
          </p:cNvPr>
          <p:cNvSpPr/>
          <p:nvPr/>
        </p:nvSpPr>
        <p:spPr>
          <a:xfrm>
            <a:off x="896510" y="3584000"/>
            <a:ext cx="5220000" cy="6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7" name="Picture 3" descr="D:\Fullppt\005-PNG이미지\magnifying-glass-189254.png">
            <a:extLst>
              <a:ext uri="{FF2B5EF4-FFF2-40B4-BE49-F238E27FC236}">
                <a16:creationId xmlns:a16="http://schemas.microsoft.com/office/drawing/2014/main" id="{3C45C4A6-4031-6D24-92EE-31440942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9066" y="1355619"/>
            <a:ext cx="4824536" cy="474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B8897-D00C-98A0-774E-730981F9767D}"/>
              </a:ext>
            </a:extLst>
          </p:cNvPr>
          <p:cNvGrpSpPr/>
          <p:nvPr/>
        </p:nvGrpSpPr>
        <p:grpSpPr>
          <a:xfrm>
            <a:off x="4799471" y="1556245"/>
            <a:ext cx="2700000" cy="2700000"/>
            <a:chOff x="7794000" y="1096324"/>
            <a:chExt cx="2700000" cy="270000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870B8767-4F8D-3203-AD14-A2962A8F1155}"/>
                </a:ext>
              </a:extLst>
            </p:cNvPr>
            <p:cNvSpPr/>
            <p:nvPr/>
          </p:nvSpPr>
          <p:spPr>
            <a:xfrm>
              <a:off x="7794281" y="1756756"/>
              <a:ext cx="2699438" cy="684000"/>
            </a:xfrm>
            <a:custGeom>
              <a:avLst/>
              <a:gdLst/>
              <a:ahLst/>
              <a:cxnLst/>
              <a:rect l="l" t="t" r="r" b="b"/>
              <a:pathLst>
                <a:path w="2699438" h="684000">
                  <a:moveTo>
                    <a:pt x="190650" y="0"/>
                  </a:moveTo>
                  <a:lnTo>
                    <a:pt x="2508788" y="0"/>
                  </a:lnTo>
                  <a:cubicBezTo>
                    <a:pt x="2629645" y="199728"/>
                    <a:pt x="2698697" y="433837"/>
                    <a:pt x="2699438" y="684000"/>
                  </a:cubicBezTo>
                  <a:lnTo>
                    <a:pt x="0" y="684000"/>
                  </a:lnTo>
                  <a:cubicBezTo>
                    <a:pt x="741" y="433837"/>
                    <a:pt x="69793" y="199728"/>
                    <a:pt x="190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C08B358F-E371-DF90-B077-620F12F78D2C}"/>
                </a:ext>
              </a:extLst>
            </p:cNvPr>
            <p:cNvSpPr/>
            <p:nvPr/>
          </p:nvSpPr>
          <p:spPr>
            <a:xfrm>
              <a:off x="7794000" y="2440756"/>
              <a:ext cx="2700000" cy="684000"/>
            </a:xfrm>
            <a:custGeom>
              <a:avLst/>
              <a:gdLst/>
              <a:ahLst/>
              <a:cxnLst/>
              <a:rect l="l" t="t" r="r" b="b"/>
              <a:pathLst>
                <a:path w="2700000" h="684000">
                  <a:moveTo>
                    <a:pt x="281" y="0"/>
                  </a:moveTo>
                  <a:lnTo>
                    <a:pt x="2699719" y="0"/>
                  </a:lnTo>
                  <a:cubicBezTo>
                    <a:pt x="2699996" y="1855"/>
                    <a:pt x="2700000" y="3711"/>
                    <a:pt x="2700000" y="5568"/>
                  </a:cubicBezTo>
                  <a:cubicBezTo>
                    <a:pt x="2700000" y="253162"/>
                    <a:pt x="2633347" y="485188"/>
                    <a:pt x="2515834" y="684000"/>
                  </a:cubicBezTo>
                  <a:lnTo>
                    <a:pt x="184166" y="684000"/>
                  </a:lnTo>
                  <a:cubicBezTo>
                    <a:pt x="66654" y="485188"/>
                    <a:pt x="0" y="253162"/>
                    <a:pt x="0" y="55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2424BD90-899D-D4B6-69F3-9CC1A43A5BE9}"/>
                </a:ext>
              </a:extLst>
            </p:cNvPr>
            <p:cNvSpPr/>
            <p:nvPr/>
          </p:nvSpPr>
          <p:spPr>
            <a:xfrm>
              <a:off x="7978166" y="3124756"/>
              <a:ext cx="2331668" cy="671568"/>
            </a:xfrm>
            <a:custGeom>
              <a:avLst/>
              <a:gdLst/>
              <a:ahLst/>
              <a:cxnLst/>
              <a:rect l="l" t="t" r="r" b="b"/>
              <a:pathLst>
                <a:path w="2331668" h="671568">
                  <a:moveTo>
                    <a:pt x="0" y="0"/>
                  </a:moveTo>
                  <a:lnTo>
                    <a:pt x="2331668" y="0"/>
                  </a:lnTo>
                  <a:cubicBezTo>
                    <a:pt x="2098837" y="401928"/>
                    <a:pt x="1663824" y="671568"/>
                    <a:pt x="1165834" y="671568"/>
                  </a:cubicBezTo>
                  <a:cubicBezTo>
                    <a:pt x="667844" y="671568"/>
                    <a:pt x="232831" y="401928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48D17EE1-B153-3041-8C6F-A4C5698E3F77}"/>
                </a:ext>
              </a:extLst>
            </p:cNvPr>
            <p:cNvSpPr/>
            <p:nvPr/>
          </p:nvSpPr>
          <p:spPr>
            <a:xfrm>
              <a:off x="7984931" y="1096324"/>
              <a:ext cx="2318138" cy="660432"/>
            </a:xfrm>
            <a:custGeom>
              <a:avLst/>
              <a:gdLst/>
              <a:ahLst/>
              <a:cxnLst/>
              <a:rect l="l" t="t" r="r" b="b"/>
              <a:pathLst>
                <a:path w="2318138" h="660432">
                  <a:moveTo>
                    <a:pt x="1159069" y="0"/>
                  </a:moveTo>
                  <a:cubicBezTo>
                    <a:pt x="1652397" y="0"/>
                    <a:pt x="2083921" y="264615"/>
                    <a:pt x="2318138" y="660432"/>
                  </a:cubicBezTo>
                  <a:lnTo>
                    <a:pt x="0" y="660432"/>
                  </a:lnTo>
                  <a:cubicBezTo>
                    <a:pt x="234217" y="264615"/>
                    <a:pt x="665741" y="0"/>
                    <a:pt x="1159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033836-C807-BEC2-AADD-205634DE914B}"/>
              </a:ext>
            </a:extLst>
          </p:cNvPr>
          <p:cNvSpPr txBox="1"/>
          <p:nvPr/>
        </p:nvSpPr>
        <p:spPr>
          <a:xfrm>
            <a:off x="7784342" y="1689334"/>
            <a:ext cx="34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cs typeface="Arial" pitchFamily="34" charset="0"/>
              </a:rPr>
              <a:t>다중 요소 예측 모델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2413C-F770-822B-0D10-8F254206D080}"/>
              </a:ext>
            </a:extLst>
          </p:cNvPr>
          <p:cNvSpPr txBox="1"/>
          <p:nvPr/>
        </p:nvSpPr>
        <p:spPr>
          <a:xfrm>
            <a:off x="7784342" y="3054472"/>
            <a:ext cx="34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1"/>
                </a:solidFill>
                <a:cs typeface="Arial" pitchFamily="34" charset="0"/>
              </a:rPr>
              <a:t>자동화 시스템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1F63DC-A5EE-07CF-2C2D-5EA4097A3082}"/>
              </a:ext>
            </a:extLst>
          </p:cNvPr>
          <p:cNvSpPr txBox="1"/>
          <p:nvPr/>
        </p:nvSpPr>
        <p:spPr>
          <a:xfrm>
            <a:off x="1087466" y="3735795"/>
            <a:ext cx="347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Modern Tech Stack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95B163-1AC3-48AB-3105-CA13C21E75AF}"/>
              </a:ext>
            </a:extLst>
          </p:cNvPr>
          <p:cNvSpPr txBox="1"/>
          <p:nvPr/>
        </p:nvSpPr>
        <p:spPr>
          <a:xfrm>
            <a:off x="1049154" y="2360735"/>
            <a:ext cx="347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>
                <a:solidFill>
                  <a:schemeClr val="bg1"/>
                </a:solidFill>
                <a:cs typeface="Arial" pitchFamily="34" charset="0"/>
              </a:rPr>
              <a:t>Interactive Dashboard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Oval 25">
            <a:extLst>
              <a:ext uri="{FF2B5EF4-FFF2-40B4-BE49-F238E27FC236}">
                <a16:creationId xmlns:a16="http://schemas.microsoft.com/office/drawing/2014/main" id="{263096D4-82C9-79E9-8B54-874EC5C0D4B4}"/>
              </a:ext>
            </a:extLst>
          </p:cNvPr>
          <p:cNvSpPr>
            <a:spLocks noChangeAspect="1"/>
          </p:cNvSpPr>
          <p:nvPr/>
        </p:nvSpPr>
        <p:spPr>
          <a:xfrm>
            <a:off x="5897326" y="1667145"/>
            <a:ext cx="450862" cy="451477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Rounded Rectangle 31">
            <a:extLst>
              <a:ext uri="{FF2B5EF4-FFF2-40B4-BE49-F238E27FC236}">
                <a16:creationId xmlns:a16="http://schemas.microsoft.com/office/drawing/2014/main" id="{9EEA249A-0871-4342-90A9-97660381A74F}"/>
              </a:ext>
            </a:extLst>
          </p:cNvPr>
          <p:cNvSpPr>
            <a:spLocks noChangeAspect="1"/>
          </p:cNvSpPr>
          <p:nvPr/>
        </p:nvSpPr>
        <p:spPr>
          <a:xfrm>
            <a:off x="5936440" y="2293432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50">
            <a:extLst>
              <a:ext uri="{FF2B5EF4-FFF2-40B4-BE49-F238E27FC236}">
                <a16:creationId xmlns:a16="http://schemas.microsoft.com/office/drawing/2014/main" id="{0F7FB7FA-E6C1-C1EC-195D-176C11E93270}"/>
              </a:ext>
            </a:extLst>
          </p:cNvPr>
          <p:cNvSpPr>
            <a:spLocks noChangeAspect="1"/>
          </p:cNvSpPr>
          <p:nvPr/>
        </p:nvSpPr>
        <p:spPr>
          <a:xfrm>
            <a:off x="5888210" y="3669623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Rounded Rectangle 51">
            <a:extLst>
              <a:ext uri="{FF2B5EF4-FFF2-40B4-BE49-F238E27FC236}">
                <a16:creationId xmlns:a16="http://schemas.microsoft.com/office/drawing/2014/main" id="{68A4F3E6-175B-4D95-ABA1-D27949061B2F}"/>
              </a:ext>
            </a:extLst>
          </p:cNvPr>
          <p:cNvSpPr/>
          <p:nvPr/>
        </p:nvSpPr>
        <p:spPr>
          <a:xfrm rot="16200000" flipH="1">
            <a:off x="5851974" y="2970450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9FB0E1-2658-CC65-8172-D497D454335F}"/>
              </a:ext>
            </a:extLst>
          </p:cNvPr>
          <p:cNvSpPr txBox="1"/>
          <p:nvPr/>
        </p:nvSpPr>
        <p:spPr>
          <a:xfrm>
            <a:off x="2450023" y="4596593"/>
            <a:ext cx="362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a typeface="나눔고딕" panose="020D0604000000000000" pitchFamily="50" charset="-127"/>
              </a:rPr>
              <a:t>환율데이터</a:t>
            </a:r>
            <a:r>
              <a:rPr lang="en-US" altLang="ko-KR">
                <a:ea typeface="나눔고딕" panose="020D0604000000000000" pitchFamily="50" charset="-127"/>
              </a:rPr>
              <a:t>+4</a:t>
            </a:r>
            <a:r>
              <a:rPr lang="ko-KR" altLang="en-US">
                <a:ea typeface="나눔고딕" panose="020D0604000000000000" pitchFamily="50" charset="-127"/>
              </a:rPr>
              <a:t>가지 경제지표</a:t>
            </a:r>
            <a:endParaRPr lang="en-US" altLang="ko-KR">
              <a:ea typeface="나눔고딕" panose="020D0604000000000000" pitchFamily="50" charset="-127"/>
            </a:endParaRPr>
          </a:p>
          <a:p>
            <a:r>
              <a:rPr lang="ko-KR" altLang="en-US">
                <a:ea typeface="나눔고딕" panose="020D0604000000000000" pitchFamily="50" charset="-127"/>
              </a:rPr>
              <a:t>앙상블 </a:t>
            </a:r>
            <a:r>
              <a:rPr lang="en-US" altLang="ko-KR">
                <a:ea typeface="나눔고딕" panose="020D0604000000000000" pitchFamily="50" charset="-127"/>
              </a:rPr>
              <a:t>: RandomForest+XGBoost</a:t>
            </a:r>
          </a:p>
          <a:p>
            <a:r>
              <a:rPr lang="ko-KR" altLang="en-US">
                <a:ea typeface="나눔고딕" panose="020D0604000000000000" pitchFamily="50" charset="-127"/>
              </a:rPr>
              <a:t>시계열분석 </a:t>
            </a:r>
            <a:r>
              <a:rPr lang="en-US" altLang="ko-KR">
                <a:ea typeface="나눔고딕" panose="020D0604000000000000" pitchFamily="50" charset="-127"/>
              </a:rPr>
              <a:t>: ARIMA+Prophet</a:t>
            </a:r>
            <a:endParaRPr lang="ko-KR" altLang="en-US"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6A1335-B79B-CDFD-2B04-E67932C8B4F4}"/>
              </a:ext>
            </a:extLst>
          </p:cNvPr>
          <p:cNvSpPr txBox="1"/>
          <p:nvPr/>
        </p:nvSpPr>
        <p:spPr>
          <a:xfrm>
            <a:off x="2450023" y="5626856"/>
            <a:ext cx="3627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ea typeface="나눔고딕" panose="020D0604000000000000" pitchFamily="50" charset="-127"/>
              </a:rPr>
              <a:t>실시간 환율 모니터링</a:t>
            </a:r>
            <a:endParaRPr lang="en-US" altLang="ko-KR">
              <a:ea typeface="나눔고딕" panose="020D0604000000000000" pitchFamily="50" charset="-127"/>
            </a:endParaRPr>
          </a:p>
          <a:p>
            <a:r>
              <a:rPr lang="en-US" altLang="ko-KR">
                <a:ea typeface="나눔고딕" panose="020D0604000000000000" pitchFamily="50" charset="-127"/>
              </a:rPr>
              <a:t>5/20/60/120</a:t>
            </a:r>
            <a:r>
              <a:rPr lang="ko-KR" altLang="en-US">
                <a:ea typeface="나눔고딕" panose="020D0604000000000000" pitchFamily="50" charset="-127"/>
              </a:rPr>
              <a:t>일 이동평균선</a:t>
            </a:r>
            <a:endParaRPr lang="en-US" altLang="ko-KR">
              <a:ea typeface="나눔고딕" panose="020D0604000000000000" pitchFamily="50" charset="-127"/>
            </a:endParaRPr>
          </a:p>
          <a:p>
            <a:r>
              <a:rPr lang="ko-KR" altLang="en-US">
                <a:ea typeface="나눔고딕" panose="020D0604000000000000" pitchFamily="50" charset="-127"/>
              </a:rPr>
              <a:t>사용자정의 지수이동평균</a:t>
            </a:r>
          </a:p>
        </p:txBody>
      </p:sp>
    </p:spTree>
    <p:extLst>
      <p:ext uri="{BB962C8B-B14F-4D97-AF65-F5344CB8AC3E}">
        <p14:creationId xmlns:p14="http://schemas.microsoft.com/office/powerpoint/2010/main" val="169689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400"/>
              <a:t>결과 예시</a:t>
            </a:r>
            <a:endParaRPr lang="en-US" sz="44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1EF1477B-8320-1709-50EE-D3A28C180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43" y="1489697"/>
            <a:ext cx="11004331" cy="46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C2386-0D03-EBF0-D577-6FEEF44F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031B6B-2C92-460C-055D-22D7C900C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4400"/>
              <a:t>역할 분담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ECE9D0-C705-051B-D004-0569617F89AA}"/>
              </a:ext>
            </a:extLst>
          </p:cNvPr>
          <p:cNvGrpSpPr/>
          <p:nvPr/>
        </p:nvGrpSpPr>
        <p:grpSpPr>
          <a:xfrm>
            <a:off x="4139085" y="533366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3CFBD76-2250-189F-7517-3A5DDED498EF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6C5DE8-D73A-FF04-40C3-F0383773256C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ECEADA3-8699-7275-077B-12974573F7C3}"/>
              </a:ext>
            </a:extLst>
          </p:cNvPr>
          <p:cNvSpPr/>
          <p:nvPr/>
        </p:nvSpPr>
        <p:spPr>
          <a:xfrm>
            <a:off x="7061916" y="213061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6D9F5-47E0-2087-94BC-AB0BA952F133}"/>
              </a:ext>
            </a:extLst>
          </p:cNvPr>
          <p:cNvSpPr txBox="1"/>
          <p:nvPr/>
        </p:nvSpPr>
        <p:spPr>
          <a:xfrm>
            <a:off x="7586145" y="2396283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WBS</a:t>
            </a:r>
          </a:p>
          <a:p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Gantt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2295B-F618-23CB-C272-2F78F66CFCD9}"/>
              </a:ext>
            </a:extLst>
          </p:cNvPr>
          <p:cNvSpPr txBox="1"/>
          <p:nvPr/>
        </p:nvSpPr>
        <p:spPr>
          <a:xfrm>
            <a:off x="7576193" y="1980319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김 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7F0D7-7AFE-D6EB-D45C-B6105FAE250E}"/>
              </a:ext>
            </a:extLst>
          </p:cNvPr>
          <p:cNvCxnSpPr>
            <a:cxnSpLocks/>
          </p:cNvCxnSpPr>
          <p:nvPr/>
        </p:nvCxnSpPr>
        <p:spPr>
          <a:xfrm>
            <a:off x="7503654" y="2345785"/>
            <a:ext cx="3553229" cy="0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1FD80D3-C569-CFD3-AD76-1B682819F76F}"/>
              </a:ext>
            </a:extLst>
          </p:cNvPr>
          <p:cNvSpPr/>
          <p:nvPr/>
        </p:nvSpPr>
        <p:spPr>
          <a:xfrm>
            <a:off x="4663551" y="292423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3B8EF6-E007-0C39-53D7-1F954855B865}"/>
              </a:ext>
            </a:extLst>
          </p:cNvPr>
          <p:cNvSpPr txBox="1"/>
          <p:nvPr/>
        </p:nvSpPr>
        <p:spPr>
          <a:xfrm>
            <a:off x="1221517" y="3203324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백앤드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FastAPI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(python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FB323-B300-1613-6C1A-28D9F111BA81}"/>
              </a:ext>
            </a:extLst>
          </p:cNvPr>
          <p:cNvSpPr txBox="1"/>
          <p:nvPr/>
        </p:nvSpPr>
        <p:spPr>
          <a:xfrm>
            <a:off x="1221517" y="2787359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김민수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5433D-C829-46A8-EFA2-512C6AFDFBE8}"/>
              </a:ext>
            </a:extLst>
          </p:cNvPr>
          <p:cNvCxnSpPr>
            <a:cxnSpLocks/>
          </p:cNvCxnSpPr>
          <p:nvPr/>
        </p:nvCxnSpPr>
        <p:spPr>
          <a:xfrm>
            <a:off x="1078381" y="314026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C65F018-05C3-C2A1-E726-31490D38DD29}"/>
              </a:ext>
            </a:extLst>
          </p:cNvPr>
          <p:cNvSpPr/>
          <p:nvPr/>
        </p:nvSpPr>
        <p:spPr>
          <a:xfrm>
            <a:off x="7061916" y="371214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5F305-C9AD-77B6-9D7E-1DADE5379B61}"/>
              </a:ext>
            </a:extLst>
          </p:cNvPr>
          <p:cNvSpPr txBox="1"/>
          <p:nvPr/>
        </p:nvSpPr>
        <p:spPr>
          <a:xfrm>
            <a:off x="7586144" y="3977810"/>
            <a:ext cx="401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데이터 수집 및 저장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환율 변동에 영향을 주는 지표들 찾기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2B9B4-47D3-AEAF-CCDA-25DBCE5FC8B7}"/>
              </a:ext>
            </a:extLst>
          </p:cNvPr>
          <p:cNvSpPr txBox="1"/>
          <p:nvPr/>
        </p:nvSpPr>
        <p:spPr>
          <a:xfrm>
            <a:off x="7576193" y="3561845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이근영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9B8AC5-6EFD-82AD-0EEA-AFB0776651B3}"/>
              </a:ext>
            </a:extLst>
          </p:cNvPr>
          <p:cNvCxnSpPr>
            <a:cxnSpLocks/>
            <a:stCxn id="14" idx="6"/>
          </p:cNvCxnSpPr>
          <p:nvPr/>
        </p:nvCxnSpPr>
        <p:spPr>
          <a:xfrm>
            <a:off x="7493964" y="3928164"/>
            <a:ext cx="4351195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B981DE-4AFD-9B0E-ADFD-61B05383720A}"/>
              </a:ext>
            </a:extLst>
          </p:cNvPr>
          <p:cNvSpPr/>
          <p:nvPr/>
        </p:nvSpPr>
        <p:spPr>
          <a:xfrm>
            <a:off x="4663551" y="439720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E6D181-01DE-36E8-55A1-70C2B658C703}"/>
              </a:ext>
            </a:extLst>
          </p:cNvPr>
          <p:cNvSpPr txBox="1"/>
          <p:nvPr/>
        </p:nvSpPr>
        <p:spPr>
          <a:xfrm>
            <a:off x="1221517" y="4676286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프론트엔드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: React, Chart.js</a:t>
            </a:r>
          </a:p>
          <a:p>
            <a:pPr algn="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시각화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B6966-63AD-BFCC-F77A-5693C25D5AF3}"/>
              </a:ext>
            </a:extLst>
          </p:cNvPr>
          <p:cNvSpPr txBox="1"/>
          <p:nvPr/>
        </p:nvSpPr>
        <p:spPr>
          <a:xfrm>
            <a:off x="1221517" y="4260321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박원지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625DD4-0AEA-0462-72D6-8752F312438B}"/>
              </a:ext>
            </a:extLst>
          </p:cNvPr>
          <p:cNvCxnSpPr>
            <a:cxnSpLocks/>
          </p:cNvCxnSpPr>
          <p:nvPr/>
        </p:nvCxnSpPr>
        <p:spPr>
          <a:xfrm>
            <a:off x="1078381" y="461322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348AE4-7E6D-9DC6-5CFA-E0B39915EAC3}"/>
              </a:ext>
            </a:extLst>
          </p:cNvPr>
          <p:cNvGrpSpPr/>
          <p:nvPr/>
        </p:nvGrpSpPr>
        <p:grpSpPr>
          <a:xfrm>
            <a:off x="5325342" y="197201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B035169-9FBF-5719-A027-73046E5C213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32BB17-6446-7BDC-B804-77DD8F796A6A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D10687-9FA9-66FB-6C24-6BBBD62D68DA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829963-CDB5-2EC5-7CED-FFDF7C814943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E08488-2525-5554-0127-70F66D4DFD59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766326D-5F94-8A9E-9549-963E15FF02CE}"/>
              </a:ext>
            </a:extLst>
          </p:cNvPr>
          <p:cNvSpPr/>
          <p:nvPr/>
        </p:nvSpPr>
        <p:spPr>
          <a:xfrm>
            <a:off x="7061916" y="511000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57565-D826-5C9F-5453-FBA11DD73876}"/>
              </a:ext>
            </a:extLst>
          </p:cNvPr>
          <p:cNvSpPr txBox="1"/>
          <p:nvPr/>
        </p:nvSpPr>
        <p:spPr>
          <a:xfrm>
            <a:off x="7586145" y="5375678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프로젝트 총괄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57C413-98D8-C90B-54D9-DF6748B73F8C}"/>
              </a:ext>
            </a:extLst>
          </p:cNvPr>
          <p:cNvSpPr txBox="1"/>
          <p:nvPr/>
        </p:nvSpPr>
        <p:spPr>
          <a:xfrm>
            <a:off x="7576193" y="4959713"/>
            <a:ext cx="338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홍성현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E46D33-35B8-BE13-D7DF-A656CFF62562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7493964" y="5326032"/>
            <a:ext cx="3562919" cy="0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E5A4B259-38AF-CE76-10CE-9D9DF644CB5D}"/>
              </a:ext>
            </a:extLst>
          </p:cNvPr>
          <p:cNvSpPr/>
          <p:nvPr/>
        </p:nvSpPr>
        <p:spPr>
          <a:xfrm rot="2700000">
            <a:off x="6211623" y="284501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B60E4E6-077C-676C-FA55-860CC7B69F19}"/>
              </a:ext>
            </a:extLst>
          </p:cNvPr>
          <p:cNvSpPr/>
          <p:nvPr/>
        </p:nvSpPr>
        <p:spPr>
          <a:xfrm>
            <a:off x="5552349" y="219184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FA1ABE00-92B0-427E-FED0-0C65875D77E5}"/>
              </a:ext>
            </a:extLst>
          </p:cNvPr>
          <p:cNvSpPr/>
          <p:nvPr/>
        </p:nvSpPr>
        <p:spPr>
          <a:xfrm>
            <a:off x="5492442" y="368653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6E93587C-C5EB-B2F7-8F0A-236310B180E3}"/>
              </a:ext>
            </a:extLst>
          </p:cNvPr>
          <p:cNvSpPr>
            <a:spLocks noChangeAspect="1"/>
          </p:cNvSpPr>
          <p:nvPr/>
        </p:nvSpPr>
        <p:spPr>
          <a:xfrm>
            <a:off x="5520388" y="519094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EB020B86-ADF2-5915-E28F-D7A1E26B0A4E}"/>
              </a:ext>
            </a:extLst>
          </p:cNvPr>
          <p:cNvSpPr>
            <a:spLocks noChangeAspect="1"/>
          </p:cNvSpPr>
          <p:nvPr/>
        </p:nvSpPr>
        <p:spPr>
          <a:xfrm>
            <a:off x="6189937" y="442870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3D316554-8E10-1C00-B9A3-543879FF8500}"/>
              </a:ext>
            </a:extLst>
          </p:cNvPr>
          <p:cNvSpPr/>
          <p:nvPr/>
        </p:nvSpPr>
        <p:spPr>
          <a:xfrm rot="2700000">
            <a:off x="4800493" y="299048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6DA88CD0-F6BC-CBD2-F15D-CC2191030584}"/>
              </a:ext>
            </a:extLst>
          </p:cNvPr>
          <p:cNvSpPr/>
          <p:nvPr/>
        </p:nvSpPr>
        <p:spPr>
          <a:xfrm>
            <a:off x="7179278" y="223487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483FD39D-F0BB-B753-F916-48E8E55C475B}"/>
              </a:ext>
            </a:extLst>
          </p:cNvPr>
          <p:cNvSpPr/>
          <p:nvPr/>
        </p:nvSpPr>
        <p:spPr>
          <a:xfrm>
            <a:off x="7148711" y="382207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9A29BFE2-3082-0B66-A45A-0BD6FC13930B}"/>
              </a:ext>
            </a:extLst>
          </p:cNvPr>
          <p:cNvSpPr>
            <a:spLocks noChangeAspect="1"/>
          </p:cNvSpPr>
          <p:nvPr/>
        </p:nvSpPr>
        <p:spPr>
          <a:xfrm>
            <a:off x="7155592" y="523527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36C98795-7FDC-E200-2DAA-8CC6903850B9}"/>
              </a:ext>
            </a:extLst>
          </p:cNvPr>
          <p:cNvSpPr>
            <a:spLocks noChangeAspect="1"/>
          </p:cNvSpPr>
          <p:nvPr/>
        </p:nvSpPr>
        <p:spPr>
          <a:xfrm>
            <a:off x="4770077" y="450835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2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4762" y="371449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219</Words>
  <Application>Microsoft Office PowerPoint</Application>
  <PresentationFormat>와이드스크린</PresentationFormat>
  <Paragraphs>104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성현 홍</cp:lastModifiedBy>
  <cp:revision>130</cp:revision>
  <dcterms:created xsi:type="dcterms:W3CDTF">2019-01-14T06:35:35Z</dcterms:created>
  <dcterms:modified xsi:type="dcterms:W3CDTF">2025-09-08T18:43:47Z</dcterms:modified>
</cp:coreProperties>
</file>