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7772400" cy="1005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685800" y="4343400"/>
            <a:ext cx="5486040" cy="4114440"/>
          </a:xfrm>
          <a:prstGeom prst="rect">
            <a:avLst/>
          </a:prstGeom>
        </p:spPr>
        <p:txBody>
          <a:bodyPr lIns="0" rIns="0" tIns="0" bIns="0"/>
          <a:p>
            <a:r>
              <a:rPr lang="fr-FR" sz="2000">
                <a:latin typeface="Arial"/>
              </a:rPr>
              <a:t>Cliquez pour modifier le format des notes</a:t>
            </a:r>
            <a:endParaRPr/>
          </a:p>
        </p:txBody>
      </p:sp>
      <p:sp>
        <p:nvSpPr>
          <p:cNvPr id="73" name="PlaceHolder 2"/>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74" name="PlaceHolder 3"/>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r>
              <a:rPr lang="fr-FR" sz="1400">
                <a:latin typeface="Times New Roman"/>
              </a:rPr>
              <a:t>&lt;en-tête&gt;</a:t>
            </a:r>
            <a:endParaRPr/>
          </a:p>
        </p:txBody>
      </p:sp>
      <p:sp>
        <p:nvSpPr>
          <p:cNvPr id="75" name="PlaceHolder 4"/>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r>
              <a:rPr lang="fr-FR" sz="1400">
                <a:latin typeface="Times New Roman"/>
              </a:rPr>
              <a:t>&lt;date/heure&gt;</a:t>
            </a:r>
            <a:endParaRPr/>
          </a:p>
        </p:txBody>
      </p:sp>
      <p:sp>
        <p:nvSpPr>
          <p:cNvPr id="76" name="PlaceHolder 5"/>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r>
              <a:rPr lang="fr-FR" sz="1400">
                <a:latin typeface="Times New Roman"/>
              </a:rPr>
              <a:t>&lt;pied de page&gt;</a:t>
            </a:r>
            <a:endParaRPr/>
          </a:p>
        </p:txBody>
      </p:sp>
      <p:sp>
        <p:nvSpPr>
          <p:cNvPr id="77" name="PlaceHolder 6"/>
          <p:cNvSpPr>
            <a:spLocks noGrp="1"/>
          </p:cNvSpPr>
          <p:nvPr>
            <p:ph type="sldNum"/>
          </p:nvPr>
        </p:nvSpPr>
        <p:spPr>
          <a:xfrm>
            <a:off x="4278960" y="10157400"/>
            <a:ext cx="3280680" cy="534240"/>
          </a:xfrm>
          <a:prstGeom prst="rect">
            <a:avLst/>
          </a:prstGeom>
        </p:spPr>
        <p:txBody>
          <a:bodyPr lIns="0" rIns="0" tIns="0" bIns="0" anchor="b"/>
          <a:p>
            <a:pPr algn="r"/>
            <a:fld id="{CA82C86F-0C60-454E-AD09-1432761373A9}" type="slidenum">
              <a:rPr lang="fr-FR" sz="1400">
                <a:latin typeface="Times New Roman"/>
              </a:rPr>
              <a:t>&lt;numéro&gt;</a:t>
            </a:fld>
            <a:fld id="{E3636A8E-5EEB-4E7E-BCC0-A0B08F0385DF}"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03"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19899277-BDE2-4DC9-A003-2D9C876668A8}" type="slidenum">
              <a:rPr lang="fr-FR">
                <a:latin typeface="Arial"/>
              </a:rPr>
              <a:t>&lt;numéro&gt;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19"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7CDA5646-8548-4686-AD04-958817FD6414}" type="slidenum">
              <a:rPr lang="fr-FR">
                <a:latin typeface="Arial"/>
              </a:rPr>
              <a:t>&lt;numéro&gt;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21"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D8C3A008-9F38-4EBD-A20A-B7F9B168EEFE}" type="slidenum">
              <a:rPr lang="fr-FR">
                <a:latin typeface="Arial"/>
              </a:rPr>
              <a:t>&lt;numéro&gt;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2"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23"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1EBA0FCD-2421-4121-A284-9A8EE44809C9}" type="slidenum">
              <a:rPr lang="fr-FR">
                <a:latin typeface="Arial"/>
              </a:rPr>
              <a:t>&lt;numéro&gt;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25"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6C85E80C-59BE-40D7-83F2-3C6324B4112E}" type="slidenum">
              <a:rPr lang="fr-FR">
                <a:latin typeface="Arial"/>
              </a:rPr>
              <a:t>&lt;numéro&gt;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27"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D34D6659-53C7-4381-88B5-DF15C0BF7CC9}" type="slidenum">
              <a:rPr lang="fr-FR">
                <a:latin typeface="Arial"/>
              </a:rPr>
              <a:t>&lt;numéro&gt;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29"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1D4422DB-6794-4330-8CC7-87BF178BE2D9}" type="slidenum">
              <a:rPr lang="fr-FR">
                <a:latin typeface="Arial"/>
              </a:rPr>
              <a:t>&lt;numéro&gt;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4"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05"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5E59AA10-CD73-45B7-82BF-13CE93309B8A}" type="slidenum">
              <a:rPr lang="fr-FR">
                <a:latin typeface="Arial"/>
              </a:rPr>
              <a:t>&lt;numéro&gt;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07"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4D47A382-9C75-4CBD-9930-CF8124C7F897}" type="slidenum">
              <a:rPr lang="fr-FR">
                <a:latin typeface="Arial"/>
              </a:rPr>
              <a:t>&lt;numéro&gt;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09"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2D68C9A4-04E3-49C5-BD07-64E8C39CF4FF}" type="slidenum">
              <a:rPr lang="fr-FR">
                <a:latin typeface="Arial"/>
              </a:rPr>
              <a:t>&lt;numéro&gt;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0"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11"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56299640-61DD-40EC-9EA7-D580B63A97CA}" type="slidenum">
              <a:rPr lang="fr-FR">
                <a:latin typeface="Arial"/>
              </a:rPr>
              <a:t>&lt;numéro&gt;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2"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13"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2E856075-327A-48DA-B023-481EC22763FD}" type="slidenum">
              <a:rPr lang="fr-FR">
                <a:latin typeface="Arial"/>
              </a:rPr>
              <a:t>&lt;numéro&gt;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15"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06A4BE77-CFA9-4A2D-8206-0AA779A0E56E}" type="slidenum">
              <a:rPr lang="fr-FR">
                <a:latin typeface="Arial"/>
              </a:rPr>
              <a:t>&lt;numéro&gt;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6"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517"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CB60D0E0-5272-472B-9B9E-D04945738769}" type="slidenum">
              <a:rPr lang="fr-FR">
                <a:latin typeface="Arial"/>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4" name="PlaceHolder 2"/>
          <p:cNvSpPr>
            <a:spLocks noGrp="1"/>
          </p:cNvSpPr>
          <p:nvPr>
            <p:ph type="body"/>
          </p:nvPr>
        </p:nvSpPr>
        <p:spPr>
          <a:xfrm>
            <a:off x="388440" y="2353320"/>
            <a:ext cx="6994800" cy="2782440"/>
          </a:xfrm>
          <a:prstGeom prst="rect">
            <a:avLst/>
          </a:prstGeom>
        </p:spPr>
        <p:txBody>
          <a:bodyPr lIns="0" rIns="0" tIns="0" bIns="0"/>
          <a:p>
            <a:endParaRPr/>
          </a:p>
        </p:txBody>
      </p:sp>
      <p:sp>
        <p:nvSpPr>
          <p:cNvPr id="25" name="PlaceHolder 3"/>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7"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28"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29" name="PlaceHolder 4"/>
          <p:cNvSpPr>
            <a:spLocks noGrp="1"/>
          </p:cNvSpPr>
          <p:nvPr>
            <p:ph type="body"/>
          </p:nvPr>
        </p:nvSpPr>
        <p:spPr>
          <a:xfrm>
            <a:off x="3972600" y="5400360"/>
            <a:ext cx="3413160" cy="2782440"/>
          </a:xfrm>
          <a:prstGeom prst="rect">
            <a:avLst/>
          </a:prstGeom>
        </p:spPr>
        <p:txBody>
          <a:bodyPr lIns="0" rIns="0" tIns="0" bIns="0"/>
          <a:p>
            <a:endParaRPr/>
          </a:p>
        </p:txBody>
      </p:sp>
      <p:sp>
        <p:nvSpPr>
          <p:cNvPr id="30" name="PlaceHolder 5"/>
          <p:cNvSpPr>
            <a:spLocks noGrp="1"/>
          </p:cNvSpPr>
          <p:nvPr>
            <p:ph type="body"/>
          </p:nvPr>
        </p:nvSpPr>
        <p:spPr>
          <a:xfrm>
            <a:off x="388440" y="5400360"/>
            <a:ext cx="3413160" cy="27824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2" name="PlaceHolder 2"/>
          <p:cNvSpPr>
            <a:spLocks noGrp="1"/>
          </p:cNvSpPr>
          <p:nvPr>
            <p:ph type="body"/>
          </p:nvPr>
        </p:nvSpPr>
        <p:spPr>
          <a:xfrm>
            <a:off x="388440" y="2353320"/>
            <a:ext cx="6994800" cy="5833440"/>
          </a:xfrm>
          <a:prstGeom prst="rect">
            <a:avLst/>
          </a:prstGeom>
        </p:spPr>
        <p:txBody>
          <a:bodyPr lIns="0" rIns="0" tIns="0" bIns="0"/>
          <a:p>
            <a:endParaRPr/>
          </a:p>
        </p:txBody>
      </p:sp>
      <p:sp>
        <p:nvSpPr>
          <p:cNvPr id="33" name="PlaceHolder 3"/>
          <p:cNvSpPr>
            <a:spLocks noGrp="1"/>
          </p:cNvSpPr>
          <p:nvPr>
            <p:ph type="body"/>
          </p:nvPr>
        </p:nvSpPr>
        <p:spPr>
          <a:xfrm>
            <a:off x="388440" y="2353320"/>
            <a:ext cx="6994800" cy="5833440"/>
          </a:xfrm>
          <a:prstGeom prst="rect">
            <a:avLst/>
          </a:prstGeom>
        </p:spPr>
        <p:txBody>
          <a:bodyPr lIns="0" rIns="0" tIns="0" bIns="0"/>
          <a:p>
            <a:endParaRPr/>
          </a:p>
        </p:txBody>
      </p:sp>
      <p:pic>
        <p:nvPicPr>
          <p:cNvPr id="34" name="" descr=""/>
          <p:cNvPicPr/>
          <p:nvPr/>
        </p:nvPicPr>
        <p:blipFill>
          <a:blip r:embed="rId2"/>
          <a:stretch>
            <a:fillRect/>
          </a:stretch>
        </p:blipFill>
        <p:spPr>
          <a:xfrm>
            <a:off x="388440" y="2479680"/>
            <a:ext cx="6994800" cy="5580720"/>
          </a:xfrm>
          <a:prstGeom prst="rect">
            <a:avLst/>
          </a:prstGeom>
          <a:ln>
            <a:noFill/>
          </a:ln>
        </p:spPr>
      </p:pic>
      <p:pic>
        <p:nvPicPr>
          <p:cNvPr id="35" name="" descr=""/>
          <p:cNvPicPr/>
          <p:nvPr/>
        </p:nvPicPr>
        <p:blipFill>
          <a:blip r:embed="rId3"/>
          <a:stretch>
            <a:fillRect/>
          </a:stretch>
        </p:blipFill>
        <p:spPr>
          <a:xfrm>
            <a:off x="388440" y="2479680"/>
            <a:ext cx="6994800" cy="5580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9" name="PlaceHolder 2"/>
          <p:cNvSpPr>
            <a:spLocks noGrp="1"/>
          </p:cNvSpPr>
          <p:nvPr>
            <p:ph type="subTitle"/>
          </p:nvPr>
        </p:nvSpPr>
        <p:spPr>
          <a:xfrm>
            <a:off x="388440" y="2353320"/>
            <a:ext cx="6994800" cy="5833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1" name="PlaceHolder 2"/>
          <p:cNvSpPr>
            <a:spLocks noGrp="1"/>
          </p:cNvSpPr>
          <p:nvPr>
            <p:ph type="body"/>
          </p:nvPr>
        </p:nvSpPr>
        <p:spPr>
          <a:xfrm>
            <a:off x="388440" y="2353320"/>
            <a:ext cx="6994800" cy="5833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3"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44" name="PlaceHolder 3"/>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88440" y="401040"/>
            <a:ext cx="6994800" cy="7784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8"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49" name="PlaceHolder 3"/>
          <p:cNvSpPr>
            <a:spLocks noGrp="1"/>
          </p:cNvSpPr>
          <p:nvPr>
            <p:ph type="body"/>
          </p:nvPr>
        </p:nvSpPr>
        <p:spPr>
          <a:xfrm>
            <a:off x="388440" y="5400360"/>
            <a:ext cx="3413160" cy="2782440"/>
          </a:xfrm>
          <a:prstGeom prst="rect">
            <a:avLst/>
          </a:prstGeom>
        </p:spPr>
        <p:txBody>
          <a:bodyPr lIns="0" rIns="0" tIns="0" bIns="0"/>
          <a:p>
            <a:endParaRPr/>
          </a:p>
        </p:txBody>
      </p:sp>
      <p:sp>
        <p:nvSpPr>
          <p:cNvPr id="50" name="PlaceHolder 4"/>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 name="PlaceHolder 2"/>
          <p:cNvSpPr>
            <a:spLocks noGrp="1"/>
          </p:cNvSpPr>
          <p:nvPr>
            <p:ph type="subTitle"/>
          </p:nvPr>
        </p:nvSpPr>
        <p:spPr>
          <a:xfrm>
            <a:off x="388440" y="2353320"/>
            <a:ext cx="6994800" cy="5833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2"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53"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54" name="PlaceHolder 4"/>
          <p:cNvSpPr>
            <a:spLocks noGrp="1"/>
          </p:cNvSpPr>
          <p:nvPr>
            <p:ph type="body"/>
          </p:nvPr>
        </p:nvSpPr>
        <p:spPr>
          <a:xfrm>
            <a:off x="3972600" y="5400360"/>
            <a:ext cx="3413160" cy="27824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6"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57"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58" name="PlaceHolder 4"/>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0" name="PlaceHolder 2"/>
          <p:cNvSpPr>
            <a:spLocks noGrp="1"/>
          </p:cNvSpPr>
          <p:nvPr>
            <p:ph type="body"/>
          </p:nvPr>
        </p:nvSpPr>
        <p:spPr>
          <a:xfrm>
            <a:off x="388440" y="2353320"/>
            <a:ext cx="6994800" cy="2782440"/>
          </a:xfrm>
          <a:prstGeom prst="rect">
            <a:avLst/>
          </a:prstGeom>
        </p:spPr>
        <p:txBody>
          <a:bodyPr lIns="0" rIns="0" tIns="0" bIns="0"/>
          <a:p>
            <a:endParaRPr/>
          </a:p>
        </p:txBody>
      </p:sp>
      <p:sp>
        <p:nvSpPr>
          <p:cNvPr id="61" name="PlaceHolder 3"/>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3"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64"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65" name="PlaceHolder 4"/>
          <p:cNvSpPr>
            <a:spLocks noGrp="1"/>
          </p:cNvSpPr>
          <p:nvPr>
            <p:ph type="body"/>
          </p:nvPr>
        </p:nvSpPr>
        <p:spPr>
          <a:xfrm>
            <a:off x="3972600" y="5400360"/>
            <a:ext cx="3413160" cy="2782440"/>
          </a:xfrm>
          <a:prstGeom prst="rect">
            <a:avLst/>
          </a:prstGeom>
        </p:spPr>
        <p:txBody>
          <a:bodyPr lIns="0" rIns="0" tIns="0" bIns="0"/>
          <a:p>
            <a:endParaRPr/>
          </a:p>
        </p:txBody>
      </p:sp>
      <p:sp>
        <p:nvSpPr>
          <p:cNvPr id="66" name="PlaceHolder 5"/>
          <p:cNvSpPr>
            <a:spLocks noGrp="1"/>
          </p:cNvSpPr>
          <p:nvPr>
            <p:ph type="body"/>
          </p:nvPr>
        </p:nvSpPr>
        <p:spPr>
          <a:xfrm>
            <a:off x="388440" y="5400360"/>
            <a:ext cx="3413160" cy="27824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8" name="PlaceHolder 2"/>
          <p:cNvSpPr>
            <a:spLocks noGrp="1"/>
          </p:cNvSpPr>
          <p:nvPr>
            <p:ph type="body"/>
          </p:nvPr>
        </p:nvSpPr>
        <p:spPr>
          <a:xfrm>
            <a:off x="388440" y="2353320"/>
            <a:ext cx="6994800" cy="5833440"/>
          </a:xfrm>
          <a:prstGeom prst="rect">
            <a:avLst/>
          </a:prstGeom>
        </p:spPr>
        <p:txBody>
          <a:bodyPr lIns="0" rIns="0" tIns="0" bIns="0"/>
          <a:p>
            <a:endParaRPr/>
          </a:p>
        </p:txBody>
      </p:sp>
      <p:sp>
        <p:nvSpPr>
          <p:cNvPr id="69" name="PlaceHolder 3"/>
          <p:cNvSpPr>
            <a:spLocks noGrp="1"/>
          </p:cNvSpPr>
          <p:nvPr>
            <p:ph type="body"/>
          </p:nvPr>
        </p:nvSpPr>
        <p:spPr>
          <a:xfrm>
            <a:off x="388440" y="2353320"/>
            <a:ext cx="6994800" cy="5833440"/>
          </a:xfrm>
          <a:prstGeom prst="rect">
            <a:avLst/>
          </a:prstGeom>
        </p:spPr>
        <p:txBody>
          <a:bodyPr lIns="0" rIns="0" tIns="0" bIns="0"/>
          <a:p>
            <a:endParaRPr/>
          </a:p>
        </p:txBody>
      </p:sp>
      <p:pic>
        <p:nvPicPr>
          <p:cNvPr id="70" name="" descr=""/>
          <p:cNvPicPr/>
          <p:nvPr/>
        </p:nvPicPr>
        <p:blipFill>
          <a:blip r:embed="rId2"/>
          <a:stretch>
            <a:fillRect/>
          </a:stretch>
        </p:blipFill>
        <p:spPr>
          <a:xfrm>
            <a:off x="388440" y="2479680"/>
            <a:ext cx="6994800" cy="5580720"/>
          </a:xfrm>
          <a:prstGeom prst="rect">
            <a:avLst/>
          </a:prstGeom>
          <a:ln>
            <a:noFill/>
          </a:ln>
        </p:spPr>
      </p:pic>
      <p:pic>
        <p:nvPicPr>
          <p:cNvPr id="71" name="" descr=""/>
          <p:cNvPicPr/>
          <p:nvPr/>
        </p:nvPicPr>
        <p:blipFill>
          <a:blip r:embed="rId3"/>
          <a:stretch>
            <a:fillRect/>
          </a:stretch>
        </p:blipFill>
        <p:spPr>
          <a:xfrm>
            <a:off x="388440" y="2479680"/>
            <a:ext cx="6994800" cy="5580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 name="PlaceHolder 2"/>
          <p:cNvSpPr>
            <a:spLocks noGrp="1"/>
          </p:cNvSpPr>
          <p:nvPr>
            <p:ph type="body"/>
          </p:nvPr>
        </p:nvSpPr>
        <p:spPr>
          <a:xfrm>
            <a:off x="388440" y="2353320"/>
            <a:ext cx="6994800" cy="5833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7"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8" name="PlaceHolder 3"/>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88440" y="401040"/>
            <a:ext cx="6994800" cy="7784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12"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13" name="PlaceHolder 3"/>
          <p:cNvSpPr>
            <a:spLocks noGrp="1"/>
          </p:cNvSpPr>
          <p:nvPr>
            <p:ph type="body"/>
          </p:nvPr>
        </p:nvSpPr>
        <p:spPr>
          <a:xfrm>
            <a:off x="388440" y="5400360"/>
            <a:ext cx="3413160" cy="2782440"/>
          </a:xfrm>
          <a:prstGeom prst="rect">
            <a:avLst/>
          </a:prstGeom>
        </p:spPr>
        <p:txBody>
          <a:bodyPr lIns="0" rIns="0" tIns="0" bIns="0"/>
          <a:p>
            <a:endParaRPr/>
          </a:p>
        </p:txBody>
      </p:sp>
      <p:sp>
        <p:nvSpPr>
          <p:cNvPr id="14" name="PlaceHolder 4"/>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16"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17"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18" name="PlaceHolder 4"/>
          <p:cNvSpPr>
            <a:spLocks noGrp="1"/>
          </p:cNvSpPr>
          <p:nvPr>
            <p:ph type="body"/>
          </p:nvPr>
        </p:nvSpPr>
        <p:spPr>
          <a:xfrm>
            <a:off x="3972600" y="5400360"/>
            <a:ext cx="3413160" cy="27824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0"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21"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22" name="PlaceHolder 4"/>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8800" y="402840"/>
            <a:ext cx="6994440" cy="1676160"/>
          </a:xfrm>
          <a:prstGeom prst="rect">
            <a:avLst/>
          </a:prstGeom>
        </p:spPr>
        <p:txBody>
          <a:bodyPr lIns="0" rIns="0" tIns="0" bIns="0" anchor="ctr"/>
          <a:p>
            <a:pPr algn="ctr"/>
            <a:r>
              <a:rPr lang="fr-FR" sz="4400">
                <a:latin typeface="Arial"/>
              </a:rPr>
              <a:t>Cliquez pour éditer le format du texte-titre</a:t>
            </a:r>
            <a:endParaRPr/>
          </a:p>
        </p:txBody>
      </p:sp>
      <p:sp>
        <p:nvSpPr>
          <p:cNvPr id="1" name="PlaceHolder 2"/>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88440" y="401040"/>
            <a:ext cx="6994800" cy="1679040"/>
          </a:xfrm>
          <a:prstGeom prst="rect">
            <a:avLst/>
          </a:prstGeom>
        </p:spPr>
        <p:txBody>
          <a:bodyPr lIns="0" rIns="0" tIns="0" bIns="0" anchor="ctr"/>
          <a:p>
            <a:pPr algn="ctr"/>
            <a:r>
              <a:rPr lang="fr-FR" sz="4400">
                <a:latin typeface="Arial"/>
              </a:rPr>
              <a:t>Cliquez pour éditer le format du texte-titre</a:t>
            </a:r>
            <a:endParaRPr/>
          </a:p>
        </p:txBody>
      </p:sp>
      <p:sp>
        <p:nvSpPr>
          <p:cNvPr id="37" name="PlaceHolder 2"/>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3.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slideLayout" Target="../slideLayouts/slideLayout3.xml"/><Relationship Id="rId11"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3.xml"/><Relationship Id="rId10"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0" y="0"/>
            <a:ext cx="7771680" cy="10057680"/>
          </a:xfrm>
          <a:prstGeom prst="rect">
            <a:avLst/>
          </a:prstGeom>
          <a:solidFill>
            <a:srgbClr val="bfbfbf"/>
          </a:solidFill>
          <a:ln w="9360">
            <a:noFill/>
          </a:ln>
        </p:spPr>
      </p:sp>
      <p:pic>
        <p:nvPicPr>
          <p:cNvPr id="79" name="Picture 80" descr=""/>
          <p:cNvPicPr/>
          <p:nvPr/>
        </p:nvPicPr>
        <p:blipFill>
          <a:blip r:embed="rId1"/>
          <a:stretch>
            <a:fillRect/>
          </a:stretch>
        </p:blipFill>
        <p:spPr>
          <a:xfrm>
            <a:off x="135360" y="3283920"/>
            <a:ext cx="7399080" cy="3619800"/>
          </a:xfrm>
          <a:prstGeom prst="rect">
            <a:avLst/>
          </a:prstGeom>
          <a:ln>
            <a:noFill/>
          </a:ln>
        </p:spPr>
      </p:pic>
      <p:sp>
        <p:nvSpPr>
          <p:cNvPr id="80" name="CustomShape 2"/>
          <p:cNvSpPr/>
          <p:nvPr/>
        </p:nvSpPr>
        <p:spPr>
          <a:xfrm>
            <a:off x="4732920" y="8276760"/>
            <a:ext cx="2513520" cy="1731960"/>
          </a:xfrm>
          <a:prstGeom prst="rect">
            <a:avLst/>
          </a:prstGeom>
          <a:noFill/>
          <a:ln>
            <a:noFill/>
          </a:ln>
        </p:spPr>
        <p:txBody>
          <a:bodyPr lIns="90000" rIns="90000" tIns="45000" bIns="45000"/>
          <a:p>
            <a:pPr>
              <a:lnSpc>
                <a:spcPct val="100000"/>
              </a:lnSpc>
            </a:pPr>
            <a:r>
              <a:rPr lang="fr-FR" sz="1200">
                <a:solidFill>
                  <a:srgbClr val="000000"/>
                </a:solidFill>
                <a:latin typeface="Futura Condensed"/>
              </a:rPr>
              <a:t>PROGRAMMED TO DANCE</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26</a:t>
            </a:r>
            <a:endParaRPr/>
          </a:p>
          <a:p>
            <a:pPr>
              <a:lnSpc>
                <a:spcPct val="100000"/>
              </a:lnSpc>
            </a:pPr>
            <a:r>
              <a:rPr lang="fr-FR" sz="1200">
                <a:solidFill>
                  <a:srgbClr val="000000"/>
                </a:solidFill>
                <a:latin typeface="Futura Condensed"/>
              </a:rPr>
              <a:t>STEP-BY-STEP</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28</a:t>
            </a:r>
            <a:endParaRPr/>
          </a:p>
          <a:p>
            <a:pPr>
              <a:lnSpc>
                <a:spcPct val="100000"/>
              </a:lnSpc>
            </a:pPr>
            <a:r>
              <a:rPr lang="fr-FR" sz="1200">
                <a:solidFill>
                  <a:srgbClr val="000000"/>
                </a:solidFill>
                <a:latin typeface="Futura Condensed"/>
              </a:rPr>
              <a:t>10 BLOCKS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30</a:t>
            </a:r>
            <a:endParaRPr/>
          </a:p>
          <a:p>
            <a:pPr>
              <a:lnSpc>
                <a:spcPct val="100000"/>
              </a:lnSpc>
            </a:pPr>
            <a:r>
              <a:rPr lang="fr-FR" sz="1200">
                <a:solidFill>
                  <a:srgbClr val="000000"/>
                </a:solidFill>
                <a:latin typeface="Futura Condensed"/>
              </a:rPr>
              <a:t>MY STUDIO</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32</a:t>
            </a:r>
            <a:endParaRPr/>
          </a:p>
          <a:p>
            <a:pPr>
              <a:lnSpc>
                <a:spcPct val="100000"/>
              </a:lnSpc>
            </a:pPr>
            <a:r>
              <a:rPr lang="fr-FR" sz="1200">
                <a:solidFill>
                  <a:srgbClr val="000000"/>
                </a:solidFill>
                <a:latin typeface="Futura Condensed"/>
              </a:rPr>
              <a:t>DEBUG IT!</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34</a:t>
            </a:r>
            <a:endParaRPr/>
          </a:p>
          <a:p>
            <a:pPr>
              <a:lnSpc>
                <a:spcPct val="100000"/>
              </a:lnSpc>
            </a:pPr>
            <a:r>
              <a:rPr lang="fr-FR" sz="1200">
                <a:solidFill>
                  <a:srgbClr val="000000"/>
                </a:solidFill>
                <a:latin typeface="Futura Condensed"/>
              </a:rPr>
              <a:t>ABOUT ME</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36</a:t>
            </a:r>
            <a:endParaRPr/>
          </a:p>
        </p:txBody>
      </p:sp>
      <p:sp>
        <p:nvSpPr>
          <p:cNvPr id="81" name="CustomShape 3"/>
          <p:cNvSpPr/>
          <p:nvPr/>
        </p:nvSpPr>
        <p:spPr>
          <a:xfrm>
            <a:off x="0" y="7587720"/>
            <a:ext cx="7771680" cy="478800"/>
          </a:xfrm>
          <a:prstGeom prst="rect">
            <a:avLst/>
          </a:prstGeom>
          <a:solidFill>
            <a:srgbClr val="1b93dd"/>
          </a:solidFill>
          <a:ln w="9360">
            <a:noFill/>
          </a:ln>
        </p:spPr>
      </p:sp>
      <p:sp>
        <p:nvSpPr>
          <p:cNvPr id="82" name="CustomShape 4"/>
          <p:cNvSpPr/>
          <p:nvPr/>
        </p:nvSpPr>
        <p:spPr>
          <a:xfrm>
            <a:off x="2108160" y="7828920"/>
            <a:ext cx="380160" cy="380160"/>
          </a:xfrm>
          <a:prstGeom prst="diamond">
            <a:avLst/>
          </a:prstGeom>
          <a:solidFill>
            <a:srgbClr val="1b93dd"/>
          </a:solidFill>
          <a:ln w="9360">
            <a:noFill/>
          </a:ln>
        </p:spPr>
      </p:sp>
      <p:sp>
        <p:nvSpPr>
          <p:cNvPr id="83" name="CustomShape 5"/>
          <p:cNvSpPr/>
          <p:nvPr/>
        </p:nvSpPr>
        <p:spPr>
          <a:xfrm>
            <a:off x="5681520" y="7828920"/>
            <a:ext cx="383400" cy="380160"/>
          </a:xfrm>
          <a:prstGeom prst="diamond">
            <a:avLst/>
          </a:prstGeom>
          <a:solidFill>
            <a:srgbClr val="1b93dd"/>
          </a:solidFill>
          <a:ln w="9360">
            <a:noFill/>
          </a:ln>
        </p:spPr>
      </p:sp>
      <p:sp>
        <p:nvSpPr>
          <p:cNvPr id="84" name="CustomShape 6"/>
          <p:cNvSpPr/>
          <p:nvPr/>
        </p:nvSpPr>
        <p:spPr>
          <a:xfrm>
            <a:off x="4280040" y="7349400"/>
            <a:ext cx="3187080" cy="942120"/>
          </a:xfrm>
          <a:prstGeom prst="rect">
            <a:avLst/>
          </a:prstGeom>
          <a:noFill/>
          <a:ln>
            <a:noFill/>
          </a:ln>
        </p:spPr>
        <p:txBody>
          <a:bodyPr lIns="90000" rIns="90000" tIns="45000" bIns="45000" anchor="ctr"/>
          <a:p>
            <a:pPr algn="ctr">
              <a:lnSpc>
                <a:spcPct val="100000"/>
              </a:lnSpc>
            </a:pPr>
            <a:r>
              <a:rPr lang="fr-FR" sz="2800">
                <a:solidFill>
                  <a:srgbClr val="ffffff"/>
                </a:solidFill>
                <a:latin typeface="Futura Condensed"/>
              </a:rPr>
              <a:t>WHAT’S INCLUDED</a:t>
            </a:r>
            <a:endParaRPr/>
          </a:p>
        </p:txBody>
      </p:sp>
      <p:sp>
        <p:nvSpPr>
          <p:cNvPr id="85" name="CustomShape 7"/>
          <p:cNvSpPr/>
          <p:nvPr/>
        </p:nvSpPr>
        <p:spPr>
          <a:xfrm>
            <a:off x="317520" y="7561800"/>
            <a:ext cx="3961800" cy="516960"/>
          </a:xfrm>
          <a:prstGeom prst="rect">
            <a:avLst/>
          </a:prstGeom>
          <a:noFill/>
          <a:ln>
            <a:noFill/>
          </a:ln>
        </p:spPr>
        <p:txBody>
          <a:bodyPr lIns="90000" rIns="90000" tIns="45000" bIns="45000" anchor="ctr"/>
          <a:p>
            <a:pPr algn="ctr">
              <a:lnSpc>
                <a:spcPct val="100000"/>
              </a:lnSpc>
            </a:pPr>
            <a:r>
              <a:rPr lang="fr-FR" sz="2800">
                <a:solidFill>
                  <a:srgbClr val="ffffff"/>
                </a:solidFill>
                <a:latin typeface="Futura Condensed"/>
              </a:rPr>
              <a:t>YOU ARE HERE</a:t>
            </a:r>
            <a:endParaRPr/>
          </a:p>
        </p:txBody>
      </p:sp>
      <p:sp>
        <p:nvSpPr>
          <p:cNvPr id="86" name="Line 8"/>
          <p:cNvSpPr/>
          <p:nvPr/>
        </p:nvSpPr>
        <p:spPr>
          <a:xfrm>
            <a:off x="824760" y="8759160"/>
            <a:ext cx="0" cy="450000"/>
          </a:xfrm>
          <a:prstGeom prst="line">
            <a:avLst/>
          </a:prstGeom>
          <a:ln w="12600">
            <a:solidFill>
              <a:srgbClr val="a6a6a6"/>
            </a:solidFill>
            <a:round/>
          </a:ln>
        </p:spPr>
      </p:sp>
      <p:sp>
        <p:nvSpPr>
          <p:cNvPr id="87" name="Line 9"/>
          <p:cNvSpPr/>
          <p:nvPr/>
        </p:nvSpPr>
        <p:spPr>
          <a:xfrm>
            <a:off x="824760" y="9203040"/>
            <a:ext cx="3218760" cy="0"/>
          </a:xfrm>
          <a:prstGeom prst="line">
            <a:avLst/>
          </a:prstGeom>
          <a:ln w="12600">
            <a:solidFill>
              <a:srgbClr val="a6a6a6"/>
            </a:solidFill>
            <a:round/>
          </a:ln>
        </p:spPr>
      </p:sp>
      <p:sp>
        <p:nvSpPr>
          <p:cNvPr id="88" name="Line 10"/>
          <p:cNvSpPr/>
          <p:nvPr/>
        </p:nvSpPr>
        <p:spPr>
          <a:xfrm>
            <a:off x="1374480" y="8755200"/>
            <a:ext cx="0" cy="450360"/>
          </a:xfrm>
          <a:prstGeom prst="line">
            <a:avLst/>
          </a:prstGeom>
          <a:ln w="12600">
            <a:solidFill>
              <a:srgbClr val="a6a6a6"/>
            </a:solidFill>
            <a:round/>
          </a:ln>
        </p:spPr>
      </p:sp>
      <p:sp>
        <p:nvSpPr>
          <p:cNvPr id="89" name="Line 11"/>
          <p:cNvSpPr/>
          <p:nvPr/>
        </p:nvSpPr>
        <p:spPr>
          <a:xfrm>
            <a:off x="1903680" y="8755200"/>
            <a:ext cx="0" cy="450360"/>
          </a:xfrm>
          <a:prstGeom prst="line">
            <a:avLst/>
          </a:prstGeom>
          <a:ln w="12600">
            <a:solidFill>
              <a:srgbClr val="a6a6a6"/>
            </a:solidFill>
            <a:round/>
          </a:ln>
        </p:spPr>
      </p:sp>
      <p:sp>
        <p:nvSpPr>
          <p:cNvPr id="90" name="Line 12"/>
          <p:cNvSpPr/>
          <p:nvPr/>
        </p:nvSpPr>
        <p:spPr>
          <a:xfrm>
            <a:off x="2454120" y="8752680"/>
            <a:ext cx="0" cy="450360"/>
          </a:xfrm>
          <a:prstGeom prst="line">
            <a:avLst/>
          </a:prstGeom>
          <a:ln w="12600">
            <a:solidFill>
              <a:srgbClr val="a6a6a6"/>
            </a:solidFill>
            <a:round/>
          </a:ln>
        </p:spPr>
      </p:sp>
      <p:sp>
        <p:nvSpPr>
          <p:cNvPr id="91" name="Line 13"/>
          <p:cNvSpPr/>
          <p:nvPr/>
        </p:nvSpPr>
        <p:spPr>
          <a:xfrm>
            <a:off x="2976480" y="8752680"/>
            <a:ext cx="0" cy="450360"/>
          </a:xfrm>
          <a:prstGeom prst="line">
            <a:avLst/>
          </a:prstGeom>
          <a:ln w="12600">
            <a:solidFill>
              <a:srgbClr val="a6a6a6"/>
            </a:solidFill>
            <a:round/>
          </a:ln>
        </p:spPr>
      </p:sp>
      <p:sp>
        <p:nvSpPr>
          <p:cNvPr id="92" name="Line 14"/>
          <p:cNvSpPr/>
          <p:nvPr/>
        </p:nvSpPr>
        <p:spPr>
          <a:xfrm>
            <a:off x="3520800" y="8755200"/>
            <a:ext cx="0" cy="450360"/>
          </a:xfrm>
          <a:prstGeom prst="line">
            <a:avLst/>
          </a:prstGeom>
          <a:ln w="12600">
            <a:solidFill>
              <a:srgbClr val="a6a6a6"/>
            </a:solidFill>
            <a:round/>
          </a:ln>
        </p:spPr>
      </p:sp>
      <p:sp>
        <p:nvSpPr>
          <p:cNvPr id="93" name="Line 15"/>
          <p:cNvSpPr/>
          <p:nvPr/>
        </p:nvSpPr>
        <p:spPr>
          <a:xfrm>
            <a:off x="4043520" y="8755920"/>
            <a:ext cx="0" cy="452520"/>
          </a:xfrm>
          <a:prstGeom prst="line">
            <a:avLst/>
          </a:prstGeom>
          <a:ln w="12600">
            <a:solidFill>
              <a:srgbClr val="a6a6a6"/>
            </a:solidFill>
            <a:round/>
          </a:ln>
        </p:spPr>
      </p:sp>
      <p:sp>
        <p:nvSpPr>
          <p:cNvPr id="94" name="CustomShape 16"/>
          <p:cNvSpPr/>
          <p:nvPr/>
        </p:nvSpPr>
        <p:spPr>
          <a:xfrm>
            <a:off x="605160" y="8605080"/>
            <a:ext cx="469800" cy="469800"/>
          </a:xfrm>
          <a:prstGeom prst="ellipse">
            <a:avLst/>
          </a:prstGeom>
          <a:solidFill>
            <a:srgbClr val="a6a6a6"/>
          </a:solidFill>
          <a:ln w="12600">
            <a:noFill/>
          </a:ln>
        </p:spPr>
        <p:txBody>
          <a:bodyPr lIns="0" rIns="0" tIns="0" bIns="0" anchor="ctr"/>
          <a:p>
            <a:pPr algn="ctr">
              <a:lnSpc>
                <a:spcPct val="100000"/>
              </a:lnSpc>
            </a:pPr>
            <a:r>
              <a:rPr lang="fr-FR" sz="1100">
                <a:solidFill>
                  <a:srgbClr val="f2f2f2"/>
                </a:solidFill>
                <a:latin typeface="Futura Condensed"/>
              </a:rPr>
              <a:t>0</a:t>
            </a:r>
            <a:endParaRPr/>
          </a:p>
        </p:txBody>
      </p:sp>
      <p:sp>
        <p:nvSpPr>
          <p:cNvPr id="95" name="CustomShape 17"/>
          <p:cNvSpPr/>
          <p:nvPr/>
        </p:nvSpPr>
        <p:spPr>
          <a:xfrm rot="8076000">
            <a:off x="1115640" y="8452440"/>
            <a:ext cx="515520" cy="515520"/>
          </a:xfrm>
          <a:prstGeom prst="teardrop">
            <a:avLst>
              <a:gd name="adj" fmla="val 100000"/>
            </a:avLst>
          </a:prstGeom>
          <a:solidFill>
            <a:srgbClr val="1b93dd"/>
          </a:solidFill>
          <a:ln w="9360">
            <a:noFill/>
          </a:ln>
        </p:spPr>
      </p:sp>
      <p:sp>
        <p:nvSpPr>
          <p:cNvPr id="96" name="CustomShape 18"/>
          <p:cNvSpPr/>
          <p:nvPr/>
        </p:nvSpPr>
        <p:spPr>
          <a:xfrm>
            <a:off x="1668240" y="8605080"/>
            <a:ext cx="469800" cy="46980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2</a:t>
            </a:r>
            <a:endParaRPr/>
          </a:p>
        </p:txBody>
      </p:sp>
      <p:sp>
        <p:nvSpPr>
          <p:cNvPr id="97" name="CustomShape 19"/>
          <p:cNvSpPr/>
          <p:nvPr/>
        </p:nvSpPr>
        <p:spPr>
          <a:xfrm>
            <a:off x="2203200" y="8605080"/>
            <a:ext cx="469800" cy="46980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3</a:t>
            </a:r>
            <a:endParaRPr/>
          </a:p>
        </p:txBody>
      </p:sp>
      <p:sp>
        <p:nvSpPr>
          <p:cNvPr id="98" name="CustomShape 20"/>
          <p:cNvSpPr/>
          <p:nvPr/>
        </p:nvSpPr>
        <p:spPr>
          <a:xfrm>
            <a:off x="2738520" y="8605080"/>
            <a:ext cx="469800" cy="46980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4</a:t>
            </a:r>
            <a:endParaRPr/>
          </a:p>
        </p:txBody>
      </p:sp>
      <p:sp>
        <p:nvSpPr>
          <p:cNvPr id="99" name="CustomShape 21"/>
          <p:cNvSpPr/>
          <p:nvPr/>
        </p:nvSpPr>
        <p:spPr>
          <a:xfrm>
            <a:off x="3273480" y="8605080"/>
            <a:ext cx="469800" cy="46980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5</a:t>
            </a:r>
            <a:endParaRPr/>
          </a:p>
        </p:txBody>
      </p:sp>
      <p:sp>
        <p:nvSpPr>
          <p:cNvPr id="100" name="CustomShape 22"/>
          <p:cNvSpPr/>
          <p:nvPr/>
        </p:nvSpPr>
        <p:spPr>
          <a:xfrm>
            <a:off x="3809520" y="8605080"/>
            <a:ext cx="469800" cy="46980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6</a:t>
            </a:r>
            <a:endParaRPr/>
          </a:p>
        </p:txBody>
      </p:sp>
      <p:sp>
        <p:nvSpPr>
          <p:cNvPr id="101" name="CustomShape 23"/>
          <p:cNvSpPr/>
          <p:nvPr/>
        </p:nvSpPr>
        <p:spPr>
          <a:xfrm>
            <a:off x="1184040" y="8510760"/>
            <a:ext cx="380160" cy="394920"/>
          </a:xfrm>
          <a:prstGeom prst="rect">
            <a:avLst/>
          </a:prstGeom>
          <a:noFill/>
          <a:ln>
            <a:noFill/>
          </a:ln>
        </p:spPr>
        <p:txBody>
          <a:bodyPr lIns="90000" rIns="90000" tIns="45000" bIns="45000"/>
          <a:p>
            <a:pPr algn="ctr">
              <a:lnSpc>
                <a:spcPct val="100000"/>
              </a:lnSpc>
            </a:pPr>
            <a:r>
              <a:rPr lang="fr-FR" sz="2000">
                <a:solidFill>
                  <a:srgbClr val="ffffff"/>
                </a:solidFill>
                <a:latin typeface="Futura Condensed"/>
              </a:rPr>
              <a:t>1</a:t>
            </a:r>
            <a:endParaRPr/>
          </a:p>
        </p:txBody>
      </p:sp>
      <p:sp>
        <p:nvSpPr>
          <p:cNvPr id="102" name="CustomShape 24"/>
          <p:cNvSpPr/>
          <p:nvPr/>
        </p:nvSpPr>
        <p:spPr>
          <a:xfrm>
            <a:off x="457200" y="464040"/>
            <a:ext cx="3585960" cy="25128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UNIT 1</a:t>
            </a:r>
            <a:endParaRPr/>
          </a:p>
          <a:p>
            <a:pPr>
              <a:lnSpc>
                <a:spcPct val="100000"/>
              </a:lnSpc>
            </a:pPr>
            <a:r>
              <a:rPr lang="fr-FR" sz="5300">
                <a:solidFill>
                  <a:srgbClr val="000000"/>
                </a:solidFill>
                <a:latin typeface="Futura Condensed"/>
              </a:rPr>
              <a:t>EXPLORING</a:t>
            </a:r>
            <a:endParaRPr/>
          </a:p>
        </p:txBody>
      </p:sp>
      <p:sp>
        <p:nvSpPr>
          <p:cNvPr id="103" name="CustomShape 25"/>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23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CustomShape 1"/>
          <p:cNvSpPr/>
          <p:nvPr/>
        </p:nvSpPr>
        <p:spPr>
          <a:xfrm>
            <a:off x="4105080" y="3328560"/>
            <a:ext cx="3116520" cy="19144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My Studio handout</a:t>
            </a:r>
            <a:endParaRPr/>
          </a:p>
          <a:p>
            <a:pPr>
              <a:lnSpc>
                <a:spcPct val="100000"/>
              </a:lnSpc>
              <a:buFont typeface="Wingdings" charset="2"/>
              <a:buChar char=""/>
            </a:pPr>
            <a:r>
              <a:rPr lang="fr-FR" sz="1200">
                <a:solidFill>
                  <a:srgbClr val="000000"/>
                </a:solidFill>
                <a:latin typeface="Futura Condensed"/>
              </a:rPr>
              <a:t>example studios</a:t>
            </a:r>
            <a:endParaRPr/>
          </a:p>
          <a:p>
            <a:pPr>
              <a:lnSpc>
                <a:spcPct val="100000"/>
              </a:lnSpc>
              <a:buFont typeface="Wingdings" charset="2"/>
              <a:buChar char=""/>
            </a:pPr>
            <a:r>
              <a:rPr lang="fr-FR" sz="1200">
                <a:solidFill>
                  <a:srgbClr val="000000"/>
                </a:solidFill>
                <a:latin typeface="Futura Condensed"/>
              </a:rPr>
              <a:t>http://scratch.mit.edu/studios/211580</a:t>
            </a:r>
            <a:endParaRPr/>
          </a:p>
          <a:p>
            <a:pPr>
              <a:lnSpc>
                <a:spcPct val="100000"/>
              </a:lnSpc>
              <a:buFont typeface="Wingdings" charset="2"/>
              <a:buChar char=""/>
            </a:pPr>
            <a:r>
              <a:rPr lang="fr-FR" sz="1200">
                <a:solidFill>
                  <a:srgbClr val="000000"/>
                </a:solidFill>
                <a:latin typeface="Futura Condensed"/>
              </a:rPr>
              <a:t>http://scratch.mit.edu/studios/138296</a:t>
            </a:r>
            <a:endParaRPr/>
          </a:p>
          <a:p>
            <a:pPr>
              <a:lnSpc>
                <a:spcPct val="100000"/>
              </a:lnSpc>
              <a:buFont typeface="Wingdings" charset="2"/>
              <a:buChar char=""/>
            </a:pPr>
            <a:r>
              <a:rPr lang="fr-FR" sz="1200">
                <a:solidFill>
                  <a:srgbClr val="000000"/>
                </a:solidFill>
                <a:latin typeface="Futura Condensed"/>
              </a:rPr>
              <a:t>http://scratch.mit.edu/studios/138297</a:t>
            </a:r>
            <a:endParaRPr/>
          </a:p>
          <a:p>
            <a:pPr>
              <a:lnSpc>
                <a:spcPct val="100000"/>
              </a:lnSpc>
              <a:buFont typeface="Wingdings" charset="2"/>
              <a:buChar char=""/>
            </a:pPr>
            <a:r>
              <a:rPr lang="fr-FR" sz="1200">
                <a:solidFill>
                  <a:srgbClr val="000000"/>
                </a:solidFill>
                <a:latin typeface="Futura Condensed"/>
              </a:rPr>
              <a:t>http://scratch.mit.edu/studios/138298</a:t>
            </a:r>
            <a:endParaRPr/>
          </a:p>
        </p:txBody>
      </p:sp>
      <p:sp>
        <p:nvSpPr>
          <p:cNvPr id="312" name="CustomShape 2"/>
          <p:cNvSpPr/>
          <p:nvPr/>
        </p:nvSpPr>
        <p:spPr>
          <a:xfrm>
            <a:off x="400788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313" name="Line 3"/>
          <p:cNvSpPr/>
          <p:nvPr/>
        </p:nvSpPr>
        <p:spPr>
          <a:xfrm flipV="1">
            <a:off x="4104720" y="3163320"/>
            <a:ext cx="3117240" cy="8640"/>
          </a:xfrm>
          <a:prstGeom prst="line">
            <a:avLst/>
          </a:prstGeom>
          <a:ln w="9360">
            <a:solidFill>
              <a:srgbClr val="000000"/>
            </a:solidFill>
            <a:round/>
          </a:ln>
        </p:spPr>
      </p:sp>
      <p:sp>
        <p:nvSpPr>
          <p:cNvPr id="314" name="CustomShape 4"/>
          <p:cNvSpPr/>
          <p:nvPr/>
        </p:nvSpPr>
        <p:spPr>
          <a:xfrm>
            <a:off x="551160" y="3328560"/>
            <a:ext cx="3230640" cy="53830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Optionally, demonstrate how to create a new studio or have the My Studio handout available to guide students.</a:t>
            </a:r>
            <a:endParaRPr/>
          </a:p>
          <a:p>
            <a:pPr>
              <a:lnSpc>
                <a:spcPct val="100000"/>
              </a:lnSpc>
            </a:pPr>
            <a:endParaRPr/>
          </a:p>
          <a:p>
            <a:pPr>
              <a:lnSpc>
                <a:spcPct val="100000"/>
              </a:lnSpc>
              <a:buFont typeface="Wingdings" charset="2"/>
              <a:buChar char=""/>
            </a:pPr>
            <a:r>
              <a:rPr lang="fr-FR" sz="1200">
                <a:solidFill>
                  <a:srgbClr val="000000"/>
                </a:solidFill>
                <a:latin typeface="Futura Condensed"/>
              </a:rPr>
              <a:t>Optionally, show example inspiration studios using the links provided. Give students 10 minutes to browse existing Scratch projects on the Scratch homepage and search for interesting programs using the Explore page. </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identify three or more Scratch projects that can be used to inform and inspire a project of their own. Help students create a new studio from their My Stuff page and add the inspirational projects to the studio. </a:t>
            </a:r>
            <a:endParaRPr/>
          </a:p>
          <a:p>
            <a:pPr>
              <a:lnSpc>
                <a:spcPct val="100000"/>
              </a:lnSpc>
            </a:pPr>
            <a:endParaRPr/>
          </a:p>
          <a:p>
            <a:pPr>
              <a:lnSpc>
                <a:spcPct val="100000"/>
              </a:lnSpc>
              <a:buFont typeface="Wingdings" charset="2"/>
              <a:buChar char=""/>
            </a:pPr>
            <a:r>
              <a:rPr lang="fr-FR" sz="1200">
                <a:solidFill>
                  <a:srgbClr val="000000"/>
                </a:solidFill>
                <a:latin typeface="Futura Condensed"/>
              </a:rPr>
              <a:t>Invite students to share their approaches for finding inspirational programs. We suggest pair-share: have students share studios and discuss search strategies in pairs.</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process of discovery by responding to the reflection prompts in their design journals or in a group discussion.</a:t>
            </a:r>
            <a:endParaRPr/>
          </a:p>
        </p:txBody>
      </p:sp>
      <p:sp>
        <p:nvSpPr>
          <p:cNvPr id="315" name="CustomShape 5"/>
          <p:cNvSpPr/>
          <p:nvPr/>
        </p:nvSpPr>
        <p:spPr>
          <a:xfrm>
            <a:off x="45792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316" name="Line 6"/>
          <p:cNvSpPr/>
          <p:nvPr/>
        </p:nvSpPr>
        <p:spPr>
          <a:xfrm flipV="1">
            <a:off x="550800" y="3163320"/>
            <a:ext cx="3231360" cy="8640"/>
          </a:xfrm>
          <a:prstGeom prst="line">
            <a:avLst/>
          </a:prstGeom>
          <a:ln w="9360">
            <a:solidFill>
              <a:srgbClr val="000000"/>
            </a:solidFill>
            <a:round/>
          </a:ln>
        </p:spPr>
      </p:sp>
      <p:sp>
        <p:nvSpPr>
          <p:cNvPr id="317" name="CustomShape 7"/>
          <p:cNvSpPr/>
          <p:nvPr/>
        </p:nvSpPr>
        <p:spPr>
          <a:xfrm>
            <a:off x="4105080" y="5140440"/>
            <a:ext cx="3116520" cy="154944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search strategies did you use to find interesting projects?</a:t>
            </a:r>
            <a:endParaRPr/>
          </a:p>
          <a:p>
            <a:pPr>
              <a:lnSpc>
                <a:spcPct val="100000"/>
              </a:lnSpc>
              <a:buFont typeface="Lucida Grande"/>
              <a:buChar char="+"/>
            </a:pPr>
            <a:r>
              <a:rPr lang="fr-FR" sz="1200">
                <a:solidFill>
                  <a:srgbClr val="000000"/>
                </a:solidFill>
                <a:latin typeface="Futura Condensed"/>
              </a:rPr>
              <a:t>How might each example project help with future work?</a:t>
            </a:r>
            <a:endParaRPr/>
          </a:p>
          <a:p>
            <a:pPr>
              <a:lnSpc>
                <a:spcPct val="100000"/>
              </a:lnSpc>
              <a:buFont typeface="Lucida Grande"/>
              <a:buChar char="+"/>
            </a:pPr>
            <a:r>
              <a:rPr lang="fr-FR" sz="1200">
                <a:solidFill>
                  <a:srgbClr val="000000"/>
                </a:solidFill>
                <a:latin typeface="Futura Condensed"/>
              </a:rPr>
              <a:t>It’s important to give credit to sources of inspiration. How can you give credit for inspiration from these projects?</a:t>
            </a:r>
            <a:endParaRPr/>
          </a:p>
        </p:txBody>
      </p:sp>
      <p:sp>
        <p:nvSpPr>
          <p:cNvPr id="318" name="CustomShape 8"/>
          <p:cNvSpPr/>
          <p:nvPr/>
        </p:nvSpPr>
        <p:spPr>
          <a:xfrm>
            <a:off x="4007880" y="464472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319" name="Line 9"/>
          <p:cNvSpPr/>
          <p:nvPr/>
        </p:nvSpPr>
        <p:spPr>
          <a:xfrm flipV="1">
            <a:off x="4104720" y="4975200"/>
            <a:ext cx="3117240" cy="8640"/>
          </a:xfrm>
          <a:prstGeom prst="line">
            <a:avLst/>
          </a:prstGeom>
          <a:ln w="9360">
            <a:solidFill>
              <a:srgbClr val="000000"/>
            </a:solidFill>
            <a:round/>
          </a:ln>
        </p:spPr>
      </p:sp>
      <p:sp>
        <p:nvSpPr>
          <p:cNvPr id="320" name="CustomShape 10"/>
          <p:cNvSpPr/>
          <p:nvPr/>
        </p:nvSpPr>
        <p:spPr>
          <a:xfrm>
            <a:off x="4105080" y="6763680"/>
            <a:ext cx="3116520" cy="10018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Are there three or more projects in the studio?</a:t>
            </a:r>
            <a:endParaRPr/>
          </a:p>
          <a:p>
            <a:pPr>
              <a:lnSpc>
                <a:spcPct val="100000"/>
              </a:lnSpc>
              <a:buFont typeface="Lucida Grande"/>
              <a:buChar char="+"/>
            </a:pPr>
            <a:r>
              <a:rPr lang="fr-FR" sz="1200">
                <a:solidFill>
                  <a:srgbClr val="000000"/>
                </a:solidFill>
                <a:latin typeface="Futura Condensed"/>
              </a:rPr>
              <a:t>What do these projects tell you about your students’ design interests?</a:t>
            </a:r>
            <a:endParaRPr/>
          </a:p>
        </p:txBody>
      </p:sp>
      <p:sp>
        <p:nvSpPr>
          <p:cNvPr id="321" name="CustomShape 11"/>
          <p:cNvSpPr/>
          <p:nvPr/>
        </p:nvSpPr>
        <p:spPr>
          <a:xfrm>
            <a:off x="4007880" y="62679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322" name="Line 12"/>
          <p:cNvSpPr/>
          <p:nvPr/>
        </p:nvSpPr>
        <p:spPr>
          <a:xfrm flipV="1">
            <a:off x="4104720" y="6598440"/>
            <a:ext cx="3117240" cy="8640"/>
          </a:xfrm>
          <a:prstGeom prst="line">
            <a:avLst/>
          </a:prstGeom>
          <a:ln w="9360">
            <a:solidFill>
              <a:srgbClr val="000000"/>
            </a:solidFill>
            <a:round/>
          </a:ln>
        </p:spPr>
      </p:sp>
      <p:sp>
        <p:nvSpPr>
          <p:cNvPr id="323" name="CustomShape 13"/>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324" name="Line 14"/>
          <p:cNvSpPr/>
          <p:nvPr/>
        </p:nvSpPr>
        <p:spPr>
          <a:xfrm flipV="1">
            <a:off x="550800" y="7968960"/>
            <a:ext cx="6671160" cy="14040"/>
          </a:xfrm>
          <a:prstGeom prst="line">
            <a:avLst/>
          </a:prstGeom>
          <a:ln w="9360">
            <a:solidFill>
              <a:srgbClr val="000000"/>
            </a:solidFill>
            <a:round/>
          </a:ln>
        </p:spPr>
      </p:sp>
      <p:sp>
        <p:nvSpPr>
          <p:cNvPr id="325" name="CustomShape 15"/>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326" name="Line 16"/>
          <p:cNvSpPr/>
          <p:nvPr/>
        </p:nvSpPr>
        <p:spPr>
          <a:xfrm>
            <a:off x="3856680" y="8086680"/>
            <a:ext cx="0" cy="1805760"/>
          </a:xfrm>
          <a:prstGeom prst="line">
            <a:avLst/>
          </a:prstGeom>
          <a:ln cap="rnd" w="6480">
            <a:solidFill>
              <a:srgbClr val="808080"/>
            </a:solidFill>
            <a:custDash>
              <a:ds d="4900000000" sp="3675000000"/>
            </a:custDash>
            <a:round/>
          </a:ln>
        </p:spPr>
      </p:sp>
      <p:sp>
        <p:nvSpPr>
          <p:cNvPr id="327" name="CustomShape 17"/>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328" name="Line 18"/>
          <p:cNvSpPr/>
          <p:nvPr/>
        </p:nvSpPr>
        <p:spPr>
          <a:xfrm flipH="1">
            <a:off x="4401000" y="8385840"/>
            <a:ext cx="2814840" cy="0"/>
          </a:xfrm>
          <a:prstGeom prst="line">
            <a:avLst/>
          </a:prstGeom>
          <a:ln cap="rnd" w="6480">
            <a:solidFill>
              <a:srgbClr val="000000"/>
            </a:solidFill>
            <a:custDash>
              <a:ds d="4900000000" sp="3675000000"/>
            </a:custDash>
            <a:round/>
          </a:ln>
        </p:spPr>
      </p:sp>
      <p:sp>
        <p:nvSpPr>
          <p:cNvPr id="329" name="Line 19"/>
          <p:cNvSpPr/>
          <p:nvPr/>
        </p:nvSpPr>
        <p:spPr>
          <a:xfrm flipH="1">
            <a:off x="4401000" y="8679240"/>
            <a:ext cx="2814840" cy="0"/>
          </a:xfrm>
          <a:prstGeom prst="line">
            <a:avLst/>
          </a:prstGeom>
          <a:ln cap="rnd" w="6480">
            <a:solidFill>
              <a:srgbClr val="000000"/>
            </a:solidFill>
            <a:custDash>
              <a:ds d="4900000000" sp="3675000000"/>
            </a:custDash>
            <a:round/>
          </a:ln>
        </p:spPr>
      </p:sp>
      <p:sp>
        <p:nvSpPr>
          <p:cNvPr id="330" name="Line 20"/>
          <p:cNvSpPr/>
          <p:nvPr/>
        </p:nvSpPr>
        <p:spPr>
          <a:xfrm flipH="1">
            <a:off x="4401000" y="8975520"/>
            <a:ext cx="2820960" cy="0"/>
          </a:xfrm>
          <a:prstGeom prst="line">
            <a:avLst/>
          </a:prstGeom>
          <a:ln cap="rnd" w="6480">
            <a:solidFill>
              <a:srgbClr val="000000"/>
            </a:solidFill>
            <a:custDash>
              <a:ds d="4900000000" sp="3675000000"/>
            </a:custDash>
            <a:round/>
          </a:ln>
        </p:spPr>
      </p:sp>
      <p:sp>
        <p:nvSpPr>
          <p:cNvPr id="331" name="Line 21"/>
          <p:cNvSpPr/>
          <p:nvPr/>
        </p:nvSpPr>
        <p:spPr>
          <a:xfrm flipH="1">
            <a:off x="4401000" y="9269280"/>
            <a:ext cx="2814840" cy="0"/>
          </a:xfrm>
          <a:prstGeom prst="line">
            <a:avLst/>
          </a:prstGeom>
          <a:ln cap="rnd" w="6480">
            <a:solidFill>
              <a:srgbClr val="000000"/>
            </a:solidFill>
            <a:custDash>
              <a:ds d="4900000000" sp="3675000000"/>
            </a:custDash>
            <a:round/>
          </a:ln>
        </p:spPr>
      </p:sp>
      <p:sp>
        <p:nvSpPr>
          <p:cNvPr id="332" name="CustomShape 22"/>
          <p:cNvSpPr/>
          <p:nvPr/>
        </p:nvSpPr>
        <p:spPr>
          <a:xfrm>
            <a:off x="551160" y="8142840"/>
            <a:ext cx="3230640" cy="191448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If students don’t have individual Scratch accounts, create a class studio that students can curate.</a:t>
            </a:r>
            <a:endParaRPr/>
          </a:p>
          <a:p>
            <a:pPr>
              <a:lnSpc>
                <a:spcPct val="100000"/>
              </a:lnSpc>
              <a:buFont typeface="Lucida Grande"/>
              <a:buChar char="+"/>
            </a:pPr>
            <a:r>
              <a:rPr lang="fr-FR" sz="1200">
                <a:solidFill>
                  <a:srgbClr val="000000"/>
                </a:solidFill>
                <a:latin typeface="Futura Condensed"/>
              </a:rPr>
              <a:t>A variety of studios can be created - students could collect Scratch projects that are similar in theme or topic to what they want to create or gather programs that include techniques or assets to incorporate in a future creation.</a:t>
            </a:r>
            <a:endParaRPr/>
          </a:p>
        </p:txBody>
      </p:sp>
      <p:sp>
        <p:nvSpPr>
          <p:cNvPr id="333" name="CustomShape 23"/>
          <p:cNvSpPr/>
          <p:nvPr/>
        </p:nvSpPr>
        <p:spPr>
          <a:xfrm>
            <a:off x="4216320" y="795240"/>
            <a:ext cx="2999160" cy="194508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investigate the range of creative possibilities with Scratch by exploring some of the millions of projects on the Scratch website</a:t>
            </a:r>
            <a:endParaRPr/>
          </a:p>
          <a:p>
            <a:pPr>
              <a:lnSpc>
                <a:spcPct val="100000"/>
              </a:lnSpc>
              <a:buFont typeface="Lucida Grande"/>
              <a:buChar char="+"/>
            </a:pPr>
            <a:r>
              <a:rPr lang="fr-FR" sz="1200">
                <a:solidFill>
                  <a:srgbClr val="000000"/>
                </a:solidFill>
                <a:latin typeface="Futura Condensed"/>
              </a:rPr>
              <a:t>curate a collection of 3 or more Scratch projects in a Scratch studio</a:t>
            </a:r>
            <a:endParaRPr/>
          </a:p>
        </p:txBody>
      </p:sp>
      <p:sp>
        <p:nvSpPr>
          <p:cNvPr id="334" name="CustomShape 24"/>
          <p:cNvSpPr/>
          <p:nvPr/>
        </p:nvSpPr>
        <p:spPr>
          <a:xfrm>
            <a:off x="1302480" y="595800"/>
            <a:ext cx="2815200" cy="1673280"/>
          </a:xfrm>
          <a:prstGeom prst="rect">
            <a:avLst/>
          </a:prstGeom>
          <a:noFill/>
          <a:ln>
            <a:noFill/>
          </a:ln>
        </p:spPr>
        <p:txBody>
          <a:bodyPr lIns="90000" rIns="90000" tIns="45000" bIns="45000"/>
          <a:p>
            <a:pPr>
              <a:lnSpc>
                <a:spcPct val="100000"/>
              </a:lnSpc>
            </a:pPr>
            <a:r>
              <a:rPr lang="fr-FR" sz="5200">
                <a:solidFill>
                  <a:srgbClr val="000000"/>
                </a:solidFill>
                <a:latin typeface="Futura Condensed"/>
              </a:rPr>
              <a:t>MY STUDIO</a:t>
            </a:r>
            <a:endParaRPr/>
          </a:p>
        </p:txBody>
      </p:sp>
      <p:sp>
        <p:nvSpPr>
          <p:cNvPr id="335" name="Line 25"/>
          <p:cNvSpPr/>
          <p:nvPr/>
        </p:nvSpPr>
        <p:spPr>
          <a:xfrm>
            <a:off x="3884400" y="794160"/>
            <a:ext cx="0" cy="1123200"/>
          </a:xfrm>
          <a:prstGeom prst="line">
            <a:avLst/>
          </a:prstGeom>
          <a:ln cap="rnd" w="3240">
            <a:solidFill>
              <a:srgbClr val="000000"/>
            </a:solidFill>
            <a:custDash>
              <a:ds d="4900000000" sp="3675000000"/>
            </a:custDash>
            <a:round/>
          </a:ln>
        </p:spPr>
      </p:sp>
      <p:sp>
        <p:nvSpPr>
          <p:cNvPr id="336" name="Line 26"/>
          <p:cNvSpPr/>
          <p:nvPr/>
        </p:nvSpPr>
        <p:spPr>
          <a:xfrm flipH="1">
            <a:off x="3663360" y="794520"/>
            <a:ext cx="221040" cy="0"/>
          </a:xfrm>
          <a:prstGeom prst="line">
            <a:avLst/>
          </a:prstGeom>
          <a:ln cap="rnd" w="3240">
            <a:solidFill>
              <a:srgbClr val="000000"/>
            </a:solidFill>
            <a:custDash>
              <a:ds d="4900000000" sp="3675000000"/>
            </a:custDash>
            <a:round/>
          </a:ln>
        </p:spPr>
      </p:sp>
      <p:sp>
        <p:nvSpPr>
          <p:cNvPr id="337" name="Line 27"/>
          <p:cNvSpPr/>
          <p:nvPr/>
        </p:nvSpPr>
        <p:spPr>
          <a:xfrm flipH="1">
            <a:off x="3663360" y="1912680"/>
            <a:ext cx="221040" cy="0"/>
          </a:xfrm>
          <a:prstGeom prst="line">
            <a:avLst/>
          </a:prstGeom>
          <a:ln cap="rnd" w="3240">
            <a:solidFill>
              <a:srgbClr val="000000"/>
            </a:solidFill>
            <a:custDash>
              <a:ds d="4900000000" sp="3675000000"/>
            </a:custDash>
            <a:round/>
            <a:tailEnd len="med" type="triangle" w="med"/>
          </a:ln>
        </p:spPr>
      </p:sp>
      <p:sp>
        <p:nvSpPr>
          <p:cNvPr id="338" name="Line 28"/>
          <p:cNvSpPr/>
          <p:nvPr/>
        </p:nvSpPr>
        <p:spPr>
          <a:xfrm>
            <a:off x="3884400" y="1342800"/>
            <a:ext cx="221040" cy="0"/>
          </a:xfrm>
          <a:prstGeom prst="line">
            <a:avLst/>
          </a:prstGeom>
          <a:ln cap="rnd" w="3240">
            <a:solidFill>
              <a:srgbClr val="000000"/>
            </a:solidFill>
            <a:custDash>
              <a:ds d="4900000000" sp="3675000000"/>
            </a:custDash>
            <a:round/>
            <a:tailEnd len="med" type="triangle" w="med"/>
          </a:ln>
        </p:spPr>
      </p:sp>
      <p:sp>
        <p:nvSpPr>
          <p:cNvPr id="339" name="CustomShape 29"/>
          <p:cNvSpPr/>
          <p:nvPr/>
        </p:nvSpPr>
        <p:spPr>
          <a:xfrm>
            <a:off x="2529360" y="16941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340" name="Picture 100" descr=""/>
          <p:cNvPicPr/>
          <p:nvPr/>
        </p:nvPicPr>
        <p:blipFill>
          <a:blip r:embed="rId1"/>
          <a:stretch>
            <a:fillRect/>
          </a:stretch>
        </p:blipFill>
        <p:spPr>
          <a:xfrm>
            <a:off x="2273040" y="1754280"/>
            <a:ext cx="323280" cy="323280"/>
          </a:xfrm>
          <a:prstGeom prst="rect">
            <a:avLst/>
          </a:prstGeom>
          <a:ln>
            <a:noFill/>
          </a:ln>
        </p:spPr>
      </p:pic>
      <p:sp>
        <p:nvSpPr>
          <p:cNvPr id="341" name="CustomShape 30"/>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32</a:t>
            </a:r>
            <a:endParaRPr/>
          </a:p>
        </p:txBody>
      </p:sp>
      <p:pic>
        <p:nvPicPr>
          <p:cNvPr id="342" name="Picture 49" descr=""/>
          <p:cNvPicPr/>
          <p:nvPr/>
        </p:nvPicPr>
        <p:blipFill>
          <a:blip r:embed="rId2"/>
          <a:stretch>
            <a:fillRect/>
          </a:stretch>
        </p:blipFill>
        <p:spPr>
          <a:xfrm>
            <a:off x="551160" y="0"/>
            <a:ext cx="493200" cy="2791080"/>
          </a:xfrm>
          <a:prstGeom prst="rect">
            <a:avLst/>
          </a:prstGeom>
          <a:ln>
            <a:solidFill>
              <a:srgbClr val="ffffff"/>
            </a:solidFill>
          </a:ln>
        </p:spPr>
      </p:pic>
      <p:sp>
        <p:nvSpPr>
          <p:cNvPr id="343" name="CustomShape 31"/>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4" name="Picture 11" descr=""/>
          <p:cNvPicPr/>
          <p:nvPr/>
        </p:nvPicPr>
        <p:blipFill>
          <a:blip r:embed="rId1"/>
          <a:srcRect l="615191" t="1336290" r="0" b="-1850740"/>
          <a:stretch>
            <a:fillRect/>
          </a:stretch>
        </p:blipFill>
        <p:spPr>
          <a:xfrm>
            <a:off x="3583440" y="756000"/>
            <a:ext cx="3667680" cy="2731680"/>
          </a:xfrm>
          <a:prstGeom prst="rect">
            <a:avLst/>
          </a:prstGeom>
          <a:ln>
            <a:noFill/>
          </a:ln>
        </p:spPr>
      </p:pic>
      <p:pic>
        <p:nvPicPr>
          <p:cNvPr id="345" name="Picture 10" descr=""/>
          <p:cNvPicPr/>
          <p:nvPr/>
        </p:nvPicPr>
        <p:blipFill>
          <a:blip r:embed="rId2"/>
          <a:srcRect l="0" t="-3820798" r="1580505" b="2084115"/>
          <a:stretch>
            <a:fillRect/>
          </a:stretch>
        </p:blipFill>
        <p:spPr>
          <a:xfrm>
            <a:off x="5145840" y="2343960"/>
            <a:ext cx="2029320" cy="965160"/>
          </a:xfrm>
          <a:prstGeom prst="rect">
            <a:avLst/>
          </a:prstGeom>
          <a:ln>
            <a:noFill/>
          </a:ln>
        </p:spPr>
      </p:pic>
      <p:sp>
        <p:nvSpPr>
          <p:cNvPr id="346" name="CustomShape 1"/>
          <p:cNvSpPr/>
          <p:nvPr/>
        </p:nvSpPr>
        <p:spPr>
          <a:xfrm>
            <a:off x="538560" y="1431000"/>
            <a:ext cx="2158560" cy="546840"/>
          </a:xfrm>
          <a:prstGeom prst="rect">
            <a:avLst/>
          </a:prstGeom>
          <a:noFill/>
          <a:ln cap="rnd" w="6480">
            <a:solidFill>
              <a:srgbClr val="000000"/>
            </a:solidFill>
            <a:custDash>
              <a:ds d="4900000000" sp="3675000000"/>
            </a:custDash>
            <a:round/>
          </a:ln>
        </p:spPr>
        <p:txBody>
          <a:bodyPr lIns="90000" rIns="90000" tIns="91440" bIns="91440" anchor="ctr"/>
          <a:p>
            <a:pPr algn="just">
              <a:lnSpc>
                <a:spcPct val="100000"/>
              </a:lnSpc>
            </a:pPr>
            <a:r>
              <a:rPr lang="fr-FR" sz="1200">
                <a:solidFill>
                  <a:srgbClr val="000000"/>
                </a:solidFill>
                <a:latin typeface="Futura Condensed"/>
              </a:rPr>
              <a:t>WHAT CAN BE CREATED WITH SCRATCH?</a:t>
            </a:r>
            <a:endParaRPr/>
          </a:p>
        </p:txBody>
      </p:sp>
      <p:sp>
        <p:nvSpPr>
          <p:cNvPr id="347" name="CustomShape 2"/>
          <p:cNvSpPr/>
          <p:nvPr/>
        </p:nvSpPr>
        <p:spPr>
          <a:xfrm>
            <a:off x="436680" y="2028960"/>
            <a:ext cx="2356560" cy="173196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investigate the range of creative possibility with Scratch by exploring some of the millions of projects on the Scratch website -- and start a collection of favorites in a Scratch studio!</a:t>
            </a:r>
            <a:endParaRPr/>
          </a:p>
        </p:txBody>
      </p:sp>
      <p:pic>
        <p:nvPicPr>
          <p:cNvPr id="348" name="Picture 17" descr=""/>
          <p:cNvPicPr/>
          <p:nvPr/>
        </p:nvPicPr>
        <p:blipFill>
          <a:blip r:embed="rId3"/>
          <a:stretch>
            <a:fillRect/>
          </a:stretch>
        </p:blipFill>
        <p:spPr>
          <a:xfrm>
            <a:off x="3583440" y="4196520"/>
            <a:ext cx="3667680" cy="2830320"/>
          </a:xfrm>
          <a:prstGeom prst="rect">
            <a:avLst/>
          </a:prstGeom>
          <a:ln>
            <a:noFill/>
          </a:ln>
        </p:spPr>
      </p:pic>
      <p:sp>
        <p:nvSpPr>
          <p:cNvPr id="349" name="CustomShape 3"/>
          <p:cNvSpPr/>
          <p:nvPr/>
        </p:nvSpPr>
        <p:spPr>
          <a:xfrm>
            <a:off x="426600" y="4228560"/>
            <a:ext cx="2884320" cy="193248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Browse projects on the Scratch homepage OR click on “Explore” to search for specific types of projects.</a:t>
            </a:r>
            <a:endParaRPr/>
          </a:p>
          <a:p>
            <a:pPr>
              <a:lnSpc>
                <a:spcPct val="130000"/>
              </a:lnSpc>
              <a:buFont typeface="Wingdings" charset="2"/>
              <a:buChar char=""/>
            </a:pPr>
            <a:r>
              <a:rPr lang="fr-FR" sz="1200">
                <a:solidFill>
                  <a:srgbClr val="000000"/>
                </a:solidFill>
                <a:latin typeface="Futura Condensed"/>
              </a:rPr>
              <a:t>Create a new studio from your My Stuff page.</a:t>
            </a:r>
            <a:endParaRPr/>
          </a:p>
          <a:p>
            <a:pPr>
              <a:lnSpc>
                <a:spcPct val="130000"/>
              </a:lnSpc>
              <a:buFont typeface="Wingdings" charset="2"/>
              <a:buChar char=""/>
            </a:pPr>
            <a:r>
              <a:rPr lang="fr-FR" sz="1200">
                <a:solidFill>
                  <a:srgbClr val="000000"/>
                </a:solidFill>
                <a:latin typeface="Futura Condensed"/>
              </a:rPr>
              <a:t>Add three (or more!) inspiring projects to your studio.</a:t>
            </a:r>
            <a:endParaRPr/>
          </a:p>
        </p:txBody>
      </p:sp>
      <p:sp>
        <p:nvSpPr>
          <p:cNvPr id="350" name="CustomShape 4"/>
          <p:cNvSpPr/>
          <p:nvPr/>
        </p:nvSpPr>
        <p:spPr>
          <a:xfrm>
            <a:off x="436680" y="8517960"/>
            <a:ext cx="2463840" cy="191448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Use the search bar to find projects that relate to your interests.</a:t>
            </a:r>
            <a:endParaRPr/>
          </a:p>
          <a:p>
            <a:pPr>
              <a:lnSpc>
                <a:spcPct val="100000"/>
              </a:lnSpc>
              <a:buFont typeface="Wingdings" charset="2"/>
              <a:buChar char=""/>
            </a:pPr>
            <a:r>
              <a:rPr lang="fr-FR" sz="1200">
                <a:solidFill>
                  <a:srgbClr val="000000"/>
                </a:solidFill>
                <a:latin typeface="Futura Condensed"/>
              </a:rPr>
              <a:t>Explore each of the Animations, Art, Games, Music, &amp; Stories categories on the Explore page.</a:t>
            </a:r>
            <a:endParaRPr/>
          </a:p>
          <a:p>
            <a:pPr>
              <a:lnSpc>
                <a:spcPct val="100000"/>
              </a:lnSpc>
              <a:buFont typeface="Wingdings" charset="2"/>
              <a:buChar char=""/>
            </a:pPr>
            <a:r>
              <a:rPr lang="fr-FR" sz="1200">
                <a:solidFill>
                  <a:srgbClr val="000000"/>
                </a:solidFill>
                <a:latin typeface="Futura Condensed"/>
              </a:rPr>
              <a:t>Look through the Featured Studios on the homepage for ideas.</a:t>
            </a:r>
            <a:endParaRPr/>
          </a:p>
        </p:txBody>
      </p:sp>
      <p:sp>
        <p:nvSpPr>
          <p:cNvPr id="351" name="CustomShape 5"/>
          <p:cNvSpPr/>
          <p:nvPr/>
        </p:nvSpPr>
        <p:spPr>
          <a:xfrm>
            <a:off x="3411360" y="8517960"/>
            <a:ext cx="4072680" cy="154944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Challenge yourself to do more! The more Scratch projects you explore, the more you learn about what can be accomplished in Scratch!</a:t>
            </a:r>
            <a:endParaRPr/>
          </a:p>
          <a:p>
            <a:pPr>
              <a:lnSpc>
                <a:spcPct val="100000"/>
              </a:lnSpc>
              <a:buFont typeface="Lucida Grande"/>
              <a:buChar char="+"/>
            </a:pPr>
            <a:r>
              <a:rPr lang="fr-FR" sz="1200">
                <a:solidFill>
                  <a:srgbClr val="000000"/>
                </a:solidFill>
                <a:latin typeface="Futura Condensed"/>
              </a:rPr>
              <a:t>Find studios created by other Scratchers that you find interesting! </a:t>
            </a:r>
            <a:endParaRPr/>
          </a:p>
          <a:p>
            <a:pPr>
              <a:lnSpc>
                <a:spcPct val="100000"/>
              </a:lnSpc>
              <a:buFont typeface="Lucida Grande"/>
              <a:buChar char="+"/>
            </a:pPr>
            <a:r>
              <a:rPr lang="fr-FR" sz="1200">
                <a:solidFill>
                  <a:srgbClr val="000000"/>
                </a:solidFill>
                <a:latin typeface="Futura Condensed"/>
              </a:rPr>
              <a:t>Ask a neighbor what strategies they used to find interesting projects.</a:t>
            </a:r>
            <a:endParaRPr/>
          </a:p>
          <a:p>
            <a:pPr>
              <a:lnSpc>
                <a:spcPct val="100000"/>
              </a:lnSpc>
              <a:buFont typeface="Lucida Grande"/>
              <a:buChar char="+"/>
            </a:pPr>
            <a:r>
              <a:rPr lang="fr-FR" sz="1200">
                <a:solidFill>
                  <a:srgbClr val="000000"/>
                </a:solidFill>
                <a:latin typeface="Futura Condensed"/>
              </a:rPr>
              <a:t>Share your newly created studio with a neighbor!</a:t>
            </a:r>
            <a:endParaRPr/>
          </a:p>
        </p:txBody>
      </p:sp>
      <p:sp>
        <p:nvSpPr>
          <p:cNvPr id="352" name="Line 6"/>
          <p:cNvSpPr/>
          <p:nvPr/>
        </p:nvSpPr>
        <p:spPr>
          <a:xfrm>
            <a:off x="3185280" y="8391960"/>
            <a:ext cx="0" cy="1527840"/>
          </a:xfrm>
          <a:prstGeom prst="line">
            <a:avLst/>
          </a:prstGeom>
          <a:ln cap="rnd" w="6480">
            <a:solidFill>
              <a:srgbClr val="808080"/>
            </a:solidFill>
            <a:custDash>
              <a:ds d="4900000000" sp="3675000000"/>
            </a:custDash>
            <a:round/>
          </a:ln>
        </p:spPr>
      </p:sp>
      <p:sp>
        <p:nvSpPr>
          <p:cNvPr id="353" name="CustomShape 7"/>
          <p:cNvSpPr/>
          <p:nvPr/>
        </p:nvSpPr>
        <p:spPr>
          <a:xfrm>
            <a:off x="1972800" y="2904480"/>
            <a:ext cx="1287360" cy="360"/>
          </a:xfrm>
          <a:prstGeom prst="straightConnector1">
            <a:avLst/>
          </a:prstGeom>
          <a:noFill/>
          <a:ln cap="rnd" w="12600">
            <a:solidFill>
              <a:srgbClr val="000000"/>
            </a:solidFill>
            <a:custDash>
              <a:ds d="4900000000" sp="3675000000"/>
            </a:custDash>
            <a:round/>
            <a:tailEnd len="med" type="triangle" w="med"/>
          </a:ln>
        </p:spPr>
      </p:sp>
      <p:sp>
        <p:nvSpPr>
          <p:cNvPr id="354" name="CustomShape 8"/>
          <p:cNvSpPr/>
          <p:nvPr/>
        </p:nvSpPr>
        <p:spPr>
          <a:xfrm>
            <a:off x="3288240" y="4662720"/>
            <a:ext cx="1135800" cy="360"/>
          </a:xfrm>
          <a:prstGeom prst="straightConnector1">
            <a:avLst/>
          </a:prstGeom>
          <a:noFill/>
          <a:ln cap="rnd" w="12600">
            <a:solidFill>
              <a:srgbClr val="000000"/>
            </a:solidFill>
            <a:custDash>
              <a:ds d="4900000000" sp="3675000000"/>
            </a:custDash>
            <a:round/>
          </a:ln>
        </p:spPr>
      </p:sp>
      <p:sp>
        <p:nvSpPr>
          <p:cNvPr id="355" name="CustomShape 9"/>
          <p:cNvSpPr/>
          <p:nvPr/>
        </p:nvSpPr>
        <p:spPr>
          <a:xfrm flipV="1">
            <a:off x="451800" y="5508360"/>
            <a:ext cx="2549160" cy="360"/>
          </a:xfrm>
          <a:prstGeom prst="straightConnector1">
            <a:avLst/>
          </a:prstGeom>
          <a:noFill/>
          <a:ln cap="rnd" w="12600">
            <a:solidFill>
              <a:srgbClr val="000000"/>
            </a:solidFill>
            <a:custDash>
              <a:ds d="4900000000" sp="3675000000"/>
            </a:custDash>
            <a:round/>
          </a:ln>
        </p:spPr>
      </p:sp>
      <p:sp>
        <p:nvSpPr>
          <p:cNvPr id="356" name="CustomShape 10"/>
          <p:cNvSpPr/>
          <p:nvPr/>
        </p:nvSpPr>
        <p:spPr>
          <a:xfrm flipH="1" flipV="1">
            <a:off x="2996280" y="5504760"/>
            <a:ext cx="360" cy="1014480"/>
          </a:xfrm>
          <a:prstGeom prst="straightConnector1">
            <a:avLst/>
          </a:prstGeom>
          <a:noFill/>
          <a:ln cap="rnd" w="12600">
            <a:solidFill>
              <a:srgbClr val="000000"/>
            </a:solidFill>
            <a:custDash>
              <a:ds d="4900000000" sp="3675000000"/>
            </a:custDash>
            <a:round/>
            <a:tailEnd len="med" type="triangle" w="med"/>
          </a:ln>
        </p:spPr>
      </p:sp>
      <p:sp>
        <p:nvSpPr>
          <p:cNvPr id="357" name="CustomShape 11"/>
          <p:cNvSpPr/>
          <p:nvPr/>
        </p:nvSpPr>
        <p:spPr>
          <a:xfrm>
            <a:off x="444600" y="3857760"/>
            <a:ext cx="295236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358" name="Line 12"/>
          <p:cNvSpPr/>
          <p:nvPr/>
        </p:nvSpPr>
        <p:spPr>
          <a:xfrm>
            <a:off x="534960" y="4194000"/>
            <a:ext cx="2717640" cy="0"/>
          </a:xfrm>
          <a:prstGeom prst="line">
            <a:avLst/>
          </a:prstGeom>
          <a:ln w="9360">
            <a:solidFill>
              <a:srgbClr val="000000"/>
            </a:solidFill>
            <a:round/>
          </a:ln>
        </p:spPr>
      </p:sp>
      <p:pic>
        <p:nvPicPr>
          <p:cNvPr id="359" name="Picture 42" descr=""/>
          <p:cNvPicPr/>
          <p:nvPr/>
        </p:nvPicPr>
        <p:blipFill>
          <a:blip r:embed="rId4"/>
          <a:srcRect l="-5268432" t="0" r="2727547" b="6151912"/>
          <a:stretch>
            <a:fillRect/>
          </a:stretch>
        </p:blipFill>
        <p:spPr>
          <a:xfrm>
            <a:off x="711360" y="5628240"/>
            <a:ext cx="780480" cy="818640"/>
          </a:xfrm>
          <a:prstGeom prst="rect">
            <a:avLst/>
          </a:prstGeom>
          <a:ln>
            <a:noFill/>
          </a:ln>
        </p:spPr>
      </p:pic>
      <p:sp>
        <p:nvSpPr>
          <p:cNvPr id="360" name="CustomShape 13"/>
          <p:cNvSpPr/>
          <p:nvPr/>
        </p:nvSpPr>
        <p:spPr>
          <a:xfrm>
            <a:off x="456840" y="4893480"/>
            <a:ext cx="35280" cy="360"/>
          </a:xfrm>
          <a:prstGeom prst="straightConnector1">
            <a:avLst/>
          </a:prstGeom>
          <a:noFill/>
          <a:ln cap="rnd" w="12600">
            <a:solidFill>
              <a:srgbClr val="000000"/>
            </a:solidFill>
            <a:custDash>
              <a:ds d="4900000000" sp="3675000000"/>
            </a:custDash>
            <a:round/>
          </a:ln>
        </p:spPr>
      </p:sp>
      <p:sp>
        <p:nvSpPr>
          <p:cNvPr id="361" name="CustomShape 14"/>
          <p:cNvSpPr/>
          <p:nvPr/>
        </p:nvSpPr>
        <p:spPr>
          <a:xfrm flipH="1">
            <a:off x="456480" y="4886280"/>
            <a:ext cx="360" cy="1145520"/>
          </a:xfrm>
          <a:prstGeom prst="straightConnector1">
            <a:avLst/>
          </a:prstGeom>
          <a:noFill/>
          <a:ln cap="rnd" w="12600">
            <a:solidFill>
              <a:srgbClr val="000000"/>
            </a:solidFill>
            <a:custDash>
              <a:ds d="4900000000" sp="3675000000"/>
            </a:custDash>
            <a:round/>
          </a:ln>
        </p:spPr>
      </p:sp>
      <p:sp>
        <p:nvSpPr>
          <p:cNvPr id="362" name="CustomShape 15"/>
          <p:cNvSpPr/>
          <p:nvPr/>
        </p:nvSpPr>
        <p:spPr>
          <a:xfrm>
            <a:off x="454320" y="6032520"/>
            <a:ext cx="224280" cy="360"/>
          </a:xfrm>
          <a:prstGeom prst="straightConnector1">
            <a:avLst/>
          </a:prstGeom>
          <a:noFill/>
          <a:ln cap="rnd" w="12600">
            <a:solidFill>
              <a:srgbClr val="000000"/>
            </a:solidFill>
            <a:custDash>
              <a:ds d="4900000000" sp="3675000000"/>
            </a:custDash>
            <a:round/>
            <a:tailEnd len="med" type="triangle" w="med"/>
          </a:ln>
        </p:spPr>
      </p:sp>
      <p:pic>
        <p:nvPicPr>
          <p:cNvPr id="363" name="Picture 1" descr=""/>
          <p:cNvPicPr/>
          <p:nvPr/>
        </p:nvPicPr>
        <p:blipFill>
          <a:blip r:embed="rId5"/>
          <a:stretch>
            <a:fillRect/>
          </a:stretch>
        </p:blipFill>
        <p:spPr>
          <a:xfrm>
            <a:off x="530280" y="6520320"/>
            <a:ext cx="2690280" cy="1218960"/>
          </a:xfrm>
          <a:prstGeom prst="rect">
            <a:avLst/>
          </a:prstGeom>
          <a:ln>
            <a:noFill/>
          </a:ln>
        </p:spPr>
      </p:pic>
      <p:sp>
        <p:nvSpPr>
          <p:cNvPr id="364" name="CustomShape 16"/>
          <p:cNvSpPr/>
          <p:nvPr/>
        </p:nvSpPr>
        <p:spPr>
          <a:xfrm>
            <a:off x="457920" y="595800"/>
            <a:ext cx="2815200" cy="1673280"/>
          </a:xfrm>
          <a:prstGeom prst="rect">
            <a:avLst/>
          </a:prstGeom>
          <a:noFill/>
          <a:ln>
            <a:noFill/>
          </a:ln>
        </p:spPr>
        <p:txBody>
          <a:bodyPr lIns="90000" rIns="90000" tIns="45000" bIns="45000"/>
          <a:p>
            <a:pPr>
              <a:lnSpc>
                <a:spcPct val="100000"/>
              </a:lnSpc>
            </a:pPr>
            <a:r>
              <a:rPr lang="fr-FR" sz="5200">
                <a:solidFill>
                  <a:srgbClr val="000000"/>
                </a:solidFill>
                <a:latin typeface="Futura Condensed"/>
              </a:rPr>
              <a:t>MY STUDIO</a:t>
            </a:r>
            <a:endParaRPr/>
          </a:p>
        </p:txBody>
      </p:sp>
      <p:sp>
        <p:nvSpPr>
          <p:cNvPr id="365" name="CustomShape 17"/>
          <p:cNvSpPr/>
          <p:nvPr/>
        </p:nvSpPr>
        <p:spPr>
          <a:xfrm>
            <a:off x="2571120" y="449280"/>
            <a:ext cx="650520" cy="360"/>
          </a:xfrm>
          <a:prstGeom prst="straightConnector1">
            <a:avLst/>
          </a:prstGeom>
          <a:noFill/>
          <a:ln cap="rnd" w="12600">
            <a:solidFill>
              <a:srgbClr val="000000"/>
            </a:solidFill>
            <a:custDash>
              <a:ds d="4900000000" sp="3675000000"/>
            </a:custDash>
            <a:round/>
          </a:ln>
        </p:spPr>
      </p:sp>
      <p:sp>
        <p:nvSpPr>
          <p:cNvPr id="366" name="CustomShape 18"/>
          <p:cNvSpPr/>
          <p:nvPr/>
        </p:nvSpPr>
        <p:spPr>
          <a:xfrm flipH="1">
            <a:off x="3220200" y="443520"/>
            <a:ext cx="360" cy="1335240"/>
          </a:xfrm>
          <a:prstGeom prst="straightConnector1">
            <a:avLst/>
          </a:prstGeom>
          <a:noFill/>
          <a:ln cap="rnd" w="12600">
            <a:solidFill>
              <a:srgbClr val="000000"/>
            </a:solidFill>
            <a:custDash>
              <a:ds d="4900000000" sp="3675000000"/>
            </a:custDash>
            <a:round/>
          </a:ln>
        </p:spPr>
      </p:sp>
      <p:sp>
        <p:nvSpPr>
          <p:cNvPr id="367" name="CustomShape 19"/>
          <p:cNvSpPr/>
          <p:nvPr/>
        </p:nvSpPr>
        <p:spPr>
          <a:xfrm>
            <a:off x="2576160" y="444240"/>
            <a:ext cx="360" cy="311040"/>
          </a:xfrm>
          <a:prstGeom prst="straightConnector1">
            <a:avLst/>
          </a:prstGeom>
          <a:noFill/>
          <a:ln cap="rnd" w="12600">
            <a:solidFill>
              <a:srgbClr val="000000"/>
            </a:solidFill>
            <a:custDash>
              <a:ds d="4900000000" sp="3675000000"/>
            </a:custDash>
            <a:round/>
          </a:ln>
        </p:spPr>
      </p:sp>
      <p:sp>
        <p:nvSpPr>
          <p:cNvPr id="368" name="CustomShape 20"/>
          <p:cNvSpPr/>
          <p:nvPr/>
        </p:nvSpPr>
        <p:spPr>
          <a:xfrm>
            <a:off x="2782440" y="1766160"/>
            <a:ext cx="439200" cy="360"/>
          </a:xfrm>
          <a:prstGeom prst="straightConnector1">
            <a:avLst/>
          </a:prstGeom>
          <a:noFill/>
          <a:ln cap="rnd" w="12600">
            <a:solidFill>
              <a:srgbClr val="000000"/>
            </a:solidFill>
            <a:custDash>
              <a:ds d="4900000000" sp="3675000000"/>
            </a:custDash>
            <a:round/>
            <a:headEnd len="med" type="triangle" w="med"/>
          </a:ln>
        </p:spPr>
      </p:sp>
      <p:sp>
        <p:nvSpPr>
          <p:cNvPr id="369" name="CustomShape 21"/>
          <p:cNvSpPr/>
          <p:nvPr/>
        </p:nvSpPr>
        <p:spPr>
          <a:xfrm flipV="1">
            <a:off x="4404240" y="4341240"/>
            <a:ext cx="360" cy="326880"/>
          </a:xfrm>
          <a:prstGeom prst="straightConnector1">
            <a:avLst/>
          </a:prstGeom>
          <a:noFill/>
          <a:ln cap="rnd" w="12600">
            <a:solidFill>
              <a:srgbClr val="000000"/>
            </a:solidFill>
            <a:custDash>
              <a:ds d="4900000000" sp="3675000000"/>
            </a:custDash>
            <a:round/>
            <a:tailEnd len="med" type="triangle" w="med"/>
          </a:ln>
        </p:spPr>
      </p:sp>
      <p:sp>
        <p:nvSpPr>
          <p:cNvPr id="370" name="CustomShape 22"/>
          <p:cNvSpPr/>
          <p:nvPr/>
        </p:nvSpPr>
        <p:spPr>
          <a:xfrm>
            <a:off x="0" y="7871040"/>
            <a:ext cx="7771680" cy="409680"/>
          </a:xfrm>
          <a:prstGeom prst="rect">
            <a:avLst/>
          </a:prstGeom>
          <a:solidFill>
            <a:srgbClr val="1b93dd"/>
          </a:solidFill>
          <a:ln w="9360">
            <a:noFill/>
          </a:ln>
        </p:spPr>
      </p:sp>
      <p:sp>
        <p:nvSpPr>
          <p:cNvPr id="371" name="CustomShape 23"/>
          <p:cNvSpPr/>
          <p:nvPr/>
        </p:nvSpPr>
        <p:spPr>
          <a:xfrm>
            <a:off x="1397880" y="8077680"/>
            <a:ext cx="380160" cy="325440"/>
          </a:xfrm>
          <a:prstGeom prst="diamond">
            <a:avLst/>
          </a:prstGeom>
          <a:solidFill>
            <a:srgbClr val="1b93dd"/>
          </a:solidFill>
          <a:ln w="9360">
            <a:noFill/>
          </a:ln>
        </p:spPr>
      </p:sp>
      <p:sp>
        <p:nvSpPr>
          <p:cNvPr id="372" name="CustomShape 24"/>
          <p:cNvSpPr/>
          <p:nvPr/>
        </p:nvSpPr>
        <p:spPr>
          <a:xfrm>
            <a:off x="5276880" y="8066160"/>
            <a:ext cx="380160" cy="325440"/>
          </a:xfrm>
          <a:prstGeom prst="diamond">
            <a:avLst/>
          </a:prstGeom>
          <a:solidFill>
            <a:srgbClr val="1b93dd"/>
          </a:solidFill>
          <a:ln w="9360">
            <a:noFill/>
          </a:ln>
        </p:spPr>
      </p:sp>
      <p:sp>
        <p:nvSpPr>
          <p:cNvPr id="373" name="CustomShape 25"/>
          <p:cNvSpPr/>
          <p:nvPr/>
        </p:nvSpPr>
        <p:spPr>
          <a:xfrm>
            <a:off x="0" y="7879320"/>
            <a:ext cx="318492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THINGS TO TRY</a:t>
            </a:r>
            <a:endParaRPr/>
          </a:p>
        </p:txBody>
      </p:sp>
      <p:sp>
        <p:nvSpPr>
          <p:cNvPr id="374" name="CustomShape 26"/>
          <p:cNvSpPr/>
          <p:nvPr/>
        </p:nvSpPr>
        <p:spPr>
          <a:xfrm>
            <a:off x="3185640" y="7884720"/>
            <a:ext cx="458604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6965280" y="2133720"/>
            <a:ext cx="781200" cy="781200"/>
          </a:xfrm>
          <a:prstGeom prst="diamond">
            <a:avLst/>
          </a:prstGeom>
          <a:solidFill>
            <a:srgbClr val="ffffff"/>
          </a:solidFill>
          <a:ln w="9360">
            <a:noFill/>
          </a:ln>
        </p:spPr>
      </p:sp>
      <p:sp>
        <p:nvSpPr>
          <p:cNvPr id="376" name="CustomShape 2"/>
          <p:cNvSpPr/>
          <p:nvPr/>
        </p:nvSpPr>
        <p:spPr>
          <a:xfrm>
            <a:off x="4105080" y="3328560"/>
            <a:ext cx="3116520" cy="81936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Unit 1 Debug It! handout</a:t>
            </a:r>
            <a:endParaRPr/>
          </a:p>
          <a:p>
            <a:pPr>
              <a:lnSpc>
                <a:spcPct val="100000"/>
              </a:lnSpc>
              <a:buFont typeface="Wingdings" charset="2"/>
              <a:buChar char=""/>
            </a:pPr>
            <a:r>
              <a:rPr lang="fr-FR" sz="1200">
                <a:solidFill>
                  <a:srgbClr val="000000"/>
                </a:solidFill>
                <a:latin typeface="Futura Condensed"/>
              </a:rPr>
              <a:t>Unit 1 Debug It! studio</a:t>
            </a:r>
            <a:endParaRPr/>
          </a:p>
          <a:p>
            <a:pPr>
              <a:lnSpc>
                <a:spcPct val="100000"/>
              </a:lnSpc>
              <a:buFont typeface="Wingdings" charset="2"/>
              <a:buChar char=""/>
            </a:pPr>
            <a:r>
              <a:rPr lang="fr-FR" sz="1200">
                <a:solidFill>
                  <a:srgbClr val="000000"/>
                </a:solidFill>
                <a:latin typeface="Futura Condensed"/>
              </a:rPr>
              <a:t>http://scratch.mit.edu/studios/475483</a:t>
            </a:r>
            <a:endParaRPr/>
          </a:p>
        </p:txBody>
      </p:sp>
      <p:sp>
        <p:nvSpPr>
          <p:cNvPr id="377" name="CustomShape 3"/>
          <p:cNvSpPr/>
          <p:nvPr/>
        </p:nvSpPr>
        <p:spPr>
          <a:xfrm>
            <a:off x="400788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378" name="Line 4"/>
          <p:cNvSpPr/>
          <p:nvPr/>
        </p:nvSpPr>
        <p:spPr>
          <a:xfrm flipV="1">
            <a:off x="4104720" y="3163320"/>
            <a:ext cx="3117240" cy="8640"/>
          </a:xfrm>
          <a:prstGeom prst="line">
            <a:avLst/>
          </a:prstGeom>
          <a:ln w="9360">
            <a:solidFill>
              <a:srgbClr val="000000"/>
            </a:solidFill>
            <a:round/>
          </a:ln>
        </p:spPr>
      </p:sp>
      <p:sp>
        <p:nvSpPr>
          <p:cNvPr id="379" name="CustomShape 5"/>
          <p:cNvSpPr/>
          <p:nvPr/>
        </p:nvSpPr>
        <p:spPr>
          <a:xfrm>
            <a:off x="551160" y="3328560"/>
            <a:ext cx="3230640" cy="520056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Optionally, have the Unit 1 Debug It! handout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Help students open the Debug It! programs from the Unit 1 Debug It! studio or by following the project links listed on the Unit 1 Debug It! handout. Encourage students to click on the “Look Inside” button to investigate the buggy program, tinker with problematic code, and test possible solutions.</a:t>
            </a:r>
            <a:endParaRPr/>
          </a:p>
          <a:p>
            <a:pPr>
              <a:lnSpc>
                <a:spcPct val="100000"/>
              </a:lnSpc>
            </a:pPr>
            <a:endParaRPr/>
          </a:p>
          <a:p>
            <a:pPr>
              <a:lnSpc>
                <a:spcPct val="100000"/>
              </a:lnSpc>
              <a:buFont typeface="Wingdings" charset="2"/>
              <a:buChar char=""/>
            </a:pPr>
            <a:r>
              <a:rPr lang="fr-FR" sz="1200">
                <a:solidFill>
                  <a:srgbClr val="000000"/>
                </a:solidFill>
                <a:latin typeface="Futura Condensed"/>
              </a:rPr>
              <a:t>Give students time to test and debug each Debug It! challenge. Optionally, have students use the remix function in Scratch to fix the bugs and save corrected programs.</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reflect back on their testing and debugging experiences by responding to the reflection prompts in their design journals or in a group discussion.</a:t>
            </a:r>
            <a:endParaRPr/>
          </a:p>
          <a:p>
            <a:pPr>
              <a:lnSpc>
                <a:spcPct val="100000"/>
              </a:lnSpc>
            </a:pPr>
            <a:endParaRPr/>
          </a:p>
          <a:p>
            <a:pPr>
              <a:lnSpc>
                <a:spcPct val="100000"/>
              </a:lnSpc>
              <a:buFont typeface="Wingdings" charset="2"/>
              <a:buChar char=""/>
            </a:pPr>
            <a:r>
              <a:rPr lang="fr-FR" sz="1200">
                <a:solidFill>
                  <a:srgbClr val="000000"/>
                </a:solidFill>
                <a:latin typeface="Futura Condensed"/>
              </a:rPr>
              <a:t>Create a class list of debugging strategies by collecting students’ problem finding and problem solving approaches.</a:t>
            </a:r>
            <a:endParaRPr/>
          </a:p>
        </p:txBody>
      </p:sp>
      <p:sp>
        <p:nvSpPr>
          <p:cNvPr id="380" name="CustomShape 6"/>
          <p:cNvSpPr/>
          <p:nvPr/>
        </p:nvSpPr>
        <p:spPr>
          <a:xfrm>
            <a:off x="45792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381" name="Line 7"/>
          <p:cNvSpPr/>
          <p:nvPr/>
        </p:nvSpPr>
        <p:spPr>
          <a:xfrm flipV="1">
            <a:off x="550800" y="3163320"/>
            <a:ext cx="3231360" cy="8640"/>
          </a:xfrm>
          <a:prstGeom prst="line">
            <a:avLst/>
          </a:prstGeom>
          <a:ln w="9360">
            <a:solidFill>
              <a:srgbClr val="000000"/>
            </a:solidFill>
            <a:round/>
          </a:ln>
        </p:spPr>
      </p:sp>
      <p:sp>
        <p:nvSpPr>
          <p:cNvPr id="382" name="CustomShape 8"/>
          <p:cNvSpPr/>
          <p:nvPr/>
        </p:nvSpPr>
        <p:spPr>
          <a:xfrm>
            <a:off x="4105080" y="4587840"/>
            <a:ext cx="3116520" cy="10026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the problem?</a:t>
            </a:r>
            <a:endParaRPr/>
          </a:p>
          <a:p>
            <a:pPr>
              <a:lnSpc>
                <a:spcPct val="100000"/>
              </a:lnSpc>
              <a:buFont typeface="Lucida Grande"/>
              <a:buChar char="+"/>
            </a:pPr>
            <a:r>
              <a:rPr lang="fr-FR" sz="1200">
                <a:solidFill>
                  <a:srgbClr val="000000"/>
                </a:solidFill>
                <a:latin typeface="Futura Condensed"/>
              </a:rPr>
              <a:t>How did you identify the problem?</a:t>
            </a:r>
            <a:endParaRPr/>
          </a:p>
          <a:p>
            <a:pPr>
              <a:lnSpc>
                <a:spcPct val="100000"/>
              </a:lnSpc>
              <a:buFont typeface="Lucida Grande"/>
              <a:buChar char="+"/>
            </a:pPr>
            <a:r>
              <a:rPr lang="fr-FR" sz="1200">
                <a:solidFill>
                  <a:srgbClr val="000000"/>
                </a:solidFill>
                <a:latin typeface="Futura Condensed"/>
              </a:rPr>
              <a:t>How did you fix the problem?</a:t>
            </a:r>
            <a:endParaRPr/>
          </a:p>
          <a:p>
            <a:pPr>
              <a:lnSpc>
                <a:spcPct val="100000"/>
              </a:lnSpc>
              <a:buFont typeface="Lucida Grande"/>
              <a:buChar char="+"/>
            </a:pPr>
            <a:r>
              <a:rPr lang="fr-FR" sz="1200">
                <a:solidFill>
                  <a:srgbClr val="000000"/>
                </a:solidFill>
                <a:latin typeface="Futura Condensed"/>
              </a:rPr>
              <a:t>Did others have alternative approaches to fixing the problem?</a:t>
            </a:r>
            <a:endParaRPr/>
          </a:p>
        </p:txBody>
      </p:sp>
      <p:sp>
        <p:nvSpPr>
          <p:cNvPr id="383" name="CustomShape 9"/>
          <p:cNvSpPr/>
          <p:nvPr/>
        </p:nvSpPr>
        <p:spPr>
          <a:xfrm>
            <a:off x="4007880" y="40899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384" name="Line 10"/>
          <p:cNvSpPr/>
          <p:nvPr/>
        </p:nvSpPr>
        <p:spPr>
          <a:xfrm flipV="1">
            <a:off x="4104720" y="4428360"/>
            <a:ext cx="3117240" cy="8640"/>
          </a:xfrm>
          <a:prstGeom prst="line">
            <a:avLst/>
          </a:prstGeom>
          <a:ln w="9360">
            <a:solidFill>
              <a:srgbClr val="000000"/>
            </a:solidFill>
            <a:round/>
          </a:ln>
        </p:spPr>
      </p:sp>
      <p:sp>
        <p:nvSpPr>
          <p:cNvPr id="385" name="CustomShape 11"/>
          <p:cNvSpPr/>
          <p:nvPr/>
        </p:nvSpPr>
        <p:spPr>
          <a:xfrm>
            <a:off x="4105080" y="6204960"/>
            <a:ext cx="3116520" cy="136692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Were students able to solve all five bugs? If not, how might you clarify the concepts expressed in the unsolved programs?</a:t>
            </a:r>
            <a:endParaRPr/>
          </a:p>
          <a:p>
            <a:pPr>
              <a:lnSpc>
                <a:spcPct val="100000"/>
              </a:lnSpc>
              <a:buFont typeface="Lucida Grande"/>
              <a:buChar char="+"/>
            </a:pPr>
            <a:r>
              <a:rPr lang="fr-FR" sz="1200">
                <a:solidFill>
                  <a:srgbClr val="000000"/>
                </a:solidFill>
                <a:latin typeface="Futura Condensed"/>
              </a:rPr>
              <a:t>What different testing and debugging strategies did students employ?</a:t>
            </a:r>
            <a:endParaRPr/>
          </a:p>
        </p:txBody>
      </p:sp>
      <p:sp>
        <p:nvSpPr>
          <p:cNvPr id="386" name="CustomShape 12"/>
          <p:cNvSpPr/>
          <p:nvPr/>
        </p:nvSpPr>
        <p:spPr>
          <a:xfrm>
            <a:off x="4007880" y="570924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387" name="Line 13"/>
          <p:cNvSpPr/>
          <p:nvPr/>
        </p:nvSpPr>
        <p:spPr>
          <a:xfrm flipV="1">
            <a:off x="4104720" y="6039720"/>
            <a:ext cx="3117240" cy="8640"/>
          </a:xfrm>
          <a:prstGeom prst="line">
            <a:avLst/>
          </a:prstGeom>
          <a:ln w="9360">
            <a:solidFill>
              <a:srgbClr val="000000"/>
            </a:solidFill>
            <a:round/>
          </a:ln>
        </p:spPr>
      </p:sp>
      <p:sp>
        <p:nvSpPr>
          <p:cNvPr id="388" name="CustomShape 14"/>
          <p:cNvSpPr/>
          <p:nvPr/>
        </p:nvSpPr>
        <p:spPr>
          <a:xfrm>
            <a:off x="457920" y="2053080"/>
            <a:ext cx="2913120" cy="942120"/>
          </a:xfrm>
          <a:prstGeom prst="rect">
            <a:avLst/>
          </a:prstGeom>
          <a:noFill/>
          <a:ln>
            <a:noFill/>
          </a:ln>
        </p:spPr>
        <p:txBody>
          <a:bodyPr lIns="90000" rIns="90000" tIns="45000" bIns="45000" anchor="ctr"/>
          <a:p>
            <a:pPr>
              <a:lnSpc>
                <a:spcPct val="100000"/>
              </a:lnSpc>
            </a:pPr>
            <a:r>
              <a:rPr lang="fr-FR" sz="2800">
                <a:solidFill>
                  <a:srgbClr val="ffffff"/>
                </a:solidFill>
                <a:latin typeface="Futura Condensed"/>
              </a:rPr>
              <a:t>ACTIVITY DESCRIPTION</a:t>
            </a:r>
            <a:endParaRPr/>
          </a:p>
        </p:txBody>
      </p:sp>
      <p:sp>
        <p:nvSpPr>
          <p:cNvPr id="389" name="CustomShape 15"/>
          <p:cNvSpPr/>
          <p:nvPr/>
        </p:nvSpPr>
        <p:spPr>
          <a:xfrm rot="16200000">
            <a:off x="6953400" y="2404080"/>
            <a:ext cx="478800" cy="243360"/>
          </a:xfrm>
          <a:prstGeom prst="triangle">
            <a:avLst>
              <a:gd name="adj" fmla="val 51144"/>
            </a:avLst>
          </a:prstGeom>
          <a:solidFill>
            <a:srgbClr val="ffffff"/>
          </a:solidFill>
          <a:ln w="9360">
            <a:solidFill>
              <a:srgbClr val="ffffff"/>
            </a:solidFill>
            <a:round/>
          </a:ln>
        </p:spPr>
      </p:sp>
      <p:sp>
        <p:nvSpPr>
          <p:cNvPr id="390" name="CustomShape 16"/>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391" name="Line 17"/>
          <p:cNvSpPr/>
          <p:nvPr/>
        </p:nvSpPr>
        <p:spPr>
          <a:xfrm flipV="1">
            <a:off x="550800" y="7968960"/>
            <a:ext cx="6671160" cy="14040"/>
          </a:xfrm>
          <a:prstGeom prst="line">
            <a:avLst/>
          </a:prstGeom>
          <a:ln w="9360">
            <a:solidFill>
              <a:srgbClr val="000000"/>
            </a:solidFill>
            <a:round/>
          </a:ln>
        </p:spPr>
      </p:sp>
      <p:sp>
        <p:nvSpPr>
          <p:cNvPr id="392" name="CustomShape 18"/>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393" name="Line 19"/>
          <p:cNvSpPr/>
          <p:nvPr/>
        </p:nvSpPr>
        <p:spPr>
          <a:xfrm>
            <a:off x="3856680" y="8086680"/>
            <a:ext cx="0" cy="1805760"/>
          </a:xfrm>
          <a:prstGeom prst="line">
            <a:avLst/>
          </a:prstGeom>
          <a:ln cap="rnd" w="6480">
            <a:solidFill>
              <a:srgbClr val="808080"/>
            </a:solidFill>
            <a:custDash>
              <a:ds d="4900000000" sp="3675000000"/>
            </a:custDash>
            <a:round/>
          </a:ln>
        </p:spPr>
      </p:sp>
      <p:sp>
        <p:nvSpPr>
          <p:cNvPr id="394" name="CustomShape 20"/>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395" name="Line 21"/>
          <p:cNvSpPr/>
          <p:nvPr/>
        </p:nvSpPr>
        <p:spPr>
          <a:xfrm flipH="1">
            <a:off x="4401000" y="8385840"/>
            <a:ext cx="2814840" cy="0"/>
          </a:xfrm>
          <a:prstGeom prst="line">
            <a:avLst/>
          </a:prstGeom>
          <a:ln cap="rnd" w="6480">
            <a:solidFill>
              <a:srgbClr val="000000"/>
            </a:solidFill>
            <a:custDash>
              <a:ds d="4900000000" sp="3675000000"/>
            </a:custDash>
            <a:round/>
          </a:ln>
        </p:spPr>
      </p:sp>
      <p:sp>
        <p:nvSpPr>
          <p:cNvPr id="396" name="Line 22"/>
          <p:cNvSpPr/>
          <p:nvPr/>
        </p:nvSpPr>
        <p:spPr>
          <a:xfrm flipH="1">
            <a:off x="4401000" y="8679240"/>
            <a:ext cx="2814840" cy="0"/>
          </a:xfrm>
          <a:prstGeom prst="line">
            <a:avLst/>
          </a:prstGeom>
          <a:ln cap="rnd" w="6480">
            <a:solidFill>
              <a:srgbClr val="000000"/>
            </a:solidFill>
            <a:custDash>
              <a:ds d="4900000000" sp="3675000000"/>
            </a:custDash>
            <a:round/>
          </a:ln>
        </p:spPr>
      </p:sp>
      <p:sp>
        <p:nvSpPr>
          <p:cNvPr id="397" name="Line 23"/>
          <p:cNvSpPr/>
          <p:nvPr/>
        </p:nvSpPr>
        <p:spPr>
          <a:xfrm flipH="1">
            <a:off x="4401000" y="8975520"/>
            <a:ext cx="2820960" cy="0"/>
          </a:xfrm>
          <a:prstGeom prst="line">
            <a:avLst/>
          </a:prstGeom>
          <a:ln cap="rnd" w="6480">
            <a:solidFill>
              <a:srgbClr val="000000"/>
            </a:solidFill>
            <a:custDash>
              <a:ds d="4900000000" sp="3675000000"/>
            </a:custDash>
            <a:round/>
          </a:ln>
        </p:spPr>
      </p:sp>
      <p:sp>
        <p:nvSpPr>
          <p:cNvPr id="398" name="Line 24"/>
          <p:cNvSpPr/>
          <p:nvPr/>
        </p:nvSpPr>
        <p:spPr>
          <a:xfrm flipH="1">
            <a:off x="4401000" y="9269280"/>
            <a:ext cx="2814840" cy="0"/>
          </a:xfrm>
          <a:prstGeom prst="line">
            <a:avLst/>
          </a:prstGeom>
          <a:ln cap="rnd" w="6480">
            <a:solidFill>
              <a:srgbClr val="000000"/>
            </a:solidFill>
            <a:custDash>
              <a:ds d="4900000000" sp="3675000000"/>
            </a:custDash>
            <a:round/>
          </a:ln>
        </p:spPr>
      </p:sp>
      <p:sp>
        <p:nvSpPr>
          <p:cNvPr id="399" name="CustomShape 25"/>
          <p:cNvSpPr/>
          <p:nvPr/>
        </p:nvSpPr>
        <p:spPr>
          <a:xfrm>
            <a:off x="551160" y="8142840"/>
            <a:ext cx="3230640" cy="209700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This activity works well in groups! Get students working in teams of 2-4 people to collectively problem solve and share debugging strategies.</a:t>
            </a:r>
            <a:endParaRPr/>
          </a:p>
          <a:p>
            <a:pPr>
              <a:lnSpc>
                <a:spcPct val="100000"/>
              </a:lnSpc>
              <a:buFont typeface="Lucida Grande"/>
              <a:buChar char="+"/>
            </a:pPr>
            <a:r>
              <a:rPr lang="fr-FR" sz="1200">
                <a:solidFill>
                  <a:srgbClr val="000000"/>
                </a:solidFill>
                <a:latin typeface="Futura Condensed"/>
              </a:rPr>
              <a:t>Testing and debugging is probably the most common activity of programmers. Things rarely work as planned, so developing a set of testing and debugging strategies will be beneficial to any computational creator.</a:t>
            </a:r>
            <a:endParaRPr/>
          </a:p>
        </p:txBody>
      </p:sp>
      <p:sp>
        <p:nvSpPr>
          <p:cNvPr id="400" name="CustomShape 26"/>
          <p:cNvSpPr/>
          <p:nvPr/>
        </p:nvSpPr>
        <p:spPr>
          <a:xfrm>
            <a:off x="4214520" y="795240"/>
            <a:ext cx="2999160" cy="231012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investigate the problem and find a solution to five debugging challenges</a:t>
            </a:r>
            <a:endParaRPr/>
          </a:p>
          <a:p>
            <a:pPr>
              <a:lnSpc>
                <a:spcPct val="100000"/>
              </a:lnSpc>
              <a:buFont typeface="Lucida Grande"/>
              <a:buChar char="+"/>
            </a:pPr>
            <a:r>
              <a:rPr lang="fr-FR" sz="1200">
                <a:solidFill>
                  <a:srgbClr val="000000"/>
                </a:solidFill>
                <a:latin typeface="Futura Condensed"/>
              </a:rPr>
              <a:t>explore a range of concepts (including sequence) through the practices of testing and debugging</a:t>
            </a:r>
            <a:endParaRPr/>
          </a:p>
          <a:p>
            <a:pPr>
              <a:lnSpc>
                <a:spcPct val="100000"/>
              </a:lnSpc>
              <a:buFont typeface="Lucida Grande"/>
              <a:buChar char="+"/>
            </a:pPr>
            <a:r>
              <a:rPr lang="fr-FR" sz="1200">
                <a:solidFill>
                  <a:srgbClr val="000000"/>
                </a:solidFill>
                <a:latin typeface="Futura Condensed"/>
              </a:rPr>
              <a:t>develop a list of strategies for debugging projects</a:t>
            </a:r>
            <a:endParaRPr/>
          </a:p>
        </p:txBody>
      </p:sp>
      <p:sp>
        <p:nvSpPr>
          <p:cNvPr id="401" name="Line 27"/>
          <p:cNvSpPr/>
          <p:nvPr/>
        </p:nvSpPr>
        <p:spPr>
          <a:xfrm>
            <a:off x="3882960" y="794160"/>
            <a:ext cx="0" cy="1123200"/>
          </a:xfrm>
          <a:prstGeom prst="line">
            <a:avLst/>
          </a:prstGeom>
          <a:ln cap="rnd" w="3240">
            <a:solidFill>
              <a:srgbClr val="000000"/>
            </a:solidFill>
            <a:custDash>
              <a:ds d="4900000000" sp="3675000000"/>
            </a:custDash>
            <a:round/>
          </a:ln>
        </p:spPr>
      </p:sp>
      <p:sp>
        <p:nvSpPr>
          <p:cNvPr id="402" name="Line 28"/>
          <p:cNvSpPr/>
          <p:nvPr/>
        </p:nvSpPr>
        <p:spPr>
          <a:xfrm flipH="1">
            <a:off x="3661920" y="794520"/>
            <a:ext cx="221040" cy="0"/>
          </a:xfrm>
          <a:prstGeom prst="line">
            <a:avLst/>
          </a:prstGeom>
          <a:ln cap="rnd" w="3240">
            <a:solidFill>
              <a:srgbClr val="000000"/>
            </a:solidFill>
            <a:custDash>
              <a:ds d="4900000000" sp="3675000000"/>
            </a:custDash>
            <a:round/>
          </a:ln>
        </p:spPr>
      </p:sp>
      <p:sp>
        <p:nvSpPr>
          <p:cNvPr id="403" name="Line 29"/>
          <p:cNvSpPr/>
          <p:nvPr/>
        </p:nvSpPr>
        <p:spPr>
          <a:xfrm flipH="1">
            <a:off x="3661920" y="1912680"/>
            <a:ext cx="221040" cy="0"/>
          </a:xfrm>
          <a:prstGeom prst="line">
            <a:avLst/>
          </a:prstGeom>
          <a:ln cap="rnd" w="3240">
            <a:solidFill>
              <a:srgbClr val="000000"/>
            </a:solidFill>
            <a:custDash>
              <a:ds d="4900000000" sp="3675000000"/>
            </a:custDash>
            <a:round/>
            <a:tailEnd len="med" type="triangle" w="med"/>
          </a:ln>
        </p:spPr>
      </p:sp>
      <p:sp>
        <p:nvSpPr>
          <p:cNvPr id="404" name="Line 30"/>
          <p:cNvSpPr/>
          <p:nvPr/>
        </p:nvSpPr>
        <p:spPr>
          <a:xfrm>
            <a:off x="3882960" y="1342800"/>
            <a:ext cx="221040" cy="0"/>
          </a:xfrm>
          <a:prstGeom prst="line">
            <a:avLst/>
          </a:prstGeom>
          <a:ln cap="rnd" w="3240">
            <a:solidFill>
              <a:srgbClr val="000000"/>
            </a:solidFill>
            <a:custDash>
              <a:ds d="4900000000" sp="3675000000"/>
            </a:custDash>
            <a:round/>
            <a:tailEnd len="med" type="triangle" w="med"/>
          </a:ln>
        </p:spPr>
      </p:sp>
      <p:sp>
        <p:nvSpPr>
          <p:cNvPr id="405" name="CustomShape 31"/>
          <p:cNvSpPr/>
          <p:nvPr/>
        </p:nvSpPr>
        <p:spPr>
          <a:xfrm>
            <a:off x="2527920" y="16941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406" name="Picture 101" descr=""/>
          <p:cNvPicPr/>
          <p:nvPr/>
        </p:nvPicPr>
        <p:blipFill>
          <a:blip r:embed="rId1"/>
          <a:stretch>
            <a:fillRect/>
          </a:stretch>
        </p:blipFill>
        <p:spPr>
          <a:xfrm>
            <a:off x="2271240" y="1754280"/>
            <a:ext cx="323280" cy="323280"/>
          </a:xfrm>
          <a:prstGeom prst="rect">
            <a:avLst/>
          </a:prstGeom>
          <a:ln>
            <a:noFill/>
          </a:ln>
        </p:spPr>
      </p:pic>
      <p:sp>
        <p:nvSpPr>
          <p:cNvPr id="407" name="CustomShape 32"/>
          <p:cNvSpPr/>
          <p:nvPr/>
        </p:nvSpPr>
        <p:spPr>
          <a:xfrm>
            <a:off x="1258560" y="595800"/>
            <a:ext cx="2815200" cy="1796400"/>
          </a:xfrm>
          <a:prstGeom prst="rect">
            <a:avLst/>
          </a:prstGeom>
          <a:noFill/>
          <a:ln>
            <a:noFill/>
          </a:ln>
        </p:spPr>
        <p:txBody>
          <a:bodyPr lIns="90000" rIns="90000" tIns="45000" bIns="45000"/>
          <a:p>
            <a:pPr>
              <a:lnSpc>
                <a:spcPct val="100000"/>
              </a:lnSpc>
            </a:pPr>
            <a:r>
              <a:rPr lang="fr-FR" sz="5600">
                <a:solidFill>
                  <a:srgbClr val="000000"/>
                </a:solidFill>
                <a:latin typeface="Futura Condensed"/>
              </a:rPr>
              <a:t>DEBUG IT!</a:t>
            </a:r>
            <a:endParaRPr/>
          </a:p>
        </p:txBody>
      </p:sp>
      <p:sp>
        <p:nvSpPr>
          <p:cNvPr id="408" name="CustomShape 33"/>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34</a:t>
            </a:r>
            <a:endParaRPr/>
          </a:p>
        </p:txBody>
      </p:sp>
      <p:pic>
        <p:nvPicPr>
          <p:cNvPr id="409" name="Picture 49" descr=""/>
          <p:cNvPicPr/>
          <p:nvPr/>
        </p:nvPicPr>
        <p:blipFill>
          <a:blip r:embed="rId2"/>
          <a:stretch>
            <a:fillRect/>
          </a:stretch>
        </p:blipFill>
        <p:spPr>
          <a:xfrm>
            <a:off x="551160" y="0"/>
            <a:ext cx="493200" cy="2791080"/>
          </a:xfrm>
          <a:prstGeom prst="rect">
            <a:avLst/>
          </a:prstGeom>
          <a:ln>
            <a:solidFill>
              <a:srgbClr val="ffffff"/>
            </a:solidFill>
          </a:ln>
        </p:spPr>
      </p:pic>
      <p:sp>
        <p:nvSpPr>
          <p:cNvPr id="410" name="CustomShape 34"/>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CustomShape 1"/>
          <p:cNvSpPr/>
          <p:nvPr/>
        </p:nvSpPr>
        <p:spPr>
          <a:xfrm>
            <a:off x="538560" y="1434600"/>
            <a:ext cx="2158560" cy="729360"/>
          </a:xfrm>
          <a:prstGeom prst="rect">
            <a:avLst/>
          </a:prstGeom>
          <a:noFill/>
          <a:ln cap="rnd" w="6480">
            <a:solidFill>
              <a:srgbClr val="000000"/>
            </a:solidFill>
            <a:custDash>
              <a:ds d="4900000000" sp="3675000000"/>
            </a:custDash>
            <a:round/>
          </a:ln>
        </p:spPr>
        <p:txBody>
          <a:bodyPr lIns="90000" rIns="90000" tIns="91440" bIns="91440" anchor="ctr"/>
          <a:p>
            <a:pPr algn="just">
              <a:lnSpc>
                <a:spcPct val="100000"/>
              </a:lnSpc>
            </a:pPr>
            <a:r>
              <a:rPr lang="fr-FR" sz="1200">
                <a:solidFill>
                  <a:srgbClr val="000000"/>
                </a:solidFill>
                <a:latin typeface="Futura Condensed"/>
              </a:rPr>
              <a:t>HELP! CAN YOU DEBUG THESE FIVE SCRATCH PROGRAMS?</a:t>
            </a:r>
            <a:endParaRPr/>
          </a:p>
        </p:txBody>
      </p:sp>
      <p:sp>
        <p:nvSpPr>
          <p:cNvPr id="412" name="CustomShape 2"/>
          <p:cNvSpPr/>
          <p:nvPr/>
        </p:nvSpPr>
        <p:spPr>
          <a:xfrm>
            <a:off x="445320" y="2211120"/>
            <a:ext cx="2356560" cy="100188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investigate what is going awry and find a solution for each of the five Debug It! challenges. </a:t>
            </a:r>
            <a:endParaRPr/>
          </a:p>
        </p:txBody>
      </p:sp>
      <p:sp>
        <p:nvSpPr>
          <p:cNvPr id="413" name="CustomShape 3"/>
          <p:cNvSpPr/>
          <p:nvPr/>
        </p:nvSpPr>
        <p:spPr>
          <a:xfrm>
            <a:off x="415800" y="8517960"/>
            <a:ext cx="3226680" cy="191448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Make a list of possible bugs in the program.</a:t>
            </a:r>
            <a:endParaRPr/>
          </a:p>
          <a:p>
            <a:pPr>
              <a:lnSpc>
                <a:spcPct val="100000"/>
              </a:lnSpc>
              <a:buFont typeface="Wingdings" charset="2"/>
              <a:buChar char=""/>
            </a:pPr>
            <a:r>
              <a:rPr lang="fr-FR" sz="1200">
                <a:solidFill>
                  <a:srgbClr val="000000"/>
                </a:solidFill>
                <a:latin typeface="Futura Condensed"/>
              </a:rPr>
              <a:t>Keep track of your work! This can be a useful reminder of what you have already tried and point you toward what to try next.</a:t>
            </a:r>
            <a:endParaRPr/>
          </a:p>
          <a:p>
            <a:pPr>
              <a:lnSpc>
                <a:spcPct val="100000"/>
              </a:lnSpc>
              <a:buFont typeface="Wingdings" charset="2"/>
              <a:buChar char=""/>
            </a:pPr>
            <a:r>
              <a:rPr lang="fr-FR" sz="1200">
                <a:solidFill>
                  <a:srgbClr val="000000"/>
                </a:solidFill>
                <a:latin typeface="Futura Condensed"/>
              </a:rPr>
              <a:t>Share and compare your problem finding and problem solving approaches with a neighbor until you find something that works for you!</a:t>
            </a:r>
            <a:endParaRPr/>
          </a:p>
        </p:txBody>
      </p:sp>
      <p:sp>
        <p:nvSpPr>
          <p:cNvPr id="414" name="CustomShape 4"/>
          <p:cNvSpPr/>
          <p:nvPr/>
        </p:nvSpPr>
        <p:spPr>
          <a:xfrm>
            <a:off x="4076640" y="8517960"/>
            <a:ext cx="3313440" cy="173196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Discuss your testing and debugging practices with a partner. Make note of the similarities and differences in your strategies.</a:t>
            </a:r>
            <a:endParaRPr/>
          </a:p>
          <a:p>
            <a:pPr>
              <a:lnSpc>
                <a:spcPct val="100000"/>
              </a:lnSpc>
              <a:buFont typeface="Lucida Grande"/>
              <a:buChar char="+"/>
            </a:pPr>
            <a:r>
              <a:rPr lang="fr-FR" sz="1200">
                <a:solidFill>
                  <a:srgbClr val="000000"/>
                </a:solidFill>
                <a:latin typeface="Futura Condensed"/>
              </a:rPr>
              <a:t>Add code commentary by right clicking on blocks in your scripts. This can help others understand different parts of your program!</a:t>
            </a:r>
            <a:endParaRPr/>
          </a:p>
          <a:p>
            <a:pPr>
              <a:lnSpc>
                <a:spcPct val="100000"/>
              </a:lnSpc>
              <a:buFont typeface="Lucida Grande"/>
              <a:buChar char="+"/>
            </a:pPr>
            <a:r>
              <a:rPr lang="fr-FR" sz="1200">
                <a:solidFill>
                  <a:srgbClr val="000000"/>
                </a:solidFill>
                <a:latin typeface="Futura Condensed"/>
              </a:rPr>
              <a:t>Help a neighbor!</a:t>
            </a:r>
            <a:endParaRPr/>
          </a:p>
        </p:txBody>
      </p:sp>
      <p:sp>
        <p:nvSpPr>
          <p:cNvPr id="415" name="CustomShape 5"/>
          <p:cNvSpPr/>
          <p:nvPr/>
        </p:nvSpPr>
        <p:spPr>
          <a:xfrm>
            <a:off x="3830040" y="763560"/>
            <a:ext cx="3401280" cy="1460520"/>
          </a:xfrm>
          <a:prstGeom prst="rect">
            <a:avLst/>
          </a:prstGeom>
          <a:noFill/>
          <a:ln cap="rnd" w="12600">
            <a:solidFill>
              <a:srgbClr val="000000"/>
            </a:solidFill>
            <a:custDash>
              <a:ds d="4900000000" sp="3675000000"/>
            </a:custDash>
            <a:round/>
          </a:ln>
        </p:spPr>
        <p:txBody>
          <a:bodyPr lIns="90000" rIns="90000" tIns="91440" bIns="91440"/>
          <a:p>
            <a:pPr>
              <a:lnSpc>
                <a:spcPct val="100000"/>
              </a:lnSpc>
              <a:buFont typeface="Wingdings" charset="2"/>
              <a:buChar char=""/>
            </a:pPr>
            <a:r>
              <a:rPr b="1" lang="fr-FR" sz="1200">
                <a:solidFill>
                  <a:srgbClr val="000000"/>
                </a:solidFill>
                <a:latin typeface="Futura Condensed"/>
              </a:rPr>
              <a:t>DEBUG IT! 1.1</a:t>
            </a:r>
            <a:r>
              <a:rPr lang="fr-FR" sz="1200">
                <a:solidFill>
                  <a:srgbClr val="000000"/>
                </a:solidFill>
                <a:latin typeface="Futura Condensed"/>
              </a:rPr>
              <a:t> </a:t>
            </a:r>
            <a:r>
              <a:rPr lang="fr-FR" sz="1100">
                <a:solidFill>
                  <a:srgbClr val="000000"/>
                </a:solidFill>
                <a:latin typeface="Futura Condensed"/>
              </a:rPr>
              <a:t>http://scratch.mit.edu/projects/10437040</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When the green flag is clicked, both Gobo and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start dancing. But only Scratch Cat starts Dancing! How do we fix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program?</a:t>
            </a:r>
            <a:endParaRPr/>
          </a:p>
        </p:txBody>
      </p:sp>
      <p:sp>
        <p:nvSpPr>
          <p:cNvPr id="416" name="CustomShape 6"/>
          <p:cNvSpPr/>
          <p:nvPr/>
        </p:nvSpPr>
        <p:spPr>
          <a:xfrm>
            <a:off x="3830040" y="2067480"/>
            <a:ext cx="3401280" cy="2297520"/>
          </a:xfrm>
          <a:prstGeom prst="rect">
            <a:avLst/>
          </a:prstGeom>
          <a:noFill/>
          <a:ln cap="rnd" w="12600">
            <a:solidFill>
              <a:srgbClr val="000000"/>
            </a:solidFill>
            <a:custDash>
              <a:ds d="4900000000" sp="3675000000"/>
            </a:custDash>
            <a:round/>
          </a:ln>
        </p:spPr>
        <p:txBody>
          <a:bodyPr lIns="90000" rIns="90000" tIns="91440" bIns="91440"/>
          <a:p>
            <a:pPr>
              <a:lnSpc>
                <a:spcPct val="100000"/>
              </a:lnSpc>
              <a:buFont typeface="Wingdings" charset="2"/>
              <a:buChar char=""/>
            </a:pPr>
            <a:r>
              <a:rPr b="1" lang="fr-FR" sz="1200">
                <a:solidFill>
                  <a:srgbClr val="000000"/>
                </a:solidFill>
                <a:latin typeface="Futura Condensed"/>
              </a:rPr>
              <a:t>DEBUG IT! 1.2 </a:t>
            </a:r>
            <a:r>
              <a:rPr lang="fr-FR" sz="1100">
                <a:solidFill>
                  <a:srgbClr val="000000"/>
                </a:solidFill>
                <a:latin typeface="Futura Condensed"/>
              </a:rPr>
              <a:t>http://scratch.mit.edu/projects/10437249</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when the green flag is clicked, the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start on the left side of the stage, say something about being on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left side, glide to the right side of the stage, and say something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about being on the right side. It works the first time the green flag is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clicked, but not again. How do we fix the program?</a:t>
            </a:r>
            <a:endParaRPr/>
          </a:p>
        </p:txBody>
      </p:sp>
      <p:sp>
        <p:nvSpPr>
          <p:cNvPr id="417" name="CustomShape 7"/>
          <p:cNvSpPr/>
          <p:nvPr/>
        </p:nvSpPr>
        <p:spPr>
          <a:xfrm>
            <a:off x="3830040" y="3693960"/>
            <a:ext cx="3401280" cy="1445400"/>
          </a:xfrm>
          <a:prstGeom prst="rect">
            <a:avLst/>
          </a:prstGeom>
          <a:noFill/>
          <a:ln cap="rnd" w="12600">
            <a:solidFill>
              <a:srgbClr val="000000"/>
            </a:solidFill>
            <a:custDash>
              <a:ds d="4900000000" sp="3675000000"/>
            </a:custDash>
            <a:round/>
          </a:ln>
        </p:spPr>
        <p:txBody>
          <a:bodyPr lIns="90000" rIns="90000" tIns="91440" bIns="91440"/>
          <a:p>
            <a:pPr>
              <a:lnSpc>
                <a:spcPct val="100000"/>
              </a:lnSpc>
              <a:buFont typeface="Wingdings" charset="2"/>
              <a:buChar char=""/>
            </a:pPr>
            <a:r>
              <a:rPr b="1" lang="fr-FR" sz="1200">
                <a:solidFill>
                  <a:srgbClr val="000000"/>
                </a:solidFill>
                <a:latin typeface="Futura Condensed"/>
              </a:rPr>
              <a:t>DEBUG IT! 1.3 </a:t>
            </a:r>
            <a:r>
              <a:rPr lang="fr-FR" sz="1000">
                <a:solidFill>
                  <a:srgbClr val="000000"/>
                </a:solidFill>
                <a:latin typeface="Futura Condensed"/>
              </a:rPr>
              <a:t>http://scratch.mit.edu/projects/10437366</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The Scratch Cat should do a flip when the space key is pressed. But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when the space key is pressed, nothing happens! How do we fix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program?</a:t>
            </a:r>
            <a:endParaRPr/>
          </a:p>
        </p:txBody>
      </p:sp>
      <p:sp>
        <p:nvSpPr>
          <p:cNvPr id="418" name="CustomShape 8"/>
          <p:cNvSpPr/>
          <p:nvPr/>
        </p:nvSpPr>
        <p:spPr>
          <a:xfrm>
            <a:off x="3830040" y="4966920"/>
            <a:ext cx="3401280" cy="1612800"/>
          </a:xfrm>
          <a:prstGeom prst="rect">
            <a:avLst/>
          </a:prstGeom>
          <a:noFill/>
          <a:ln cap="rnd" w="12600">
            <a:solidFill>
              <a:srgbClr val="000000"/>
            </a:solidFill>
            <a:custDash>
              <a:ds d="4900000000" sp="3675000000"/>
            </a:custDash>
            <a:round/>
          </a:ln>
        </p:spPr>
        <p:txBody>
          <a:bodyPr lIns="90000" rIns="90000" tIns="91440" bIns="91440"/>
          <a:p>
            <a:pPr>
              <a:lnSpc>
                <a:spcPct val="100000"/>
              </a:lnSpc>
              <a:buFont typeface="Wingdings" charset="2"/>
              <a:buChar char=""/>
            </a:pPr>
            <a:r>
              <a:rPr b="1" lang="fr-FR" sz="1200">
                <a:solidFill>
                  <a:srgbClr val="000000"/>
                </a:solidFill>
                <a:latin typeface="Futura Condensed"/>
              </a:rPr>
              <a:t>DEBUG IT! 1.4 </a:t>
            </a:r>
            <a:r>
              <a:rPr lang="fr-FR" sz="1000">
                <a:solidFill>
                  <a:srgbClr val="000000"/>
                </a:solidFill>
                <a:latin typeface="Futura Condensed"/>
              </a:rPr>
              <a:t>http://scratch.mit.edu/projects/10437439</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the Scratch Cat should pace back and forth across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stage, when it is clicked. But the Scratch Cat is flipping out – and is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walking upside down! How do we fix the program?</a:t>
            </a:r>
            <a:endParaRPr/>
          </a:p>
        </p:txBody>
      </p:sp>
      <p:sp>
        <p:nvSpPr>
          <p:cNvPr id="419" name="CustomShape 9"/>
          <p:cNvSpPr/>
          <p:nvPr/>
        </p:nvSpPr>
        <p:spPr>
          <a:xfrm>
            <a:off x="3830040" y="6239880"/>
            <a:ext cx="3401280" cy="1947600"/>
          </a:xfrm>
          <a:prstGeom prst="rect">
            <a:avLst/>
          </a:prstGeom>
          <a:noFill/>
          <a:ln cap="rnd" w="12600">
            <a:solidFill>
              <a:srgbClr val="000000"/>
            </a:solidFill>
            <a:custDash>
              <a:ds d="4900000000" sp="3675000000"/>
            </a:custDash>
            <a:round/>
          </a:ln>
        </p:spPr>
        <p:txBody>
          <a:bodyPr lIns="90000" rIns="90000" tIns="91440" bIns="91440"/>
          <a:p>
            <a:pPr>
              <a:lnSpc>
                <a:spcPct val="100000"/>
              </a:lnSpc>
              <a:buFont typeface="Wingdings" charset="2"/>
              <a:buChar char=""/>
            </a:pPr>
            <a:r>
              <a:rPr b="1" lang="fr-FR" sz="1200">
                <a:solidFill>
                  <a:srgbClr val="000000"/>
                </a:solidFill>
                <a:latin typeface="Futura Condensed"/>
              </a:rPr>
              <a:t>DEBUG IT! 1.5 </a:t>
            </a:r>
            <a:r>
              <a:rPr lang="fr-FR" sz="1000">
                <a:solidFill>
                  <a:srgbClr val="000000"/>
                </a:solidFill>
                <a:latin typeface="Futura Condensed"/>
              </a:rPr>
              <a:t>http://scratch.mit.edu/projects/10437476</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when the green flag is clicked, the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saw ‘Meow, meow, meow!’ in a speech bubble and as a sound. But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the speech bubble happens before the sound – and the Scratch Cat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only makes one ‘Meow’ sound! How do we fix the program?</a:t>
            </a:r>
            <a:endParaRPr/>
          </a:p>
        </p:txBody>
      </p:sp>
      <p:sp>
        <p:nvSpPr>
          <p:cNvPr id="420" name="Line 10"/>
          <p:cNvSpPr/>
          <p:nvPr/>
        </p:nvSpPr>
        <p:spPr>
          <a:xfrm>
            <a:off x="3962520" y="8403480"/>
            <a:ext cx="0" cy="1527840"/>
          </a:xfrm>
          <a:prstGeom prst="line">
            <a:avLst/>
          </a:prstGeom>
          <a:ln cap="rnd" w="6480">
            <a:solidFill>
              <a:srgbClr val="808080"/>
            </a:solidFill>
            <a:custDash>
              <a:ds d="4900000000" sp="3675000000"/>
            </a:custDash>
            <a:round/>
          </a:ln>
        </p:spPr>
      </p:sp>
      <p:sp>
        <p:nvSpPr>
          <p:cNvPr id="421" name="CustomShape 11"/>
          <p:cNvSpPr/>
          <p:nvPr/>
        </p:nvSpPr>
        <p:spPr>
          <a:xfrm>
            <a:off x="426960" y="4232520"/>
            <a:ext cx="2884320" cy="2406960"/>
          </a:xfrm>
          <a:prstGeom prst="rect">
            <a:avLst/>
          </a:prstGeom>
          <a:noFill/>
          <a:ln w="6480">
            <a:noFill/>
          </a:ln>
        </p:spPr>
        <p:txBody>
          <a:bodyPr lIns="90000" rIns="90000" tIns="45000" bIns="45000"/>
          <a:p>
            <a:r>
              <a:rPr lang="fr-FR" sz="1200">
                <a:solidFill>
                  <a:srgbClr val="000000"/>
                </a:solidFill>
                <a:latin typeface="Futura Condensed"/>
              </a:rPr>
              <a:t>Go to the Unit 1 Debug It! studio: </a:t>
            </a:r>
            <a:endParaRPr/>
          </a:p>
          <a:p>
            <a:pPr>
              <a:lnSpc>
                <a:spcPct val="130000"/>
              </a:lnSpc>
              <a:buFont typeface="Wingdings" charset="2"/>
              <a:buChar char=""/>
            </a:pPr>
            <a:r>
              <a:rPr lang="fr-FR" sz="1200">
                <a:solidFill>
                  <a:srgbClr val="000000"/>
                </a:solidFill>
                <a:latin typeface="Futura Condensed"/>
              </a:rPr>
              <a:t>http://scratch.mit.edu/studios/475483</a:t>
            </a:r>
            <a:endParaRPr/>
          </a:p>
          <a:p>
            <a:pPr>
              <a:lnSpc>
                <a:spcPct val="130000"/>
              </a:lnSpc>
              <a:buFont typeface="Wingdings" charset="2"/>
              <a:buChar char=""/>
            </a:pPr>
            <a:r>
              <a:rPr lang="fr-FR" sz="1200">
                <a:solidFill>
                  <a:srgbClr val="000000"/>
                </a:solidFill>
                <a:latin typeface="Futura Condensed"/>
              </a:rPr>
              <a:t>Test and debug each of the five debugging challenges in the studio.</a:t>
            </a:r>
            <a:endParaRPr/>
          </a:p>
          <a:p>
            <a:pPr>
              <a:lnSpc>
                <a:spcPct val="130000"/>
              </a:lnSpc>
              <a:buFont typeface="Wingdings" charset="2"/>
              <a:buChar char=""/>
            </a:pPr>
            <a:r>
              <a:rPr lang="fr-FR" sz="1200">
                <a:solidFill>
                  <a:srgbClr val="000000"/>
                </a:solidFill>
                <a:latin typeface="Futura Condensed"/>
              </a:rPr>
              <a:t>Write down your solution or remix the buggy program with your solution.</a:t>
            </a:r>
            <a:endParaRPr/>
          </a:p>
        </p:txBody>
      </p:sp>
      <p:sp>
        <p:nvSpPr>
          <p:cNvPr id="422" name="CustomShape 12"/>
          <p:cNvSpPr/>
          <p:nvPr/>
        </p:nvSpPr>
        <p:spPr>
          <a:xfrm>
            <a:off x="444600" y="3857760"/>
            <a:ext cx="295236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423" name="Line 13"/>
          <p:cNvSpPr/>
          <p:nvPr/>
        </p:nvSpPr>
        <p:spPr>
          <a:xfrm>
            <a:off x="534960" y="4194000"/>
            <a:ext cx="2717640" cy="0"/>
          </a:xfrm>
          <a:prstGeom prst="line">
            <a:avLst/>
          </a:prstGeom>
          <a:ln w="9360">
            <a:solidFill>
              <a:srgbClr val="000000"/>
            </a:solidFill>
            <a:round/>
          </a:ln>
        </p:spPr>
      </p:sp>
      <p:sp>
        <p:nvSpPr>
          <p:cNvPr id="424" name="CustomShape 14"/>
          <p:cNvSpPr/>
          <p:nvPr/>
        </p:nvSpPr>
        <p:spPr>
          <a:xfrm>
            <a:off x="415800" y="595800"/>
            <a:ext cx="2815200" cy="1796400"/>
          </a:xfrm>
          <a:prstGeom prst="rect">
            <a:avLst/>
          </a:prstGeom>
          <a:noFill/>
          <a:ln>
            <a:noFill/>
          </a:ln>
        </p:spPr>
        <p:txBody>
          <a:bodyPr lIns="90000" rIns="90000" tIns="45000" bIns="45000"/>
          <a:p>
            <a:pPr>
              <a:lnSpc>
                <a:spcPct val="100000"/>
              </a:lnSpc>
            </a:pPr>
            <a:r>
              <a:rPr lang="fr-FR" sz="5600">
                <a:solidFill>
                  <a:srgbClr val="000000"/>
                </a:solidFill>
                <a:latin typeface="Futura Condensed"/>
              </a:rPr>
              <a:t>DEBUG IT!</a:t>
            </a:r>
            <a:endParaRPr/>
          </a:p>
        </p:txBody>
      </p:sp>
      <p:sp>
        <p:nvSpPr>
          <p:cNvPr id="425" name="CustomShape 15"/>
          <p:cNvSpPr/>
          <p:nvPr/>
        </p:nvSpPr>
        <p:spPr>
          <a:xfrm>
            <a:off x="2571120" y="449280"/>
            <a:ext cx="650520" cy="360"/>
          </a:xfrm>
          <a:prstGeom prst="straightConnector1">
            <a:avLst/>
          </a:prstGeom>
          <a:noFill/>
          <a:ln cap="rnd" w="12600">
            <a:solidFill>
              <a:srgbClr val="000000"/>
            </a:solidFill>
            <a:custDash>
              <a:ds d="4900000000" sp="3675000000"/>
            </a:custDash>
            <a:round/>
          </a:ln>
        </p:spPr>
      </p:sp>
      <p:sp>
        <p:nvSpPr>
          <p:cNvPr id="426" name="CustomShape 16"/>
          <p:cNvSpPr/>
          <p:nvPr/>
        </p:nvSpPr>
        <p:spPr>
          <a:xfrm flipH="1">
            <a:off x="3220200" y="443520"/>
            <a:ext cx="360" cy="1335240"/>
          </a:xfrm>
          <a:prstGeom prst="straightConnector1">
            <a:avLst/>
          </a:prstGeom>
          <a:noFill/>
          <a:ln cap="rnd" w="12600">
            <a:solidFill>
              <a:srgbClr val="000000"/>
            </a:solidFill>
            <a:custDash>
              <a:ds d="4900000000" sp="3675000000"/>
            </a:custDash>
            <a:round/>
          </a:ln>
        </p:spPr>
      </p:sp>
      <p:sp>
        <p:nvSpPr>
          <p:cNvPr id="427" name="CustomShape 17"/>
          <p:cNvSpPr/>
          <p:nvPr/>
        </p:nvSpPr>
        <p:spPr>
          <a:xfrm>
            <a:off x="2576160" y="444240"/>
            <a:ext cx="360" cy="311040"/>
          </a:xfrm>
          <a:prstGeom prst="straightConnector1">
            <a:avLst/>
          </a:prstGeom>
          <a:noFill/>
          <a:ln cap="rnd" w="12600">
            <a:solidFill>
              <a:srgbClr val="000000"/>
            </a:solidFill>
            <a:custDash>
              <a:ds d="4900000000" sp="3675000000"/>
            </a:custDash>
            <a:round/>
          </a:ln>
        </p:spPr>
      </p:sp>
      <p:sp>
        <p:nvSpPr>
          <p:cNvPr id="428" name="CustomShape 18"/>
          <p:cNvSpPr/>
          <p:nvPr/>
        </p:nvSpPr>
        <p:spPr>
          <a:xfrm>
            <a:off x="2782440" y="1766160"/>
            <a:ext cx="439200" cy="360"/>
          </a:xfrm>
          <a:prstGeom prst="straightConnector1">
            <a:avLst/>
          </a:prstGeom>
          <a:noFill/>
          <a:ln cap="rnd" w="12600">
            <a:solidFill>
              <a:srgbClr val="000000"/>
            </a:solidFill>
            <a:custDash>
              <a:ds d="4900000000" sp="3675000000"/>
            </a:custDash>
            <a:round/>
            <a:headEnd len="med" type="triangle" w="med"/>
          </a:ln>
        </p:spPr>
      </p:sp>
      <p:sp>
        <p:nvSpPr>
          <p:cNvPr id="429" name="CustomShape 19"/>
          <p:cNvSpPr/>
          <p:nvPr/>
        </p:nvSpPr>
        <p:spPr>
          <a:xfrm>
            <a:off x="0" y="7858440"/>
            <a:ext cx="7771680" cy="409680"/>
          </a:xfrm>
          <a:prstGeom prst="rect">
            <a:avLst/>
          </a:prstGeom>
          <a:solidFill>
            <a:srgbClr val="1b93dd"/>
          </a:solidFill>
          <a:ln w="9360">
            <a:noFill/>
          </a:ln>
        </p:spPr>
      </p:sp>
      <p:sp>
        <p:nvSpPr>
          <p:cNvPr id="430" name="CustomShape 20"/>
          <p:cNvSpPr/>
          <p:nvPr/>
        </p:nvSpPr>
        <p:spPr>
          <a:xfrm>
            <a:off x="5700600" y="8053200"/>
            <a:ext cx="333000" cy="325440"/>
          </a:xfrm>
          <a:prstGeom prst="diamond">
            <a:avLst/>
          </a:prstGeom>
          <a:solidFill>
            <a:srgbClr val="1b93dd"/>
          </a:solidFill>
          <a:ln w="9360">
            <a:noFill/>
          </a:ln>
        </p:spPr>
      </p:sp>
      <p:sp>
        <p:nvSpPr>
          <p:cNvPr id="431" name="CustomShape 21"/>
          <p:cNvSpPr/>
          <p:nvPr/>
        </p:nvSpPr>
        <p:spPr>
          <a:xfrm>
            <a:off x="3962520" y="7871760"/>
            <a:ext cx="380916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432" name="CustomShape 22"/>
          <p:cNvSpPr/>
          <p:nvPr/>
        </p:nvSpPr>
        <p:spPr>
          <a:xfrm flipV="1" rot="15462000">
            <a:off x="412920" y="6227640"/>
            <a:ext cx="2153160" cy="2398320"/>
          </a:xfrm>
          <a:prstGeom prst="wedgeEllipseCallout">
            <a:avLst>
              <a:gd name="adj1" fmla="val -36970"/>
              <a:gd name="adj2" fmla="val 48187"/>
            </a:avLst>
          </a:prstGeom>
          <a:solidFill>
            <a:srgbClr val="b7dee8"/>
          </a:solidFill>
          <a:ln w="76320">
            <a:solidFill>
              <a:srgbClr val="ffffff"/>
            </a:solidFill>
            <a:bevel/>
          </a:ln>
        </p:spPr>
        <p:txBody>
          <a:bodyPr lIns="90000" rIns="90000" tIns="45000" bIns="45000" anchor="ctr"/>
          <a:p>
            <a:pPr algn="ctr">
              <a:lnSpc>
                <a:spcPct val="100000"/>
              </a:lnSpc>
            </a:pPr>
            <a:r>
              <a:rPr lang="fr-FR" sz="3200">
                <a:solidFill>
                  <a:srgbClr val="1b93dd"/>
                </a:solidFill>
                <a:latin typeface="Futura Condensed"/>
              </a:rPr>
              <a:t>FEELING STUCK?</a:t>
            </a:r>
            <a:endParaRPr/>
          </a:p>
          <a:p>
            <a:pPr algn="ctr">
              <a:lnSpc>
                <a:spcPct val="100000"/>
              </a:lnSpc>
            </a:pPr>
            <a:r>
              <a:rPr lang="fr-FR" sz="1600" baseline="-25000">
                <a:solidFill>
                  <a:srgbClr val="1b93dd"/>
                </a:solidFill>
                <a:latin typeface="Futura Condensed"/>
              </a:rPr>
              <a:t>THAT’S OKAY! TRY THESE THINGS…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3" name="Line 1"/>
          <p:cNvSpPr/>
          <p:nvPr/>
        </p:nvSpPr>
        <p:spPr>
          <a:xfrm flipV="1">
            <a:off x="550080" y="3163320"/>
            <a:ext cx="3231360" cy="8640"/>
          </a:xfrm>
          <a:prstGeom prst="line">
            <a:avLst/>
          </a:prstGeom>
          <a:ln w="9360">
            <a:solidFill>
              <a:srgbClr val="000000"/>
            </a:solidFill>
            <a:round/>
          </a:ln>
        </p:spPr>
      </p:sp>
      <p:sp>
        <p:nvSpPr>
          <p:cNvPr id="434" name="CustomShape 2"/>
          <p:cNvSpPr/>
          <p:nvPr/>
        </p:nvSpPr>
        <p:spPr>
          <a:xfrm>
            <a:off x="4105080" y="332856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About Me handout</a:t>
            </a:r>
            <a:endParaRPr/>
          </a:p>
          <a:p>
            <a:pPr>
              <a:lnSpc>
                <a:spcPct val="100000"/>
              </a:lnSpc>
              <a:buFont typeface="Wingdings" charset="2"/>
              <a:buChar char=""/>
            </a:pPr>
            <a:r>
              <a:rPr lang="fr-FR" sz="1200">
                <a:solidFill>
                  <a:srgbClr val="000000"/>
                </a:solidFill>
                <a:latin typeface="Futura Condensed"/>
              </a:rPr>
              <a:t>About Me studio</a:t>
            </a:r>
            <a:endParaRPr/>
          </a:p>
          <a:p>
            <a:pPr>
              <a:lnSpc>
                <a:spcPct val="100000"/>
              </a:lnSpc>
              <a:buFont typeface="Wingdings" charset="2"/>
              <a:buChar char=""/>
            </a:pPr>
            <a:r>
              <a:rPr lang="fr-FR" sz="1200">
                <a:solidFill>
                  <a:srgbClr val="000000"/>
                </a:solidFill>
                <a:latin typeface="Futura Condensed"/>
              </a:rPr>
              <a:t>http://scratch.mit.edu/studios/475470</a:t>
            </a:r>
            <a:endParaRPr/>
          </a:p>
          <a:p>
            <a:pPr>
              <a:lnSpc>
                <a:spcPct val="100000"/>
              </a:lnSpc>
              <a:buFont typeface="Wingdings" charset="2"/>
              <a:buChar char=""/>
            </a:pPr>
            <a:r>
              <a:rPr lang="fr-FR" sz="1200">
                <a:solidFill>
                  <a:srgbClr val="000000"/>
                </a:solidFill>
                <a:latin typeface="Futura Condensed"/>
              </a:rPr>
              <a:t>Scratch Cards</a:t>
            </a:r>
            <a:endParaRPr/>
          </a:p>
          <a:p>
            <a:pPr>
              <a:lnSpc>
                <a:spcPct val="100000"/>
              </a:lnSpc>
              <a:buFont typeface="Wingdings" charset="2"/>
              <a:buChar char=""/>
            </a:pPr>
            <a:r>
              <a:rPr lang="fr-FR" sz="1200">
                <a:solidFill>
                  <a:srgbClr val="000000"/>
                </a:solidFill>
                <a:latin typeface="Futura Condensed"/>
              </a:rPr>
              <a:t>http://scratch.mit.edu/help/cards</a:t>
            </a:r>
            <a:endParaRPr/>
          </a:p>
        </p:txBody>
      </p:sp>
      <p:sp>
        <p:nvSpPr>
          <p:cNvPr id="435" name="CustomShape 3"/>
          <p:cNvSpPr/>
          <p:nvPr/>
        </p:nvSpPr>
        <p:spPr>
          <a:xfrm>
            <a:off x="4007880" y="283284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436" name="Line 4"/>
          <p:cNvSpPr/>
          <p:nvPr/>
        </p:nvSpPr>
        <p:spPr>
          <a:xfrm flipV="1">
            <a:off x="4104720" y="3163320"/>
            <a:ext cx="3117240" cy="8640"/>
          </a:xfrm>
          <a:prstGeom prst="line">
            <a:avLst/>
          </a:prstGeom>
          <a:ln w="9360">
            <a:solidFill>
              <a:srgbClr val="000000"/>
            </a:solidFill>
            <a:round/>
          </a:ln>
        </p:spPr>
      </p:sp>
      <p:sp>
        <p:nvSpPr>
          <p:cNvPr id="437" name="CustomShape 5"/>
          <p:cNvSpPr/>
          <p:nvPr/>
        </p:nvSpPr>
        <p:spPr>
          <a:xfrm>
            <a:off x="4105080" y="496512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are you most proud of? Why?</a:t>
            </a:r>
            <a:endParaRPr/>
          </a:p>
          <a:p>
            <a:pPr>
              <a:lnSpc>
                <a:spcPct val="100000"/>
              </a:lnSpc>
              <a:buFont typeface="Lucida Grande"/>
              <a:buChar char="+"/>
            </a:pPr>
            <a:r>
              <a:rPr lang="fr-FR" sz="1200">
                <a:solidFill>
                  <a:srgbClr val="000000"/>
                </a:solidFill>
                <a:latin typeface="Futura Condensed"/>
              </a:rPr>
              <a:t>What did you get stuck on? How did you get unstuck?</a:t>
            </a:r>
            <a:endParaRPr/>
          </a:p>
          <a:p>
            <a:pPr>
              <a:lnSpc>
                <a:spcPct val="100000"/>
              </a:lnSpc>
              <a:buFont typeface="Lucida Grande"/>
              <a:buChar char="+"/>
            </a:pPr>
            <a:r>
              <a:rPr lang="fr-FR" sz="1200">
                <a:solidFill>
                  <a:srgbClr val="000000"/>
                </a:solidFill>
                <a:latin typeface="Futura Condensed"/>
              </a:rPr>
              <a:t>What might you want to do next?</a:t>
            </a:r>
            <a:endParaRPr/>
          </a:p>
          <a:p>
            <a:pPr>
              <a:lnSpc>
                <a:spcPct val="100000"/>
              </a:lnSpc>
              <a:buFont typeface="Lucida Grande"/>
              <a:buChar char="+"/>
            </a:pPr>
            <a:r>
              <a:rPr lang="fr-FR" sz="1200">
                <a:solidFill>
                  <a:srgbClr val="000000"/>
                </a:solidFill>
                <a:latin typeface="Futura Condensed"/>
              </a:rPr>
              <a:t>What did you discover from looking at others’ About Me projects?</a:t>
            </a:r>
            <a:endParaRPr/>
          </a:p>
        </p:txBody>
      </p:sp>
      <p:sp>
        <p:nvSpPr>
          <p:cNvPr id="438" name="CustomShape 6"/>
          <p:cNvSpPr/>
          <p:nvPr/>
        </p:nvSpPr>
        <p:spPr>
          <a:xfrm>
            <a:off x="4007880" y="446904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439" name="Line 7"/>
          <p:cNvSpPr/>
          <p:nvPr/>
        </p:nvSpPr>
        <p:spPr>
          <a:xfrm flipV="1">
            <a:off x="4104720" y="4799880"/>
            <a:ext cx="3117240" cy="8280"/>
          </a:xfrm>
          <a:prstGeom prst="line">
            <a:avLst/>
          </a:prstGeom>
          <a:ln w="9360">
            <a:solidFill>
              <a:srgbClr val="000000"/>
            </a:solidFill>
            <a:round/>
          </a:ln>
        </p:spPr>
      </p:sp>
      <p:sp>
        <p:nvSpPr>
          <p:cNvPr id="440" name="CustomShape 8"/>
          <p:cNvSpPr/>
          <p:nvPr/>
        </p:nvSpPr>
        <p:spPr>
          <a:xfrm>
            <a:off x="4105080" y="659052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Do projects make creative use of sprites, costumes, looks, backdrops, or sound?</a:t>
            </a:r>
            <a:endParaRPr/>
          </a:p>
          <a:p>
            <a:pPr>
              <a:lnSpc>
                <a:spcPct val="100000"/>
              </a:lnSpc>
              <a:buFont typeface="Lucida Grande"/>
              <a:buChar char="+"/>
            </a:pPr>
            <a:r>
              <a:rPr lang="fr-FR" sz="1200">
                <a:solidFill>
                  <a:srgbClr val="000000"/>
                </a:solidFill>
                <a:latin typeface="Futura Condensed"/>
              </a:rPr>
              <a:t>Are projects interactive? Can users interact with various elements within the project?</a:t>
            </a:r>
            <a:endParaRPr/>
          </a:p>
        </p:txBody>
      </p:sp>
      <p:sp>
        <p:nvSpPr>
          <p:cNvPr id="441" name="CustomShape 9"/>
          <p:cNvSpPr/>
          <p:nvPr/>
        </p:nvSpPr>
        <p:spPr>
          <a:xfrm>
            <a:off x="4007880" y="609480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442" name="Line 10"/>
          <p:cNvSpPr/>
          <p:nvPr/>
        </p:nvSpPr>
        <p:spPr>
          <a:xfrm flipV="1">
            <a:off x="4104720" y="6425280"/>
            <a:ext cx="3117240" cy="8640"/>
          </a:xfrm>
          <a:prstGeom prst="line">
            <a:avLst/>
          </a:prstGeom>
          <a:ln w="9360">
            <a:solidFill>
              <a:srgbClr val="000000"/>
            </a:solidFill>
            <a:round/>
          </a:ln>
        </p:spPr>
      </p:sp>
      <p:sp>
        <p:nvSpPr>
          <p:cNvPr id="443" name="CustomShape 11"/>
          <p:cNvSpPr/>
          <p:nvPr/>
        </p:nvSpPr>
        <p:spPr>
          <a:xfrm>
            <a:off x="1299960" y="595800"/>
            <a:ext cx="2815200" cy="17049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ABOUT ME</a:t>
            </a:r>
            <a:endParaRPr/>
          </a:p>
        </p:txBody>
      </p:sp>
      <p:sp>
        <p:nvSpPr>
          <p:cNvPr id="444" name="CustomShape 12"/>
          <p:cNvSpPr/>
          <p:nvPr/>
        </p:nvSpPr>
        <p:spPr>
          <a:xfrm>
            <a:off x="4214520" y="795240"/>
            <a:ext cx="2999160" cy="176256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become familiar with a wider range of Scratch blocks</a:t>
            </a:r>
            <a:endParaRPr/>
          </a:p>
          <a:p>
            <a:pPr>
              <a:lnSpc>
                <a:spcPct val="100000"/>
              </a:lnSpc>
              <a:buFont typeface="Lucida Grande"/>
              <a:buChar char="+"/>
            </a:pPr>
            <a:r>
              <a:rPr lang="fr-FR" sz="1200">
                <a:solidFill>
                  <a:srgbClr val="000000"/>
                </a:solidFill>
                <a:latin typeface="Futura Condensed"/>
              </a:rPr>
              <a:t>be able to create an open-ended Scratch project that is an interactive digital representation of their personal interests</a:t>
            </a:r>
            <a:endParaRPr/>
          </a:p>
        </p:txBody>
      </p:sp>
      <p:sp>
        <p:nvSpPr>
          <p:cNvPr id="445" name="CustomShape 13"/>
          <p:cNvSpPr/>
          <p:nvPr/>
        </p:nvSpPr>
        <p:spPr>
          <a:xfrm>
            <a:off x="2527920" y="16923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45–60 MINUTES</a:t>
            </a:r>
            <a:endParaRPr/>
          </a:p>
        </p:txBody>
      </p:sp>
      <p:pic>
        <p:nvPicPr>
          <p:cNvPr id="446" name="Picture 42" descr=""/>
          <p:cNvPicPr/>
          <p:nvPr/>
        </p:nvPicPr>
        <p:blipFill>
          <a:blip r:embed="rId1"/>
          <a:srcRect l="0" t="17487" r="0" b="0"/>
          <a:stretch>
            <a:fillRect/>
          </a:stretch>
        </p:blipFill>
        <p:spPr>
          <a:xfrm>
            <a:off x="2270880" y="1808280"/>
            <a:ext cx="324000" cy="267120"/>
          </a:xfrm>
          <a:prstGeom prst="rect">
            <a:avLst/>
          </a:prstGeom>
          <a:ln>
            <a:noFill/>
          </a:ln>
        </p:spPr>
      </p:pic>
      <p:sp>
        <p:nvSpPr>
          <p:cNvPr id="447" name="Line 14"/>
          <p:cNvSpPr/>
          <p:nvPr/>
        </p:nvSpPr>
        <p:spPr>
          <a:xfrm>
            <a:off x="3882960" y="794160"/>
            <a:ext cx="0" cy="1123200"/>
          </a:xfrm>
          <a:prstGeom prst="line">
            <a:avLst/>
          </a:prstGeom>
          <a:ln cap="rnd" w="3240">
            <a:solidFill>
              <a:srgbClr val="000000"/>
            </a:solidFill>
            <a:custDash>
              <a:ds d="4900000000" sp="3675000000"/>
            </a:custDash>
            <a:round/>
          </a:ln>
        </p:spPr>
      </p:sp>
      <p:sp>
        <p:nvSpPr>
          <p:cNvPr id="448" name="Line 15"/>
          <p:cNvSpPr/>
          <p:nvPr/>
        </p:nvSpPr>
        <p:spPr>
          <a:xfrm flipH="1">
            <a:off x="3661920" y="794520"/>
            <a:ext cx="221040" cy="0"/>
          </a:xfrm>
          <a:prstGeom prst="line">
            <a:avLst/>
          </a:prstGeom>
          <a:ln cap="rnd" w="3240">
            <a:solidFill>
              <a:srgbClr val="000000"/>
            </a:solidFill>
            <a:custDash>
              <a:ds d="4900000000" sp="3675000000"/>
            </a:custDash>
            <a:round/>
          </a:ln>
        </p:spPr>
      </p:sp>
      <p:sp>
        <p:nvSpPr>
          <p:cNvPr id="449" name="Line 16"/>
          <p:cNvSpPr/>
          <p:nvPr/>
        </p:nvSpPr>
        <p:spPr>
          <a:xfrm flipH="1">
            <a:off x="3661920" y="1912680"/>
            <a:ext cx="221040" cy="0"/>
          </a:xfrm>
          <a:prstGeom prst="line">
            <a:avLst/>
          </a:prstGeom>
          <a:ln cap="rnd" w="3240">
            <a:solidFill>
              <a:srgbClr val="000000"/>
            </a:solidFill>
            <a:custDash>
              <a:ds d="4900000000" sp="3675000000"/>
            </a:custDash>
            <a:round/>
            <a:tailEnd len="med" type="triangle" w="med"/>
          </a:ln>
        </p:spPr>
      </p:sp>
      <p:sp>
        <p:nvSpPr>
          <p:cNvPr id="450" name="Line 17"/>
          <p:cNvSpPr/>
          <p:nvPr/>
        </p:nvSpPr>
        <p:spPr>
          <a:xfrm>
            <a:off x="3882960" y="1342800"/>
            <a:ext cx="221040" cy="0"/>
          </a:xfrm>
          <a:prstGeom prst="line">
            <a:avLst/>
          </a:prstGeom>
          <a:ln cap="rnd" w="3240">
            <a:solidFill>
              <a:srgbClr val="000000"/>
            </a:solidFill>
            <a:custDash>
              <a:ds d="4900000000" sp="3675000000"/>
            </a:custDash>
            <a:round/>
            <a:tailEnd len="med" type="triangle" w="med"/>
          </a:ln>
        </p:spPr>
      </p:sp>
      <p:sp>
        <p:nvSpPr>
          <p:cNvPr id="451" name="CustomShape 18"/>
          <p:cNvSpPr/>
          <p:nvPr/>
        </p:nvSpPr>
        <p:spPr>
          <a:xfrm>
            <a:off x="550440" y="3328560"/>
            <a:ext cx="3230640" cy="529164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Introduce students to the concept of the interactive collage, a Scratch project that represents aspects of themselves through clickable sprites. Optionally, show interactive project examples from the About Me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Have students sign in to their Scratch accounts and open a new project. Optionally, have the About Me handout and Scratch Cards available to provide guidance. Give students time to create an About Me interactive collage Scratch project, encouraging them to build up their programs by experimenting and iterating.</a:t>
            </a:r>
            <a:endParaRPr/>
          </a:p>
          <a:p>
            <a:pPr>
              <a:lnSpc>
                <a:spcPct val="100000"/>
              </a:lnSpc>
            </a:pPr>
            <a:endParaRPr/>
          </a:p>
          <a:p>
            <a:pPr>
              <a:lnSpc>
                <a:spcPct val="100000"/>
              </a:lnSpc>
              <a:buFont typeface="Wingdings" charset="2"/>
              <a:buChar char=""/>
            </a:pPr>
            <a:r>
              <a:rPr lang="fr-FR" sz="1200">
                <a:solidFill>
                  <a:srgbClr val="000000"/>
                </a:solidFill>
                <a:latin typeface="Futura Condensed"/>
              </a:rPr>
              <a:t>Allow students to share their works-in-progress with others. We suggest pair-share: have students share and discuss their projects in pairs. Optionally, invite students to add their projects to the About Me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in a group discussion.</a:t>
            </a:r>
            <a:endParaRPr/>
          </a:p>
        </p:txBody>
      </p:sp>
      <p:sp>
        <p:nvSpPr>
          <p:cNvPr id="452" name="CustomShape 19"/>
          <p:cNvSpPr/>
          <p:nvPr/>
        </p:nvSpPr>
        <p:spPr>
          <a:xfrm>
            <a:off x="45792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453" name="CustomShape 20"/>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454" name="Line 21"/>
          <p:cNvSpPr/>
          <p:nvPr/>
        </p:nvSpPr>
        <p:spPr>
          <a:xfrm flipV="1">
            <a:off x="550800" y="7968960"/>
            <a:ext cx="6671160" cy="14040"/>
          </a:xfrm>
          <a:prstGeom prst="line">
            <a:avLst/>
          </a:prstGeom>
          <a:ln w="9360">
            <a:solidFill>
              <a:srgbClr val="000000"/>
            </a:solidFill>
            <a:round/>
          </a:ln>
        </p:spPr>
      </p:sp>
      <p:sp>
        <p:nvSpPr>
          <p:cNvPr id="455" name="CustomShape 22"/>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456" name="Line 23"/>
          <p:cNvSpPr/>
          <p:nvPr/>
        </p:nvSpPr>
        <p:spPr>
          <a:xfrm>
            <a:off x="3856680" y="8086680"/>
            <a:ext cx="0" cy="1805760"/>
          </a:xfrm>
          <a:prstGeom prst="line">
            <a:avLst/>
          </a:prstGeom>
          <a:ln cap="rnd" w="6480">
            <a:solidFill>
              <a:srgbClr val="808080"/>
            </a:solidFill>
            <a:custDash>
              <a:ds d="4900000000" sp="3675000000"/>
            </a:custDash>
            <a:round/>
          </a:ln>
        </p:spPr>
      </p:sp>
      <p:sp>
        <p:nvSpPr>
          <p:cNvPr id="457" name="CustomShape 24"/>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458" name="Line 25"/>
          <p:cNvSpPr/>
          <p:nvPr/>
        </p:nvSpPr>
        <p:spPr>
          <a:xfrm flipH="1">
            <a:off x="4401000" y="8385840"/>
            <a:ext cx="2814840" cy="0"/>
          </a:xfrm>
          <a:prstGeom prst="line">
            <a:avLst/>
          </a:prstGeom>
          <a:ln cap="rnd" w="6480">
            <a:solidFill>
              <a:srgbClr val="000000"/>
            </a:solidFill>
            <a:custDash>
              <a:ds d="4900000000" sp="3675000000"/>
            </a:custDash>
            <a:round/>
          </a:ln>
        </p:spPr>
      </p:sp>
      <p:sp>
        <p:nvSpPr>
          <p:cNvPr id="459" name="Line 26"/>
          <p:cNvSpPr/>
          <p:nvPr/>
        </p:nvSpPr>
        <p:spPr>
          <a:xfrm flipH="1">
            <a:off x="4401000" y="8679240"/>
            <a:ext cx="2814840" cy="0"/>
          </a:xfrm>
          <a:prstGeom prst="line">
            <a:avLst/>
          </a:prstGeom>
          <a:ln cap="rnd" w="6480">
            <a:solidFill>
              <a:srgbClr val="000000"/>
            </a:solidFill>
            <a:custDash>
              <a:ds d="4900000000" sp="3675000000"/>
            </a:custDash>
            <a:round/>
          </a:ln>
        </p:spPr>
      </p:sp>
      <p:sp>
        <p:nvSpPr>
          <p:cNvPr id="460" name="Line 27"/>
          <p:cNvSpPr/>
          <p:nvPr/>
        </p:nvSpPr>
        <p:spPr>
          <a:xfrm flipH="1">
            <a:off x="4401000" y="8975520"/>
            <a:ext cx="2820960" cy="0"/>
          </a:xfrm>
          <a:prstGeom prst="line">
            <a:avLst/>
          </a:prstGeom>
          <a:ln cap="rnd" w="6480">
            <a:solidFill>
              <a:srgbClr val="000000"/>
            </a:solidFill>
            <a:custDash>
              <a:ds d="4900000000" sp="3675000000"/>
            </a:custDash>
            <a:round/>
          </a:ln>
        </p:spPr>
      </p:sp>
      <p:sp>
        <p:nvSpPr>
          <p:cNvPr id="461" name="Line 28"/>
          <p:cNvSpPr/>
          <p:nvPr/>
        </p:nvSpPr>
        <p:spPr>
          <a:xfrm flipH="1">
            <a:off x="4401000" y="9269280"/>
            <a:ext cx="2814840" cy="0"/>
          </a:xfrm>
          <a:prstGeom prst="line">
            <a:avLst/>
          </a:prstGeom>
          <a:ln cap="rnd" w="6480">
            <a:solidFill>
              <a:srgbClr val="000000"/>
            </a:solidFill>
            <a:custDash>
              <a:ds d="4900000000" sp="3675000000"/>
            </a:custDash>
            <a:round/>
          </a:ln>
        </p:spPr>
      </p:sp>
      <p:sp>
        <p:nvSpPr>
          <p:cNvPr id="462" name="CustomShape 29"/>
          <p:cNvSpPr/>
          <p:nvPr/>
        </p:nvSpPr>
        <p:spPr>
          <a:xfrm>
            <a:off x="551160" y="8142840"/>
            <a:ext cx="3230640" cy="173196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Example projects can simultaneously inspire and intimidate, open the creative space and constrain it. Encourage a wide range of creations; diversity is great!</a:t>
            </a:r>
            <a:endParaRPr/>
          </a:p>
          <a:p>
            <a:pPr>
              <a:lnSpc>
                <a:spcPct val="100000"/>
              </a:lnSpc>
              <a:buFont typeface="Lucida Grande"/>
              <a:buChar char="+"/>
            </a:pPr>
            <a:r>
              <a:rPr lang="fr-FR" sz="1200">
                <a:solidFill>
                  <a:srgbClr val="000000"/>
                </a:solidFill>
                <a:latin typeface="Futura Condensed"/>
              </a:rPr>
              <a:t>Students can further personalize projects by using a camera or webcam to bring images into the project.</a:t>
            </a:r>
            <a:endParaRPr/>
          </a:p>
        </p:txBody>
      </p:sp>
      <p:sp>
        <p:nvSpPr>
          <p:cNvPr id="463" name="CustomShape 30"/>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36</a:t>
            </a:r>
            <a:endParaRPr/>
          </a:p>
        </p:txBody>
      </p:sp>
      <p:pic>
        <p:nvPicPr>
          <p:cNvPr id="464" name="Picture 50" descr=""/>
          <p:cNvPicPr/>
          <p:nvPr/>
        </p:nvPicPr>
        <p:blipFill>
          <a:blip r:embed="rId2"/>
          <a:stretch>
            <a:fillRect/>
          </a:stretch>
        </p:blipFill>
        <p:spPr>
          <a:xfrm>
            <a:off x="551160" y="0"/>
            <a:ext cx="493200" cy="2791080"/>
          </a:xfrm>
          <a:prstGeom prst="rect">
            <a:avLst/>
          </a:prstGeom>
          <a:ln>
            <a:solidFill>
              <a:srgbClr val="ffffff"/>
            </a:solidFill>
          </a:ln>
        </p:spPr>
      </p:pic>
      <p:sp>
        <p:nvSpPr>
          <p:cNvPr id="465" name="CustomShape 31"/>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6" name="Picture 33" descr=""/>
          <p:cNvPicPr/>
          <p:nvPr/>
        </p:nvPicPr>
        <p:blipFill>
          <a:blip r:embed="rId1"/>
          <a:stretch>
            <a:fillRect/>
          </a:stretch>
        </p:blipFill>
        <p:spPr>
          <a:xfrm>
            <a:off x="3648240" y="795600"/>
            <a:ext cx="3675960" cy="2760480"/>
          </a:xfrm>
          <a:prstGeom prst="rect">
            <a:avLst/>
          </a:prstGeom>
          <a:ln>
            <a:noFill/>
          </a:ln>
        </p:spPr>
      </p:pic>
      <p:pic>
        <p:nvPicPr>
          <p:cNvPr id="467" name="Picture 8" descr=""/>
          <p:cNvPicPr/>
          <p:nvPr/>
        </p:nvPicPr>
        <p:blipFill>
          <a:blip r:embed="rId2"/>
          <a:srcRect l="0" t="33208" r="0" b="0"/>
          <a:stretch>
            <a:fillRect/>
          </a:stretch>
        </p:blipFill>
        <p:spPr>
          <a:xfrm>
            <a:off x="444600" y="5763600"/>
            <a:ext cx="1665000" cy="1429920"/>
          </a:xfrm>
          <a:prstGeom prst="rect">
            <a:avLst/>
          </a:prstGeom>
          <a:ln>
            <a:noFill/>
          </a:ln>
        </p:spPr>
      </p:pic>
      <p:pic>
        <p:nvPicPr>
          <p:cNvPr id="468" name="Picture 34" descr=""/>
          <p:cNvPicPr/>
          <p:nvPr/>
        </p:nvPicPr>
        <p:blipFill>
          <a:blip r:embed="rId3"/>
          <a:srcRect l="0" t="0" r="0" b="73331"/>
          <a:stretch>
            <a:fillRect/>
          </a:stretch>
        </p:blipFill>
        <p:spPr>
          <a:xfrm>
            <a:off x="444600" y="5192640"/>
            <a:ext cx="1665000" cy="570600"/>
          </a:xfrm>
          <a:prstGeom prst="rect">
            <a:avLst/>
          </a:prstGeom>
          <a:ln>
            <a:noFill/>
          </a:ln>
        </p:spPr>
      </p:pic>
      <p:sp>
        <p:nvSpPr>
          <p:cNvPr id="469" name="CustomShape 1"/>
          <p:cNvSpPr/>
          <p:nvPr/>
        </p:nvSpPr>
        <p:spPr>
          <a:xfrm>
            <a:off x="515520" y="7556400"/>
            <a:ext cx="2873520" cy="516600"/>
          </a:xfrm>
          <a:prstGeom prst="rect">
            <a:avLst/>
          </a:prstGeom>
          <a:noFill/>
          <a:ln>
            <a:noFill/>
          </a:ln>
        </p:spPr>
        <p:txBody>
          <a:bodyPr lIns="90000" rIns="90000" tIns="45000" bIns="45000"/>
          <a:p>
            <a:pPr>
              <a:lnSpc>
                <a:spcPct val="100000"/>
              </a:lnSpc>
            </a:pPr>
            <a:r>
              <a:rPr lang="fr-FR" sz="2800">
                <a:solidFill>
                  <a:srgbClr val="ffffff"/>
                </a:solidFill>
                <a:latin typeface="Futura Condensed"/>
              </a:rPr>
              <a:t>TIPS &amp; TRICKS</a:t>
            </a:r>
            <a:endParaRPr/>
          </a:p>
        </p:txBody>
      </p:sp>
      <p:pic>
        <p:nvPicPr>
          <p:cNvPr id="470" name="Picture 52" descr=""/>
          <p:cNvPicPr/>
          <p:nvPr/>
        </p:nvPicPr>
        <p:blipFill>
          <a:blip r:embed="rId4"/>
          <a:srcRect l="585" t="2699" r="741" b="10933"/>
          <a:stretch>
            <a:fillRect/>
          </a:stretch>
        </p:blipFill>
        <p:spPr>
          <a:xfrm>
            <a:off x="3584160" y="4172040"/>
            <a:ext cx="3695040" cy="1863000"/>
          </a:xfrm>
          <a:prstGeom prst="rect">
            <a:avLst/>
          </a:prstGeom>
          <a:ln>
            <a:noFill/>
          </a:ln>
        </p:spPr>
      </p:pic>
      <p:sp>
        <p:nvSpPr>
          <p:cNvPr id="471" name="CustomShape 2"/>
          <p:cNvSpPr/>
          <p:nvPr/>
        </p:nvSpPr>
        <p:spPr>
          <a:xfrm>
            <a:off x="444600" y="7275960"/>
            <a:ext cx="2801880" cy="758880"/>
          </a:xfrm>
          <a:prstGeom prst="rect">
            <a:avLst/>
          </a:prstGeom>
          <a:noFill/>
          <a:ln>
            <a:noFill/>
          </a:ln>
        </p:spPr>
        <p:txBody>
          <a:bodyPr lIns="90000" rIns="90000" tIns="45000" bIns="45000"/>
          <a:p>
            <a:pPr>
              <a:lnSpc>
                <a:spcPct val="100000"/>
              </a:lnSpc>
            </a:pPr>
            <a:r>
              <a:rPr lang="fr-FR" sz="1100">
                <a:solidFill>
                  <a:srgbClr val="000000"/>
                </a:solidFill>
                <a:latin typeface="Futura Condensed"/>
              </a:rPr>
              <a:t>Make your sprite interactive by adding scripts that have </a:t>
            </a:r>
            <a:endParaRPr/>
          </a:p>
          <a:p>
            <a:pPr>
              <a:lnSpc>
                <a:spcPct val="100000"/>
              </a:lnSpc>
            </a:pPr>
            <a:r>
              <a:rPr lang="fr-FR" sz="1100">
                <a:solidFill>
                  <a:srgbClr val="000000"/>
                </a:solidFill>
                <a:latin typeface="Futura Condensed"/>
              </a:rPr>
              <a:t>the sprite respond to clicks, key presses, and more!</a:t>
            </a:r>
            <a:endParaRPr/>
          </a:p>
        </p:txBody>
      </p:sp>
      <p:pic>
        <p:nvPicPr>
          <p:cNvPr id="472" name="Picture 1" descr=""/>
          <p:cNvPicPr/>
          <p:nvPr/>
        </p:nvPicPr>
        <p:blipFill>
          <a:blip r:embed="rId5"/>
          <a:stretch>
            <a:fillRect/>
          </a:stretch>
        </p:blipFill>
        <p:spPr>
          <a:xfrm>
            <a:off x="482400" y="8587440"/>
            <a:ext cx="1324080" cy="1125720"/>
          </a:xfrm>
          <a:prstGeom prst="rect">
            <a:avLst/>
          </a:prstGeom>
          <a:ln>
            <a:noFill/>
          </a:ln>
        </p:spPr>
      </p:pic>
      <p:pic>
        <p:nvPicPr>
          <p:cNvPr id="473" name="Picture 2" descr=""/>
          <p:cNvPicPr/>
          <p:nvPr/>
        </p:nvPicPr>
        <p:blipFill>
          <a:blip r:embed="rId6"/>
          <a:stretch>
            <a:fillRect/>
          </a:stretch>
        </p:blipFill>
        <p:spPr>
          <a:xfrm>
            <a:off x="1807200" y="8485920"/>
            <a:ext cx="1362600" cy="1261800"/>
          </a:xfrm>
          <a:prstGeom prst="rect">
            <a:avLst/>
          </a:prstGeom>
          <a:ln>
            <a:noFill/>
          </a:ln>
        </p:spPr>
      </p:pic>
      <p:pic>
        <p:nvPicPr>
          <p:cNvPr id="474" name="Picture 4" descr=""/>
          <p:cNvPicPr/>
          <p:nvPr/>
        </p:nvPicPr>
        <p:blipFill>
          <a:blip r:embed="rId7"/>
          <a:stretch>
            <a:fillRect/>
          </a:stretch>
        </p:blipFill>
        <p:spPr>
          <a:xfrm>
            <a:off x="4678920" y="8548200"/>
            <a:ext cx="713880" cy="1199520"/>
          </a:xfrm>
          <a:prstGeom prst="rect">
            <a:avLst/>
          </a:prstGeom>
          <a:ln>
            <a:noFill/>
          </a:ln>
        </p:spPr>
      </p:pic>
      <p:pic>
        <p:nvPicPr>
          <p:cNvPr id="475" name="Picture 3" descr=""/>
          <p:cNvPicPr/>
          <p:nvPr/>
        </p:nvPicPr>
        <p:blipFill>
          <a:blip r:embed="rId8"/>
          <a:srcRect l="0" t="69589" r="0" b="0"/>
          <a:stretch>
            <a:fillRect/>
          </a:stretch>
        </p:blipFill>
        <p:spPr>
          <a:xfrm>
            <a:off x="3170520" y="9466200"/>
            <a:ext cx="1455840" cy="383040"/>
          </a:xfrm>
          <a:prstGeom prst="rect">
            <a:avLst/>
          </a:prstGeom>
          <a:ln>
            <a:noFill/>
          </a:ln>
        </p:spPr>
      </p:pic>
      <p:pic>
        <p:nvPicPr>
          <p:cNvPr id="476" name="Picture 31" descr=""/>
          <p:cNvPicPr/>
          <p:nvPr/>
        </p:nvPicPr>
        <p:blipFill>
          <a:blip r:embed="rId9"/>
          <a:srcRect l="0" t="0" r="0" b="30384"/>
          <a:stretch>
            <a:fillRect/>
          </a:stretch>
        </p:blipFill>
        <p:spPr>
          <a:xfrm>
            <a:off x="3170520" y="8587440"/>
            <a:ext cx="1455840" cy="878040"/>
          </a:xfrm>
          <a:prstGeom prst="rect">
            <a:avLst/>
          </a:prstGeom>
          <a:ln>
            <a:noFill/>
          </a:ln>
        </p:spPr>
      </p:pic>
      <p:sp>
        <p:nvSpPr>
          <p:cNvPr id="477" name="CustomShape 3"/>
          <p:cNvSpPr/>
          <p:nvPr/>
        </p:nvSpPr>
        <p:spPr>
          <a:xfrm>
            <a:off x="0" y="7871040"/>
            <a:ext cx="7771680" cy="409680"/>
          </a:xfrm>
          <a:prstGeom prst="rect">
            <a:avLst/>
          </a:prstGeom>
          <a:solidFill>
            <a:srgbClr val="1b93dd"/>
          </a:solidFill>
          <a:ln w="9360">
            <a:noFill/>
          </a:ln>
        </p:spPr>
      </p:sp>
      <p:sp>
        <p:nvSpPr>
          <p:cNvPr id="478" name="CustomShape 4"/>
          <p:cNvSpPr/>
          <p:nvPr/>
        </p:nvSpPr>
        <p:spPr>
          <a:xfrm>
            <a:off x="2499840" y="8077680"/>
            <a:ext cx="380160" cy="325440"/>
          </a:xfrm>
          <a:prstGeom prst="diamond">
            <a:avLst/>
          </a:prstGeom>
          <a:solidFill>
            <a:srgbClr val="1b93dd"/>
          </a:solidFill>
          <a:ln w="9360">
            <a:noFill/>
          </a:ln>
        </p:spPr>
      </p:sp>
      <p:sp>
        <p:nvSpPr>
          <p:cNvPr id="479" name="CustomShape 5"/>
          <p:cNvSpPr/>
          <p:nvPr/>
        </p:nvSpPr>
        <p:spPr>
          <a:xfrm>
            <a:off x="6386040" y="8066160"/>
            <a:ext cx="380160" cy="325440"/>
          </a:xfrm>
          <a:prstGeom prst="diamond">
            <a:avLst/>
          </a:prstGeom>
          <a:solidFill>
            <a:srgbClr val="1b93dd"/>
          </a:solidFill>
          <a:ln w="9360">
            <a:noFill/>
          </a:ln>
        </p:spPr>
      </p:sp>
      <p:sp>
        <p:nvSpPr>
          <p:cNvPr id="480" name="CustomShape 6"/>
          <p:cNvSpPr/>
          <p:nvPr/>
        </p:nvSpPr>
        <p:spPr>
          <a:xfrm>
            <a:off x="0" y="7879320"/>
            <a:ext cx="548568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BLOCKS TO PLAY WITH</a:t>
            </a:r>
            <a:endParaRPr/>
          </a:p>
        </p:txBody>
      </p:sp>
      <p:sp>
        <p:nvSpPr>
          <p:cNvPr id="481" name="CustomShape 7"/>
          <p:cNvSpPr/>
          <p:nvPr/>
        </p:nvSpPr>
        <p:spPr>
          <a:xfrm>
            <a:off x="5486400" y="7884720"/>
            <a:ext cx="228528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482" name="CustomShape 8"/>
          <p:cNvSpPr/>
          <p:nvPr/>
        </p:nvSpPr>
        <p:spPr>
          <a:xfrm>
            <a:off x="4660560" y="6717240"/>
            <a:ext cx="2618640" cy="136692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Use costumes to change how your sprite looks. </a:t>
            </a:r>
            <a:endParaRPr/>
          </a:p>
          <a:p>
            <a:pPr>
              <a:lnSpc>
                <a:spcPct val="100000"/>
              </a:lnSpc>
              <a:buFont typeface="Wingdings" charset="2"/>
              <a:buChar char=""/>
            </a:pPr>
            <a:r>
              <a:rPr lang="fr-FR" sz="1200">
                <a:solidFill>
                  <a:srgbClr val="000000"/>
                </a:solidFill>
                <a:latin typeface="Futura Condensed"/>
              </a:rPr>
              <a:t>Create different backdrops.</a:t>
            </a:r>
            <a:endParaRPr/>
          </a:p>
          <a:p>
            <a:pPr>
              <a:lnSpc>
                <a:spcPct val="100000"/>
              </a:lnSpc>
              <a:buFont typeface="Wingdings" charset="2"/>
              <a:buChar char=""/>
            </a:pPr>
            <a:r>
              <a:rPr lang="fr-FR" sz="1200">
                <a:solidFill>
                  <a:srgbClr val="000000"/>
                </a:solidFill>
                <a:latin typeface="Futura Condensed"/>
              </a:rPr>
              <a:t>Try adding sound to your project.</a:t>
            </a:r>
            <a:endParaRPr/>
          </a:p>
          <a:p>
            <a:pPr>
              <a:lnSpc>
                <a:spcPct val="100000"/>
              </a:lnSpc>
              <a:buFont typeface="Wingdings" charset="2"/>
              <a:buChar char=""/>
            </a:pPr>
            <a:r>
              <a:rPr lang="fr-FR" sz="1200">
                <a:solidFill>
                  <a:srgbClr val="000000"/>
                </a:solidFill>
                <a:latin typeface="Futura Condensed"/>
              </a:rPr>
              <a:t>Try adding movement into your collage.</a:t>
            </a:r>
            <a:endParaRPr/>
          </a:p>
        </p:txBody>
      </p:sp>
      <p:sp>
        <p:nvSpPr>
          <p:cNvPr id="483" name="CustomShape 9"/>
          <p:cNvSpPr/>
          <p:nvPr/>
        </p:nvSpPr>
        <p:spPr>
          <a:xfrm>
            <a:off x="4581360" y="6219360"/>
            <a:ext cx="269784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THINGS TO TRY</a:t>
            </a:r>
            <a:endParaRPr/>
          </a:p>
        </p:txBody>
      </p:sp>
      <p:sp>
        <p:nvSpPr>
          <p:cNvPr id="484" name="Line 10"/>
          <p:cNvSpPr/>
          <p:nvPr/>
        </p:nvSpPr>
        <p:spPr>
          <a:xfrm flipV="1">
            <a:off x="4660560" y="6557760"/>
            <a:ext cx="2619360" cy="2880"/>
          </a:xfrm>
          <a:prstGeom prst="line">
            <a:avLst/>
          </a:prstGeom>
          <a:ln w="9360">
            <a:solidFill>
              <a:srgbClr val="000000"/>
            </a:solidFill>
            <a:round/>
          </a:ln>
        </p:spPr>
      </p:sp>
      <p:sp>
        <p:nvSpPr>
          <p:cNvPr id="485" name="CustomShape 11"/>
          <p:cNvSpPr/>
          <p:nvPr/>
        </p:nvSpPr>
        <p:spPr>
          <a:xfrm>
            <a:off x="5634000" y="8403120"/>
            <a:ext cx="1904040" cy="203652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Add your project to the About Me Studio: </a:t>
            </a:r>
            <a:r>
              <a:rPr lang="fr-FR" sz="1000">
                <a:solidFill>
                  <a:srgbClr val="000000"/>
                </a:solidFill>
                <a:latin typeface="Futura Condensed"/>
              </a:rPr>
              <a:t>http://scratch.mit.edu/studios/475470 </a:t>
            </a:r>
            <a:endParaRPr/>
          </a:p>
          <a:p>
            <a:pPr>
              <a:lnSpc>
                <a:spcPct val="100000"/>
              </a:lnSpc>
              <a:buFont typeface="Lucida Grande"/>
              <a:buChar char="+"/>
            </a:pPr>
            <a:r>
              <a:rPr lang="fr-FR" sz="1200">
                <a:solidFill>
                  <a:srgbClr val="000000"/>
                </a:solidFill>
                <a:latin typeface="Futura Condensed"/>
              </a:rPr>
              <a:t>Challenge yourself to do more! Play with adding new blocks, sound, or motion!</a:t>
            </a:r>
            <a:endParaRPr/>
          </a:p>
          <a:p>
            <a:pPr>
              <a:lnSpc>
                <a:spcPct val="100000"/>
              </a:lnSpc>
              <a:buFont typeface="Lucida Grande"/>
              <a:buChar char="+"/>
            </a:pPr>
            <a:r>
              <a:rPr lang="fr-FR" sz="1200">
                <a:solidFill>
                  <a:srgbClr val="000000"/>
                </a:solidFill>
                <a:latin typeface="Futura Condensed"/>
              </a:rPr>
              <a:t>Help a neighbor!</a:t>
            </a:r>
            <a:endParaRPr/>
          </a:p>
        </p:txBody>
      </p:sp>
      <p:sp>
        <p:nvSpPr>
          <p:cNvPr id="486" name="Line 12"/>
          <p:cNvSpPr/>
          <p:nvPr/>
        </p:nvSpPr>
        <p:spPr>
          <a:xfrm>
            <a:off x="5486400" y="8403480"/>
            <a:ext cx="0" cy="1527840"/>
          </a:xfrm>
          <a:prstGeom prst="line">
            <a:avLst/>
          </a:prstGeom>
          <a:ln cap="rnd" w="6480">
            <a:solidFill>
              <a:srgbClr val="808080"/>
            </a:solidFill>
            <a:custDash>
              <a:ds d="4900000000" sp="3675000000"/>
            </a:custDash>
            <a:round/>
          </a:ln>
        </p:spPr>
      </p:sp>
      <p:sp>
        <p:nvSpPr>
          <p:cNvPr id="487" name="CustomShape 13"/>
          <p:cNvSpPr/>
          <p:nvPr/>
        </p:nvSpPr>
        <p:spPr>
          <a:xfrm>
            <a:off x="538560" y="1250640"/>
            <a:ext cx="2158200" cy="1276920"/>
          </a:xfrm>
          <a:prstGeom prst="rect">
            <a:avLst/>
          </a:prstGeom>
          <a:noFill/>
          <a:ln cap="rnd" w="6480">
            <a:solidFill>
              <a:srgbClr val="000000"/>
            </a:solidFill>
            <a:custDash>
              <a:ds d="4900000000" sp="3675000000"/>
            </a:custDash>
            <a:round/>
          </a:ln>
        </p:spPr>
        <p:txBody>
          <a:bodyPr lIns="90000" rIns="90000" tIns="91440" bIns="91440" anchor="ctr"/>
          <a:p>
            <a:pPr algn="just">
              <a:lnSpc>
                <a:spcPct val="100000"/>
              </a:lnSpc>
            </a:pPr>
            <a:r>
              <a:rPr lang="fr-FR" sz="1200">
                <a:solidFill>
                  <a:srgbClr val="000000"/>
                </a:solidFill>
                <a:latin typeface="Futura Condensed"/>
              </a:rPr>
              <a:t>HOW CAN YOU COMBINE INTERESTING IMAGES AND SOUNDS TO MAKE AN INTERACTIVE COLLAGE ABOUT YOURSELF?</a:t>
            </a:r>
            <a:endParaRPr/>
          </a:p>
        </p:txBody>
      </p:sp>
      <p:sp>
        <p:nvSpPr>
          <p:cNvPr id="488" name="CustomShape 14"/>
          <p:cNvSpPr/>
          <p:nvPr/>
        </p:nvSpPr>
        <p:spPr>
          <a:xfrm>
            <a:off x="444600" y="2386080"/>
            <a:ext cx="2347920" cy="1792800"/>
          </a:xfrm>
          <a:prstGeom prst="rect">
            <a:avLst/>
          </a:prstGeom>
          <a:noFill/>
          <a:ln>
            <a:noFill/>
          </a:ln>
        </p:spPr>
        <p:txBody>
          <a:bodyPr lIns="90000" rIns="90000" tIns="45000" bIns="45000"/>
          <a:p>
            <a:pPr algn="just">
              <a:lnSpc>
                <a:spcPct val="100000"/>
              </a:lnSpc>
            </a:pPr>
            <a:r>
              <a:rPr lang="fr-FR" sz="1600" baseline="30000">
                <a:solidFill>
                  <a:srgbClr val="000000"/>
                </a:solidFill>
                <a:latin typeface="Futura Condensed"/>
              </a:rPr>
              <a:t>Experiment with sprites, costumes, backdrops, looks, and sounds to create an interactive Scratch project -- a project that helps other people learn more about YOU and the ideas, activities, and people that you care about.</a:t>
            </a:r>
            <a:endParaRPr/>
          </a:p>
        </p:txBody>
      </p:sp>
      <p:sp>
        <p:nvSpPr>
          <p:cNvPr id="489" name="CustomShape 15"/>
          <p:cNvSpPr/>
          <p:nvPr/>
        </p:nvSpPr>
        <p:spPr>
          <a:xfrm>
            <a:off x="444600" y="3857760"/>
            <a:ext cx="295236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490" name="CustomShape 16"/>
          <p:cNvSpPr/>
          <p:nvPr/>
        </p:nvSpPr>
        <p:spPr>
          <a:xfrm>
            <a:off x="428400" y="4232880"/>
            <a:ext cx="2884320" cy="74700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Create a sprite.</a:t>
            </a:r>
            <a:endParaRPr/>
          </a:p>
          <a:p>
            <a:pPr>
              <a:lnSpc>
                <a:spcPct val="130000"/>
              </a:lnSpc>
              <a:buFont typeface="Wingdings" charset="2"/>
              <a:buChar char=""/>
            </a:pPr>
            <a:r>
              <a:rPr lang="fr-FR" sz="1200">
                <a:solidFill>
                  <a:srgbClr val="000000"/>
                </a:solidFill>
                <a:latin typeface="Futura Condensed"/>
              </a:rPr>
              <a:t>Make it interactive.</a:t>
            </a:r>
            <a:endParaRPr/>
          </a:p>
          <a:p>
            <a:pPr>
              <a:lnSpc>
                <a:spcPct val="130000"/>
              </a:lnSpc>
              <a:buFont typeface="Wingdings" charset="2"/>
              <a:buChar char=""/>
            </a:pPr>
            <a:r>
              <a:rPr lang="fr-FR" sz="1200">
                <a:solidFill>
                  <a:srgbClr val="000000"/>
                </a:solidFill>
                <a:latin typeface="Futura Condensed"/>
              </a:rPr>
              <a:t>Repeat! </a:t>
            </a:r>
            <a:endParaRPr/>
          </a:p>
        </p:txBody>
      </p:sp>
      <p:sp>
        <p:nvSpPr>
          <p:cNvPr id="491" name="Line 17"/>
          <p:cNvSpPr/>
          <p:nvPr/>
        </p:nvSpPr>
        <p:spPr>
          <a:xfrm>
            <a:off x="534960" y="4194000"/>
            <a:ext cx="2717640" cy="0"/>
          </a:xfrm>
          <a:prstGeom prst="line">
            <a:avLst/>
          </a:prstGeom>
          <a:ln w="9360">
            <a:solidFill>
              <a:srgbClr val="000000"/>
            </a:solidFill>
            <a:round/>
          </a:ln>
        </p:spPr>
      </p:sp>
      <p:sp>
        <p:nvSpPr>
          <p:cNvPr id="492" name="CustomShape 18"/>
          <p:cNvSpPr/>
          <p:nvPr/>
        </p:nvSpPr>
        <p:spPr>
          <a:xfrm>
            <a:off x="1807200" y="3146400"/>
            <a:ext cx="1776600" cy="360"/>
          </a:xfrm>
          <a:prstGeom prst="straightConnector1">
            <a:avLst/>
          </a:prstGeom>
          <a:noFill/>
          <a:ln cap="rnd" w="12600">
            <a:solidFill>
              <a:srgbClr val="000000"/>
            </a:solidFill>
            <a:custDash>
              <a:ds d="4900000000" sp="3675000000"/>
            </a:custDash>
            <a:round/>
            <a:tailEnd len="med" type="triangle" w="med"/>
          </a:ln>
        </p:spPr>
      </p:sp>
      <p:sp>
        <p:nvSpPr>
          <p:cNvPr id="493" name="CustomShape 19"/>
          <p:cNvSpPr/>
          <p:nvPr/>
        </p:nvSpPr>
        <p:spPr>
          <a:xfrm>
            <a:off x="1501560" y="4439520"/>
            <a:ext cx="2853720" cy="360"/>
          </a:xfrm>
          <a:prstGeom prst="straightConnector1">
            <a:avLst/>
          </a:prstGeom>
          <a:noFill/>
          <a:ln cap="rnd" w="12600">
            <a:solidFill>
              <a:srgbClr val="000000"/>
            </a:solidFill>
            <a:custDash>
              <a:ds d="4900000000" sp="3675000000"/>
            </a:custDash>
            <a:round/>
            <a:tailEnd len="med" type="triangle" w="med"/>
          </a:ln>
        </p:spPr>
      </p:sp>
      <p:sp>
        <p:nvSpPr>
          <p:cNvPr id="494" name="CustomShape 20"/>
          <p:cNvSpPr/>
          <p:nvPr/>
        </p:nvSpPr>
        <p:spPr>
          <a:xfrm>
            <a:off x="1728000" y="4649400"/>
            <a:ext cx="421560" cy="360"/>
          </a:xfrm>
          <a:prstGeom prst="straightConnector1">
            <a:avLst/>
          </a:prstGeom>
          <a:noFill/>
          <a:ln cap="rnd" w="12600">
            <a:solidFill>
              <a:srgbClr val="000000"/>
            </a:solidFill>
            <a:custDash>
              <a:ds d="4900000000" sp="3675000000"/>
            </a:custDash>
            <a:round/>
          </a:ln>
        </p:spPr>
      </p:sp>
      <p:sp>
        <p:nvSpPr>
          <p:cNvPr id="495" name="CustomShape 21"/>
          <p:cNvSpPr/>
          <p:nvPr/>
        </p:nvSpPr>
        <p:spPr>
          <a:xfrm flipH="1">
            <a:off x="2138760" y="4644000"/>
            <a:ext cx="360" cy="710640"/>
          </a:xfrm>
          <a:prstGeom prst="straightConnector1">
            <a:avLst/>
          </a:prstGeom>
          <a:noFill/>
          <a:ln cap="rnd" w="12600">
            <a:solidFill>
              <a:srgbClr val="000000"/>
            </a:solidFill>
            <a:custDash>
              <a:ds d="4900000000" sp="3675000000"/>
            </a:custDash>
            <a:round/>
            <a:tailEnd len="med" type="triangle" w="med"/>
          </a:ln>
        </p:spPr>
      </p:sp>
      <p:sp>
        <p:nvSpPr>
          <p:cNvPr id="496" name="CustomShape 22"/>
          <p:cNvSpPr/>
          <p:nvPr/>
        </p:nvSpPr>
        <p:spPr>
          <a:xfrm>
            <a:off x="457200" y="595800"/>
            <a:ext cx="2815200" cy="17049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ABOUT ME</a:t>
            </a:r>
            <a:endParaRPr/>
          </a:p>
        </p:txBody>
      </p:sp>
      <p:sp>
        <p:nvSpPr>
          <p:cNvPr id="497" name="CustomShape 23"/>
          <p:cNvSpPr/>
          <p:nvPr/>
        </p:nvSpPr>
        <p:spPr>
          <a:xfrm>
            <a:off x="2571120" y="449280"/>
            <a:ext cx="650520" cy="360"/>
          </a:xfrm>
          <a:prstGeom prst="straightConnector1">
            <a:avLst/>
          </a:prstGeom>
          <a:noFill/>
          <a:ln cap="rnd" w="12600">
            <a:solidFill>
              <a:srgbClr val="000000"/>
            </a:solidFill>
            <a:custDash>
              <a:ds d="4900000000" sp="3675000000"/>
            </a:custDash>
            <a:round/>
          </a:ln>
        </p:spPr>
      </p:sp>
      <p:sp>
        <p:nvSpPr>
          <p:cNvPr id="498" name="CustomShape 24"/>
          <p:cNvSpPr/>
          <p:nvPr/>
        </p:nvSpPr>
        <p:spPr>
          <a:xfrm flipH="1">
            <a:off x="3220200" y="443520"/>
            <a:ext cx="360" cy="1335240"/>
          </a:xfrm>
          <a:prstGeom prst="straightConnector1">
            <a:avLst/>
          </a:prstGeom>
          <a:noFill/>
          <a:ln cap="rnd" w="12600">
            <a:solidFill>
              <a:srgbClr val="000000"/>
            </a:solidFill>
            <a:custDash>
              <a:ds d="4900000000" sp="3675000000"/>
            </a:custDash>
            <a:round/>
          </a:ln>
        </p:spPr>
      </p:sp>
      <p:sp>
        <p:nvSpPr>
          <p:cNvPr id="499" name="CustomShape 25"/>
          <p:cNvSpPr/>
          <p:nvPr/>
        </p:nvSpPr>
        <p:spPr>
          <a:xfrm>
            <a:off x="2576160" y="444240"/>
            <a:ext cx="360" cy="311040"/>
          </a:xfrm>
          <a:prstGeom prst="straightConnector1">
            <a:avLst/>
          </a:prstGeom>
          <a:noFill/>
          <a:ln cap="rnd" w="12600">
            <a:solidFill>
              <a:srgbClr val="000000"/>
            </a:solidFill>
            <a:custDash>
              <a:ds d="4900000000" sp="3675000000"/>
            </a:custDash>
            <a:round/>
          </a:ln>
        </p:spPr>
      </p:sp>
      <p:sp>
        <p:nvSpPr>
          <p:cNvPr id="500" name="CustomShape 26"/>
          <p:cNvSpPr/>
          <p:nvPr/>
        </p:nvSpPr>
        <p:spPr>
          <a:xfrm>
            <a:off x="2782440" y="1766160"/>
            <a:ext cx="439200" cy="360"/>
          </a:xfrm>
          <a:prstGeom prst="straightConnector1">
            <a:avLst/>
          </a:prstGeom>
          <a:noFill/>
          <a:ln cap="rnd" w="12600">
            <a:solidFill>
              <a:srgbClr val="000000"/>
            </a:solidFill>
            <a:custDash>
              <a:ds d="4900000000" sp="3675000000"/>
            </a:custDash>
            <a:round/>
            <a:headEnd len="med" type="triangle" w="med"/>
          </a:ln>
        </p:spPr>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38</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flipH="1">
            <a:off x="175680" y="2285640"/>
            <a:ext cx="7595280" cy="478800"/>
          </a:xfrm>
          <a:prstGeom prst="rect">
            <a:avLst/>
          </a:prstGeom>
          <a:solidFill>
            <a:srgbClr val="1b93dd"/>
          </a:solidFill>
          <a:ln w="9360">
            <a:noFill/>
          </a:ln>
        </p:spPr>
      </p:sp>
      <p:sp>
        <p:nvSpPr>
          <p:cNvPr id="105" name="CustomShape 2"/>
          <p:cNvSpPr/>
          <p:nvPr/>
        </p:nvSpPr>
        <p:spPr>
          <a:xfrm flipH="1">
            <a:off x="451440" y="2123280"/>
            <a:ext cx="2110320" cy="821520"/>
          </a:xfrm>
          <a:prstGeom prst="rect">
            <a:avLst/>
          </a:prstGeom>
          <a:noFill/>
          <a:ln>
            <a:noFill/>
          </a:ln>
        </p:spPr>
        <p:txBody>
          <a:bodyPr lIns="90000" rIns="90000" tIns="45000" bIns="45000" anchor="ctr"/>
          <a:p>
            <a:pPr>
              <a:lnSpc>
                <a:spcPct val="100000"/>
              </a:lnSpc>
            </a:pPr>
            <a:r>
              <a:rPr lang="fr-FR" sz="2400">
                <a:solidFill>
                  <a:srgbClr val="ffffff"/>
                </a:solidFill>
                <a:latin typeface="Futura Condensed"/>
              </a:rPr>
              <a:t>THE “BIG IDEA”</a:t>
            </a:r>
            <a:endParaRPr/>
          </a:p>
        </p:txBody>
      </p:sp>
      <p:sp>
        <p:nvSpPr>
          <p:cNvPr id="106" name="CustomShape 3"/>
          <p:cNvSpPr/>
          <p:nvPr/>
        </p:nvSpPr>
        <p:spPr>
          <a:xfrm>
            <a:off x="476640" y="2884320"/>
            <a:ext cx="3129480" cy="8485200"/>
          </a:xfrm>
          <a:prstGeom prst="rect">
            <a:avLst/>
          </a:prstGeom>
          <a:noFill/>
          <a:ln w="6480">
            <a:noFill/>
          </a:ln>
        </p:spPr>
        <p:txBody>
          <a:bodyPr lIns="90000" rIns="90000" tIns="45000" bIns="45000"/>
          <a:p>
            <a:pPr algn="just">
              <a:lnSpc>
                <a:spcPct val="100000"/>
              </a:lnSpc>
            </a:pPr>
            <a:r>
              <a:rPr lang="fr-FR" sz="1200">
                <a:solidFill>
                  <a:srgbClr val="000000"/>
                </a:solidFill>
                <a:latin typeface="Futura Condensed"/>
              </a:rPr>
              <a:t>Many of the educators that we have worked with over the years wrestle with two questions when getting started with creative computing: “What’s the best way of helping learners get started?” and “What do I, as teacher, need to know?” The writings of Seymour Papert (a renowned mathematician, educator, and major influence on the development of Scratch through the Logo programming language) serve as inspiration for thinking about these questions.</a:t>
            </a:r>
            <a:endParaRPr/>
          </a:p>
          <a:p>
            <a:pPr algn="just">
              <a:lnSpc>
                <a:spcPct val="100000"/>
              </a:lnSpc>
            </a:pPr>
            <a:endParaRPr/>
          </a:p>
          <a:p>
            <a:pPr algn="just">
              <a:lnSpc>
                <a:spcPct val="100000"/>
              </a:lnSpc>
            </a:pPr>
            <a:r>
              <a:rPr lang="fr-FR" sz="1200">
                <a:solidFill>
                  <a:srgbClr val="000000"/>
                </a:solidFill>
                <a:latin typeface="Futura Condensed"/>
              </a:rPr>
              <a:t>With respect to the first question, two extreme positions tend to be taken up. Either learners need to be told what to do and should have highly structured experiences – or learners need to be left totally alone to explore under their own direction. Papert, a proponent of the notion that young learners should act as advocates for and explorers of their own thinking and learning, encouraged teachers to seek a balance between teaching and learning. Throughout the guide, we vary the amount of structure in the activities in an effort to provide balance.</a:t>
            </a:r>
            <a:endParaRPr/>
          </a:p>
          <a:p>
            <a:pPr algn="just">
              <a:lnSpc>
                <a:spcPct val="100000"/>
              </a:lnSpc>
            </a:pPr>
            <a:endParaRPr/>
          </a:p>
          <a:p>
            <a:pPr algn="just">
              <a:lnSpc>
                <a:spcPct val="100000"/>
              </a:lnSpc>
            </a:pPr>
            <a:r>
              <a:rPr lang="fr-FR" sz="1200">
                <a:solidFill>
                  <a:srgbClr val="000000"/>
                </a:solidFill>
                <a:latin typeface="Futura Condensed"/>
              </a:rPr>
              <a:t>With respect to the second question, educators sometimes worry that they don’t “know” enough about Scratch to be able to help others. We encourage you to take a broad view of what it means to “know” Scratch. You don’t need to know everything about the Scratch interface or how to solve every problem that a learner encounters. But, as Papert noted, educators can serve as cognitive guides, asking questions and helping break down problems into manageable pieces.</a:t>
            </a:r>
            <a:endParaRPr/>
          </a:p>
        </p:txBody>
      </p:sp>
      <p:sp>
        <p:nvSpPr>
          <p:cNvPr id="107" name="CustomShape 4"/>
          <p:cNvSpPr/>
          <p:nvPr/>
        </p:nvSpPr>
        <p:spPr>
          <a:xfrm>
            <a:off x="457200" y="464040"/>
            <a:ext cx="2815200" cy="25128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UNIT 1</a:t>
            </a:r>
            <a:endParaRPr/>
          </a:p>
          <a:p>
            <a:pPr>
              <a:lnSpc>
                <a:spcPct val="100000"/>
              </a:lnSpc>
            </a:pPr>
            <a:r>
              <a:rPr lang="fr-FR" sz="5300">
                <a:solidFill>
                  <a:srgbClr val="000000"/>
                </a:solidFill>
                <a:latin typeface="Futura Condensed"/>
              </a:rPr>
              <a:t>OVERVIEW</a:t>
            </a:r>
            <a:endParaRPr/>
          </a:p>
        </p:txBody>
      </p:sp>
      <p:sp>
        <p:nvSpPr>
          <p:cNvPr id="108" name="CustomShape 5"/>
          <p:cNvSpPr/>
          <p:nvPr/>
        </p:nvSpPr>
        <p:spPr>
          <a:xfrm rot="631200">
            <a:off x="3766680" y="2978280"/>
            <a:ext cx="3725640" cy="3590280"/>
          </a:xfrm>
          <a:prstGeom prst="wedgeEllipseCallout">
            <a:avLst>
              <a:gd name="adj1" fmla="val -41492"/>
              <a:gd name="adj2" fmla="val 52914"/>
            </a:avLst>
          </a:prstGeom>
          <a:noFill/>
          <a:ln cap="rnd" w="9360">
            <a:solidFill>
              <a:srgbClr val="1b93dd"/>
            </a:solidFill>
            <a:custDash>
              <a:ds d="4900000000" sp="3675000000"/>
            </a:custDash>
            <a:round/>
          </a:ln>
        </p:spPr>
        <p:txBody>
          <a:bodyPr lIns="90000" rIns="90000" tIns="45000" bIns="45000" anchor="ctr"/>
          <a:p>
            <a:pPr algn="just">
              <a:lnSpc>
                <a:spcPct val="100000"/>
              </a:lnSpc>
            </a:pPr>
            <a:r>
              <a:rPr lang="fr-FR" sz="1200">
                <a:solidFill>
                  <a:srgbClr val="000000"/>
                </a:solidFill>
                <a:latin typeface="Futura Condensed"/>
              </a:rPr>
              <a:t>As they puzzled together the child had a revelation: “Do you mean,” he said, “that you really don’t know how to fix it?” The child did not yet know how to say it, but what had been revealed to him was that he and the teacher had been engaged together in a research project. The incident is poignant. It speaks of all the times this child entered into teachers’ games of “let’s do that together” all the while knowing that the collaboration was a fiction. Discovery cannot be a setup; invention cannot be scheduled.</a:t>
            </a:r>
            <a:endParaRPr/>
          </a:p>
          <a:p>
            <a:pPr algn="r">
              <a:lnSpc>
                <a:spcPct val="100000"/>
              </a:lnSpc>
            </a:pPr>
            <a:r>
              <a:rPr lang="fr-FR" sz="1200">
                <a:solidFill>
                  <a:srgbClr val="000000"/>
                </a:solidFill>
                <a:latin typeface="Futura Condensed"/>
              </a:rPr>
              <a:t>(Papert, 1980, p. 115)</a:t>
            </a:r>
            <a:endParaRPr/>
          </a:p>
        </p:txBody>
      </p:sp>
      <p:sp>
        <p:nvSpPr>
          <p:cNvPr id="109" name="CustomShape 6"/>
          <p:cNvSpPr/>
          <p:nvPr/>
        </p:nvSpPr>
        <p:spPr>
          <a:xfrm>
            <a:off x="457200" y="8376120"/>
            <a:ext cx="3306600" cy="303120"/>
          </a:xfrm>
          <a:prstGeom prst="rect">
            <a:avLst/>
          </a:prstGeom>
          <a:noFill/>
          <a:ln>
            <a:noFill/>
          </a:ln>
        </p:spPr>
        <p:txBody>
          <a:bodyPr lIns="90000" rIns="90000" tIns="45000" bIns="45000"/>
          <a:p>
            <a:pPr>
              <a:lnSpc>
                <a:spcPct val="100000"/>
              </a:lnSpc>
            </a:pPr>
            <a:r>
              <a:rPr lang="fr-FR" sz="1400">
                <a:solidFill>
                  <a:srgbClr val="000000"/>
                </a:solidFill>
                <a:latin typeface="Futura Condensed"/>
              </a:rPr>
              <a:t>LEARNING OBJECTIVES</a:t>
            </a:r>
            <a:endParaRPr/>
          </a:p>
        </p:txBody>
      </p:sp>
      <p:sp>
        <p:nvSpPr>
          <p:cNvPr id="110" name="CustomShape 7"/>
          <p:cNvSpPr/>
          <p:nvPr/>
        </p:nvSpPr>
        <p:spPr>
          <a:xfrm>
            <a:off x="457200" y="8020080"/>
            <a:ext cx="3230640" cy="1763280"/>
          </a:xfrm>
          <a:prstGeom prst="rect">
            <a:avLst/>
          </a:prstGeom>
          <a:noFill/>
          <a:ln w="6480">
            <a:noFill/>
          </a:ln>
        </p:spPr>
        <p:txBody>
          <a:bodyPr lIns="90000" rIns="90000" tIns="45000" bIns="45000" anchor="b"/>
          <a:p>
            <a:pPr>
              <a:lnSpc>
                <a:spcPct val="100000"/>
              </a:lnSpc>
            </a:pPr>
            <a:r>
              <a:rPr lang="fr-FR" sz="1100">
                <a:solidFill>
                  <a:srgbClr val="000000"/>
                </a:solidFill>
                <a:latin typeface="Futura Condensed"/>
              </a:rPr>
              <a:t>Students will:</a:t>
            </a:r>
            <a:endParaRPr/>
          </a:p>
          <a:p>
            <a:pPr>
              <a:lnSpc>
                <a:spcPct val="100000"/>
              </a:lnSpc>
              <a:buFont typeface="Lucida Grande"/>
              <a:buChar char="+"/>
            </a:pPr>
            <a:r>
              <a:rPr lang="fr-FR" sz="1100">
                <a:solidFill>
                  <a:srgbClr val="000000"/>
                </a:solidFill>
                <a:latin typeface="Futura Condensed"/>
              </a:rPr>
              <a:t>build on initial explorations of the Scratch environment by creating an interactive Scratch project </a:t>
            </a:r>
            <a:endParaRPr/>
          </a:p>
          <a:p>
            <a:pPr>
              <a:lnSpc>
                <a:spcPct val="100000"/>
              </a:lnSpc>
              <a:buFont typeface="Lucida Grande"/>
              <a:buChar char="+"/>
            </a:pPr>
            <a:r>
              <a:rPr lang="fr-FR" sz="1100">
                <a:solidFill>
                  <a:srgbClr val="000000"/>
                </a:solidFill>
                <a:latin typeface="Futura Condensed"/>
              </a:rPr>
              <a:t>be introduced to a wider range of Scratch blocks</a:t>
            </a:r>
            <a:endParaRPr/>
          </a:p>
          <a:p>
            <a:pPr>
              <a:lnSpc>
                <a:spcPct val="100000"/>
              </a:lnSpc>
              <a:buFont typeface="Lucida Grande"/>
              <a:buChar char="+"/>
            </a:pPr>
            <a:r>
              <a:rPr lang="fr-FR" sz="1100">
                <a:solidFill>
                  <a:srgbClr val="000000"/>
                </a:solidFill>
                <a:latin typeface="Futura Condensed"/>
              </a:rPr>
              <a:t>become familiar with the concept of sequence</a:t>
            </a:r>
            <a:endParaRPr/>
          </a:p>
          <a:p>
            <a:pPr>
              <a:lnSpc>
                <a:spcPct val="100000"/>
              </a:lnSpc>
              <a:buFont typeface="Lucida Grande"/>
              <a:buChar char="+"/>
            </a:pPr>
            <a:r>
              <a:rPr lang="fr-FR" sz="1100">
                <a:solidFill>
                  <a:srgbClr val="000000"/>
                </a:solidFill>
                <a:latin typeface="Futura Condensed"/>
              </a:rPr>
              <a:t>practice experimenting and iterating while creating projects</a:t>
            </a:r>
            <a:endParaRPr/>
          </a:p>
        </p:txBody>
      </p:sp>
      <p:sp>
        <p:nvSpPr>
          <p:cNvPr id="111" name="Line 8"/>
          <p:cNvSpPr/>
          <p:nvPr/>
        </p:nvSpPr>
        <p:spPr>
          <a:xfrm>
            <a:off x="555840" y="8677440"/>
            <a:ext cx="3110400" cy="0"/>
          </a:xfrm>
          <a:prstGeom prst="line">
            <a:avLst/>
          </a:prstGeom>
          <a:ln w="9360">
            <a:solidFill>
              <a:srgbClr val="000000"/>
            </a:solidFill>
            <a:round/>
          </a:ln>
        </p:spPr>
      </p:sp>
      <p:sp>
        <p:nvSpPr>
          <p:cNvPr id="112" name="CustomShape 9"/>
          <p:cNvSpPr/>
          <p:nvPr/>
        </p:nvSpPr>
        <p:spPr>
          <a:xfrm>
            <a:off x="4128120" y="8396280"/>
            <a:ext cx="3116520" cy="1307520"/>
          </a:xfrm>
          <a:prstGeom prst="rect">
            <a:avLst/>
          </a:prstGeom>
          <a:noFill/>
          <a:ln w="6480">
            <a:noFill/>
          </a:ln>
        </p:spPr>
        <p:txBody>
          <a:bodyPr lIns="90000" rIns="90000" tIns="45000" bIns="45000" anchor="b"/>
          <a:p>
            <a:pPr>
              <a:lnSpc>
                <a:spcPct val="100000"/>
              </a:lnSpc>
              <a:buFont typeface="Lucida Grande"/>
              <a:buChar char="+"/>
            </a:pPr>
            <a:r>
              <a:rPr lang="fr-FR" sz="1000">
                <a:solidFill>
                  <a:srgbClr val="000000"/>
                </a:solidFill>
                <a:latin typeface="Futura Condensed"/>
              </a:rPr>
              <a:t>Make sure students already have a Scratch account for saving and sharing their projects online.</a:t>
            </a:r>
            <a:endParaRPr/>
          </a:p>
          <a:p>
            <a:pPr>
              <a:lnSpc>
                <a:spcPct val="100000"/>
              </a:lnSpc>
              <a:buFont typeface="Lucida Grande"/>
              <a:buChar char="+"/>
            </a:pPr>
            <a:r>
              <a:rPr lang="fr-FR" sz="1000">
                <a:solidFill>
                  <a:srgbClr val="000000"/>
                </a:solidFill>
                <a:latin typeface="Futura Condensed"/>
              </a:rPr>
              <a:t>Think about how you plan to access your students’ work. For example, you can create class studios to collect projects, have students email you project links, or start a class blog.</a:t>
            </a:r>
            <a:endParaRPr/>
          </a:p>
        </p:txBody>
      </p:sp>
      <p:sp>
        <p:nvSpPr>
          <p:cNvPr id="113" name="CustomShape 10"/>
          <p:cNvSpPr/>
          <p:nvPr/>
        </p:nvSpPr>
        <p:spPr>
          <a:xfrm>
            <a:off x="4128120" y="8384400"/>
            <a:ext cx="3306600" cy="303120"/>
          </a:xfrm>
          <a:prstGeom prst="rect">
            <a:avLst/>
          </a:prstGeom>
          <a:noFill/>
          <a:ln>
            <a:noFill/>
          </a:ln>
        </p:spPr>
        <p:txBody>
          <a:bodyPr lIns="90000" rIns="90000" tIns="45000" bIns="45000"/>
          <a:p>
            <a:pPr>
              <a:lnSpc>
                <a:spcPct val="100000"/>
              </a:lnSpc>
            </a:pPr>
            <a:r>
              <a:rPr lang="fr-FR" sz="1400">
                <a:solidFill>
                  <a:srgbClr val="000000"/>
                </a:solidFill>
                <a:latin typeface="Futura Condensed"/>
              </a:rPr>
              <a:t>NOTES</a:t>
            </a:r>
            <a:endParaRPr/>
          </a:p>
        </p:txBody>
      </p:sp>
      <p:sp>
        <p:nvSpPr>
          <p:cNvPr id="114" name="Line 11"/>
          <p:cNvSpPr/>
          <p:nvPr/>
        </p:nvSpPr>
        <p:spPr>
          <a:xfrm>
            <a:off x="4204080" y="8686440"/>
            <a:ext cx="3110400" cy="0"/>
          </a:xfrm>
          <a:prstGeom prst="line">
            <a:avLst/>
          </a:prstGeom>
          <a:ln w="9360">
            <a:solidFill>
              <a:srgbClr val="000000"/>
            </a:solidFill>
            <a:round/>
          </a:ln>
        </p:spPr>
      </p:sp>
      <p:sp>
        <p:nvSpPr>
          <p:cNvPr id="115" name="CustomShape 12"/>
          <p:cNvSpPr/>
          <p:nvPr/>
        </p:nvSpPr>
        <p:spPr>
          <a:xfrm>
            <a:off x="4128120" y="7314120"/>
            <a:ext cx="3116520" cy="979200"/>
          </a:xfrm>
          <a:prstGeom prst="rect">
            <a:avLst/>
          </a:prstGeom>
          <a:noFill/>
          <a:ln w="6480">
            <a:noFill/>
          </a:ln>
        </p:spPr>
        <p:txBody>
          <a:bodyPr lIns="90000" rIns="90000" tIns="45000" bIns="45000" anchor="b"/>
          <a:p>
            <a:pPr>
              <a:lnSpc>
                <a:spcPct val="100000"/>
              </a:lnSpc>
              <a:buFont typeface="Lucida Grande"/>
              <a:buChar char="+"/>
            </a:pPr>
            <a:r>
              <a:rPr lang="fr-FR" sz="1100">
                <a:solidFill>
                  <a:srgbClr val="000000"/>
                </a:solidFill>
                <a:latin typeface="Futura Condensed"/>
              </a:rPr>
              <a:t>experimenting and iterating</a:t>
            </a:r>
            <a:endParaRPr/>
          </a:p>
          <a:p>
            <a:pPr>
              <a:lnSpc>
                <a:spcPct val="100000"/>
              </a:lnSpc>
              <a:buFont typeface="Lucida Grande"/>
              <a:buChar char="+"/>
            </a:pPr>
            <a:r>
              <a:rPr lang="fr-FR" sz="1100">
                <a:solidFill>
                  <a:srgbClr val="000000"/>
                </a:solidFill>
                <a:latin typeface="Futura Condensed"/>
              </a:rPr>
              <a:t>testing and debugging</a:t>
            </a:r>
            <a:endParaRPr/>
          </a:p>
          <a:p>
            <a:pPr>
              <a:lnSpc>
                <a:spcPct val="100000"/>
              </a:lnSpc>
              <a:buFont typeface="Lucida Grande"/>
              <a:buChar char="+"/>
            </a:pPr>
            <a:r>
              <a:rPr lang="fr-FR" sz="1100">
                <a:solidFill>
                  <a:srgbClr val="000000"/>
                </a:solidFill>
                <a:latin typeface="Futura Condensed"/>
              </a:rPr>
              <a:t>sequence</a:t>
            </a:r>
            <a:endParaRPr/>
          </a:p>
          <a:p>
            <a:pPr>
              <a:lnSpc>
                <a:spcPct val="100000"/>
              </a:lnSpc>
              <a:buFont typeface="Lucida Grande"/>
              <a:buChar char="+"/>
            </a:pPr>
            <a:r>
              <a:rPr lang="fr-FR" sz="1100">
                <a:solidFill>
                  <a:srgbClr val="000000"/>
                </a:solidFill>
                <a:latin typeface="Futura Condensed"/>
              </a:rPr>
              <a:t>sprite</a:t>
            </a:r>
            <a:endParaRPr/>
          </a:p>
          <a:p>
            <a:pPr>
              <a:lnSpc>
                <a:spcPct val="100000"/>
              </a:lnSpc>
              <a:buFont typeface="Lucida Grande"/>
              <a:buChar char="+"/>
            </a:pPr>
            <a:r>
              <a:rPr lang="fr-FR" sz="1100">
                <a:solidFill>
                  <a:srgbClr val="000000"/>
                </a:solidFill>
                <a:latin typeface="Futura Condensed"/>
              </a:rPr>
              <a:t>motion</a:t>
            </a:r>
            <a:endParaRPr/>
          </a:p>
          <a:p>
            <a:pPr>
              <a:lnSpc>
                <a:spcPct val="100000"/>
              </a:lnSpc>
              <a:buFont typeface="Lucida Grande"/>
              <a:buChar char="+"/>
            </a:pPr>
            <a:r>
              <a:rPr lang="fr-FR" sz="1100">
                <a:solidFill>
                  <a:srgbClr val="000000"/>
                </a:solidFill>
                <a:latin typeface="Futura Condensed"/>
              </a:rPr>
              <a:t>looks</a:t>
            </a:r>
            <a:endParaRPr/>
          </a:p>
          <a:p>
            <a:pPr>
              <a:lnSpc>
                <a:spcPct val="100000"/>
              </a:lnSpc>
              <a:buFont typeface="Lucida Grande"/>
              <a:buChar char="+"/>
            </a:pPr>
            <a:r>
              <a:rPr lang="fr-FR" sz="1100">
                <a:solidFill>
                  <a:srgbClr val="000000"/>
                </a:solidFill>
                <a:latin typeface="Futura Condensed"/>
              </a:rPr>
              <a:t>sound</a:t>
            </a:r>
            <a:endParaRPr/>
          </a:p>
          <a:p>
            <a:pPr>
              <a:lnSpc>
                <a:spcPct val="100000"/>
              </a:lnSpc>
              <a:buFont typeface="Lucida Grande"/>
              <a:buChar char="+"/>
            </a:pPr>
            <a:r>
              <a:rPr lang="fr-FR" sz="1100">
                <a:solidFill>
                  <a:srgbClr val="000000"/>
                </a:solidFill>
                <a:latin typeface="Futura Condensed"/>
              </a:rPr>
              <a:t>costume</a:t>
            </a:r>
            <a:endParaRPr/>
          </a:p>
          <a:p>
            <a:pPr>
              <a:lnSpc>
                <a:spcPct val="100000"/>
              </a:lnSpc>
              <a:buFont typeface="Lucida Grande"/>
              <a:buChar char="+"/>
            </a:pPr>
            <a:r>
              <a:rPr lang="fr-FR" sz="1100">
                <a:solidFill>
                  <a:srgbClr val="000000"/>
                </a:solidFill>
                <a:latin typeface="Futura Condensed"/>
              </a:rPr>
              <a:t>backdrop</a:t>
            </a:r>
            <a:endParaRPr/>
          </a:p>
          <a:p>
            <a:pPr>
              <a:lnSpc>
                <a:spcPct val="100000"/>
              </a:lnSpc>
              <a:buFont typeface="Lucida Grande"/>
              <a:buChar char="+"/>
            </a:pPr>
            <a:r>
              <a:rPr lang="fr-FR" sz="1100">
                <a:solidFill>
                  <a:srgbClr val="000000"/>
                </a:solidFill>
                <a:latin typeface="Futura Condensed"/>
              </a:rPr>
              <a:t>tips window</a:t>
            </a:r>
            <a:endParaRPr/>
          </a:p>
          <a:p>
            <a:pPr>
              <a:lnSpc>
                <a:spcPct val="100000"/>
              </a:lnSpc>
              <a:buFont typeface="Lucida Grande"/>
              <a:buChar char="+"/>
            </a:pPr>
            <a:r>
              <a:rPr lang="fr-FR" sz="1100">
                <a:solidFill>
                  <a:srgbClr val="000000"/>
                </a:solidFill>
                <a:latin typeface="Futura Condensed"/>
              </a:rPr>
              <a:t>remix</a:t>
            </a:r>
            <a:endParaRPr/>
          </a:p>
          <a:p>
            <a:pPr>
              <a:lnSpc>
                <a:spcPct val="100000"/>
              </a:lnSpc>
              <a:buFont typeface="Lucida Grande"/>
              <a:buChar char="+"/>
            </a:pPr>
            <a:r>
              <a:rPr lang="fr-FR" sz="1100">
                <a:solidFill>
                  <a:srgbClr val="000000"/>
                </a:solidFill>
                <a:latin typeface="Futura Condensed"/>
              </a:rPr>
              <a:t>interactive collage</a:t>
            </a:r>
            <a:endParaRPr/>
          </a:p>
          <a:p>
            <a:pPr>
              <a:lnSpc>
                <a:spcPct val="100000"/>
              </a:lnSpc>
              <a:buFont typeface="Lucida Grande"/>
              <a:buChar char="+"/>
            </a:pPr>
            <a:r>
              <a:rPr lang="fr-FR" sz="1100">
                <a:solidFill>
                  <a:srgbClr val="000000"/>
                </a:solidFill>
                <a:latin typeface="Futura Condensed"/>
              </a:rPr>
              <a:t>pair-share</a:t>
            </a:r>
            <a:endParaRPr/>
          </a:p>
        </p:txBody>
      </p:sp>
      <p:sp>
        <p:nvSpPr>
          <p:cNvPr id="116" name="CustomShape 13"/>
          <p:cNvSpPr/>
          <p:nvPr/>
        </p:nvSpPr>
        <p:spPr>
          <a:xfrm>
            <a:off x="4128120" y="7009920"/>
            <a:ext cx="3306600" cy="515520"/>
          </a:xfrm>
          <a:prstGeom prst="rect">
            <a:avLst/>
          </a:prstGeom>
          <a:noFill/>
          <a:ln>
            <a:noFill/>
          </a:ln>
        </p:spPr>
        <p:txBody>
          <a:bodyPr lIns="90000" rIns="90000" tIns="45000" bIns="45000"/>
          <a:p>
            <a:pPr>
              <a:lnSpc>
                <a:spcPct val="100000"/>
              </a:lnSpc>
            </a:pPr>
            <a:r>
              <a:rPr lang="fr-FR" sz="1400">
                <a:solidFill>
                  <a:srgbClr val="000000"/>
                </a:solidFill>
                <a:latin typeface="Futura Condensed"/>
              </a:rPr>
              <a:t>KEY WORDS, CONCEPTS, &amp; PRACTICES</a:t>
            </a:r>
            <a:endParaRPr/>
          </a:p>
        </p:txBody>
      </p:sp>
      <p:sp>
        <p:nvSpPr>
          <p:cNvPr id="117" name="Line 14"/>
          <p:cNvSpPr/>
          <p:nvPr/>
        </p:nvSpPr>
        <p:spPr>
          <a:xfrm>
            <a:off x="4204080" y="7311240"/>
            <a:ext cx="3108600" cy="0"/>
          </a:xfrm>
          <a:prstGeom prst="line">
            <a:avLst/>
          </a:prstGeom>
          <a:ln w="9360">
            <a:solidFill>
              <a:srgbClr val="000000"/>
            </a:solidFill>
            <a:round/>
          </a:ln>
        </p:spPr>
      </p:sp>
      <p:sp>
        <p:nvSpPr>
          <p:cNvPr id="118" name="CustomShape 15"/>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24</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060800" y="1480680"/>
            <a:ext cx="3273120" cy="5199840"/>
          </a:xfrm>
          <a:prstGeom prst="rect">
            <a:avLst/>
          </a:prstGeom>
          <a:noFill/>
          <a:ln w="6480">
            <a:noFill/>
          </a:ln>
        </p:spPr>
        <p:txBody>
          <a:bodyPr lIns="90000" rIns="90000" tIns="45000" bIns="45000"/>
          <a:p>
            <a:pPr algn="just">
              <a:lnSpc>
                <a:spcPct val="100000"/>
              </a:lnSpc>
            </a:pPr>
            <a:r>
              <a:rPr lang="fr-FR" sz="1200">
                <a:solidFill>
                  <a:srgbClr val="000000"/>
                </a:solidFill>
                <a:latin typeface="Futura Condensed"/>
              </a:rPr>
              <a:t>This unit includes a mix of structured and open-ended activities that engage students in exploration of the key concept of sequence – identifying and specifying an ordered series of instructions. This is often a powerful moment for students: they’re telling the computer what to do, by translating their ideas into blocks of computer code.</a:t>
            </a:r>
            <a:endParaRPr/>
          </a:p>
          <a:p>
            <a:pPr algn="just">
              <a:lnSpc>
                <a:spcPct val="100000"/>
              </a:lnSpc>
            </a:pPr>
            <a:endParaRPr/>
          </a:p>
          <a:p>
            <a:pPr algn="just">
              <a:lnSpc>
                <a:spcPct val="100000"/>
              </a:lnSpc>
            </a:pPr>
            <a:r>
              <a:rPr lang="fr-FR" sz="1200">
                <a:solidFill>
                  <a:srgbClr val="000000"/>
                </a:solidFill>
                <a:latin typeface="Futura Condensed"/>
              </a:rPr>
              <a:t>From a step-by-step tutorial, to playing with a constrained number of blocks, to a debugging challenge, each activity helps learners build the skills needed to create an About Me project.  In the culminating project, learners will explore and experiment with sprites, costumes, looks, backdrops, and sounds to create a personalized, interactive collage in Scratch.</a:t>
            </a:r>
            <a:endParaRPr/>
          </a:p>
          <a:p>
            <a:pPr algn="just">
              <a:lnSpc>
                <a:spcPct val="100000"/>
              </a:lnSpc>
            </a:pPr>
            <a:endParaRPr/>
          </a:p>
          <a:p>
            <a:pPr algn="just">
              <a:lnSpc>
                <a:spcPct val="100000"/>
              </a:lnSpc>
            </a:pPr>
            <a:r>
              <a:rPr lang="fr-FR" sz="1200">
                <a:solidFill>
                  <a:srgbClr val="000000"/>
                </a:solidFill>
                <a:latin typeface="Futura Condensed"/>
              </a:rPr>
              <a:t>Take advantage of all the activities or pick a few that cater to your students’ specific needs and interests; the choice is up to you. If you’re not sure where to start, a possible order for the activities is suggested below.</a:t>
            </a:r>
            <a:endParaRPr/>
          </a:p>
        </p:txBody>
      </p:sp>
      <p:sp>
        <p:nvSpPr>
          <p:cNvPr id="120" name="Line 2"/>
          <p:cNvSpPr/>
          <p:nvPr/>
        </p:nvSpPr>
        <p:spPr>
          <a:xfrm flipH="1" flipV="1">
            <a:off x="2175840" y="6396480"/>
            <a:ext cx="3600" cy="281160"/>
          </a:xfrm>
          <a:prstGeom prst="line">
            <a:avLst/>
          </a:prstGeom>
          <a:ln w="12600">
            <a:solidFill>
              <a:srgbClr val="000000"/>
            </a:solidFill>
            <a:round/>
            <a:headEnd len="med" type="triangle" w="med"/>
          </a:ln>
        </p:spPr>
      </p:sp>
      <p:sp>
        <p:nvSpPr>
          <p:cNvPr id="121" name="Line 3"/>
          <p:cNvSpPr/>
          <p:nvPr/>
        </p:nvSpPr>
        <p:spPr>
          <a:xfrm flipH="1" flipV="1">
            <a:off x="3358440" y="6392520"/>
            <a:ext cx="3600" cy="281160"/>
          </a:xfrm>
          <a:prstGeom prst="line">
            <a:avLst/>
          </a:prstGeom>
          <a:ln w="12600">
            <a:solidFill>
              <a:srgbClr val="000000"/>
            </a:solidFill>
            <a:round/>
            <a:headEnd len="med" type="triangle" w="med"/>
          </a:ln>
        </p:spPr>
      </p:sp>
      <p:sp>
        <p:nvSpPr>
          <p:cNvPr id="122" name="Line 4"/>
          <p:cNvSpPr/>
          <p:nvPr/>
        </p:nvSpPr>
        <p:spPr>
          <a:xfrm>
            <a:off x="2175840" y="6399360"/>
            <a:ext cx="1186200" cy="0"/>
          </a:xfrm>
          <a:prstGeom prst="line">
            <a:avLst/>
          </a:prstGeom>
          <a:ln w="12600">
            <a:solidFill>
              <a:srgbClr val="000000"/>
            </a:solidFill>
            <a:round/>
          </a:ln>
        </p:spPr>
      </p:sp>
      <p:sp>
        <p:nvSpPr>
          <p:cNvPr id="123" name="CustomShape 5"/>
          <p:cNvSpPr/>
          <p:nvPr/>
        </p:nvSpPr>
        <p:spPr>
          <a:xfrm>
            <a:off x="2327040" y="6279480"/>
            <a:ext cx="883440" cy="249840"/>
          </a:xfrm>
          <a:prstGeom prst="rect">
            <a:avLst/>
          </a:prstGeom>
          <a:solidFill>
            <a:srgbClr val="ffffff"/>
          </a:solidFill>
          <a:ln>
            <a:noFill/>
          </a:ln>
        </p:spPr>
        <p:txBody>
          <a:bodyPr wrap="none" lIns="90000" rIns="90000" tIns="45000" bIns="45000"/>
          <a:p>
            <a:pPr algn="ctr">
              <a:lnSpc>
                <a:spcPct val="100000"/>
              </a:lnSpc>
            </a:pPr>
            <a:r>
              <a:rPr lang="fr-FR" sz="1050">
                <a:solidFill>
                  <a:srgbClr val="000000"/>
                </a:solidFill>
                <a:latin typeface="Futura Condensed"/>
              </a:rPr>
              <a:t>SESSION 2</a:t>
            </a:r>
            <a:endParaRPr/>
          </a:p>
        </p:txBody>
      </p:sp>
      <p:sp>
        <p:nvSpPr>
          <p:cNvPr id="124" name="Line 6"/>
          <p:cNvSpPr/>
          <p:nvPr/>
        </p:nvSpPr>
        <p:spPr>
          <a:xfrm flipH="1" flipV="1">
            <a:off x="6873840" y="6528600"/>
            <a:ext cx="3960" cy="181800"/>
          </a:xfrm>
          <a:prstGeom prst="line">
            <a:avLst/>
          </a:prstGeom>
          <a:ln w="12600">
            <a:solidFill>
              <a:srgbClr val="000000"/>
            </a:solidFill>
            <a:round/>
            <a:headEnd len="med" type="triangle" w="med"/>
          </a:ln>
        </p:spPr>
      </p:sp>
      <p:sp>
        <p:nvSpPr>
          <p:cNvPr id="125" name="CustomShape 7"/>
          <p:cNvSpPr/>
          <p:nvPr/>
        </p:nvSpPr>
        <p:spPr>
          <a:xfrm>
            <a:off x="5987520" y="6304680"/>
            <a:ext cx="1776600" cy="249840"/>
          </a:xfrm>
          <a:prstGeom prst="rect">
            <a:avLst/>
          </a:prstGeom>
          <a:noFill/>
          <a:ln>
            <a:noFill/>
          </a:ln>
        </p:spPr>
        <p:txBody>
          <a:bodyPr wrap="none" lIns="90000" rIns="90000" tIns="45000" bIns="45000"/>
          <a:p>
            <a:pPr algn="ctr">
              <a:lnSpc>
                <a:spcPct val="100000"/>
              </a:lnSpc>
            </a:pPr>
            <a:r>
              <a:rPr lang="fr-FR" sz="1050">
                <a:solidFill>
                  <a:srgbClr val="000000"/>
                </a:solidFill>
                <a:latin typeface="Futura Condensed"/>
              </a:rPr>
              <a:t>SESSION 4 &amp; SESSION 5</a:t>
            </a:r>
            <a:endParaRPr/>
          </a:p>
        </p:txBody>
      </p:sp>
      <p:sp>
        <p:nvSpPr>
          <p:cNvPr id="126" name="Line 8"/>
          <p:cNvSpPr/>
          <p:nvPr/>
        </p:nvSpPr>
        <p:spPr>
          <a:xfrm flipH="1" flipV="1">
            <a:off x="991800" y="6526800"/>
            <a:ext cx="3960" cy="181800"/>
          </a:xfrm>
          <a:prstGeom prst="line">
            <a:avLst/>
          </a:prstGeom>
          <a:ln w="12600">
            <a:solidFill>
              <a:srgbClr val="000000"/>
            </a:solidFill>
            <a:round/>
            <a:headEnd len="med" type="triangle" w="med"/>
          </a:ln>
        </p:spPr>
      </p:sp>
      <p:sp>
        <p:nvSpPr>
          <p:cNvPr id="127" name="CustomShape 9"/>
          <p:cNvSpPr/>
          <p:nvPr/>
        </p:nvSpPr>
        <p:spPr>
          <a:xfrm>
            <a:off x="554040" y="6303240"/>
            <a:ext cx="883440" cy="249840"/>
          </a:xfrm>
          <a:prstGeom prst="rect">
            <a:avLst/>
          </a:prstGeom>
          <a:noFill/>
          <a:ln>
            <a:noFill/>
          </a:ln>
        </p:spPr>
        <p:txBody>
          <a:bodyPr wrap="none" lIns="90000" rIns="90000" tIns="45000" bIns="45000"/>
          <a:p>
            <a:pPr algn="ctr">
              <a:lnSpc>
                <a:spcPct val="100000"/>
              </a:lnSpc>
            </a:pPr>
            <a:r>
              <a:rPr lang="fr-FR" sz="1050">
                <a:solidFill>
                  <a:srgbClr val="000000"/>
                </a:solidFill>
                <a:latin typeface="Futura Condensed"/>
              </a:rPr>
              <a:t>SESSION 1</a:t>
            </a:r>
            <a:endParaRPr/>
          </a:p>
        </p:txBody>
      </p:sp>
      <p:sp>
        <p:nvSpPr>
          <p:cNvPr id="128" name="Line 10"/>
          <p:cNvSpPr/>
          <p:nvPr/>
        </p:nvSpPr>
        <p:spPr>
          <a:xfrm flipH="1" flipV="1">
            <a:off x="4519440" y="6422040"/>
            <a:ext cx="3960" cy="280800"/>
          </a:xfrm>
          <a:prstGeom prst="line">
            <a:avLst/>
          </a:prstGeom>
          <a:ln w="12600">
            <a:solidFill>
              <a:srgbClr val="000000"/>
            </a:solidFill>
            <a:round/>
            <a:headEnd len="med" type="triangle" w="med"/>
          </a:ln>
        </p:spPr>
      </p:sp>
      <p:sp>
        <p:nvSpPr>
          <p:cNvPr id="129" name="Line 11"/>
          <p:cNvSpPr/>
          <p:nvPr/>
        </p:nvSpPr>
        <p:spPr>
          <a:xfrm flipH="1" flipV="1">
            <a:off x="5702040" y="6418080"/>
            <a:ext cx="3960" cy="280800"/>
          </a:xfrm>
          <a:prstGeom prst="line">
            <a:avLst/>
          </a:prstGeom>
          <a:ln w="12600">
            <a:solidFill>
              <a:srgbClr val="000000"/>
            </a:solidFill>
            <a:round/>
            <a:headEnd len="med" type="triangle" w="med"/>
          </a:ln>
        </p:spPr>
      </p:sp>
      <p:sp>
        <p:nvSpPr>
          <p:cNvPr id="130" name="Line 12"/>
          <p:cNvSpPr/>
          <p:nvPr/>
        </p:nvSpPr>
        <p:spPr>
          <a:xfrm>
            <a:off x="4519440" y="6424560"/>
            <a:ext cx="1186560" cy="0"/>
          </a:xfrm>
          <a:prstGeom prst="line">
            <a:avLst/>
          </a:prstGeom>
          <a:ln w="12600">
            <a:solidFill>
              <a:srgbClr val="000000"/>
            </a:solidFill>
            <a:round/>
          </a:ln>
        </p:spPr>
      </p:sp>
      <p:sp>
        <p:nvSpPr>
          <p:cNvPr id="131" name="CustomShape 13"/>
          <p:cNvSpPr/>
          <p:nvPr/>
        </p:nvSpPr>
        <p:spPr>
          <a:xfrm>
            <a:off x="4671000" y="6304680"/>
            <a:ext cx="883440" cy="249840"/>
          </a:xfrm>
          <a:prstGeom prst="rect">
            <a:avLst/>
          </a:prstGeom>
          <a:solidFill>
            <a:srgbClr val="ffffff"/>
          </a:solidFill>
          <a:ln>
            <a:noFill/>
          </a:ln>
        </p:spPr>
        <p:txBody>
          <a:bodyPr wrap="none" lIns="90000" rIns="90000" tIns="45000" bIns="45000"/>
          <a:p>
            <a:pPr algn="ctr">
              <a:lnSpc>
                <a:spcPct val="100000"/>
              </a:lnSpc>
            </a:pPr>
            <a:r>
              <a:rPr lang="fr-FR" sz="1050">
                <a:solidFill>
                  <a:srgbClr val="000000"/>
                </a:solidFill>
                <a:latin typeface="Futura Condensed"/>
              </a:rPr>
              <a:t>SESSION 3</a:t>
            </a:r>
            <a:endParaRPr/>
          </a:p>
        </p:txBody>
      </p:sp>
      <p:sp>
        <p:nvSpPr>
          <p:cNvPr id="132" name="CustomShape 14"/>
          <p:cNvSpPr/>
          <p:nvPr/>
        </p:nvSpPr>
        <p:spPr>
          <a:xfrm>
            <a:off x="535320" y="7905600"/>
            <a:ext cx="927000" cy="176436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How can you express a sequence of dance moves using simple verbal instructions? </a:t>
            </a:r>
            <a:endParaRPr/>
          </a:p>
        </p:txBody>
      </p:sp>
      <p:sp>
        <p:nvSpPr>
          <p:cNvPr id="133" name="CustomShape 15"/>
          <p:cNvSpPr/>
          <p:nvPr/>
        </p:nvSpPr>
        <p:spPr>
          <a:xfrm rot="8076000">
            <a:off x="560880" y="6774120"/>
            <a:ext cx="876960" cy="876960"/>
          </a:xfrm>
          <a:prstGeom prst="teardrop">
            <a:avLst>
              <a:gd name="adj" fmla="val 100000"/>
            </a:avLst>
          </a:prstGeom>
          <a:solidFill>
            <a:srgbClr val="1b93dd"/>
          </a:solidFill>
          <a:ln w="9360">
            <a:noFill/>
          </a:ln>
        </p:spPr>
      </p:sp>
      <p:sp>
        <p:nvSpPr>
          <p:cNvPr id="134" name="CustomShape 16"/>
          <p:cNvSpPr/>
          <p:nvPr/>
        </p:nvSpPr>
        <p:spPr>
          <a:xfrm>
            <a:off x="535320" y="7012440"/>
            <a:ext cx="927000" cy="63684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PROGRAMMED TO DANCE</a:t>
            </a:r>
            <a:endParaRPr/>
          </a:p>
        </p:txBody>
      </p:sp>
      <p:sp>
        <p:nvSpPr>
          <p:cNvPr id="135" name="CustomShape 17"/>
          <p:cNvSpPr/>
          <p:nvPr/>
        </p:nvSpPr>
        <p:spPr>
          <a:xfrm>
            <a:off x="1712160" y="7905600"/>
            <a:ext cx="927000" cy="100296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New to Scratch? Create your first Scratch project!</a:t>
            </a:r>
            <a:endParaRPr/>
          </a:p>
        </p:txBody>
      </p:sp>
      <p:sp>
        <p:nvSpPr>
          <p:cNvPr id="136" name="CustomShape 18"/>
          <p:cNvSpPr/>
          <p:nvPr/>
        </p:nvSpPr>
        <p:spPr>
          <a:xfrm rot="8076000">
            <a:off x="1737720" y="6774120"/>
            <a:ext cx="876960" cy="876960"/>
          </a:xfrm>
          <a:prstGeom prst="teardrop">
            <a:avLst>
              <a:gd name="adj" fmla="val 100000"/>
            </a:avLst>
          </a:prstGeom>
          <a:solidFill>
            <a:srgbClr val="1b93dd"/>
          </a:solidFill>
          <a:ln w="9360">
            <a:noFill/>
          </a:ln>
        </p:spPr>
      </p:sp>
      <p:sp>
        <p:nvSpPr>
          <p:cNvPr id="137" name="CustomShape 19"/>
          <p:cNvSpPr/>
          <p:nvPr/>
        </p:nvSpPr>
        <p:spPr>
          <a:xfrm>
            <a:off x="1712160" y="7068960"/>
            <a:ext cx="927000" cy="45432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STEP-BY-STEP</a:t>
            </a:r>
            <a:endParaRPr/>
          </a:p>
        </p:txBody>
      </p:sp>
      <p:sp>
        <p:nvSpPr>
          <p:cNvPr id="138" name="CustomShape 20"/>
          <p:cNvSpPr/>
          <p:nvPr/>
        </p:nvSpPr>
        <p:spPr>
          <a:xfrm>
            <a:off x="2885040" y="7905600"/>
            <a:ext cx="927000" cy="85068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What can you create with only 10 Scratch blocks?</a:t>
            </a:r>
            <a:endParaRPr/>
          </a:p>
        </p:txBody>
      </p:sp>
      <p:sp>
        <p:nvSpPr>
          <p:cNvPr id="139" name="CustomShape 21"/>
          <p:cNvSpPr/>
          <p:nvPr/>
        </p:nvSpPr>
        <p:spPr>
          <a:xfrm rot="8076000">
            <a:off x="2910600" y="6774120"/>
            <a:ext cx="876960" cy="876960"/>
          </a:xfrm>
          <a:prstGeom prst="teardrop">
            <a:avLst>
              <a:gd name="adj" fmla="val 100000"/>
            </a:avLst>
          </a:prstGeom>
          <a:solidFill>
            <a:srgbClr val="1b93dd"/>
          </a:solidFill>
          <a:ln w="9360">
            <a:noFill/>
          </a:ln>
        </p:spPr>
      </p:sp>
      <p:sp>
        <p:nvSpPr>
          <p:cNvPr id="140" name="CustomShape 22"/>
          <p:cNvSpPr/>
          <p:nvPr/>
        </p:nvSpPr>
        <p:spPr>
          <a:xfrm>
            <a:off x="2885040" y="7068960"/>
            <a:ext cx="927000" cy="45432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10 BLOCKS</a:t>
            </a:r>
            <a:endParaRPr/>
          </a:p>
        </p:txBody>
      </p:sp>
      <p:sp>
        <p:nvSpPr>
          <p:cNvPr id="141" name="CustomShape 23"/>
          <p:cNvSpPr/>
          <p:nvPr/>
        </p:nvSpPr>
        <p:spPr>
          <a:xfrm>
            <a:off x="5236200" y="7905600"/>
            <a:ext cx="927000" cy="100296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Help! </a:t>
            </a:r>
            <a:endParaRPr/>
          </a:p>
          <a:p>
            <a:pPr algn="ctr">
              <a:lnSpc>
                <a:spcPct val="100000"/>
              </a:lnSpc>
            </a:pPr>
            <a:r>
              <a:rPr lang="fr-FR" sz="1000">
                <a:solidFill>
                  <a:srgbClr val="000000"/>
                </a:solidFill>
                <a:latin typeface="Futura Condensed"/>
              </a:rPr>
              <a:t>Can you debug these five Scratch programs?</a:t>
            </a:r>
            <a:endParaRPr/>
          </a:p>
        </p:txBody>
      </p:sp>
      <p:sp>
        <p:nvSpPr>
          <p:cNvPr id="142" name="CustomShape 24"/>
          <p:cNvSpPr/>
          <p:nvPr/>
        </p:nvSpPr>
        <p:spPr>
          <a:xfrm rot="8076000">
            <a:off x="5262120" y="6774120"/>
            <a:ext cx="876960" cy="876960"/>
          </a:xfrm>
          <a:prstGeom prst="teardrop">
            <a:avLst>
              <a:gd name="adj" fmla="val 100000"/>
            </a:avLst>
          </a:prstGeom>
          <a:solidFill>
            <a:srgbClr val="1b93dd"/>
          </a:solidFill>
          <a:ln w="9360">
            <a:noFill/>
          </a:ln>
        </p:spPr>
      </p:sp>
      <p:sp>
        <p:nvSpPr>
          <p:cNvPr id="143" name="CustomShape 25"/>
          <p:cNvSpPr/>
          <p:nvPr/>
        </p:nvSpPr>
        <p:spPr>
          <a:xfrm>
            <a:off x="5236200" y="7068960"/>
            <a:ext cx="927000" cy="45432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DEBUG IT!</a:t>
            </a:r>
            <a:endParaRPr/>
          </a:p>
        </p:txBody>
      </p:sp>
      <p:sp>
        <p:nvSpPr>
          <p:cNvPr id="144" name="CustomShape 26"/>
          <p:cNvSpPr/>
          <p:nvPr/>
        </p:nvSpPr>
        <p:spPr>
          <a:xfrm rot="8076000">
            <a:off x="4086360" y="6774120"/>
            <a:ext cx="876960" cy="876960"/>
          </a:xfrm>
          <a:prstGeom prst="teardrop">
            <a:avLst>
              <a:gd name="adj" fmla="val 100000"/>
            </a:avLst>
          </a:prstGeom>
          <a:solidFill>
            <a:srgbClr val="1b93dd"/>
          </a:solidFill>
          <a:ln w="9360">
            <a:noFill/>
          </a:ln>
        </p:spPr>
      </p:sp>
      <p:sp>
        <p:nvSpPr>
          <p:cNvPr id="145" name="CustomShape 27"/>
          <p:cNvSpPr/>
          <p:nvPr/>
        </p:nvSpPr>
        <p:spPr>
          <a:xfrm>
            <a:off x="4060800" y="7068960"/>
            <a:ext cx="927000" cy="45432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MY STUDIO</a:t>
            </a:r>
            <a:endParaRPr/>
          </a:p>
        </p:txBody>
      </p:sp>
      <p:sp>
        <p:nvSpPr>
          <p:cNvPr id="146" name="CustomShape 28"/>
          <p:cNvSpPr/>
          <p:nvPr/>
        </p:nvSpPr>
        <p:spPr>
          <a:xfrm>
            <a:off x="4060800" y="7905600"/>
            <a:ext cx="927000" cy="69840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What can be created with Scratch?</a:t>
            </a:r>
            <a:endParaRPr/>
          </a:p>
        </p:txBody>
      </p:sp>
      <p:sp>
        <p:nvSpPr>
          <p:cNvPr id="147" name="CustomShape 29"/>
          <p:cNvSpPr/>
          <p:nvPr/>
        </p:nvSpPr>
        <p:spPr>
          <a:xfrm>
            <a:off x="6413760" y="7902720"/>
            <a:ext cx="927000" cy="161208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How can you combine images and sounds to make an interactive collage about yourself?</a:t>
            </a:r>
            <a:endParaRPr/>
          </a:p>
        </p:txBody>
      </p:sp>
      <p:sp>
        <p:nvSpPr>
          <p:cNvPr id="148" name="CustomShape 30"/>
          <p:cNvSpPr/>
          <p:nvPr/>
        </p:nvSpPr>
        <p:spPr>
          <a:xfrm rot="8076000">
            <a:off x="6439680" y="6771240"/>
            <a:ext cx="876960" cy="876960"/>
          </a:xfrm>
          <a:prstGeom prst="teardrop">
            <a:avLst>
              <a:gd name="adj" fmla="val 100000"/>
            </a:avLst>
          </a:prstGeom>
          <a:solidFill>
            <a:srgbClr val="1b93dd"/>
          </a:solidFill>
          <a:ln w="9360">
            <a:noFill/>
          </a:ln>
        </p:spPr>
      </p:sp>
      <p:sp>
        <p:nvSpPr>
          <p:cNvPr id="149" name="CustomShape 31"/>
          <p:cNvSpPr/>
          <p:nvPr/>
        </p:nvSpPr>
        <p:spPr>
          <a:xfrm>
            <a:off x="6413760" y="7066080"/>
            <a:ext cx="927000" cy="45432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ABOUT ME</a:t>
            </a:r>
            <a:endParaRPr/>
          </a:p>
        </p:txBody>
      </p:sp>
      <p:pic>
        <p:nvPicPr>
          <p:cNvPr id="150" name="Picture 69" descr=""/>
          <p:cNvPicPr/>
          <p:nvPr/>
        </p:nvPicPr>
        <p:blipFill>
          <a:blip r:embed="rId1"/>
          <a:stretch>
            <a:fillRect/>
          </a:stretch>
        </p:blipFill>
        <p:spPr>
          <a:xfrm>
            <a:off x="467640" y="1553400"/>
            <a:ext cx="3313440" cy="2488320"/>
          </a:xfrm>
          <a:prstGeom prst="rect">
            <a:avLst/>
          </a:prstGeom>
          <a:ln>
            <a:noFill/>
          </a:ln>
        </p:spPr>
      </p:pic>
      <p:sp>
        <p:nvSpPr>
          <p:cNvPr id="151" name="CustomShape 32"/>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25</a:t>
            </a:r>
            <a:endParaRPr/>
          </a:p>
        </p:txBody>
      </p:sp>
      <p:sp>
        <p:nvSpPr>
          <p:cNvPr id="152" name="CustomShape 33"/>
          <p:cNvSpPr/>
          <p:nvPr/>
        </p:nvSpPr>
        <p:spPr>
          <a:xfrm>
            <a:off x="0" y="5259240"/>
            <a:ext cx="7581600" cy="478800"/>
          </a:xfrm>
          <a:prstGeom prst="rect">
            <a:avLst/>
          </a:prstGeom>
          <a:solidFill>
            <a:srgbClr val="1b93dd"/>
          </a:solidFill>
          <a:ln w="9360">
            <a:noFill/>
          </a:ln>
        </p:spPr>
      </p:sp>
      <p:sp>
        <p:nvSpPr>
          <p:cNvPr id="153" name="CustomShape 34"/>
          <p:cNvSpPr/>
          <p:nvPr/>
        </p:nvSpPr>
        <p:spPr>
          <a:xfrm>
            <a:off x="5223600" y="5097600"/>
            <a:ext cx="2110320" cy="82044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POSSIBLE PATH</a:t>
            </a:r>
            <a:endParaRPr/>
          </a:p>
        </p:txBody>
      </p:sp>
      <p:sp>
        <p:nvSpPr>
          <p:cNvPr id="154" name="CustomShape 35"/>
          <p:cNvSpPr/>
          <p:nvPr/>
        </p:nvSpPr>
        <p:spPr>
          <a:xfrm>
            <a:off x="0" y="666720"/>
            <a:ext cx="7581600" cy="478800"/>
          </a:xfrm>
          <a:prstGeom prst="rect">
            <a:avLst/>
          </a:prstGeom>
          <a:solidFill>
            <a:srgbClr val="1b93dd"/>
          </a:solidFill>
          <a:ln w="9360">
            <a:noFill/>
          </a:ln>
        </p:spPr>
      </p:sp>
      <p:sp>
        <p:nvSpPr>
          <p:cNvPr id="155" name="CustomShape 36"/>
          <p:cNvSpPr/>
          <p:nvPr/>
        </p:nvSpPr>
        <p:spPr>
          <a:xfrm>
            <a:off x="3409200" y="504720"/>
            <a:ext cx="3924360" cy="82044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CHOOSE YOUR OWN ADVENTURE</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551160" y="3328560"/>
            <a:ext cx="3230640" cy="52002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Ask for 8 volunteers – four people who don’t mind being bossy and four people who don’t mind being bossed. Create four bossy/bossed pairs. Optionally, have a projector ready to present the Programmed to Dance videos.</a:t>
            </a:r>
            <a:endParaRPr/>
          </a:p>
          <a:p>
            <a:pPr>
              <a:lnSpc>
                <a:spcPct val="100000"/>
              </a:lnSpc>
            </a:pPr>
            <a:endParaRPr/>
          </a:p>
          <a:p>
            <a:pPr>
              <a:lnSpc>
                <a:spcPct val="100000"/>
              </a:lnSpc>
            </a:pPr>
            <a:r>
              <a:rPr lang="fr-FR" sz="1200">
                <a:solidFill>
                  <a:srgbClr val="000000"/>
                </a:solidFill>
                <a:latin typeface="Futura Condensed"/>
              </a:rPr>
              <a:t>For each bossy/bossed pair: </a:t>
            </a:r>
            <a:endParaRPr/>
          </a:p>
          <a:p>
            <a:pPr>
              <a:lnSpc>
                <a:spcPct val="100000"/>
              </a:lnSpc>
            </a:pPr>
            <a:r>
              <a:rPr lang="fr-FR" sz="1200">
                <a:solidFill>
                  <a:srgbClr val="000000"/>
                </a:solidFill>
                <a:latin typeface="Futura Condensed"/>
              </a:rPr>
              <a:t>1. Have the bossed partner facing away from the display and the bossy partner (and the rest of the group) facing the display.</a:t>
            </a:r>
            <a:endParaRPr/>
          </a:p>
          <a:p>
            <a:pPr>
              <a:lnSpc>
                <a:spcPct val="100000"/>
              </a:lnSpc>
            </a:pPr>
            <a:r>
              <a:rPr lang="fr-FR" sz="1200">
                <a:solidFill>
                  <a:srgbClr val="000000"/>
                </a:solidFill>
                <a:latin typeface="Futura Condensed"/>
              </a:rPr>
              <a:t>2. Show the video to the bossy partner and the group, but NOT to the bossed partner.</a:t>
            </a:r>
            <a:endParaRPr/>
          </a:p>
          <a:p>
            <a:pPr>
              <a:lnSpc>
                <a:spcPct val="100000"/>
              </a:lnSpc>
              <a:buFont typeface="Wingdings" charset="2"/>
              <a:buChar char=""/>
            </a:pPr>
            <a:r>
              <a:rPr lang="fr-FR" sz="1200">
                <a:solidFill>
                  <a:srgbClr val="000000"/>
                </a:solidFill>
                <a:latin typeface="Futura Condensed"/>
              </a:rPr>
              <a:t>3. Ask the bossy partner to describe to their partner (using only words!) how to perform the sequence of dance moves shown in the video.</a:t>
            </a:r>
            <a:endParaRPr/>
          </a:p>
          <a:p>
            <a:pPr>
              <a:lnSpc>
                <a:spcPct val="100000"/>
              </a:lnSpc>
            </a:pPr>
            <a:endParaRPr/>
          </a:p>
          <a:p>
            <a:pPr>
              <a:lnSpc>
                <a:spcPct val="100000"/>
              </a:lnSpc>
              <a:buFont typeface="Wingdings" charset="2"/>
              <a:buChar char=""/>
            </a:pPr>
            <a:r>
              <a:rPr lang="fr-FR" sz="1200">
                <a:solidFill>
                  <a:srgbClr val="000000"/>
                </a:solidFill>
                <a:latin typeface="Futura Condensed"/>
              </a:rPr>
              <a:t>Use this activity to start a discussion about the importance of sequence in specifying a set of instructions. You can let students reflect individually in their design journals or facilitate a group discussion by inviting different bossy/bossed pairs and observers to share their thoughts.</a:t>
            </a:r>
            <a:endParaRPr/>
          </a:p>
        </p:txBody>
      </p:sp>
      <p:sp>
        <p:nvSpPr>
          <p:cNvPr id="157" name="CustomShape 2"/>
          <p:cNvSpPr/>
          <p:nvPr/>
        </p:nvSpPr>
        <p:spPr>
          <a:xfrm>
            <a:off x="45792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158" name="Line 3"/>
          <p:cNvSpPr/>
          <p:nvPr/>
        </p:nvSpPr>
        <p:spPr>
          <a:xfrm flipV="1">
            <a:off x="550800" y="3163320"/>
            <a:ext cx="3231360" cy="8640"/>
          </a:xfrm>
          <a:prstGeom prst="line">
            <a:avLst/>
          </a:prstGeom>
          <a:ln w="9360">
            <a:solidFill>
              <a:srgbClr val="000000"/>
            </a:solidFill>
            <a:round/>
          </a:ln>
        </p:spPr>
      </p:sp>
      <p:sp>
        <p:nvSpPr>
          <p:cNvPr id="159" name="CustomShape 4"/>
          <p:cNvSpPr/>
          <p:nvPr/>
        </p:nvSpPr>
        <p:spPr>
          <a:xfrm>
            <a:off x="4105080" y="3328560"/>
            <a:ext cx="3116520" cy="118512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projector (optional)</a:t>
            </a:r>
            <a:endParaRPr/>
          </a:p>
          <a:p>
            <a:pPr>
              <a:lnSpc>
                <a:spcPct val="100000"/>
              </a:lnSpc>
              <a:buFont typeface="Wingdings" charset="2"/>
              <a:buChar char=""/>
            </a:pPr>
            <a:r>
              <a:rPr lang="fr-FR" sz="1200">
                <a:solidFill>
                  <a:srgbClr val="000000"/>
                </a:solidFill>
                <a:latin typeface="Futura Condensed"/>
              </a:rPr>
              <a:t>Programmed to Dance videos</a:t>
            </a:r>
            <a:endParaRPr/>
          </a:p>
          <a:p>
            <a:pPr>
              <a:lnSpc>
                <a:spcPct val="100000"/>
              </a:lnSpc>
              <a:buFont typeface="Wingdings" charset="2"/>
              <a:buChar char=""/>
            </a:pPr>
            <a:r>
              <a:rPr lang="fr-FR" sz="1200">
                <a:solidFill>
                  <a:srgbClr val="000000"/>
                </a:solidFill>
                <a:latin typeface="Futura Condensed"/>
              </a:rPr>
              <a:t>http://vimeo.com/28612347</a:t>
            </a:r>
            <a:endParaRPr/>
          </a:p>
          <a:p>
            <a:pPr>
              <a:lnSpc>
                <a:spcPct val="100000"/>
              </a:lnSpc>
              <a:buFont typeface="Wingdings" charset="2"/>
              <a:buChar char=""/>
            </a:pPr>
            <a:r>
              <a:rPr lang="fr-FR" sz="1200">
                <a:solidFill>
                  <a:srgbClr val="000000"/>
                </a:solidFill>
                <a:latin typeface="Futura Condensed"/>
              </a:rPr>
              <a:t>http://vimeo.com/28612585</a:t>
            </a:r>
            <a:endParaRPr/>
          </a:p>
          <a:p>
            <a:pPr>
              <a:lnSpc>
                <a:spcPct val="100000"/>
              </a:lnSpc>
              <a:buFont typeface="Wingdings" charset="2"/>
              <a:buChar char=""/>
            </a:pPr>
            <a:r>
              <a:rPr lang="fr-FR" sz="1200">
                <a:solidFill>
                  <a:srgbClr val="000000"/>
                </a:solidFill>
                <a:latin typeface="Futura Condensed"/>
              </a:rPr>
              <a:t>http://vimeo.com/28612800</a:t>
            </a:r>
            <a:endParaRPr/>
          </a:p>
          <a:p>
            <a:pPr>
              <a:lnSpc>
                <a:spcPct val="100000"/>
              </a:lnSpc>
              <a:buFont typeface="Wingdings" charset="2"/>
              <a:buChar char=""/>
            </a:pPr>
            <a:r>
              <a:rPr lang="fr-FR" sz="1200">
                <a:solidFill>
                  <a:srgbClr val="000000"/>
                </a:solidFill>
                <a:latin typeface="Futura Condensed"/>
              </a:rPr>
              <a:t>http://vimeo.com/28612970</a:t>
            </a:r>
            <a:endParaRPr/>
          </a:p>
        </p:txBody>
      </p:sp>
      <p:sp>
        <p:nvSpPr>
          <p:cNvPr id="160" name="CustomShape 5"/>
          <p:cNvSpPr/>
          <p:nvPr/>
        </p:nvSpPr>
        <p:spPr>
          <a:xfrm>
            <a:off x="400788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161" name="Line 6"/>
          <p:cNvSpPr/>
          <p:nvPr/>
        </p:nvSpPr>
        <p:spPr>
          <a:xfrm flipV="1">
            <a:off x="4104720" y="3163320"/>
            <a:ext cx="3117240" cy="8640"/>
          </a:xfrm>
          <a:prstGeom prst="line">
            <a:avLst/>
          </a:prstGeom>
          <a:ln w="9360">
            <a:solidFill>
              <a:srgbClr val="000000"/>
            </a:solidFill>
            <a:round/>
          </a:ln>
        </p:spPr>
      </p:sp>
      <p:sp>
        <p:nvSpPr>
          <p:cNvPr id="162" name="CustomShape 7"/>
          <p:cNvSpPr/>
          <p:nvPr/>
        </p:nvSpPr>
        <p:spPr>
          <a:xfrm>
            <a:off x="4105080" y="5140440"/>
            <a:ext cx="3116520" cy="154944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easy/difficult about being the bossy partner?</a:t>
            </a:r>
            <a:endParaRPr/>
          </a:p>
          <a:p>
            <a:pPr>
              <a:lnSpc>
                <a:spcPct val="100000"/>
              </a:lnSpc>
              <a:buFont typeface="Lucida Grande"/>
              <a:buChar char="+"/>
            </a:pPr>
            <a:r>
              <a:rPr lang="fr-FR" sz="1200">
                <a:solidFill>
                  <a:srgbClr val="000000"/>
                </a:solidFill>
                <a:latin typeface="Futura Condensed"/>
              </a:rPr>
              <a:t>What was easy/difficult about being the bossed partner?</a:t>
            </a:r>
            <a:endParaRPr/>
          </a:p>
          <a:p>
            <a:pPr>
              <a:lnSpc>
                <a:spcPct val="100000"/>
              </a:lnSpc>
              <a:buFont typeface="Lucida Grande"/>
              <a:buChar char="+"/>
            </a:pPr>
            <a:r>
              <a:rPr lang="fr-FR" sz="1200">
                <a:solidFill>
                  <a:srgbClr val="000000"/>
                </a:solidFill>
                <a:latin typeface="Futura Condensed"/>
              </a:rPr>
              <a:t>What was easy/difficult about watching?</a:t>
            </a:r>
            <a:endParaRPr/>
          </a:p>
          <a:p>
            <a:pPr>
              <a:lnSpc>
                <a:spcPct val="100000"/>
              </a:lnSpc>
              <a:buFont typeface="Lucida Grande"/>
              <a:buChar char="+"/>
            </a:pPr>
            <a:r>
              <a:rPr lang="fr-FR" sz="1200">
                <a:solidFill>
                  <a:srgbClr val="000000"/>
                </a:solidFill>
                <a:latin typeface="Futura Condensed"/>
              </a:rPr>
              <a:t>How does this activity relate to what we’re doing with Scratch?</a:t>
            </a:r>
            <a:endParaRPr/>
          </a:p>
        </p:txBody>
      </p:sp>
      <p:sp>
        <p:nvSpPr>
          <p:cNvPr id="163" name="CustomShape 8"/>
          <p:cNvSpPr/>
          <p:nvPr/>
        </p:nvSpPr>
        <p:spPr>
          <a:xfrm>
            <a:off x="4007880" y="464472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164" name="Line 9"/>
          <p:cNvSpPr/>
          <p:nvPr/>
        </p:nvSpPr>
        <p:spPr>
          <a:xfrm flipV="1">
            <a:off x="4104720" y="4975200"/>
            <a:ext cx="3117240" cy="8640"/>
          </a:xfrm>
          <a:prstGeom prst="line">
            <a:avLst/>
          </a:prstGeom>
          <a:ln w="9360">
            <a:solidFill>
              <a:srgbClr val="000000"/>
            </a:solidFill>
            <a:round/>
          </a:ln>
        </p:spPr>
      </p:sp>
      <p:sp>
        <p:nvSpPr>
          <p:cNvPr id="165" name="CustomShape 10"/>
          <p:cNvSpPr/>
          <p:nvPr/>
        </p:nvSpPr>
        <p:spPr>
          <a:xfrm>
            <a:off x="4105080" y="6763680"/>
            <a:ext cx="3116520" cy="63684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Can students explain what is important about sequence when specifying instructions?</a:t>
            </a:r>
            <a:endParaRPr/>
          </a:p>
        </p:txBody>
      </p:sp>
      <p:sp>
        <p:nvSpPr>
          <p:cNvPr id="166" name="CustomShape 11"/>
          <p:cNvSpPr/>
          <p:nvPr/>
        </p:nvSpPr>
        <p:spPr>
          <a:xfrm>
            <a:off x="4007880" y="62679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167" name="Line 12"/>
          <p:cNvSpPr/>
          <p:nvPr/>
        </p:nvSpPr>
        <p:spPr>
          <a:xfrm flipV="1">
            <a:off x="4104720" y="6598440"/>
            <a:ext cx="3117240" cy="8640"/>
          </a:xfrm>
          <a:prstGeom prst="line">
            <a:avLst/>
          </a:prstGeom>
          <a:ln w="9360">
            <a:solidFill>
              <a:srgbClr val="000000"/>
            </a:solidFill>
            <a:round/>
          </a:ln>
        </p:spPr>
      </p:sp>
      <p:sp>
        <p:nvSpPr>
          <p:cNvPr id="168" name="CustomShape 13"/>
          <p:cNvSpPr/>
          <p:nvPr/>
        </p:nvSpPr>
        <p:spPr>
          <a:xfrm>
            <a:off x="4216320" y="795240"/>
            <a:ext cx="2999160" cy="121500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learn to express a complex activity using a sequence of simple instructions</a:t>
            </a:r>
            <a:endParaRPr/>
          </a:p>
        </p:txBody>
      </p:sp>
      <p:sp>
        <p:nvSpPr>
          <p:cNvPr id="169" name="CustomShape 14"/>
          <p:cNvSpPr/>
          <p:nvPr/>
        </p:nvSpPr>
        <p:spPr>
          <a:xfrm>
            <a:off x="1302480" y="647640"/>
            <a:ext cx="2815200" cy="1551600"/>
          </a:xfrm>
          <a:prstGeom prst="rect">
            <a:avLst/>
          </a:prstGeom>
          <a:noFill/>
          <a:ln>
            <a:noFill/>
          </a:ln>
        </p:spPr>
        <p:txBody>
          <a:bodyPr lIns="90000" rIns="90000" tIns="45000" bIns="45000"/>
          <a:p>
            <a:pPr>
              <a:lnSpc>
                <a:spcPct val="100000"/>
              </a:lnSpc>
            </a:pPr>
            <a:r>
              <a:rPr lang="fr-FR" sz="3200">
                <a:solidFill>
                  <a:srgbClr val="000000"/>
                </a:solidFill>
                <a:latin typeface="Futura Condensed"/>
              </a:rPr>
              <a:t>PROGRAMMED TO DANCE</a:t>
            </a:r>
            <a:endParaRPr/>
          </a:p>
        </p:txBody>
      </p:sp>
      <p:sp>
        <p:nvSpPr>
          <p:cNvPr id="170" name="CustomShape 15"/>
          <p:cNvSpPr/>
          <p:nvPr/>
        </p:nvSpPr>
        <p:spPr>
          <a:xfrm>
            <a:off x="2529360" y="16923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45–60 MINUTES</a:t>
            </a:r>
            <a:endParaRPr/>
          </a:p>
        </p:txBody>
      </p:sp>
      <p:pic>
        <p:nvPicPr>
          <p:cNvPr id="171" name="Picture 51" descr=""/>
          <p:cNvPicPr/>
          <p:nvPr/>
        </p:nvPicPr>
        <p:blipFill>
          <a:blip r:embed="rId1"/>
          <a:srcRect l="0" t="17487" r="0" b="0"/>
          <a:stretch>
            <a:fillRect/>
          </a:stretch>
        </p:blipFill>
        <p:spPr>
          <a:xfrm>
            <a:off x="2272680" y="1808280"/>
            <a:ext cx="324000" cy="267120"/>
          </a:xfrm>
          <a:prstGeom prst="rect">
            <a:avLst/>
          </a:prstGeom>
          <a:ln>
            <a:noFill/>
          </a:ln>
        </p:spPr>
      </p:pic>
      <p:sp>
        <p:nvSpPr>
          <p:cNvPr id="172" name="Line 16"/>
          <p:cNvSpPr/>
          <p:nvPr/>
        </p:nvSpPr>
        <p:spPr>
          <a:xfrm>
            <a:off x="3884400" y="794160"/>
            <a:ext cx="0" cy="1123200"/>
          </a:xfrm>
          <a:prstGeom prst="line">
            <a:avLst/>
          </a:prstGeom>
          <a:ln cap="rnd" w="3240">
            <a:solidFill>
              <a:srgbClr val="000000"/>
            </a:solidFill>
            <a:custDash>
              <a:ds d="4900000000" sp="3675000000"/>
            </a:custDash>
            <a:round/>
          </a:ln>
        </p:spPr>
      </p:sp>
      <p:sp>
        <p:nvSpPr>
          <p:cNvPr id="173" name="Line 17"/>
          <p:cNvSpPr/>
          <p:nvPr/>
        </p:nvSpPr>
        <p:spPr>
          <a:xfrm flipH="1">
            <a:off x="3663360" y="794520"/>
            <a:ext cx="221040" cy="0"/>
          </a:xfrm>
          <a:prstGeom prst="line">
            <a:avLst/>
          </a:prstGeom>
          <a:ln cap="rnd" w="3240">
            <a:solidFill>
              <a:srgbClr val="000000"/>
            </a:solidFill>
            <a:custDash>
              <a:ds d="4900000000" sp="3675000000"/>
            </a:custDash>
            <a:round/>
          </a:ln>
        </p:spPr>
      </p:sp>
      <p:sp>
        <p:nvSpPr>
          <p:cNvPr id="174" name="Line 18"/>
          <p:cNvSpPr/>
          <p:nvPr/>
        </p:nvSpPr>
        <p:spPr>
          <a:xfrm flipH="1">
            <a:off x="3663360" y="1912680"/>
            <a:ext cx="221040" cy="0"/>
          </a:xfrm>
          <a:prstGeom prst="line">
            <a:avLst/>
          </a:prstGeom>
          <a:ln cap="rnd" w="3240">
            <a:solidFill>
              <a:srgbClr val="000000"/>
            </a:solidFill>
            <a:custDash>
              <a:ds d="4900000000" sp="3675000000"/>
            </a:custDash>
            <a:round/>
            <a:tailEnd len="med" type="triangle" w="med"/>
          </a:ln>
        </p:spPr>
      </p:sp>
      <p:sp>
        <p:nvSpPr>
          <p:cNvPr id="175" name="Line 19"/>
          <p:cNvSpPr/>
          <p:nvPr/>
        </p:nvSpPr>
        <p:spPr>
          <a:xfrm>
            <a:off x="3884400" y="1342800"/>
            <a:ext cx="221040" cy="0"/>
          </a:xfrm>
          <a:prstGeom prst="line">
            <a:avLst/>
          </a:prstGeom>
          <a:ln cap="rnd" w="3240">
            <a:solidFill>
              <a:srgbClr val="000000"/>
            </a:solidFill>
            <a:custDash>
              <a:ds d="4900000000" sp="3675000000"/>
            </a:custDash>
            <a:round/>
            <a:tailEnd len="med" type="triangle" w="med"/>
          </a:ln>
        </p:spPr>
      </p:sp>
      <p:sp>
        <p:nvSpPr>
          <p:cNvPr id="176" name="CustomShape 20"/>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177" name="Line 21"/>
          <p:cNvSpPr/>
          <p:nvPr/>
        </p:nvSpPr>
        <p:spPr>
          <a:xfrm flipV="1">
            <a:off x="550800" y="7968960"/>
            <a:ext cx="6671160" cy="14040"/>
          </a:xfrm>
          <a:prstGeom prst="line">
            <a:avLst/>
          </a:prstGeom>
          <a:ln w="9360">
            <a:solidFill>
              <a:srgbClr val="000000"/>
            </a:solidFill>
            <a:round/>
          </a:ln>
        </p:spPr>
      </p:sp>
      <p:sp>
        <p:nvSpPr>
          <p:cNvPr id="178" name="CustomShape 22"/>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179" name="Line 23"/>
          <p:cNvSpPr/>
          <p:nvPr/>
        </p:nvSpPr>
        <p:spPr>
          <a:xfrm>
            <a:off x="3856680" y="8086680"/>
            <a:ext cx="0" cy="1805760"/>
          </a:xfrm>
          <a:prstGeom prst="line">
            <a:avLst/>
          </a:prstGeom>
          <a:ln cap="rnd" w="6480">
            <a:solidFill>
              <a:srgbClr val="808080"/>
            </a:solidFill>
            <a:custDash>
              <a:ds d="4900000000" sp="3675000000"/>
            </a:custDash>
            <a:round/>
          </a:ln>
        </p:spPr>
      </p:sp>
      <p:sp>
        <p:nvSpPr>
          <p:cNvPr id="180" name="CustomShape 24"/>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181" name="Line 25"/>
          <p:cNvSpPr/>
          <p:nvPr/>
        </p:nvSpPr>
        <p:spPr>
          <a:xfrm flipH="1">
            <a:off x="4401000" y="8385840"/>
            <a:ext cx="2814840" cy="0"/>
          </a:xfrm>
          <a:prstGeom prst="line">
            <a:avLst/>
          </a:prstGeom>
          <a:ln cap="rnd" w="6480">
            <a:solidFill>
              <a:srgbClr val="000000"/>
            </a:solidFill>
            <a:custDash>
              <a:ds d="4900000000" sp="3675000000"/>
            </a:custDash>
            <a:round/>
          </a:ln>
        </p:spPr>
      </p:sp>
      <p:sp>
        <p:nvSpPr>
          <p:cNvPr id="182" name="Line 26"/>
          <p:cNvSpPr/>
          <p:nvPr/>
        </p:nvSpPr>
        <p:spPr>
          <a:xfrm flipH="1">
            <a:off x="4401000" y="8679240"/>
            <a:ext cx="2814840" cy="0"/>
          </a:xfrm>
          <a:prstGeom prst="line">
            <a:avLst/>
          </a:prstGeom>
          <a:ln cap="rnd" w="6480">
            <a:solidFill>
              <a:srgbClr val="000000"/>
            </a:solidFill>
            <a:custDash>
              <a:ds d="4900000000" sp="3675000000"/>
            </a:custDash>
            <a:round/>
          </a:ln>
        </p:spPr>
      </p:sp>
      <p:sp>
        <p:nvSpPr>
          <p:cNvPr id="183" name="Line 27"/>
          <p:cNvSpPr/>
          <p:nvPr/>
        </p:nvSpPr>
        <p:spPr>
          <a:xfrm flipH="1">
            <a:off x="4401000" y="8975520"/>
            <a:ext cx="2820960" cy="0"/>
          </a:xfrm>
          <a:prstGeom prst="line">
            <a:avLst/>
          </a:prstGeom>
          <a:ln cap="rnd" w="6480">
            <a:solidFill>
              <a:srgbClr val="000000"/>
            </a:solidFill>
            <a:custDash>
              <a:ds d="4900000000" sp="3675000000"/>
            </a:custDash>
            <a:round/>
          </a:ln>
        </p:spPr>
      </p:sp>
      <p:sp>
        <p:nvSpPr>
          <p:cNvPr id="184" name="Line 28"/>
          <p:cNvSpPr/>
          <p:nvPr/>
        </p:nvSpPr>
        <p:spPr>
          <a:xfrm flipH="1">
            <a:off x="4401000" y="9269280"/>
            <a:ext cx="2814840" cy="0"/>
          </a:xfrm>
          <a:prstGeom prst="line">
            <a:avLst/>
          </a:prstGeom>
          <a:ln cap="rnd" w="6480">
            <a:solidFill>
              <a:srgbClr val="000000"/>
            </a:solidFill>
            <a:custDash>
              <a:ds d="4900000000" sp="3675000000"/>
            </a:custDash>
            <a:round/>
          </a:ln>
        </p:spPr>
      </p:sp>
      <p:sp>
        <p:nvSpPr>
          <p:cNvPr id="185" name="CustomShape 29"/>
          <p:cNvSpPr/>
          <p:nvPr/>
        </p:nvSpPr>
        <p:spPr>
          <a:xfrm>
            <a:off x="551160" y="8142840"/>
            <a:ext cx="3230640" cy="209700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This is one of several activities in this guide that are computer-free. Stepping back from the computer can support fresh perspectives on and new understandings of computational concepts, practices, and perspectives.</a:t>
            </a:r>
            <a:endParaRPr/>
          </a:p>
          <a:p>
            <a:pPr>
              <a:lnSpc>
                <a:spcPct val="100000"/>
              </a:lnSpc>
              <a:buFont typeface="Lucida Grande"/>
              <a:buChar char="+"/>
            </a:pPr>
            <a:r>
              <a:rPr lang="fr-FR" sz="1200">
                <a:solidFill>
                  <a:srgbClr val="000000"/>
                </a:solidFill>
                <a:latin typeface="Futura Condensed"/>
              </a:rPr>
              <a:t>Have students write down step-by-step instructions for one of the dances. In programming, this is called “pseudocode”.</a:t>
            </a:r>
            <a:endParaRPr/>
          </a:p>
        </p:txBody>
      </p:sp>
      <p:pic>
        <p:nvPicPr>
          <p:cNvPr id="186" name="Picture 6" descr=""/>
          <p:cNvPicPr/>
          <p:nvPr/>
        </p:nvPicPr>
        <p:blipFill>
          <a:blip r:embed="rId2"/>
          <a:stretch>
            <a:fillRect/>
          </a:stretch>
        </p:blipFill>
        <p:spPr>
          <a:xfrm>
            <a:off x="551160" y="0"/>
            <a:ext cx="493200" cy="2791080"/>
          </a:xfrm>
          <a:prstGeom prst="rect">
            <a:avLst/>
          </a:prstGeom>
          <a:ln>
            <a:solidFill>
              <a:srgbClr val="ffffff"/>
            </a:solidFill>
          </a:ln>
        </p:spPr>
      </p:pic>
      <p:sp>
        <p:nvSpPr>
          <p:cNvPr id="187" name="CustomShape 30"/>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
        <p:nvSpPr>
          <p:cNvPr id="188" name="CustomShape 31"/>
          <p:cNvSpPr/>
          <p:nvPr/>
        </p:nvSpPr>
        <p:spPr>
          <a:xfrm>
            <a:off x="551160" y="2542320"/>
            <a:ext cx="478800" cy="243360"/>
          </a:xfrm>
          <a:prstGeom prst="triangle">
            <a:avLst>
              <a:gd name="adj" fmla="val 51144"/>
            </a:avLst>
          </a:prstGeom>
          <a:solidFill>
            <a:srgbClr val="ffffff"/>
          </a:solidFill>
          <a:ln w="9360">
            <a:solidFill>
              <a:srgbClr val="ffffff"/>
            </a:solidFill>
            <a:round/>
          </a:ln>
        </p:spPr>
      </p:sp>
      <p:sp>
        <p:nvSpPr>
          <p:cNvPr id="189" name="CustomShape 32"/>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26</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3836520" y="5378400"/>
            <a:ext cx="380160" cy="338040"/>
          </a:xfrm>
          <a:prstGeom prst="rect">
            <a:avLst/>
          </a:prstGeom>
          <a:solidFill>
            <a:srgbClr val="ffffff"/>
          </a:solidFill>
          <a:ln w="9360">
            <a:noFill/>
          </a:ln>
        </p:spPr>
      </p:sp>
      <p:pic>
        <p:nvPicPr>
          <p:cNvPr id="191" name="Picture 3" descr=""/>
          <p:cNvPicPr/>
          <p:nvPr/>
        </p:nvPicPr>
        <p:blipFill>
          <a:blip r:embed="rId1"/>
          <a:stretch>
            <a:fillRect/>
          </a:stretch>
        </p:blipFill>
        <p:spPr>
          <a:xfrm>
            <a:off x="0" y="11880"/>
            <a:ext cx="7795080" cy="100576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4105080" y="332856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Step-by-Step handout</a:t>
            </a:r>
            <a:endParaRPr/>
          </a:p>
          <a:p>
            <a:pPr>
              <a:lnSpc>
                <a:spcPct val="100000"/>
              </a:lnSpc>
              <a:buFont typeface="Wingdings" charset="2"/>
              <a:buChar char=""/>
            </a:pPr>
            <a:r>
              <a:rPr lang="fr-FR" sz="1200">
                <a:solidFill>
                  <a:srgbClr val="000000"/>
                </a:solidFill>
                <a:latin typeface="Futura Condensed"/>
              </a:rPr>
              <a:t>Step-by-Step studio</a:t>
            </a:r>
            <a:endParaRPr/>
          </a:p>
          <a:p>
            <a:pPr>
              <a:lnSpc>
                <a:spcPct val="100000"/>
              </a:lnSpc>
              <a:buFont typeface="Wingdings" charset="2"/>
              <a:buChar char=""/>
            </a:pPr>
            <a:r>
              <a:rPr lang="fr-FR" sz="1200">
                <a:solidFill>
                  <a:srgbClr val="000000"/>
                </a:solidFill>
                <a:latin typeface="Futura Condensed"/>
              </a:rPr>
              <a:t>http://scratch.mit.edu/studios/475476</a:t>
            </a:r>
            <a:endParaRPr/>
          </a:p>
          <a:p>
            <a:pPr>
              <a:lnSpc>
                <a:spcPct val="100000"/>
              </a:lnSpc>
              <a:buFont typeface="Wingdings" charset="2"/>
              <a:buChar char=""/>
            </a:pPr>
            <a:r>
              <a:rPr lang="fr-FR" sz="1200">
                <a:solidFill>
                  <a:srgbClr val="000000"/>
                </a:solidFill>
                <a:latin typeface="Futura Condensed"/>
              </a:rPr>
              <a:t>Scratch Cards</a:t>
            </a:r>
            <a:endParaRPr/>
          </a:p>
          <a:p>
            <a:pPr>
              <a:lnSpc>
                <a:spcPct val="100000"/>
              </a:lnSpc>
              <a:buFont typeface="Wingdings" charset="2"/>
              <a:buChar char=""/>
            </a:pPr>
            <a:r>
              <a:rPr lang="fr-FR" sz="1200">
                <a:solidFill>
                  <a:srgbClr val="000000"/>
                </a:solidFill>
                <a:latin typeface="Futura Condensed"/>
              </a:rPr>
              <a:t>http://scratch.mit.edu/help/cards</a:t>
            </a:r>
            <a:endParaRPr/>
          </a:p>
        </p:txBody>
      </p:sp>
      <p:sp>
        <p:nvSpPr>
          <p:cNvPr id="193" name="CustomShape 2"/>
          <p:cNvSpPr/>
          <p:nvPr/>
        </p:nvSpPr>
        <p:spPr>
          <a:xfrm>
            <a:off x="4007880" y="28324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194" name="Line 3"/>
          <p:cNvSpPr/>
          <p:nvPr/>
        </p:nvSpPr>
        <p:spPr>
          <a:xfrm flipV="1">
            <a:off x="4104720" y="3162600"/>
            <a:ext cx="3117240" cy="8280"/>
          </a:xfrm>
          <a:prstGeom prst="line">
            <a:avLst/>
          </a:prstGeom>
          <a:ln w="9360">
            <a:solidFill>
              <a:srgbClr val="000000"/>
            </a:solidFill>
            <a:round/>
          </a:ln>
        </p:spPr>
      </p:sp>
      <p:sp>
        <p:nvSpPr>
          <p:cNvPr id="195" name="CustomShape 4"/>
          <p:cNvSpPr/>
          <p:nvPr/>
        </p:nvSpPr>
        <p:spPr>
          <a:xfrm>
            <a:off x="551160" y="3328560"/>
            <a:ext cx="3230640" cy="47440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Help students sign in to their Scratch accounts and click on the Create button at the top of the Scratch website to open the project editor. Optionally, have the Step-by-Step handout and Scratch Cards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Have students open the Tips window and follow the Getting Started with Scratch step-by-step tutorial to create a dancing cat program. Encourage students to add other blocks and experiment with motion, sprites, looks, costumes, sound, or backdrops to make the project their own.</a:t>
            </a:r>
            <a:endParaRPr/>
          </a:p>
          <a:p>
            <a:pPr>
              <a:lnSpc>
                <a:spcPct val="100000"/>
              </a:lnSpc>
            </a:pPr>
            <a:endParaRPr/>
          </a:p>
          <a:p>
            <a:pPr>
              <a:lnSpc>
                <a:spcPct val="100000"/>
              </a:lnSpc>
              <a:buFont typeface="Wingdings" charset="2"/>
              <a:buChar char=""/>
            </a:pPr>
            <a:r>
              <a:rPr lang="fr-FR" sz="1200">
                <a:solidFill>
                  <a:srgbClr val="000000"/>
                </a:solidFill>
                <a:latin typeface="Futura Condensed"/>
              </a:rPr>
              <a:t>Let students share their first Scratch creations with one another! Optionally, help students share and add their projects to the Step-by-Step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as a group discussion.</a:t>
            </a:r>
            <a:endParaRPr/>
          </a:p>
        </p:txBody>
      </p:sp>
      <p:sp>
        <p:nvSpPr>
          <p:cNvPr id="196" name="CustomShape 5"/>
          <p:cNvSpPr/>
          <p:nvPr/>
        </p:nvSpPr>
        <p:spPr>
          <a:xfrm>
            <a:off x="457920" y="28324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197" name="Line 6"/>
          <p:cNvSpPr/>
          <p:nvPr/>
        </p:nvSpPr>
        <p:spPr>
          <a:xfrm flipV="1">
            <a:off x="550800" y="3163320"/>
            <a:ext cx="3231360" cy="8640"/>
          </a:xfrm>
          <a:prstGeom prst="line">
            <a:avLst/>
          </a:prstGeom>
          <a:ln w="9360">
            <a:solidFill>
              <a:srgbClr val="000000"/>
            </a:solidFill>
            <a:round/>
          </a:ln>
        </p:spPr>
      </p:sp>
      <p:sp>
        <p:nvSpPr>
          <p:cNvPr id="198" name="CustomShape 7"/>
          <p:cNvSpPr/>
          <p:nvPr/>
        </p:nvSpPr>
        <p:spPr>
          <a:xfrm>
            <a:off x="4105080" y="620496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Were students able to open Scratch and find the Tips Window?</a:t>
            </a:r>
            <a:endParaRPr/>
          </a:p>
          <a:p>
            <a:pPr>
              <a:lnSpc>
                <a:spcPct val="100000"/>
              </a:lnSpc>
              <a:buFont typeface="Lucida Grande"/>
              <a:buChar char="+"/>
            </a:pPr>
            <a:r>
              <a:rPr lang="fr-FR" sz="1200">
                <a:solidFill>
                  <a:srgbClr val="000000"/>
                </a:solidFill>
                <a:latin typeface="Futura Condensed"/>
              </a:rPr>
              <a:t>Were students able to create a dancing cat?</a:t>
            </a:r>
            <a:endParaRPr/>
          </a:p>
          <a:p>
            <a:pPr>
              <a:lnSpc>
                <a:spcPct val="100000"/>
              </a:lnSpc>
              <a:buFont typeface="Lucida Grande"/>
              <a:buChar char="+"/>
            </a:pPr>
            <a:r>
              <a:rPr lang="fr-FR" sz="1200">
                <a:solidFill>
                  <a:srgbClr val="000000"/>
                </a:solidFill>
                <a:latin typeface="Futura Condensed"/>
              </a:rPr>
              <a:t>Were students able to save and share projects?</a:t>
            </a:r>
            <a:endParaRPr/>
          </a:p>
        </p:txBody>
      </p:sp>
      <p:sp>
        <p:nvSpPr>
          <p:cNvPr id="199" name="CustomShape 8"/>
          <p:cNvSpPr/>
          <p:nvPr/>
        </p:nvSpPr>
        <p:spPr>
          <a:xfrm>
            <a:off x="4007880" y="570924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200" name="Line 9"/>
          <p:cNvSpPr/>
          <p:nvPr/>
        </p:nvSpPr>
        <p:spPr>
          <a:xfrm flipV="1">
            <a:off x="4104720" y="6039720"/>
            <a:ext cx="3117240" cy="8640"/>
          </a:xfrm>
          <a:prstGeom prst="line">
            <a:avLst/>
          </a:prstGeom>
          <a:ln w="9360">
            <a:solidFill>
              <a:srgbClr val="000000"/>
            </a:solidFill>
            <a:round/>
          </a:ln>
        </p:spPr>
      </p:sp>
      <p:sp>
        <p:nvSpPr>
          <p:cNvPr id="201" name="CustomShape 10"/>
          <p:cNvSpPr/>
          <p:nvPr/>
        </p:nvSpPr>
        <p:spPr>
          <a:xfrm>
            <a:off x="4105080" y="4954320"/>
            <a:ext cx="3116520" cy="10018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surprising about the activity?</a:t>
            </a:r>
            <a:endParaRPr/>
          </a:p>
          <a:p>
            <a:pPr>
              <a:lnSpc>
                <a:spcPct val="100000"/>
              </a:lnSpc>
              <a:buFont typeface="Lucida Grande"/>
              <a:buChar char="+"/>
            </a:pPr>
            <a:r>
              <a:rPr lang="fr-FR" sz="1200">
                <a:solidFill>
                  <a:srgbClr val="000000"/>
                </a:solidFill>
                <a:latin typeface="Futura Condensed"/>
              </a:rPr>
              <a:t>How did it feel to be led step-by-step through the activity?</a:t>
            </a:r>
            <a:endParaRPr/>
          </a:p>
          <a:p>
            <a:pPr>
              <a:lnSpc>
                <a:spcPct val="100000"/>
              </a:lnSpc>
              <a:buFont typeface="Lucida Grande"/>
              <a:buChar char="+"/>
            </a:pPr>
            <a:r>
              <a:rPr lang="fr-FR" sz="1200">
                <a:solidFill>
                  <a:srgbClr val="000000"/>
                </a:solidFill>
                <a:latin typeface="Futura Condensed"/>
              </a:rPr>
              <a:t>When do you feel most creative?</a:t>
            </a:r>
            <a:endParaRPr/>
          </a:p>
        </p:txBody>
      </p:sp>
      <p:sp>
        <p:nvSpPr>
          <p:cNvPr id="202" name="CustomShape 11"/>
          <p:cNvSpPr/>
          <p:nvPr/>
        </p:nvSpPr>
        <p:spPr>
          <a:xfrm>
            <a:off x="4007880" y="445824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203" name="Line 12"/>
          <p:cNvSpPr/>
          <p:nvPr/>
        </p:nvSpPr>
        <p:spPr>
          <a:xfrm flipV="1">
            <a:off x="4104720" y="4789080"/>
            <a:ext cx="3117240" cy="8640"/>
          </a:xfrm>
          <a:prstGeom prst="line">
            <a:avLst/>
          </a:prstGeom>
          <a:ln w="9360">
            <a:solidFill>
              <a:srgbClr val="000000"/>
            </a:solidFill>
            <a:round/>
          </a:ln>
        </p:spPr>
      </p:sp>
      <p:sp>
        <p:nvSpPr>
          <p:cNvPr id="204" name="CustomShape 13"/>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205" name="Line 14"/>
          <p:cNvSpPr/>
          <p:nvPr/>
        </p:nvSpPr>
        <p:spPr>
          <a:xfrm flipV="1">
            <a:off x="550800" y="7968960"/>
            <a:ext cx="6671160" cy="14040"/>
          </a:xfrm>
          <a:prstGeom prst="line">
            <a:avLst/>
          </a:prstGeom>
          <a:ln w="9360">
            <a:solidFill>
              <a:srgbClr val="000000"/>
            </a:solidFill>
            <a:round/>
          </a:ln>
        </p:spPr>
      </p:sp>
      <p:sp>
        <p:nvSpPr>
          <p:cNvPr id="206" name="CustomShape 15"/>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207" name="Line 16"/>
          <p:cNvSpPr/>
          <p:nvPr/>
        </p:nvSpPr>
        <p:spPr>
          <a:xfrm>
            <a:off x="3856680" y="8086680"/>
            <a:ext cx="0" cy="1805760"/>
          </a:xfrm>
          <a:prstGeom prst="line">
            <a:avLst/>
          </a:prstGeom>
          <a:ln cap="rnd" w="6480">
            <a:solidFill>
              <a:srgbClr val="808080"/>
            </a:solidFill>
            <a:custDash>
              <a:ds d="4900000000" sp="3675000000"/>
            </a:custDash>
            <a:round/>
          </a:ln>
        </p:spPr>
      </p:sp>
      <p:sp>
        <p:nvSpPr>
          <p:cNvPr id="208" name="CustomShape 17"/>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209" name="Line 18"/>
          <p:cNvSpPr/>
          <p:nvPr/>
        </p:nvSpPr>
        <p:spPr>
          <a:xfrm flipH="1">
            <a:off x="4401000" y="8385840"/>
            <a:ext cx="2814840" cy="0"/>
          </a:xfrm>
          <a:prstGeom prst="line">
            <a:avLst/>
          </a:prstGeom>
          <a:ln cap="rnd" w="6480">
            <a:solidFill>
              <a:srgbClr val="000000"/>
            </a:solidFill>
            <a:custDash>
              <a:ds d="4900000000" sp="3675000000"/>
            </a:custDash>
            <a:round/>
          </a:ln>
        </p:spPr>
      </p:sp>
      <p:sp>
        <p:nvSpPr>
          <p:cNvPr id="210" name="Line 19"/>
          <p:cNvSpPr/>
          <p:nvPr/>
        </p:nvSpPr>
        <p:spPr>
          <a:xfrm flipH="1">
            <a:off x="4401000" y="8679240"/>
            <a:ext cx="2814840" cy="0"/>
          </a:xfrm>
          <a:prstGeom prst="line">
            <a:avLst/>
          </a:prstGeom>
          <a:ln cap="rnd" w="6480">
            <a:solidFill>
              <a:srgbClr val="000000"/>
            </a:solidFill>
            <a:custDash>
              <a:ds d="4900000000" sp="3675000000"/>
            </a:custDash>
            <a:round/>
          </a:ln>
        </p:spPr>
      </p:sp>
      <p:sp>
        <p:nvSpPr>
          <p:cNvPr id="211" name="Line 20"/>
          <p:cNvSpPr/>
          <p:nvPr/>
        </p:nvSpPr>
        <p:spPr>
          <a:xfrm flipH="1">
            <a:off x="4401000" y="8975520"/>
            <a:ext cx="2820960" cy="0"/>
          </a:xfrm>
          <a:prstGeom prst="line">
            <a:avLst/>
          </a:prstGeom>
          <a:ln cap="rnd" w="6480">
            <a:solidFill>
              <a:srgbClr val="000000"/>
            </a:solidFill>
            <a:custDash>
              <a:ds d="4900000000" sp="3675000000"/>
            </a:custDash>
            <a:round/>
          </a:ln>
        </p:spPr>
      </p:sp>
      <p:sp>
        <p:nvSpPr>
          <p:cNvPr id="212" name="Line 21"/>
          <p:cNvSpPr/>
          <p:nvPr/>
        </p:nvSpPr>
        <p:spPr>
          <a:xfrm flipH="1">
            <a:off x="4401000" y="9269280"/>
            <a:ext cx="2814840" cy="0"/>
          </a:xfrm>
          <a:prstGeom prst="line">
            <a:avLst/>
          </a:prstGeom>
          <a:ln cap="rnd" w="6480">
            <a:solidFill>
              <a:srgbClr val="000000"/>
            </a:solidFill>
            <a:custDash>
              <a:ds d="4900000000" sp="3675000000"/>
            </a:custDash>
            <a:round/>
          </a:ln>
        </p:spPr>
      </p:sp>
      <p:sp>
        <p:nvSpPr>
          <p:cNvPr id="213" name="CustomShape 22"/>
          <p:cNvSpPr/>
          <p:nvPr/>
        </p:nvSpPr>
        <p:spPr>
          <a:xfrm>
            <a:off x="551160" y="8142840"/>
            <a:ext cx="3230640" cy="173196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If they don’t have one already, help learners create a Scratch account using the Unit 0 Scratch Account activity, so that students can save and share their first Scratch project with friends and family.</a:t>
            </a:r>
            <a:endParaRPr/>
          </a:p>
          <a:p>
            <a:pPr>
              <a:lnSpc>
                <a:spcPct val="100000"/>
              </a:lnSpc>
              <a:buFont typeface="Lucida Grande"/>
              <a:buChar char="+"/>
            </a:pPr>
            <a:r>
              <a:rPr lang="fr-FR" sz="1200">
                <a:solidFill>
                  <a:srgbClr val="000000"/>
                </a:solidFill>
                <a:latin typeface="Futura Condensed"/>
              </a:rPr>
              <a:t>Remind students how to add a project to a studio with the Unit 0 Scratch Studio activity or handout.</a:t>
            </a:r>
            <a:endParaRPr/>
          </a:p>
        </p:txBody>
      </p:sp>
      <p:sp>
        <p:nvSpPr>
          <p:cNvPr id="214" name="CustomShape 23"/>
          <p:cNvSpPr/>
          <p:nvPr/>
        </p:nvSpPr>
        <p:spPr>
          <a:xfrm>
            <a:off x="4214520" y="795240"/>
            <a:ext cx="2999160" cy="139752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create a dancing cat in Scratch by following a step-by-step tutorial</a:t>
            </a:r>
            <a:endParaRPr/>
          </a:p>
          <a:p>
            <a:pPr>
              <a:lnSpc>
                <a:spcPct val="100000"/>
              </a:lnSpc>
              <a:buFont typeface="Lucida Grande"/>
              <a:buChar char="+"/>
            </a:pPr>
            <a:r>
              <a:rPr lang="fr-FR" sz="1200">
                <a:solidFill>
                  <a:srgbClr val="000000"/>
                </a:solidFill>
                <a:latin typeface="Futura Condensed"/>
              </a:rPr>
              <a:t>experience building up a program by experimenting and iterating</a:t>
            </a:r>
            <a:endParaRPr/>
          </a:p>
        </p:txBody>
      </p:sp>
      <p:sp>
        <p:nvSpPr>
          <p:cNvPr id="215" name="CustomShape 24"/>
          <p:cNvSpPr/>
          <p:nvPr/>
        </p:nvSpPr>
        <p:spPr>
          <a:xfrm>
            <a:off x="1300680" y="595800"/>
            <a:ext cx="2815200" cy="1429920"/>
          </a:xfrm>
          <a:prstGeom prst="rect">
            <a:avLst/>
          </a:prstGeom>
          <a:noFill/>
          <a:ln>
            <a:noFill/>
          </a:ln>
        </p:spPr>
        <p:txBody>
          <a:bodyPr lIns="90000" rIns="90000" tIns="45000" bIns="45000"/>
          <a:p>
            <a:pPr>
              <a:lnSpc>
                <a:spcPct val="100000"/>
              </a:lnSpc>
            </a:pPr>
            <a:r>
              <a:rPr lang="fr-FR" sz="4400">
                <a:solidFill>
                  <a:srgbClr val="000000"/>
                </a:solidFill>
                <a:latin typeface="Futura Condensed"/>
              </a:rPr>
              <a:t>STEP-BY-STEP</a:t>
            </a:r>
            <a:endParaRPr/>
          </a:p>
        </p:txBody>
      </p:sp>
      <p:sp>
        <p:nvSpPr>
          <p:cNvPr id="216" name="Line 25"/>
          <p:cNvSpPr/>
          <p:nvPr/>
        </p:nvSpPr>
        <p:spPr>
          <a:xfrm>
            <a:off x="3882960" y="794160"/>
            <a:ext cx="0" cy="1123200"/>
          </a:xfrm>
          <a:prstGeom prst="line">
            <a:avLst/>
          </a:prstGeom>
          <a:ln cap="rnd" w="3240">
            <a:solidFill>
              <a:srgbClr val="000000"/>
            </a:solidFill>
            <a:custDash>
              <a:ds d="4900000000" sp="3675000000"/>
            </a:custDash>
            <a:round/>
          </a:ln>
        </p:spPr>
      </p:sp>
      <p:sp>
        <p:nvSpPr>
          <p:cNvPr id="217" name="Line 26"/>
          <p:cNvSpPr/>
          <p:nvPr/>
        </p:nvSpPr>
        <p:spPr>
          <a:xfrm flipH="1">
            <a:off x="3661920" y="794520"/>
            <a:ext cx="221040" cy="0"/>
          </a:xfrm>
          <a:prstGeom prst="line">
            <a:avLst/>
          </a:prstGeom>
          <a:ln cap="rnd" w="3240">
            <a:solidFill>
              <a:srgbClr val="000000"/>
            </a:solidFill>
            <a:custDash>
              <a:ds d="4900000000" sp="3675000000"/>
            </a:custDash>
            <a:round/>
          </a:ln>
        </p:spPr>
      </p:sp>
      <p:sp>
        <p:nvSpPr>
          <p:cNvPr id="218" name="Line 27"/>
          <p:cNvSpPr/>
          <p:nvPr/>
        </p:nvSpPr>
        <p:spPr>
          <a:xfrm flipH="1">
            <a:off x="3661920" y="1912680"/>
            <a:ext cx="221040" cy="0"/>
          </a:xfrm>
          <a:prstGeom prst="line">
            <a:avLst/>
          </a:prstGeom>
          <a:ln cap="rnd" w="3240">
            <a:solidFill>
              <a:srgbClr val="000000"/>
            </a:solidFill>
            <a:custDash>
              <a:ds d="4900000000" sp="3675000000"/>
            </a:custDash>
            <a:round/>
            <a:tailEnd len="med" type="triangle" w="med"/>
          </a:ln>
        </p:spPr>
      </p:sp>
      <p:sp>
        <p:nvSpPr>
          <p:cNvPr id="219" name="Line 28"/>
          <p:cNvSpPr/>
          <p:nvPr/>
        </p:nvSpPr>
        <p:spPr>
          <a:xfrm>
            <a:off x="3882960" y="1342800"/>
            <a:ext cx="221040" cy="0"/>
          </a:xfrm>
          <a:prstGeom prst="line">
            <a:avLst/>
          </a:prstGeom>
          <a:ln cap="rnd" w="3240">
            <a:solidFill>
              <a:srgbClr val="000000"/>
            </a:solidFill>
            <a:custDash>
              <a:ds d="4900000000" sp="3675000000"/>
            </a:custDash>
            <a:round/>
            <a:tailEnd len="med" type="triangle" w="med"/>
          </a:ln>
        </p:spPr>
      </p:sp>
      <p:sp>
        <p:nvSpPr>
          <p:cNvPr id="220" name="CustomShape 29"/>
          <p:cNvSpPr/>
          <p:nvPr/>
        </p:nvSpPr>
        <p:spPr>
          <a:xfrm>
            <a:off x="2527920" y="16941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221" name="Picture 98" descr=""/>
          <p:cNvPicPr/>
          <p:nvPr/>
        </p:nvPicPr>
        <p:blipFill>
          <a:blip r:embed="rId1"/>
          <a:stretch>
            <a:fillRect/>
          </a:stretch>
        </p:blipFill>
        <p:spPr>
          <a:xfrm>
            <a:off x="2271240" y="1754280"/>
            <a:ext cx="323280" cy="323280"/>
          </a:xfrm>
          <a:prstGeom prst="rect">
            <a:avLst/>
          </a:prstGeom>
          <a:ln>
            <a:noFill/>
          </a:ln>
        </p:spPr>
      </p:pic>
      <p:sp>
        <p:nvSpPr>
          <p:cNvPr id="222" name="CustomShape 30"/>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28</a:t>
            </a:r>
            <a:endParaRPr/>
          </a:p>
        </p:txBody>
      </p:sp>
      <p:pic>
        <p:nvPicPr>
          <p:cNvPr id="223" name="Picture 54" descr=""/>
          <p:cNvPicPr/>
          <p:nvPr/>
        </p:nvPicPr>
        <p:blipFill>
          <a:blip r:embed="rId2"/>
          <a:stretch>
            <a:fillRect/>
          </a:stretch>
        </p:blipFill>
        <p:spPr>
          <a:xfrm>
            <a:off x="551160" y="0"/>
            <a:ext cx="493200" cy="2791080"/>
          </a:xfrm>
          <a:prstGeom prst="rect">
            <a:avLst/>
          </a:prstGeom>
          <a:ln>
            <a:solidFill>
              <a:srgbClr val="ffffff"/>
            </a:solidFill>
          </a:ln>
        </p:spPr>
      </p:pic>
      <p:sp>
        <p:nvSpPr>
          <p:cNvPr id="224" name="CustomShape 31"/>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5" name="Picture 7" descr=""/>
          <p:cNvPicPr/>
          <p:nvPr/>
        </p:nvPicPr>
        <p:blipFill>
          <a:blip r:embed="rId1"/>
          <a:stretch>
            <a:fillRect/>
          </a:stretch>
        </p:blipFill>
        <p:spPr>
          <a:xfrm>
            <a:off x="3618000" y="750600"/>
            <a:ext cx="3633120" cy="2723400"/>
          </a:xfrm>
          <a:prstGeom prst="rect">
            <a:avLst/>
          </a:prstGeom>
          <a:ln>
            <a:noFill/>
          </a:ln>
        </p:spPr>
      </p:pic>
      <p:pic>
        <p:nvPicPr>
          <p:cNvPr id="226" name="Picture 1" descr=""/>
          <p:cNvPicPr/>
          <p:nvPr/>
        </p:nvPicPr>
        <p:blipFill>
          <a:blip r:embed="rId2"/>
          <a:stretch>
            <a:fillRect/>
          </a:stretch>
        </p:blipFill>
        <p:spPr>
          <a:xfrm>
            <a:off x="3583440" y="4150440"/>
            <a:ext cx="3667680" cy="3077280"/>
          </a:xfrm>
          <a:prstGeom prst="rect">
            <a:avLst/>
          </a:prstGeom>
          <a:ln>
            <a:noFill/>
          </a:ln>
        </p:spPr>
      </p:pic>
      <p:sp>
        <p:nvSpPr>
          <p:cNvPr id="227" name="CustomShape 1"/>
          <p:cNvSpPr/>
          <p:nvPr/>
        </p:nvSpPr>
        <p:spPr>
          <a:xfrm>
            <a:off x="444600" y="3857760"/>
            <a:ext cx="295236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228" name="Line 2"/>
          <p:cNvSpPr/>
          <p:nvPr/>
        </p:nvSpPr>
        <p:spPr>
          <a:xfrm>
            <a:off x="534960" y="4194000"/>
            <a:ext cx="2717640" cy="0"/>
          </a:xfrm>
          <a:prstGeom prst="line">
            <a:avLst/>
          </a:prstGeom>
          <a:ln w="9360">
            <a:solidFill>
              <a:srgbClr val="000000"/>
            </a:solidFill>
            <a:round/>
          </a:ln>
        </p:spPr>
      </p:sp>
      <p:sp>
        <p:nvSpPr>
          <p:cNvPr id="229" name="CustomShape 3"/>
          <p:cNvSpPr/>
          <p:nvPr/>
        </p:nvSpPr>
        <p:spPr>
          <a:xfrm>
            <a:off x="426240" y="4228560"/>
            <a:ext cx="2884320" cy="98352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Follow the Step-by-Step Intro in the Tips Window.</a:t>
            </a:r>
            <a:endParaRPr/>
          </a:p>
          <a:p>
            <a:pPr>
              <a:lnSpc>
                <a:spcPct val="130000"/>
              </a:lnSpc>
              <a:buFont typeface="Wingdings" charset="2"/>
              <a:buChar char=""/>
            </a:pPr>
            <a:r>
              <a:rPr lang="fr-FR" sz="1200">
                <a:solidFill>
                  <a:srgbClr val="000000"/>
                </a:solidFill>
                <a:latin typeface="Futura Condensed"/>
              </a:rPr>
              <a:t>Add more blocks.</a:t>
            </a:r>
            <a:endParaRPr/>
          </a:p>
          <a:p>
            <a:pPr>
              <a:lnSpc>
                <a:spcPct val="130000"/>
              </a:lnSpc>
              <a:buFont typeface="Wingdings" charset="2"/>
              <a:buChar char=""/>
            </a:pPr>
            <a:r>
              <a:rPr lang="fr-FR" sz="1200">
                <a:solidFill>
                  <a:srgbClr val="000000"/>
                </a:solidFill>
                <a:latin typeface="Futura Condensed"/>
              </a:rPr>
              <a:t>Experiment to make it your own!</a:t>
            </a:r>
            <a:endParaRPr/>
          </a:p>
        </p:txBody>
      </p:sp>
      <p:sp>
        <p:nvSpPr>
          <p:cNvPr id="230" name="CustomShape 4"/>
          <p:cNvSpPr/>
          <p:nvPr/>
        </p:nvSpPr>
        <p:spPr>
          <a:xfrm>
            <a:off x="351000" y="8517960"/>
            <a:ext cx="2463840" cy="154944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Try recording your own sounds.</a:t>
            </a:r>
            <a:endParaRPr/>
          </a:p>
          <a:p>
            <a:pPr>
              <a:lnSpc>
                <a:spcPct val="100000"/>
              </a:lnSpc>
              <a:buFont typeface="Wingdings" charset="2"/>
              <a:buChar char=""/>
            </a:pPr>
            <a:r>
              <a:rPr lang="fr-FR" sz="1200">
                <a:solidFill>
                  <a:srgbClr val="000000"/>
                </a:solidFill>
                <a:latin typeface="Futura Condensed"/>
              </a:rPr>
              <a:t>Create different backdrops.</a:t>
            </a:r>
            <a:endParaRPr/>
          </a:p>
          <a:p>
            <a:pPr>
              <a:lnSpc>
                <a:spcPct val="100000"/>
              </a:lnSpc>
              <a:buFont typeface="Wingdings" charset="2"/>
              <a:buChar char=""/>
            </a:pPr>
            <a:r>
              <a:rPr lang="fr-FR" sz="1200">
                <a:solidFill>
                  <a:srgbClr val="000000"/>
                </a:solidFill>
                <a:latin typeface="Futura Condensed"/>
              </a:rPr>
              <a:t>Turn your project into a dance party by adding more dancing sprites!</a:t>
            </a:r>
            <a:endParaRPr/>
          </a:p>
          <a:p>
            <a:pPr>
              <a:lnSpc>
                <a:spcPct val="100000"/>
              </a:lnSpc>
              <a:buFont typeface="Wingdings" charset="2"/>
              <a:buChar char=""/>
            </a:pPr>
            <a:r>
              <a:rPr lang="fr-FR" sz="1200">
                <a:solidFill>
                  <a:srgbClr val="000000"/>
                </a:solidFill>
                <a:latin typeface="Futura Condensed"/>
              </a:rPr>
              <a:t>Try designing a new costume for your sprite.</a:t>
            </a:r>
            <a:endParaRPr/>
          </a:p>
        </p:txBody>
      </p:sp>
      <p:sp>
        <p:nvSpPr>
          <p:cNvPr id="231" name="CustomShape 5"/>
          <p:cNvSpPr/>
          <p:nvPr/>
        </p:nvSpPr>
        <p:spPr>
          <a:xfrm>
            <a:off x="441720" y="7111800"/>
            <a:ext cx="2801880" cy="424080"/>
          </a:xfrm>
          <a:prstGeom prst="rect">
            <a:avLst/>
          </a:prstGeom>
          <a:noFill/>
          <a:ln>
            <a:noFill/>
          </a:ln>
        </p:spPr>
        <p:txBody>
          <a:bodyPr lIns="90000" rIns="90000" tIns="45000" bIns="45000"/>
          <a:p>
            <a:pPr>
              <a:lnSpc>
                <a:spcPct val="100000"/>
              </a:lnSpc>
            </a:pPr>
            <a:r>
              <a:rPr lang="fr-FR" sz="1100">
                <a:solidFill>
                  <a:srgbClr val="000000"/>
                </a:solidFill>
                <a:latin typeface="Futura Condensed"/>
              </a:rPr>
              <a:t>What blocks do you want to experiment with? </a:t>
            </a:r>
            <a:endParaRPr/>
          </a:p>
        </p:txBody>
      </p:sp>
      <p:sp>
        <p:nvSpPr>
          <p:cNvPr id="232" name="CustomShape 6"/>
          <p:cNvSpPr/>
          <p:nvPr/>
        </p:nvSpPr>
        <p:spPr>
          <a:xfrm>
            <a:off x="0" y="7871040"/>
            <a:ext cx="7771680" cy="409680"/>
          </a:xfrm>
          <a:prstGeom prst="rect">
            <a:avLst/>
          </a:prstGeom>
          <a:solidFill>
            <a:srgbClr val="1b93dd"/>
          </a:solidFill>
          <a:ln w="9360">
            <a:noFill/>
          </a:ln>
        </p:spPr>
      </p:sp>
      <p:sp>
        <p:nvSpPr>
          <p:cNvPr id="233" name="CustomShape 7"/>
          <p:cNvSpPr/>
          <p:nvPr/>
        </p:nvSpPr>
        <p:spPr>
          <a:xfrm>
            <a:off x="1397880" y="8077680"/>
            <a:ext cx="380160" cy="325440"/>
          </a:xfrm>
          <a:prstGeom prst="diamond">
            <a:avLst/>
          </a:prstGeom>
          <a:solidFill>
            <a:srgbClr val="1b93dd"/>
          </a:solidFill>
          <a:ln w="9360">
            <a:noFill/>
          </a:ln>
        </p:spPr>
      </p:sp>
      <p:sp>
        <p:nvSpPr>
          <p:cNvPr id="234" name="CustomShape 8"/>
          <p:cNvSpPr/>
          <p:nvPr/>
        </p:nvSpPr>
        <p:spPr>
          <a:xfrm>
            <a:off x="5276880" y="8066160"/>
            <a:ext cx="380160" cy="325440"/>
          </a:xfrm>
          <a:prstGeom prst="diamond">
            <a:avLst/>
          </a:prstGeom>
          <a:solidFill>
            <a:srgbClr val="1b93dd"/>
          </a:solidFill>
          <a:ln w="9360">
            <a:noFill/>
          </a:ln>
        </p:spPr>
      </p:sp>
      <p:sp>
        <p:nvSpPr>
          <p:cNvPr id="235" name="CustomShape 9"/>
          <p:cNvSpPr/>
          <p:nvPr/>
        </p:nvSpPr>
        <p:spPr>
          <a:xfrm>
            <a:off x="0" y="7879320"/>
            <a:ext cx="318492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THINGS TO TRY</a:t>
            </a:r>
            <a:endParaRPr/>
          </a:p>
        </p:txBody>
      </p:sp>
      <p:sp>
        <p:nvSpPr>
          <p:cNvPr id="236" name="CustomShape 10"/>
          <p:cNvSpPr/>
          <p:nvPr/>
        </p:nvSpPr>
        <p:spPr>
          <a:xfrm>
            <a:off x="3185640" y="7884720"/>
            <a:ext cx="458604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pic>
        <p:nvPicPr>
          <p:cNvPr id="237" name="Picture 4" descr=""/>
          <p:cNvPicPr/>
          <p:nvPr/>
        </p:nvPicPr>
        <p:blipFill>
          <a:blip r:embed="rId3"/>
          <a:stretch>
            <a:fillRect/>
          </a:stretch>
        </p:blipFill>
        <p:spPr>
          <a:xfrm>
            <a:off x="404280" y="5005800"/>
            <a:ext cx="2780640" cy="2221920"/>
          </a:xfrm>
          <a:prstGeom prst="rect">
            <a:avLst/>
          </a:prstGeom>
          <a:ln>
            <a:noFill/>
          </a:ln>
        </p:spPr>
      </p:pic>
      <p:sp>
        <p:nvSpPr>
          <p:cNvPr id="238" name="CustomShape 11"/>
          <p:cNvSpPr/>
          <p:nvPr/>
        </p:nvSpPr>
        <p:spPr>
          <a:xfrm>
            <a:off x="3411360" y="8517960"/>
            <a:ext cx="4072680" cy="133668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Add your project to the Step-by-Step Studio: </a:t>
            </a:r>
            <a:r>
              <a:rPr lang="fr-FR" sz="1000">
                <a:solidFill>
                  <a:srgbClr val="000000"/>
                </a:solidFill>
                <a:latin typeface="Futura Condensed"/>
              </a:rPr>
              <a:t>http://scratch.mit.edu/studios/475476</a:t>
            </a:r>
            <a:endParaRPr/>
          </a:p>
          <a:p>
            <a:pPr>
              <a:lnSpc>
                <a:spcPct val="100000"/>
              </a:lnSpc>
              <a:buFont typeface="Lucida Grande"/>
              <a:buChar char="+"/>
            </a:pPr>
            <a:r>
              <a:rPr lang="fr-FR" sz="1200">
                <a:solidFill>
                  <a:srgbClr val="000000"/>
                </a:solidFill>
                <a:latin typeface="Futura Condensed"/>
              </a:rPr>
              <a:t>Challenge yourself to do more! Play with adding new blocks, sound, or motion.</a:t>
            </a:r>
            <a:endParaRPr/>
          </a:p>
          <a:p>
            <a:pPr>
              <a:lnSpc>
                <a:spcPct val="100000"/>
              </a:lnSpc>
              <a:buFont typeface="Lucida Grande"/>
              <a:buChar char="+"/>
            </a:pPr>
            <a:r>
              <a:rPr lang="fr-FR" sz="1200">
                <a:solidFill>
                  <a:srgbClr val="000000"/>
                </a:solidFill>
                <a:latin typeface="Futura Condensed"/>
              </a:rPr>
              <a:t>Help a neighbor!</a:t>
            </a:r>
            <a:endParaRPr/>
          </a:p>
          <a:p>
            <a:pPr>
              <a:lnSpc>
                <a:spcPct val="100000"/>
              </a:lnSpc>
              <a:buFont typeface="Lucida Grande"/>
              <a:buChar char="+"/>
            </a:pPr>
            <a:r>
              <a:rPr lang="fr-FR" sz="1200">
                <a:solidFill>
                  <a:srgbClr val="000000"/>
                </a:solidFill>
                <a:latin typeface="Futura Condensed"/>
              </a:rPr>
              <a:t>Choose a few new blocks to experiment with. Try them out!</a:t>
            </a:r>
            <a:endParaRPr/>
          </a:p>
        </p:txBody>
      </p:sp>
      <p:sp>
        <p:nvSpPr>
          <p:cNvPr id="239" name="Line 12"/>
          <p:cNvSpPr/>
          <p:nvPr/>
        </p:nvSpPr>
        <p:spPr>
          <a:xfrm>
            <a:off x="3185280" y="8391960"/>
            <a:ext cx="0" cy="1527840"/>
          </a:xfrm>
          <a:prstGeom prst="line">
            <a:avLst/>
          </a:prstGeom>
          <a:ln cap="rnd" w="6480">
            <a:solidFill>
              <a:srgbClr val="808080"/>
            </a:solidFill>
            <a:custDash>
              <a:ds d="4900000000" sp="3675000000"/>
            </a:custDash>
            <a:round/>
          </a:ln>
        </p:spPr>
      </p:sp>
      <p:sp>
        <p:nvSpPr>
          <p:cNvPr id="240" name="CustomShape 13"/>
          <p:cNvSpPr/>
          <p:nvPr/>
        </p:nvSpPr>
        <p:spPr>
          <a:xfrm>
            <a:off x="1971720" y="3283920"/>
            <a:ext cx="1288080" cy="360"/>
          </a:xfrm>
          <a:prstGeom prst="straightConnector1">
            <a:avLst/>
          </a:prstGeom>
          <a:noFill/>
          <a:ln cap="rnd" w="12600">
            <a:solidFill>
              <a:srgbClr val="000000"/>
            </a:solidFill>
            <a:custDash>
              <a:ds d="4900000000" sp="3675000000"/>
            </a:custDash>
            <a:round/>
            <a:tailEnd len="med" type="triangle" w="med"/>
          </a:ln>
        </p:spPr>
      </p:sp>
      <p:sp>
        <p:nvSpPr>
          <p:cNvPr id="241" name="CustomShape 14"/>
          <p:cNvSpPr/>
          <p:nvPr/>
        </p:nvSpPr>
        <p:spPr>
          <a:xfrm>
            <a:off x="3185640" y="4424040"/>
            <a:ext cx="2252520" cy="360"/>
          </a:xfrm>
          <a:prstGeom prst="straightConnector1">
            <a:avLst/>
          </a:prstGeom>
          <a:noFill/>
          <a:ln cap="rnd" w="12600">
            <a:solidFill>
              <a:srgbClr val="000000"/>
            </a:solidFill>
            <a:custDash>
              <a:ds d="4900000000" sp="3675000000"/>
            </a:custDash>
            <a:round/>
            <a:tailEnd len="med" type="triangle" w="med"/>
          </a:ln>
        </p:spPr>
      </p:sp>
      <p:sp>
        <p:nvSpPr>
          <p:cNvPr id="242" name="CustomShape 15"/>
          <p:cNvSpPr/>
          <p:nvPr/>
        </p:nvSpPr>
        <p:spPr>
          <a:xfrm>
            <a:off x="2149920" y="4649400"/>
            <a:ext cx="421560" cy="360"/>
          </a:xfrm>
          <a:prstGeom prst="straightConnector1">
            <a:avLst/>
          </a:prstGeom>
          <a:noFill/>
          <a:ln cap="rnd" w="12600">
            <a:solidFill>
              <a:srgbClr val="000000"/>
            </a:solidFill>
            <a:custDash>
              <a:ds d="4900000000" sp="3675000000"/>
            </a:custDash>
            <a:round/>
          </a:ln>
        </p:spPr>
      </p:sp>
      <p:sp>
        <p:nvSpPr>
          <p:cNvPr id="243" name="CustomShape 16"/>
          <p:cNvSpPr/>
          <p:nvPr/>
        </p:nvSpPr>
        <p:spPr>
          <a:xfrm flipH="1">
            <a:off x="2561040" y="4644000"/>
            <a:ext cx="360" cy="710640"/>
          </a:xfrm>
          <a:prstGeom prst="straightConnector1">
            <a:avLst/>
          </a:prstGeom>
          <a:noFill/>
          <a:ln cap="rnd" w="12600">
            <a:solidFill>
              <a:srgbClr val="000000"/>
            </a:solidFill>
            <a:custDash>
              <a:ds d="4900000000" sp="3675000000"/>
            </a:custDash>
            <a:round/>
            <a:tailEnd len="med" type="triangle" w="med"/>
          </a:ln>
        </p:spPr>
      </p:sp>
      <p:sp>
        <p:nvSpPr>
          <p:cNvPr id="244" name="CustomShape 17"/>
          <p:cNvSpPr/>
          <p:nvPr/>
        </p:nvSpPr>
        <p:spPr>
          <a:xfrm>
            <a:off x="545400" y="1432800"/>
            <a:ext cx="2158560" cy="729360"/>
          </a:xfrm>
          <a:prstGeom prst="rect">
            <a:avLst/>
          </a:prstGeom>
          <a:noFill/>
          <a:ln cap="rnd" w="6480">
            <a:solidFill>
              <a:srgbClr val="000000"/>
            </a:solidFill>
            <a:custDash>
              <a:ds d="4900000000" sp="3675000000"/>
            </a:custDash>
            <a:round/>
          </a:ln>
        </p:spPr>
        <p:txBody>
          <a:bodyPr lIns="90000" rIns="90000" tIns="91440" bIns="91440" anchor="ctr"/>
          <a:p>
            <a:pPr algn="just">
              <a:lnSpc>
                <a:spcPct val="100000"/>
              </a:lnSpc>
            </a:pPr>
            <a:r>
              <a:rPr lang="fr-FR" sz="1200">
                <a:solidFill>
                  <a:srgbClr val="000000"/>
                </a:solidFill>
                <a:latin typeface="Futura Condensed"/>
              </a:rPr>
              <a:t>NEW TO SCRATCH? CREATE YOUR FIRST SCRATCH PROJECT!</a:t>
            </a:r>
            <a:endParaRPr/>
          </a:p>
        </p:txBody>
      </p:sp>
      <p:sp>
        <p:nvSpPr>
          <p:cNvPr id="245" name="CustomShape 18"/>
          <p:cNvSpPr/>
          <p:nvPr/>
        </p:nvSpPr>
        <p:spPr>
          <a:xfrm>
            <a:off x="434520" y="2211120"/>
            <a:ext cx="2356560" cy="173196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follow the Step-by-Step Intro in the Tips Window to create a dancing cat in Scratch. Once you have completed the steps, experiment by adding other Scratch blocks to make the project your own.</a:t>
            </a:r>
            <a:endParaRPr/>
          </a:p>
        </p:txBody>
      </p:sp>
      <p:sp>
        <p:nvSpPr>
          <p:cNvPr id="246" name="CustomShape 19"/>
          <p:cNvSpPr/>
          <p:nvPr/>
        </p:nvSpPr>
        <p:spPr>
          <a:xfrm>
            <a:off x="2634840" y="449280"/>
            <a:ext cx="586800" cy="360"/>
          </a:xfrm>
          <a:prstGeom prst="straightConnector1">
            <a:avLst/>
          </a:prstGeom>
          <a:noFill/>
          <a:ln cap="rnd" w="12600">
            <a:solidFill>
              <a:srgbClr val="000000"/>
            </a:solidFill>
            <a:custDash>
              <a:ds d="4900000000" sp="3675000000"/>
            </a:custDash>
            <a:round/>
          </a:ln>
        </p:spPr>
      </p:sp>
      <p:sp>
        <p:nvSpPr>
          <p:cNvPr id="247" name="CustomShape 20"/>
          <p:cNvSpPr/>
          <p:nvPr/>
        </p:nvSpPr>
        <p:spPr>
          <a:xfrm flipH="1">
            <a:off x="3220200" y="443520"/>
            <a:ext cx="360" cy="1335240"/>
          </a:xfrm>
          <a:prstGeom prst="straightConnector1">
            <a:avLst/>
          </a:prstGeom>
          <a:noFill/>
          <a:ln cap="rnd" w="12600">
            <a:solidFill>
              <a:srgbClr val="000000"/>
            </a:solidFill>
            <a:custDash>
              <a:ds d="4900000000" sp="3675000000"/>
            </a:custDash>
            <a:round/>
          </a:ln>
        </p:spPr>
      </p:sp>
      <p:sp>
        <p:nvSpPr>
          <p:cNvPr id="248" name="CustomShape 21"/>
          <p:cNvSpPr/>
          <p:nvPr/>
        </p:nvSpPr>
        <p:spPr>
          <a:xfrm>
            <a:off x="2634840" y="444240"/>
            <a:ext cx="360" cy="311040"/>
          </a:xfrm>
          <a:prstGeom prst="straightConnector1">
            <a:avLst/>
          </a:prstGeom>
          <a:noFill/>
          <a:ln cap="rnd" w="12600">
            <a:solidFill>
              <a:srgbClr val="000000"/>
            </a:solidFill>
            <a:custDash>
              <a:ds d="4900000000" sp="3675000000"/>
            </a:custDash>
            <a:round/>
          </a:ln>
        </p:spPr>
      </p:sp>
      <p:sp>
        <p:nvSpPr>
          <p:cNvPr id="249" name="CustomShape 22"/>
          <p:cNvSpPr/>
          <p:nvPr/>
        </p:nvSpPr>
        <p:spPr>
          <a:xfrm>
            <a:off x="2782440" y="1766160"/>
            <a:ext cx="439200" cy="360"/>
          </a:xfrm>
          <a:prstGeom prst="straightConnector1">
            <a:avLst/>
          </a:prstGeom>
          <a:noFill/>
          <a:ln cap="rnd" w="12600">
            <a:solidFill>
              <a:srgbClr val="000000"/>
            </a:solidFill>
            <a:custDash>
              <a:ds d="4900000000" sp="3675000000"/>
            </a:custDash>
            <a:round/>
            <a:headEnd len="med" type="triangle" w="med"/>
          </a:ln>
        </p:spPr>
      </p:sp>
      <p:sp>
        <p:nvSpPr>
          <p:cNvPr id="250" name="CustomShape 23"/>
          <p:cNvSpPr/>
          <p:nvPr/>
        </p:nvSpPr>
        <p:spPr>
          <a:xfrm>
            <a:off x="457920" y="595800"/>
            <a:ext cx="2815200" cy="1429920"/>
          </a:xfrm>
          <a:prstGeom prst="rect">
            <a:avLst/>
          </a:prstGeom>
          <a:noFill/>
          <a:ln>
            <a:noFill/>
          </a:ln>
        </p:spPr>
        <p:txBody>
          <a:bodyPr lIns="90000" rIns="90000" tIns="45000" bIns="45000"/>
          <a:p>
            <a:pPr>
              <a:lnSpc>
                <a:spcPct val="100000"/>
              </a:lnSpc>
            </a:pPr>
            <a:r>
              <a:rPr lang="fr-FR" sz="4400">
                <a:solidFill>
                  <a:srgbClr val="000000"/>
                </a:solidFill>
                <a:latin typeface="Futura Condensed"/>
              </a:rPr>
              <a:t>STEP-BY-STEP</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6965280" y="2133720"/>
            <a:ext cx="781200" cy="781200"/>
          </a:xfrm>
          <a:prstGeom prst="diamond">
            <a:avLst/>
          </a:prstGeom>
          <a:solidFill>
            <a:srgbClr val="ffffff"/>
          </a:solidFill>
          <a:ln w="9360">
            <a:noFill/>
          </a:ln>
        </p:spPr>
      </p:sp>
      <p:sp>
        <p:nvSpPr>
          <p:cNvPr id="252" name="CustomShape 2"/>
          <p:cNvSpPr/>
          <p:nvPr/>
        </p:nvSpPr>
        <p:spPr>
          <a:xfrm>
            <a:off x="422280" y="2051640"/>
            <a:ext cx="2873520" cy="942120"/>
          </a:xfrm>
          <a:prstGeom prst="rect">
            <a:avLst/>
          </a:prstGeom>
          <a:noFill/>
          <a:ln>
            <a:noFill/>
          </a:ln>
        </p:spPr>
        <p:txBody>
          <a:bodyPr lIns="90000" rIns="90000" tIns="45000" bIns="45000" anchor="ctr"/>
          <a:p>
            <a:pPr>
              <a:lnSpc>
                <a:spcPct val="100000"/>
              </a:lnSpc>
            </a:pPr>
            <a:r>
              <a:rPr lang="fr-FR" sz="2800">
                <a:solidFill>
                  <a:srgbClr val="ffffff"/>
                </a:solidFill>
                <a:latin typeface="Futura Condensed"/>
              </a:rPr>
              <a:t>ACTIVITY DESCRIPTION</a:t>
            </a:r>
            <a:endParaRPr/>
          </a:p>
        </p:txBody>
      </p:sp>
      <p:sp>
        <p:nvSpPr>
          <p:cNvPr id="253" name="CustomShape 3"/>
          <p:cNvSpPr/>
          <p:nvPr/>
        </p:nvSpPr>
        <p:spPr>
          <a:xfrm>
            <a:off x="551160" y="3328560"/>
            <a:ext cx="3230640" cy="510912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Help students sign in to their Scratch accounts and click on the Create button at the top of the Scratch website to start a new project. Optionally, have the 10 Blocks handout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Give students time to create a project with only these 10 Scratch blocks: go to, glide, say, show, hide, set size to, play sound until done, when this sprite clicked, wait, and repeat. Remind students to use each block at least once in their project and encourage them to experiment with different sprites, costumes, or backdrops.</a:t>
            </a:r>
            <a:endParaRPr/>
          </a:p>
          <a:p>
            <a:pPr>
              <a:lnSpc>
                <a:spcPct val="100000"/>
              </a:lnSpc>
            </a:pPr>
            <a:endParaRPr/>
          </a:p>
          <a:p>
            <a:pPr>
              <a:lnSpc>
                <a:spcPct val="100000"/>
              </a:lnSpc>
              <a:buFont typeface="Wingdings" charset="2"/>
              <a:buChar char=""/>
            </a:pPr>
            <a:r>
              <a:rPr lang="fr-FR" sz="1200">
                <a:solidFill>
                  <a:srgbClr val="000000"/>
                </a:solidFill>
                <a:latin typeface="Futura Condensed"/>
              </a:rPr>
              <a:t>Invite students to share their projects in their critique groups (see the Unit 0 Critique Group activity). Optionally, have students add their projects to the 10 Blocks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in a group discussion.</a:t>
            </a:r>
            <a:endParaRPr/>
          </a:p>
        </p:txBody>
      </p:sp>
      <p:sp>
        <p:nvSpPr>
          <p:cNvPr id="254" name="CustomShape 4"/>
          <p:cNvSpPr/>
          <p:nvPr/>
        </p:nvSpPr>
        <p:spPr>
          <a:xfrm>
            <a:off x="45792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255" name="Line 5"/>
          <p:cNvSpPr/>
          <p:nvPr/>
        </p:nvSpPr>
        <p:spPr>
          <a:xfrm flipV="1">
            <a:off x="550800" y="3163320"/>
            <a:ext cx="3231360" cy="8640"/>
          </a:xfrm>
          <a:prstGeom prst="line">
            <a:avLst/>
          </a:prstGeom>
          <a:ln w="9360">
            <a:solidFill>
              <a:srgbClr val="000000"/>
            </a:solidFill>
            <a:round/>
          </a:ln>
        </p:spPr>
      </p:sp>
      <p:sp>
        <p:nvSpPr>
          <p:cNvPr id="256" name="CustomShape 6"/>
          <p:cNvSpPr/>
          <p:nvPr/>
        </p:nvSpPr>
        <p:spPr>
          <a:xfrm>
            <a:off x="4105080" y="3328560"/>
            <a:ext cx="3116520" cy="81936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10 Blocks handout</a:t>
            </a:r>
            <a:endParaRPr/>
          </a:p>
          <a:p>
            <a:pPr>
              <a:lnSpc>
                <a:spcPct val="100000"/>
              </a:lnSpc>
              <a:buFont typeface="Wingdings" charset="2"/>
              <a:buChar char=""/>
            </a:pPr>
            <a:r>
              <a:rPr lang="fr-FR" sz="1200">
                <a:solidFill>
                  <a:srgbClr val="000000"/>
                </a:solidFill>
                <a:latin typeface="Futura Condensed"/>
              </a:rPr>
              <a:t>10 Blocks studio</a:t>
            </a:r>
            <a:endParaRPr/>
          </a:p>
          <a:p>
            <a:pPr>
              <a:lnSpc>
                <a:spcPct val="100000"/>
              </a:lnSpc>
            </a:pPr>
            <a:r>
              <a:rPr lang="fr-FR" sz="1200">
                <a:solidFill>
                  <a:srgbClr val="000000"/>
                </a:solidFill>
                <a:latin typeface="Futura Condensed"/>
              </a:rPr>
              <a:t>      </a:t>
            </a:r>
            <a:r>
              <a:rPr lang="fr-FR" sz="1200">
                <a:solidFill>
                  <a:srgbClr val="000000"/>
                </a:solidFill>
                <a:latin typeface="Futura Condensed"/>
              </a:rPr>
              <a:t>http://scratch.mit.edu/studios/475480</a:t>
            </a:r>
            <a:endParaRPr/>
          </a:p>
        </p:txBody>
      </p:sp>
      <p:sp>
        <p:nvSpPr>
          <p:cNvPr id="257" name="CustomShape 7"/>
          <p:cNvSpPr/>
          <p:nvPr/>
        </p:nvSpPr>
        <p:spPr>
          <a:xfrm>
            <a:off x="4007880" y="28306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258" name="Line 8"/>
          <p:cNvSpPr/>
          <p:nvPr/>
        </p:nvSpPr>
        <p:spPr>
          <a:xfrm flipV="1">
            <a:off x="4104720" y="3162600"/>
            <a:ext cx="3117240" cy="8280"/>
          </a:xfrm>
          <a:prstGeom prst="line">
            <a:avLst/>
          </a:prstGeom>
          <a:ln w="9360">
            <a:solidFill>
              <a:srgbClr val="000000"/>
            </a:solidFill>
            <a:round/>
          </a:ln>
        </p:spPr>
      </p:sp>
      <p:sp>
        <p:nvSpPr>
          <p:cNvPr id="259" name="CustomShape 9"/>
          <p:cNvSpPr/>
          <p:nvPr/>
        </p:nvSpPr>
        <p:spPr>
          <a:xfrm>
            <a:off x="4105080" y="4581720"/>
            <a:ext cx="3116520" cy="118440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difficult about being able to use only 10 blocks?</a:t>
            </a:r>
            <a:endParaRPr/>
          </a:p>
          <a:p>
            <a:pPr>
              <a:lnSpc>
                <a:spcPct val="100000"/>
              </a:lnSpc>
              <a:buFont typeface="Lucida Grande"/>
              <a:buChar char="+"/>
            </a:pPr>
            <a:r>
              <a:rPr lang="fr-FR" sz="1200">
                <a:solidFill>
                  <a:srgbClr val="000000"/>
                </a:solidFill>
                <a:latin typeface="Futura Condensed"/>
              </a:rPr>
              <a:t>What was easy about being able to use only 10 blocks?</a:t>
            </a:r>
            <a:endParaRPr/>
          </a:p>
          <a:p>
            <a:pPr>
              <a:lnSpc>
                <a:spcPct val="100000"/>
              </a:lnSpc>
              <a:buFont typeface="Lucida Grande"/>
              <a:buChar char="+"/>
            </a:pPr>
            <a:r>
              <a:rPr lang="fr-FR" sz="1200">
                <a:solidFill>
                  <a:srgbClr val="000000"/>
                </a:solidFill>
                <a:latin typeface="Futura Condensed"/>
              </a:rPr>
              <a:t>How did it make you think of things differently?</a:t>
            </a:r>
            <a:endParaRPr/>
          </a:p>
        </p:txBody>
      </p:sp>
      <p:sp>
        <p:nvSpPr>
          <p:cNvPr id="260" name="CustomShape 10"/>
          <p:cNvSpPr/>
          <p:nvPr/>
        </p:nvSpPr>
        <p:spPr>
          <a:xfrm>
            <a:off x="4007880" y="408600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261" name="Line 11"/>
          <p:cNvSpPr/>
          <p:nvPr/>
        </p:nvSpPr>
        <p:spPr>
          <a:xfrm flipV="1">
            <a:off x="4104720" y="4416480"/>
            <a:ext cx="3117240" cy="8640"/>
          </a:xfrm>
          <a:prstGeom prst="line">
            <a:avLst/>
          </a:prstGeom>
          <a:ln w="9360">
            <a:solidFill>
              <a:srgbClr val="000000"/>
            </a:solidFill>
            <a:round/>
          </a:ln>
        </p:spPr>
      </p:sp>
      <p:sp>
        <p:nvSpPr>
          <p:cNvPr id="262" name="CustomShape 12"/>
          <p:cNvSpPr/>
          <p:nvPr/>
        </p:nvSpPr>
        <p:spPr>
          <a:xfrm>
            <a:off x="4105080" y="6019200"/>
            <a:ext cx="3116520" cy="1001880"/>
          </a:xfrm>
          <a:prstGeom prst="rect">
            <a:avLst/>
          </a:prstGeom>
          <a:noFill/>
          <a:ln cap="rnd" w="6480">
            <a:solidFill>
              <a:srgbClr val="000000"/>
            </a:solidFill>
            <a:custDash>
              <a:ds d="4900000000" sp="3675000000"/>
            </a:custDash>
            <a:round/>
          </a:ln>
        </p:spPr>
        <p:txBody>
          <a:bodyPr lIns="90000" rIns="90000" tIns="45000" bIns="45000"/>
          <a:p>
            <a:pPr>
              <a:lnSpc>
                <a:spcPct val="100000"/>
              </a:lnSpc>
              <a:buFont typeface="Lucida Grande"/>
              <a:buChar char="+"/>
            </a:pPr>
            <a:r>
              <a:rPr lang="fr-FR" sz="1200">
                <a:solidFill>
                  <a:srgbClr val="000000"/>
                </a:solidFill>
                <a:latin typeface="Futura Condensed"/>
              </a:rPr>
              <a:t>Do projects include all 10 blocks?</a:t>
            </a:r>
            <a:endParaRPr/>
          </a:p>
          <a:p>
            <a:pPr>
              <a:lnSpc>
                <a:spcPct val="100000"/>
              </a:lnSpc>
              <a:buFont typeface="Lucida Grande"/>
              <a:buChar char="+"/>
            </a:pPr>
            <a:r>
              <a:rPr lang="fr-FR" sz="1200">
                <a:solidFill>
                  <a:srgbClr val="000000"/>
                </a:solidFill>
                <a:latin typeface="Futura Condensed"/>
              </a:rPr>
              <a:t>How do different students react to the idea of creating with constraints? What might this tell you about how this student learns?</a:t>
            </a:r>
            <a:endParaRPr/>
          </a:p>
        </p:txBody>
      </p:sp>
      <p:sp>
        <p:nvSpPr>
          <p:cNvPr id="263" name="CustomShape 13"/>
          <p:cNvSpPr/>
          <p:nvPr/>
        </p:nvSpPr>
        <p:spPr>
          <a:xfrm>
            <a:off x="4007880" y="55234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264" name="Line 14"/>
          <p:cNvSpPr/>
          <p:nvPr/>
        </p:nvSpPr>
        <p:spPr>
          <a:xfrm flipV="1">
            <a:off x="4104720" y="5853960"/>
            <a:ext cx="3117240" cy="8640"/>
          </a:xfrm>
          <a:prstGeom prst="line">
            <a:avLst/>
          </a:prstGeom>
          <a:ln w="9360">
            <a:solidFill>
              <a:srgbClr val="000000"/>
            </a:solidFill>
            <a:round/>
          </a:ln>
        </p:spPr>
      </p:sp>
      <p:sp>
        <p:nvSpPr>
          <p:cNvPr id="265" name="CustomShape 15"/>
          <p:cNvSpPr/>
          <p:nvPr/>
        </p:nvSpPr>
        <p:spPr>
          <a:xfrm>
            <a:off x="457920" y="764208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266" name="Line 16"/>
          <p:cNvSpPr/>
          <p:nvPr/>
        </p:nvSpPr>
        <p:spPr>
          <a:xfrm flipV="1">
            <a:off x="550800" y="7968960"/>
            <a:ext cx="6671160" cy="14040"/>
          </a:xfrm>
          <a:prstGeom prst="line">
            <a:avLst/>
          </a:prstGeom>
          <a:ln w="9360">
            <a:solidFill>
              <a:srgbClr val="000000"/>
            </a:solidFill>
            <a:round/>
          </a:ln>
        </p:spPr>
      </p:sp>
      <p:sp>
        <p:nvSpPr>
          <p:cNvPr id="267" name="CustomShape 17"/>
          <p:cNvSpPr/>
          <p:nvPr/>
        </p:nvSpPr>
        <p:spPr>
          <a:xfrm>
            <a:off x="4007880" y="7630560"/>
            <a:ext cx="330660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268" name="Line 18"/>
          <p:cNvSpPr/>
          <p:nvPr/>
        </p:nvSpPr>
        <p:spPr>
          <a:xfrm>
            <a:off x="3856680" y="8086680"/>
            <a:ext cx="0" cy="1805760"/>
          </a:xfrm>
          <a:prstGeom prst="line">
            <a:avLst/>
          </a:prstGeom>
          <a:ln cap="rnd" w="6480">
            <a:solidFill>
              <a:srgbClr val="808080"/>
            </a:solidFill>
            <a:custDash>
              <a:ds d="4900000000" sp="3675000000"/>
            </a:custDash>
            <a:round/>
          </a:ln>
        </p:spPr>
      </p:sp>
      <p:sp>
        <p:nvSpPr>
          <p:cNvPr id="269" name="CustomShape 19"/>
          <p:cNvSpPr/>
          <p:nvPr/>
        </p:nvSpPr>
        <p:spPr>
          <a:xfrm>
            <a:off x="4105080" y="8217720"/>
            <a:ext cx="3108960" cy="119664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270" name="Line 20"/>
          <p:cNvSpPr/>
          <p:nvPr/>
        </p:nvSpPr>
        <p:spPr>
          <a:xfrm flipH="1">
            <a:off x="4401000" y="8385840"/>
            <a:ext cx="2814840" cy="0"/>
          </a:xfrm>
          <a:prstGeom prst="line">
            <a:avLst/>
          </a:prstGeom>
          <a:ln cap="rnd" w="6480">
            <a:solidFill>
              <a:srgbClr val="000000"/>
            </a:solidFill>
            <a:custDash>
              <a:ds d="4900000000" sp="3675000000"/>
            </a:custDash>
            <a:round/>
          </a:ln>
        </p:spPr>
      </p:sp>
      <p:sp>
        <p:nvSpPr>
          <p:cNvPr id="271" name="Line 21"/>
          <p:cNvSpPr/>
          <p:nvPr/>
        </p:nvSpPr>
        <p:spPr>
          <a:xfrm flipH="1">
            <a:off x="4401000" y="8679240"/>
            <a:ext cx="2814840" cy="0"/>
          </a:xfrm>
          <a:prstGeom prst="line">
            <a:avLst/>
          </a:prstGeom>
          <a:ln cap="rnd" w="6480">
            <a:solidFill>
              <a:srgbClr val="000000"/>
            </a:solidFill>
            <a:custDash>
              <a:ds d="4900000000" sp="3675000000"/>
            </a:custDash>
            <a:round/>
          </a:ln>
        </p:spPr>
      </p:sp>
      <p:sp>
        <p:nvSpPr>
          <p:cNvPr id="272" name="Line 22"/>
          <p:cNvSpPr/>
          <p:nvPr/>
        </p:nvSpPr>
        <p:spPr>
          <a:xfrm flipH="1">
            <a:off x="4401000" y="8975520"/>
            <a:ext cx="2820960" cy="0"/>
          </a:xfrm>
          <a:prstGeom prst="line">
            <a:avLst/>
          </a:prstGeom>
          <a:ln cap="rnd" w="6480">
            <a:solidFill>
              <a:srgbClr val="000000"/>
            </a:solidFill>
            <a:custDash>
              <a:ds d="4900000000" sp="3675000000"/>
            </a:custDash>
            <a:round/>
          </a:ln>
        </p:spPr>
      </p:sp>
      <p:sp>
        <p:nvSpPr>
          <p:cNvPr id="273" name="Line 23"/>
          <p:cNvSpPr/>
          <p:nvPr/>
        </p:nvSpPr>
        <p:spPr>
          <a:xfrm flipH="1">
            <a:off x="4401000" y="9269280"/>
            <a:ext cx="2814840" cy="0"/>
          </a:xfrm>
          <a:prstGeom prst="line">
            <a:avLst/>
          </a:prstGeom>
          <a:ln cap="rnd" w="6480">
            <a:solidFill>
              <a:srgbClr val="000000"/>
            </a:solidFill>
            <a:custDash>
              <a:ds d="4900000000" sp="3675000000"/>
            </a:custDash>
            <a:round/>
          </a:ln>
        </p:spPr>
      </p:sp>
      <p:sp>
        <p:nvSpPr>
          <p:cNvPr id="274" name="CustomShape 24"/>
          <p:cNvSpPr/>
          <p:nvPr/>
        </p:nvSpPr>
        <p:spPr>
          <a:xfrm>
            <a:off x="551160" y="8142840"/>
            <a:ext cx="3230640" cy="154944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It’s surprising how much one can do with just 10 blocks! Take this opportunity to encourage different ideas and celebrate creativity by inviting a few students to present their projects in front of the class or by exploring other projects online in the 10 Blocks studio.</a:t>
            </a:r>
            <a:endParaRPr/>
          </a:p>
        </p:txBody>
      </p:sp>
      <p:sp>
        <p:nvSpPr>
          <p:cNvPr id="275" name="CustomShape 25"/>
          <p:cNvSpPr/>
          <p:nvPr/>
        </p:nvSpPr>
        <p:spPr>
          <a:xfrm>
            <a:off x="4222080" y="795240"/>
            <a:ext cx="2999160" cy="1215000"/>
          </a:xfrm>
          <a:prstGeom prst="rect">
            <a:avLst/>
          </a:prstGeom>
          <a:noFill/>
          <a:ln cap="rnd" w="6480">
            <a:solidFill>
              <a:srgbClr val="000000"/>
            </a:solidFill>
            <a:custDash>
              <a:ds d="4900000000" sp="3675000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create a project with the constraint of only being able to use 10 blocks</a:t>
            </a:r>
            <a:endParaRPr/>
          </a:p>
        </p:txBody>
      </p:sp>
      <p:sp>
        <p:nvSpPr>
          <p:cNvPr id="276" name="CustomShape 26"/>
          <p:cNvSpPr/>
          <p:nvPr/>
        </p:nvSpPr>
        <p:spPr>
          <a:xfrm>
            <a:off x="1308600" y="554040"/>
            <a:ext cx="2549880" cy="2558160"/>
          </a:xfrm>
          <a:prstGeom prst="rect">
            <a:avLst/>
          </a:prstGeom>
          <a:noFill/>
          <a:ln>
            <a:noFill/>
          </a:ln>
        </p:spPr>
        <p:txBody>
          <a:bodyPr lIns="90000" rIns="90000" tIns="45000" bIns="45000"/>
          <a:p>
            <a:pPr>
              <a:lnSpc>
                <a:spcPct val="100000"/>
              </a:lnSpc>
            </a:pPr>
            <a:r>
              <a:rPr lang="fr-FR" sz="5400">
                <a:solidFill>
                  <a:srgbClr val="000000"/>
                </a:solidFill>
                <a:latin typeface="Futura Condensed"/>
              </a:rPr>
              <a:t>10 BLOCKS</a:t>
            </a:r>
            <a:endParaRPr/>
          </a:p>
        </p:txBody>
      </p:sp>
      <p:sp>
        <p:nvSpPr>
          <p:cNvPr id="277" name="Line 27"/>
          <p:cNvSpPr/>
          <p:nvPr/>
        </p:nvSpPr>
        <p:spPr>
          <a:xfrm>
            <a:off x="3890520" y="794160"/>
            <a:ext cx="0" cy="1123200"/>
          </a:xfrm>
          <a:prstGeom prst="line">
            <a:avLst/>
          </a:prstGeom>
          <a:ln cap="rnd" w="3240">
            <a:solidFill>
              <a:srgbClr val="000000"/>
            </a:solidFill>
            <a:custDash>
              <a:ds d="4900000000" sp="3675000000"/>
            </a:custDash>
            <a:round/>
          </a:ln>
        </p:spPr>
      </p:sp>
      <p:sp>
        <p:nvSpPr>
          <p:cNvPr id="278" name="Line 28"/>
          <p:cNvSpPr/>
          <p:nvPr/>
        </p:nvSpPr>
        <p:spPr>
          <a:xfrm flipH="1">
            <a:off x="3669480" y="794520"/>
            <a:ext cx="221040" cy="0"/>
          </a:xfrm>
          <a:prstGeom prst="line">
            <a:avLst/>
          </a:prstGeom>
          <a:ln cap="rnd" w="3240">
            <a:solidFill>
              <a:srgbClr val="000000"/>
            </a:solidFill>
            <a:custDash>
              <a:ds d="4900000000" sp="3675000000"/>
            </a:custDash>
            <a:round/>
          </a:ln>
        </p:spPr>
      </p:sp>
      <p:sp>
        <p:nvSpPr>
          <p:cNvPr id="279" name="Line 29"/>
          <p:cNvSpPr/>
          <p:nvPr/>
        </p:nvSpPr>
        <p:spPr>
          <a:xfrm flipH="1">
            <a:off x="3669480" y="1912680"/>
            <a:ext cx="221040" cy="0"/>
          </a:xfrm>
          <a:prstGeom prst="line">
            <a:avLst/>
          </a:prstGeom>
          <a:ln cap="rnd" w="3240">
            <a:solidFill>
              <a:srgbClr val="000000"/>
            </a:solidFill>
            <a:custDash>
              <a:ds d="4900000000" sp="3675000000"/>
            </a:custDash>
            <a:round/>
            <a:tailEnd len="med" type="triangle" w="med"/>
          </a:ln>
        </p:spPr>
      </p:sp>
      <p:sp>
        <p:nvSpPr>
          <p:cNvPr id="280" name="Line 30"/>
          <p:cNvSpPr/>
          <p:nvPr/>
        </p:nvSpPr>
        <p:spPr>
          <a:xfrm>
            <a:off x="3890520" y="1342800"/>
            <a:ext cx="221040" cy="0"/>
          </a:xfrm>
          <a:prstGeom prst="line">
            <a:avLst/>
          </a:prstGeom>
          <a:ln cap="rnd" w="3240">
            <a:solidFill>
              <a:srgbClr val="000000"/>
            </a:solidFill>
            <a:custDash>
              <a:ds d="4900000000" sp="3675000000"/>
            </a:custDash>
            <a:round/>
            <a:tailEnd len="med" type="triangle" w="med"/>
          </a:ln>
        </p:spPr>
      </p:sp>
      <p:sp>
        <p:nvSpPr>
          <p:cNvPr id="281" name="CustomShape 31"/>
          <p:cNvSpPr/>
          <p:nvPr/>
        </p:nvSpPr>
        <p:spPr>
          <a:xfrm>
            <a:off x="2535480" y="1694160"/>
            <a:ext cx="1091520" cy="71892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282" name="Picture 96" descr=""/>
          <p:cNvPicPr/>
          <p:nvPr/>
        </p:nvPicPr>
        <p:blipFill>
          <a:blip r:embed="rId1"/>
          <a:stretch>
            <a:fillRect/>
          </a:stretch>
        </p:blipFill>
        <p:spPr>
          <a:xfrm>
            <a:off x="2279160" y="1754280"/>
            <a:ext cx="323280" cy="323280"/>
          </a:xfrm>
          <a:prstGeom prst="rect">
            <a:avLst/>
          </a:prstGeom>
          <a:ln>
            <a:noFill/>
          </a:ln>
        </p:spPr>
      </p:pic>
      <p:sp>
        <p:nvSpPr>
          <p:cNvPr id="283" name="CustomShape 32"/>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30</a:t>
            </a:r>
            <a:endParaRPr/>
          </a:p>
        </p:txBody>
      </p:sp>
      <p:pic>
        <p:nvPicPr>
          <p:cNvPr id="284" name="Picture 50" descr=""/>
          <p:cNvPicPr/>
          <p:nvPr/>
        </p:nvPicPr>
        <p:blipFill>
          <a:blip r:embed="rId2"/>
          <a:stretch>
            <a:fillRect/>
          </a:stretch>
        </p:blipFill>
        <p:spPr>
          <a:xfrm>
            <a:off x="551160" y="0"/>
            <a:ext cx="493200" cy="2791080"/>
          </a:xfrm>
          <a:prstGeom prst="rect">
            <a:avLst/>
          </a:prstGeom>
          <a:ln>
            <a:solidFill>
              <a:srgbClr val="ffffff"/>
            </a:solidFill>
          </a:ln>
        </p:spPr>
      </p:pic>
      <p:sp>
        <p:nvSpPr>
          <p:cNvPr id="285" name="CustomShape 33"/>
          <p:cNvSpPr/>
          <p:nvPr/>
        </p:nvSpPr>
        <p:spPr>
          <a:xfrm rot="5400000">
            <a:off x="-259920" y="970560"/>
            <a:ext cx="2110320" cy="820800"/>
          </a:xfrm>
          <a:prstGeom prst="rect">
            <a:avLst/>
          </a:prstGeom>
          <a:noFill/>
          <a:ln>
            <a:noFill/>
          </a:ln>
        </p:spPr>
        <p:txBody>
          <a:bodyPr lIns="45000" rIns="45000" tIns="90000" bIns="90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86" name="Picture 36" descr=""/>
          <p:cNvPicPr/>
          <p:nvPr/>
        </p:nvPicPr>
        <p:blipFill>
          <a:blip r:embed="rId1"/>
          <a:srcRect l="0" t="69589" r="0" b="0"/>
          <a:stretch>
            <a:fillRect/>
          </a:stretch>
        </p:blipFill>
        <p:spPr>
          <a:xfrm>
            <a:off x="4128480" y="4530960"/>
            <a:ext cx="3068280" cy="807840"/>
          </a:xfrm>
          <a:prstGeom prst="rect">
            <a:avLst/>
          </a:prstGeom>
          <a:ln>
            <a:noFill/>
          </a:ln>
        </p:spPr>
      </p:pic>
      <p:pic>
        <p:nvPicPr>
          <p:cNvPr id="287" name="Picture 32" descr=""/>
          <p:cNvPicPr/>
          <p:nvPr/>
        </p:nvPicPr>
        <p:blipFill>
          <a:blip r:embed="rId2"/>
          <a:srcRect l="0" t="37902" r="0" b="30843"/>
          <a:stretch>
            <a:fillRect/>
          </a:stretch>
        </p:blipFill>
        <p:spPr>
          <a:xfrm>
            <a:off x="4110840" y="5827320"/>
            <a:ext cx="2790000" cy="740160"/>
          </a:xfrm>
          <a:prstGeom prst="rect">
            <a:avLst/>
          </a:prstGeom>
          <a:ln>
            <a:noFill/>
          </a:ln>
        </p:spPr>
      </p:pic>
      <p:pic>
        <p:nvPicPr>
          <p:cNvPr id="288" name="Picture 33" descr=""/>
          <p:cNvPicPr/>
          <p:nvPr/>
        </p:nvPicPr>
        <p:blipFill>
          <a:blip r:embed="rId3"/>
          <a:srcRect l="0" t="25333" r="0" b="0"/>
          <a:stretch>
            <a:fillRect/>
          </a:stretch>
        </p:blipFill>
        <p:spPr>
          <a:xfrm>
            <a:off x="4110840" y="594720"/>
            <a:ext cx="2871720" cy="1984680"/>
          </a:xfrm>
          <a:prstGeom prst="rect">
            <a:avLst/>
          </a:prstGeom>
          <a:ln>
            <a:noFill/>
          </a:ln>
        </p:spPr>
      </p:pic>
      <p:pic>
        <p:nvPicPr>
          <p:cNvPr id="289" name="Picture 34" descr=""/>
          <p:cNvPicPr/>
          <p:nvPr/>
        </p:nvPicPr>
        <p:blipFill>
          <a:blip r:embed="rId4"/>
          <a:srcRect l="0" t="0" r="0" b="78456"/>
          <a:stretch>
            <a:fillRect/>
          </a:stretch>
        </p:blipFill>
        <p:spPr>
          <a:xfrm>
            <a:off x="4213440" y="5252760"/>
            <a:ext cx="1505160" cy="543600"/>
          </a:xfrm>
          <a:prstGeom prst="rect">
            <a:avLst/>
          </a:prstGeom>
          <a:ln>
            <a:noFill/>
          </a:ln>
        </p:spPr>
      </p:pic>
      <p:pic>
        <p:nvPicPr>
          <p:cNvPr id="290" name="Picture 37" descr=""/>
          <p:cNvPicPr/>
          <p:nvPr/>
        </p:nvPicPr>
        <p:blipFill>
          <a:blip r:embed="rId5"/>
          <a:srcRect l="29953" t="46488" r="45490" b="30384"/>
          <a:stretch>
            <a:fillRect/>
          </a:stretch>
        </p:blipFill>
        <p:spPr>
          <a:xfrm>
            <a:off x="4231080" y="3225600"/>
            <a:ext cx="752040" cy="613440"/>
          </a:xfrm>
          <a:prstGeom prst="rect">
            <a:avLst/>
          </a:prstGeom>
          <a:ln>
            <a:noFill/>
          </a:ln>
        </p:spPr>
      </p:pic>
      <p:pic>
        <p:nvPicPr>
          <p:cNvPr id="291" name="Picture 38" descr=""/>
          <p:cNvPicPr/>
          <p:nvPr/>
        </p:nvPicPr>
        <p:blipFill>
          <a:blip r:embed="rId6"/>
          <a:srcRect l="0" t="46488" r="74990" b="29564"/>
          <a:stretch>
            <a:fillRect/>
          </a:stretch>
        </p:blipFill>
        <p:spPr>
          <a:xfrm>
            <a:off x="4110840" y="2567160"/>
            <a:ext cx="766440" cy="635400"/>
          </a:xfrm>
          <a:prstGeom prst="rect">
            <a:avLst/>
          </a:prstGeom>
          <a:ln>
            <a:noFill/>
          </a:ln>
        </p:spPr>
      </p:pic>
      <p:pic>
        <p:nvPicPr>
          <p:cNvPr id="292" name="Picture 1" descr=""/>
          <p:cNvPicPr/>
          <p:nvPr/>
        </p:nvPicPr>
        <p:blipFill>
          <a:blip r:embed="rId7"/>
          <a:stretch>
            <a:fillRect/>
          </a:stretch>
        </p:blipFill>
        <p:spPr>
          <a:xfrm>
            <a:off x="4170600" y="3872880"/>
            <a:ext cx="2106000" cy="590040"/>
          </a:xfrm>
          <a:prstGeom prst="rect">
            <a:avLst/>
          </a:prstGeom>
          <a:ln>
            <a:noFill/>
          </a:ln>
        </p:spPr>
      </p:pic>
      <p:pic>
        <p:nvPicPr>
          <p:cNvPr id="293" name="Picture 39" descr=""/>
          <p:cNvPicPr/>
          <p:nvPr/>
        </p:nvPicPr>
        <p:blipFill>
          <a:blip r:embed="rId8"/>
          <a:srcRect l="0" t="21515" r="0" b="36599"/>
          <a:stretch>
            <a:fillRect/>
          </a:stretch>
        </p:blipFill>
        <p:spPr>
          <a:xfrm>
            <a:off x="4231080" y="6585840"/>
            <a:ext cx="1505160" cy="1057680"/>
          </a:xfrm>
          <a:prstGeom prst="rect">
            <a:avLst/>
          </a:prstGeom>
          <a:ln>
            <a:noFill/>
          </a:ln>
        </p:spPr>
      </p:pic>
      <p:sp>
        <p:nvSpPr>
          <p:cNvPr id="294" name="CustomShape 1"/>
          <p:cNvSpPr/>
          <p:nvPr/>
        </p:nvSpPr>
        <p:spPr>
          <a:xfrm>
            <a:off x="0" y="7858440"/>
            <a:ext cx="7771680" cy="409680"/>
          </a:xfrm>
          <a:prstGeom prst="rect">
            <a:avLst/>
          </a:prstGeom>
          <a:solidFill>
            <a:srgbClr val="1b93dd"/>
          </a:solidFill>
          <a:ln w="9360">
            <a:noFill/>
          </a:ln>
        </p:spPr>
      </p:sp>
      <p:sp>
        <p:nvSpPr>
          <p:cNvPr id="295" name="CustomShape 2"/>
          <p:cNvSpPr/>
          <p:nvPr/>
        </p:nvSpPr>
        <p:spPr>
          <a:xfrm>
            <a:off x="5700600" y="8053200"/>
            <a:ext cx="333000" cy="325440"/>
          </a:xfrm>
          <a:prstGeom prst="diamond">
            <a:avLst/>
          </a:prstGeom>
          <a:solidFill>
            <a:srgbClr val="1b93dd"/>
          </a:solidFill>
          <a:ln w="9360">
            <a:noFill/>
          </a:ln>
        </p:spPr>
      </p:sp>
      <p:sp>
        <p:nvSpPr>
          <p:cNvPr id="296" name="CustomShape 3"/>
          <p:cNvSpPr/>
          <p:nvPr/>
        </p:nvSpPr>
        <p:spPr>
          <a:xfrm>
            <a:off x="3962520" y="7871760"/>
            <a:ext cx="3809160" cy="36432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297" name="CustomShape 4"/>
          <p:cNvSpPr/>
          <p:nvPr/>
        </p:nvSpPr>
        <p:spPr>
          <a:xfrm flipV="1" rot="15462000">
            <a:off x="412920" y="6227640"/>
            <a:ext cx="2153160" cy="2398320"/>
          </a:xfrm>
          <a:prstGeom prst="wedgeEllipseCallout">
            <a:avLst>
              <a:gd name="adj1" fmla="val -36970"/>
              <a:gd name="adj2" fmla="val 48187"/>
            </a:avLst>
          </a:prstGeom>
          <a:solidFill>
            <a:srgbClr val="b7dee8"/>
          </a:solidFill>
          <a:ln w="76320">
            <a:solidFill>
              <a:srgbClr val="ffffff"/>
            </a:solidFill>
            <a:bevel/>
          </a:ln>
        </p:spPr>
        <p:txBody>
          <a:bodyPr lIns="90000" rIns="90000" tIns="45000" bIns="45000" anchor="ctr"/>
          <a:p>
            <a:pPr algn="ctr">
              <a:lnSpc>
                <a:spcPct val="100000"/>
              </a:lnSpc>
            </a:pPr>
            <a:r>
              <a:rPr lang="fr-FR" sz="3200">
                <a:solidFill>
                  <a:srgbClr val="1b93dd"/>
                </a:solidFill>
                <a:latin typeface="Futura Condensed"/>
              </a:rPr>
              <a:t>FEELING STUCK?</a:t>
            </a:r>
            <a:endParaRPr/>
          </a:p>
          <a:p>
            <a:pPr algn="ctr">
              <a:lnSpc>
                <a:spcPct val="100000"/>
              </a:lnSpc>
            </a:pPr>
            <a:r>
              <a:rPr lang="fr-FR" sz="1600" baseline="-25000">
                <a:solidFill>
                  <a:srgbClr val="1b93dd"/>
                </a:solidFill>
                <a:latin typeface="Futura Condensed"/>
              </a:rPr>
              <a:t>THAT’S OKAY! TRY THESE THINGS…</a:t>
            </a:r>
            <a:endParaRPr/>
          </a:p>
        </p:txBody>
      </p:sp>
      <p:sp>
        <p:nvSpPr>
          <p:cNvPr id="298" name="CustomShape 5"/>
          <p:cNvSpPr/>
          <p:nvPr/>
        </p:nvSpPr>
        <p:spPr>
          <a:xfrm>
            <a:off x="4170600" y="8517960"/>
            <a:ext cx="3330360" cy="191448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Add your project to the 10 Blocks Studio:  </a:t>
            </a:r>
            <a:endParaRPr/>
          </a:p>
          <a:p>
            <a:pPr>
              <a:lnSpc>
                <a:spcPct val="100000"/>
              </a:lnSpc>
            </a:pPr>
            <a:r>
              <a:rPr lang="fr-FR" sz="1200">
                <a:solidFill>
                  <a:srgbClr val="000000"/>
                </a:solidFill>
                <a:latin typeface="Futura Condensed"/>
              </a:rPr>
              <a:t>     </a:t>
            </a:r>
            <a:r>
              <a:rPr lang="fr-FR" sz="1000">
                <a:solidFill>
                  <a:srgbClr val="000000"/>
                </a:solidFill>
                <a:latin typeface="Futura Condensed"/>
              </a:rPr>
              <a:t>http://scratch.mit.edu/studios/475480   </a:t>
            </a:r>
            <a:endParaRPr/>
          </a:p>
          <a:p>
            <a:pPr>
              <a:lnSpc>
                <a:spcPct val="100000"/>
              </a:lnSpc>
              <a:buFont typeface="Lucida Grande"/>
              <a:buChar char="+"/>
            </a:pPr>
            <a:r>
              <a:rPr lang="fr-FR" sz="1200">
                <a:solidFill>
                  <a:srgbClr val="000000"/>
                </a:solidFill>
                <a:latin typeface="Futura Condensed"/>
              </a:rPr>
              <a:t>Play with different sprites, costumes, or backdrops.</a:t>
            </a:r>
            <a:endParaRPr/>
          </a:p>
          <a:p>
            <a:pPr>
              <a:lnSpc>
                <a:spcPct val="100000"/>
              </a:lnSpc>
              <a:buFont typeface="Lucida Grande"/>
              <a:buChar char="+"/>
            </a:pPr>
            <a:r>
              <a:rPr lang="fr-FR" sz="1200">
                <a:solidFill>
                  <a:srgbClr val="000000"/>
                </a:solidFill>
                <a:latin typeface="Futura Condensed"/>
              </a:rPr>
              <a:t>Challenge yourself to do more! See how many different projects you can create with these 10 blocks. </a:t>
            </a:r>
            <a:endParaRPr/>
          </a:p>
          <a:p>
            <a:pPr>
              <a:lnSpc>
                <a:spcPct val="100000"/>
              </a:lnSpc>
              <a:buFont typeface="Lucida Grande"/>
              <a:buChar char="+"/>
            </a:pPr>
            <a:r>
              <a:rPr lang="fr-FR" sz="1200">
                <a:solidFill>
                  <a:srgbClr val="000000"/>
                </a:solidFill>
                <a:latin typeface="Futura Condensed"/>
              </a:rPr>
              <a:t>Swap projects with a partner and remix each others’ creations.</a:t>
            </a:r>
            <a:endParaRPr/>
          </a:p>
        </p:txBody>
      </p:sp>
      <p:sp>
        <p:nvSpPr>
          <p:cNvPr id="299" name="CustomShape 6"/>
          <p:cNvSpPr/>
          <p:nvPr/>
        </p:nvSpPr>
        <p:spPr>
          <a:xfrm>
            <a:off x="444600" y="3857760"/>
            <a:ext cx="2952360" cy="33336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300" name="CustomShape 7"/>
          <p:cNvSpPr/>
          <p:nvPr/>
        </p:nvSpPr>
        <p:spPr>
          <a:xfrm>
            <a:off x="427320" y="4232880"/>
            <a:ext cx="2884320" cy="122076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Test ideas by experimenting with each block.</a:t>
            </a:r>
            <a:endParaRPr/>
          </a:p>
          <a:p>
            <a:pPr>
              <a:lnSpc>
                <a:spcPct val="130000"/>
              </a:lnSpc>
              <a:buFont typeface="Wingdings" charset="2"/>
              <a:buChar char=""/>
            </a:pPr>
            <a:r>
              <a:rPr lang="fr-FR" sz="1200">
                <a:solidFill>
                  <a:srgbClr val="000000"/>
                </a:solidFill>
                <a:latin typeface="Futura Condensed"/>
              </a:rPr>
              <a:t>Mix and match blocks in various ways.</a:t>
            </a:r>
            <a:endParaRPr/>
          </a:p>
          <a:p>
            <a:pPr>
              <a:lnSpc>
                <a:spcPct val="130000"/>
              </a:lnSpc>
              <a:buFont typeface="Wingdings" charset="2"/>
              <a:buChar char=""/>
            </a:pPr>
            <a:r>
              <a:rPr lang="fr-FR" sz="1200">
                <a:solidFill>
                  <a:srgbClr val="000000"/>
                </a:solidFill>
                <a:latin typeface="Futura Condensed"/>
              </a:rPr>
              <a:t>Repeat!</a:t>
            </a:r>
            <a:endParaRPr/>
          </a:p>
        </p:txBody>
      </p:sp>
      <p:sp>
        <p:nvSpPr>
          <p:cNvPr id="301" name="CustomShape 8"/>
          <p:cNvSpPr/>
          <p:nvPr/>
        </p:nvSpPr>
        <p:spPr>
          <a:xfrm>
            <a:off x="437400" y="8517960"/>
            <a:ext cx="3226680" cy="173196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Test ideas by trying out different block combinations. Mix and match blocks until you find something that interests you!</a:t>
            </a:r>
            <a:endParaRPr/>
          </a:p>
          <a:p>
            <a:pPr>
              <a:lnSpc>
                <a:spcPct val="100000"/>
              </a:lnSpc>
              <a:buFont typeface="Wingdings" charset="2"/>
              <a:buChar char=""/>
            </a:pPr>
            <a:r>
              <a:rPr lang="fr-FR" sz="1200">
                <a:solidFill>
                  <a:srgbClr val="000000"/>
                </a:solidFill>
                <a:latin typeface="Futura Condensed"/>
              </a:rPr>
              <a:t>Try brainstorming ideas with a neighbor!</a:t>
            </a:r>
            <a:endParaRPr/>
          </a:p>
          <a:p>
            <a:pPr>
              <a:lnSpc>
                <a:spcPct val="100000"/>
              </a:lnSpc>
              <a:buFont typeface="Wingdings" charset="2"/>
              <a:buChar char=""/>
            </a:pPr>
            <a:r>
              <a:rPr lang="fr-FR" sz="1200">
                <a:solidFill>
                  <a:srgbClr val="000000"/>
                </a:solidFill>
                <a:latin typeface="Futura Condensed"/>
              </a:rPr>
              <a:t>Explore other projects to see what others are doing in Scratch. This can be a great way to find inspiration!</a:t>
            </a:r>
            <a:endParaRPr/>
          </a:p>
        </p:txBody>
      </p:sp>
      <p:sp>
        <p:nvSpPr>
          <p:cNvPr id="302" name="Line 9"/>
          <p:cNvSpPr/>
          <p:nvPr/>
        </p:nvSpPr>
        <p:spPr>
          <a:xfrm>
            <a:off x="3962520" y="8403480"/>
            <a:ext cx="0" cy="1527840"/>
          </a:xfrm>
          <a:prstGeom prst="line">
            <a:avLst/>
          </a:prstGeom>
          <a:ln cap="rnd" w="6480">
            <a:solidFill>
              <a:srgbClr val="808080"/>
            </a:solidFill>
            <a:custDash>
              <a:ds d="4900000000" sp="3675000000"/>
            </a:custDash>
            <a:round/>
          </a:ln>
        </p:spPr>
      </p:sp>
      <p:sp>
        <p:nvSpPr>
          <p:cNvPr id="303" name="CustomShape 10"/>
          <p:cNvSpPr/>
          <p:nvPr/>
        </p:nvSpPr>
        <p:spPr>
          <a:xfrm>
            <a:off x="537480" y="1433880"/>
            <a:ext cx="2159280" cy="729360"/>
          </a:xfrm>
          <a:prstGeom prst="rect">
            <a:avLst/>
          </a:prstGeom>
          <a:noFill/>
          <a:ln cap="rnd" w="6480">
            <a:solidFill>
              <a:srgbClr val="000000"/>
            </a:solidFill>
            <a:custDash>
              <a:ds d="4900000000" sp="3675000000"/>
            </a:custDash>
            <a:round/>
          </a:ln>
        </p:spPr>
        <p:txBody>
          <a:bodyPr lIns="90000" rIns="90000" tIns="91440" bIns="91440" anchor="ctr"/>
          <a:p>
            <a:pPr algn="just">
              <a:lnSpc>
                <a:spcPct val="100000"/>
              </a:lnSpc>
            </a:pPr>
            <a:r>
              <a:rPr lang="fr-FR" sz="1200">
                <a:solidFill>
                  <a:srgbClr val="000000"/>
                </a:solidFill>
                <a:latin typeface="Futura Condensed"/>
              </a:rPr>
              <a:t>WHAT CAN YOU CREATE WITH ONLY 10 SCRATCH BLOCKS?</a:t>
            </a:r>
            <a:endParaRPr/>
          </a:p>
        </p:txBody>
      </p:sp>
      <p:sp>
        <p:nvSpPr>
          <p:cNvPr id="304" name="CustomShape 11"/>
          <p:cNvSpPr/>
          <p:nvPr/>
        </p:nvSpPr>
        <p:spPr>
          <a:xfrm>
            <a:off x="450000" y="2215440"/>
            <a:ext cx="2238120" cy="100188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Create a project using only these 10 blocks. Use them once, twice, or multiple times, but use each block at least once. </a:t>
            </a:r>
            <a:endParaRPr/>
          </a:p>
        </p:txBody>
      </p:sp>
      <p:sp>
        <p:nvSpPr>
          <p:cNvPr id="305" name="Line 12"/>
          <p:cNvSpPr/>
          <p:nvPr/>
        </p:nvSpPr>
        <p:spPr>
          <a:xfrm>
            <a:off x="534960" y="4194000"/>
            <a:ext cx="2717640" cy="0"/>
          </a:xfrm>
          <a:prstGeom prst="line">
            <a:avLst/>
          </a:prstGeom>
          <a:ln w="9360">
            <a:solidFill>
              <a:srgbClr val="000000"/>
            </a:solidFill>
            <a:round/>
          </a:ln>
        </p:spPr>
      </p:sp>
      <p:sp>
        <p:nvSpPr>
          <p:cNvPr id="306" name="CustomShape 13"/>
          <p:cNvSpPr/>
          <p:nvPr/>
        </p:nvSpPr>
        <p:spPr>
          <a:xfrm>
            <a:off x="457920" y="554040"/>
            <a:ext cx="2549880" cy="2558160"/>
          </a:xfrm>
          <a:prstGeom prst="rect">
            <a:avLst/>
          </a:prstGeom>
          <a:noFill/>
          <a:ln>
            <a:noFill/>
          </a:ln>
        </p:spPr>
        <p:txBody>
          <a:bodyPr lIns="90000" rIns="90000" tIns="45000" bIns="45000"/>
          <a:p>
            <a:pPr>
              <a:lnSpc>
                <a:spcPct val="100000"/>
              </a:lnSpc>
            </a:pPr>
            <a:r>
              <a:rPr lang="fr-FR" sz="5400">
                <a:solidFill>
                  <a:srgbClr val="000000"/>
                </a:solidFill>
                <a:latin typeface="Futura Condensed"/>
              </a:rPr>
              <a:t>10 BLOCKS</a:t>
            </a:r>
            <a:endParaRPr/>
          </a:p>
        </p:txBody>
      </p:sp>
      <p:sp>
        <p:nvSpPr>
          <p:cNvPr id="307" name="CustomShape 14"/>
          <p:cNvSpPr/>
          <p:nvPr/>
        </p:nvSpPr>
        <p:spPr>
          <a:xfrm>
            <a:off x="2571120" y="449280"/>
            <a:ext cx="650520" cy="360"/>
          </a:xfrm>
          <a:prstGeom prst="straightConnector1">
            <a:avLst/>
          </a:prstGeom>
          <a:noFill/>
          <a:ln cap="rnd" w="12600">
            <a:solidFill>
              <a:srgbClr val="000000"/>
            </a:solidFill>
            <a:custDash>
              <a:ds d="4900000000" sp="3675000000"/>
            </a:custDash>
            <a:round/>
          </a:ln>
        </p:spPr>
      </p:sp>
      <p:sp>
        <p:nvSpPr>
          <p:cNvPr id="308" name="CustomShape 15"/>
          <p:cNvSpPr/>
          <p:nvPr/>
        </p:nvSpPr>
        <p:spPr>
          <a:xfrm flipH="1">
            <a:off x="3220200" y="443520"/>
            <a:ext cx="360" cy="1335240"/>
          </a:xfrm>
          <a:prstGeom prst="straightConnector1">
            <a:avLst/>
          </a:prstGeom>
          <a:noFill/>
          <a:ln cap="rnd" w="12600">
            <a:solidFill>
              <a:srgbClr val="000000"/>
            </a:solidFill>
            <a:custDash>
              <a:ds d="4900000000" sp="3675000000"/>
            </a:custDash>
            <a:round/>
          </a:ln>
        </p:spPr>
      </p:sp>
      <p:sp>
        <p:nvSpPr>
          <p:cNvPr id="309" name="CustomShape 16"/>
          <p:cNvSpPr/>
          <p:nvPr/>
        </p:nvSpPr>
        <p:spPr>
          <a:xfrm>
            <a:off x="2576160" y="444240"/>
            <a:ext cx="360" cy="311040"/>
          </a:xfrm>
          <a:prstGeom prst="straightConnector1">
            <a:avLst/>
          </a:prstGeom>
          <a:noFill/>
          <a:ln cap="rnd" w="12600">
            <a:solidFill>
              <a:srgbClr val="000000"/>
            </a:solidFill>
            <a:custDash>
              <a:ds d="4900000000" sp="3675000000"/>
            </a:custDash>
            <a:round/>
          </a:ln>
        </p:spPr>
      </p:sp>
      <p:sp>
        <p:nvSpPr>
          <p:cNvPr id="310" name="CustomShape 17"/>
          <p:cNvSpPr/>
          <p:nvPr/>
        </p:nvSpPr>
        <p:spPr>
          <a:xfrm>
            <a:off x="2782440" y="1766160"/>
            <a:ext cx="439200" cy="360"/>
          </a:xfrm>
          <a:prstGeom prst="straightConnector1">
            <a:avLst/>
          </a:prstGeom>
          <a:noFill/>
          <a:ln cap="rnd" w="12600">
            <a:solidFill>
              <a:srgbClr val="000000"/>
            </a:solidFill>
            <a:custDash>
              <a:ds d="4900000000" sp="3675000000"/>
            </a:custDash>
            <a:round/>
            <a:headEnd len="med" type="triangle" w="me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