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5.wmf" ContentType="image/x-wmf"/>
  <Override PartName="/ppt/media/image6.wmf" ContentType="image/x-wmf"/>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7772400" cy="100584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lang="fr-FR" sz="2000">
                <a:latin typeface="Arial"/>
              </a:rPr>
              <a:t>Cliquez pour modifier le format des notes</a:t>
            </a:r>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lang="fr-FR" sz="1400">
                <a:latin typeface="Times New Roman"/>
              </a:rPr>
              <a:t>&lt;en-tête&gt;</a:t>
            </a:r>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lang="fr-FR" sz="1400">
                <a:latin typeface="Times New Roman"/>
              </a:rPr>
              <a:t>&lt;date/heure&gt;</a:t>
            </a:r>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lang="fr-FR" sz="1400">
                <a:latin typeface="Times New Roman"/>
              </a:rPr>
              <a:t>&lt;pied de page&gt;</a:t>
            </a:r>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EA77B410-9518-4FF0-BB32-6C0020F68C34}" type="slidenum">
              <a:rPr lang="fr-FR" sz="1400">
                <a:latin typeface="Times New Roman"/>
              </a:rPr>
              <a:t>&lt;numéro&gt;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685800" y="4343400"/>
            <a:ext cx="5486040" cy="4114440"/>
          </a:xfrm>
          <a:prstGeom prst="rect">
            <a:avLst/>
          </a:prstGeom>
        </p:spPr>
        <p:txBody>
          <a:bodyPr/>
          <a:p>
            <a:endParaRPr/>
          </a:p>
        </p:txBody>
      </p:sp>
      <p:sp>
        <p:nvSpPr>
          <p:cNvPr id="142" name="TextShape 2"/>
          <p:cNvSpPr txBox="1"/>
          <p:nvPr/>
        </p:nvSpPr>
        <p:spPr>
          <a:xfrm>
            <a:off x="3884760" y="8685360"/>
            <a:ext cx="2971440" cy="456840"/>
          </a:xfrm>
          <a:prstGeom prst="rect">
            <a:avLst/>
          </a:prstGeom>
        </p:spPr>
        <p:txBody>
          <a:bodyPr anchor="b"/>
          <a:p>
            <a:pPr algn="r">
              <a:lnSpc>
                <a:spcPct val="100000"/>
              </a:lnSpc>
            </a:pPr>
            <a:fld id="{1FEF3AEF-1066-4FE7-9F09-1E3B9E63EAF6}" type="slidenum">
              <a:rPr lang="fr-FR" sz="1200">
                <a:solidFill>
                  <a:srgbClr val="000000"/>
                </a:solidFill>
                <a:latin typeface="+mn-lt"/>
                <a:ea typeface="+mn-ea"/>
              </a:rPr>
              <a:t>&lt;numéro&gt;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27" name="PlaceHolder 2"/>
          <p:cNvSpPr>
            <a:spLocks noGrp="1"/>
          </p:cNvSpPr>
          <p:nvPr>
            <p:ph type="body"/>
          </p:nvPr>
        </p:nvSpPr>
        <p:spPr>
          <a:xfrm>
            <a:off x="388800" y="2346840"/>
            <a:ext cx="6994800" cy="3165840"/>
          </a:xfrm>
          <a:prstGeom prst="rect">
            <a:avLst/>
          </a:prstGeom>
        </p:spPr>
        <p:txBody>
          <a:bodyPr lIns="0" rIns="0" tIns="0" bIns="0"/>
          <a:p>
            <a:endParaRPr/>
          </a:p>
        </p:txBody>
      </p:sp>
      <p:sp>
        <p:nvSpPr>
          <p:cNvPr id="28" name="PlaceHolder 3"/>
          <p:cNvSpPr>
            <a:spLocks noGrp="1"/>
          </p:cNvSpPr>
          <p:nvPr>
            <p:ph type="body"/>
          </p:nvPr>
        </p:nvSpPr>
        <p:spPr>
          <a:xfrm>
            <a:off x="388800" y="5814000"/>
            <a:ext cx="6994800" cy="3165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30" name="PlaceHolder 2"/>
          <p:cNvSpPr>
            <a:spLocks noGrp="1"/>
          </p:cNvSpPr>
          <p:nvPr>
            <p:ph type="body"/>
          </p:nvPr>
        </p:nvSpPr>
        <p:spPr>
          <a:xfrm>
            <a:off x="388800" y="2346840"/>
            <a:ext cx="3413160" cy="3165840"/>
          </a:xfrm>
          <a:prstGeom prst="rect">
            <a:avLst/>
          </a:prstGeom>
        </p:spPr>
        <p:txBody>
          <a:bodyPr lIns="0" rIns="0" tIns="0" bIns="0"/>
          <a:p>
            <a:endParaRPr/>
          </a:p>
        </p:txBody>
      </p:sp>
      <p:sp>
        <p:nvSpPr>
          <p:cNvPr id="31" name="PlaceHolder 3"/>
          <p:cNvSpPr>
            <a:spLocks noGrp="1"/>
          </p:cNvSpPr>
          <p:nvPr>
            <p:ph type="body"/>
          </p:nvPr>
        </p:nvSpPr>
        <p:spPr>
          <a:xfrm>
            <a:off x="3972960" y="2346840"/>
            <a:ext cx="3413160" cy="3165840"/>
          </a:xfrm>
          <a:prstGeom prst="rect">
            <a:avLst/>
          </a:prstGeom>
        </p:spPr>
        <p:txBody>
          <a:bodyPr lIns="0" rIns="0" tIns="0" bIns="0"/>
          <a:p>
            <a:endParaRPr/>
          </a:p>
        </p:txBody>
      </p:sp>
      <p:sp>
        <p:nvSpPr>
          <p:cNvPr id="32" name="PlaceHolder 4"/>
          <p:cNvSpPr>
            <a:spLocks noGrp="1"/>
          </p:cNvSpPr>
          <p:nvPr>
            <p:ph type="body"/>
          </p:nvPr>
        </p:nvSpPr>
        <p:spPr>
          <a:xfrm>
            <a:off x="3972960" y="5814000"/>
            <a:ext cx="3413160" cy="3165840"/>
          </a:xfrm>
          <a:prstGeom prst="rect">
            <a:avLst/>
          </a:prstGeom>
        </p:spPr>
        <p:txBody>
          <a:bodyPr lIns="0" rIns="0" tIns="0" bIns="0"/>
          <a:p>
            <a:endParaRPr/>
          </a:p>
        </p:txBody>
      </p:sp>
      <p:sp>
        <p:nvSpPr>
          <p:cNvPr id="33" name="PlaceHolder 5"/>
          <p:cNvSpPr>
            <a:spLocks noGrp="1"/>
          </p:cNvSpPr>
          <p:nvPr>
            <p:ph type="body"/>
          </p:nvPr>
        </p:nvSpPr>
        <p:spPr>
          <a:xfrm>
            <a:off x="388800" y="5814000"/>
            <a:ext cx="3413160" cy="3165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35" name="PlaceHolder 2"/>
          <p:cNvSpPr>
            <a:spLocks noGrp="1"/>
          </p:cNvSpPr>
          <p:nvPr>
            <p:ph type="body"/>
          </p:nvPr>
        </p:nvSpPr>
        <p:spPr>
          <a:xfrm>
            <a:off x="388800" y="2346840"/>
            <a:ext cx="6994800" cy="6637680"/>
          </a:xfrm>
          <a:prstGeom prst="rect">
            <a:avLst/>
          </a:prstGeom>
        </p:spPr>
        <p:txBody>
          <a:bodyPr lIns="0" rIns="0" tIns="0" bIns="0"/>
          <a:p>
            <a:endParaRPr/>
          </a:p>
        </p:txBody>
      </p:sp>
      <p:sp>
        <p:nvSpPr>
          <p:cNvPr id="36" name="PlaceHolder 3"/>
          <p:cNvSpPr>
            <a:spLocks noGrp="1"/>
          </p:cNvSpPr>
          <p:nvPr>
            <p:ph type="body"/>
          </p:nvPr>
        </p:nvSpPr>
        <p:spPr>
          <a:xfrm>
            <a:off x="388800" y="2346840"/>
            <a:ext cx="6994800" cy="6637680"/>
          </a:xfrm>
          <a:prstGeom prst="rect">
            <a:avLst/>
          </a:prstGeom>
        </p:spPr>
        <p:txBody>
          <a:bodyPr lIns="0" rIns="0" tIns="0" bIns="0"/>
          <a:p>
            <a:endParaRPr/>
          </a:p>
        </p:txBody>
      </p:sp>
      <p:pic>
        <p:nvPicPr>
          <p:cNvPr id="37" name="" descr=""/>
          <p:cNvPicPr/>
          <p:nvPr/>
        </p:nvPicPr>
        <p:blipFill>
          <a:blip r:embed="rId2"/>
          <a:stretch>
            <a:fillRect/>
          </a:stretch>
        </p:blipFill>
        <p:spPr>
          <a:xfrm>
            <a:off x="388800" y="2875320"/>
            <a:ext cx="6994800" cy="5580720"/>
          </a:xfrm>
          <a:prstGeom prst="rect">
            <a:avLst/>
          </a:prstGeom>
          <a:ln>
            <a:noFill/>
          </a:ln>
        </p:spPr>
      </p:pic>
      <p:pic>
        <p:nvPicPr>
          <p:cNvPr id="38" name="" descr=""/>
          <p:cNvPicPr/>
          <p:nvPr/>
        </p:nvPicPr>
        <p:blipFill>
          <a:blip r:embed="rId3"/>
          <a:stretch>
            <a:fillRect/>
          </a:stretch>
        </p:blipFill>
        <p:spPr>
          <a:xfrm>
            <a:off x="388800" y="2875320"/>
            <a:ext cx="6994800" cy="5580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45" name="PlaceHolder 2"/>
          <p:cNvSpPr>
            <a:spLocks noGrp="1"/>
          </p:cNvSpPr>
          <p:nvPr>
            <p:ph type="subTitle"/>
          </p:nvPr>
        </p:nvSpPr>
        <p:spPr>
          <a:xfrm>
            <a:off x="388800" y="2346840"/>
            <a:ext cx="6994800" cy="66380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47" name="PlaceHolder 2"/>
          <p:cNvSpPr>
            <a:spLocks noGrp="1"/>
          </p:cNvSpPr>
          <p:nvPr>
            <p:ph type="body"/>
          </p:nvPr>
        </p:nvSpPr>
        <p:spPr>
          <a:xfrm>
            <a:off x="388800" y="2346840"/>
            <a:ext cx="6994800" cy="66376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49" name="PlaceHolder 2"/>
          <p:cNvSpPr>
            <a:spLocks noGrp="1"/>
          </p:cNvSpPr>
          <p:nvPr>
            <p:ph type="body"/>
          </p:nvPr>
        </p:nvSpPr>
        <p:spPr>
          <a:xfrm>
            <a:off x="388800" y="2346840"/>
            <a:ext cx="3413160" cy="6637680"/>
          </a:xfrm>
          <a:prstGeom prst="rect">
            <a:avLst/>
          </a:prstGeom>
        </p:spPr>
        <p:txBody>
          <a:bodyPr lIns="0" rIns="0" tIns="0" bIns="0"/>
          <a:p>
            <a:endParaRPr/>
          </a:p>
        </p:txBody>
      </p:sp>
      <p:sp>
        <p:nvSpPr>
          <p:cNvPr id="50" name="PlaceHolder 3"/>
          <p:cNvSpPr>
            <a:spLocks noGrp="1"/>
          </p:cNvSpPr>
          <p:nvPr>
            <p:ph type="body"/>
          </p:nvPr>
        </p:nvSpPr>
        <p:spPr>
          <a:xfrm>
            <a:off x="3972960" y="2346840"/>
            <a:ext cx="3413160" cy="66376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88800" y="402840"/>
            <a:ext cx="6994800" cy="16765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88800" y="402840"/>
            <a:ext cx="6994800" cy="77713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54" name="PlaceHolder 2"/>
          <p:cNvSpPr>
            <a:spLocks noGrp="1"/>
          </p:cNvSpPr>
          <p:nvPr>
            <p:ph type="body"/>
          </p:nvPr>
        </p:nvSpPr>
        <p:spPr>
          <a:xfrm>
            <a:off x="388800" y="2346840"/>
            <a:ext cx="3413160" cy="3165840"/>
          </a:xfrm>
          <a:prstGeom prst="rect">
            <a:avLst/>
          </a:prstGeom>
        </p:spPr>
        <p:txBody>
          <a:bodyPr lIns="0" rIns="0" tIns="0" bIns="0"/>
          <a:p>
            <a:endParaRPr/>
          </a:p>
        </p:txBody>
      </p:sp>
      <p:sp>
        <p:nvSpPr>
          <p:cNvPr id="55" name="PlaceHolder 3"/>
          <p:cNvSpPr>
            <a:spLocks noGrp="1"/>
          </p:cNvSpPr>
          <p:nvPr>
            <p:ph type="body"/>
          </p:nvPr>
        </p:nvSpPr>
        <p:spPr>
          <a:xfrm>
            <a:off x="388800" y="5814000"/>
            <a:ext cx="3413160" cy="3165840"/>
          </a:xfrm>
          <a:prstGeom prst="rect">
            <a:avLst/>
          </a:prstGeom>
        </p:spPr>
        <p:txBody>
          <a:bodyPr lIns="0" rIns="0" tIns="0" bIns="0"/>
          <a:p>
            <a:endParaRPr/>
          </a:p>
        </p:txBody>
      </p:sp>
      <p:sp>
        <p:nvSpPr>
          <p:cNvPr id="56" name="PlaceHolder 4"/>
          <p:cNvSpPr>
            <a:spLocks noGrp="1"/>
          </p:cNvSpPr>
          <p:nvPr>
            <p:ph type="body"/>
          </p:nvPr>
        </p:nvSpPr>
        <p:spPr>
          <a:xfrm>
            <a:off x="3972960" y="2346840"/>
            <a:ext cx="3413160" cy="66376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6" name="PlaceHolder 2"/>
          <p:cNvSpPr>
            <a:spLocks noGrp="1"/>
          </p:cNvSpPr>
          <p:nvPr>
            <p:ph type="subTitle"/>
          </p:nvPr>
        </p:nvSpPr>
        <p:spPr>
          <a:xfrm>
            <a:off x="388800" y="2346840"/>
            <a:ext cx="6994800" cy="66380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58" name="PlaceHolder 2"/>
          <p:cNvSpPr>
            <a:spLocks noGrp="1"/>
          </p:cNvSpPr>
          <p:nvPr>
            <p:ph type="body"/>
          </p:nvPr>
        </p:nvSpPr>
        <p:spPr>
          <a:xfrm>
            <a:off x="388800" y="2346840"/>
            <a:ext cx="3413160" cy="6637680"/>
          </a:xfrm>
          <a:prstGeom prst="rect">
            <a:avLst/>
          </a:prstGeom>
        </p:spPr>
        <p:txBody>
          <a:bodyPr lIns="0" rIns="0" tIns="0" bIns="0"/>
          <a:p>
            <a:endParaRPr/>
          </a:p>
        </p:txBody>
      </p:sp>
      <p:sp>
        <p:nvSpPr>
          <p:cNvPr id="59" name="PlaceHolder 3"/>
          <p:cNvSpPr>
            <a:spLocks noGrp="1"/>
          </p:cNvSpPr>
          <p:nvPr>
            <p:ph type="body"/>
          </p:nvPr>
        </p:nvSpPr>
        <p:spPr>
          <a:xfrm>
            <a:off x="3972960" y="2346840"/>
            <a:ext cx="3413160" cy="3165840"/>
          </a:xfrm>
          <a:prstGeom prst="rect">
            <a:avLst/>
          </a:prstGeom>
        </p:spPr>
        <p:txBody>
          <a:bodyPr lIns="0" rIns="0" tIns="0" bIns="0"/>
          <a:p>
            <a:endParaRPr/>
          </a:p>
        </p:txBody>
      </p:sp>
      <p:sp>
        <p:nvSpPr>
          <p:cNvPr id="60" name="PlaceHolder 4"/>
          <p:cNvSpPr>
            <a:spLocks noGrp="1"/>
          </p:cNvSpPr>
          <p:nvPr>
            <p:ph type="body"/>
          </p:nvPr>
        </p:nvSpPr>
        <p:spPr>
          <a:xfrm>
            <a:off x="3972960" y="5814000"/>
            <a:ext cx="3413160" cy="3165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62" name="PlaceHolder 2"/>
          <p:cNvSpPr>
            <a:spLocks noGrp="1"/>
          </p:cNvSpPr>
          <p:nvPr>
            <p:ph type="body"/>
          </p:nvPr>
        </p:nvSpPr>
        <p:spPr>
          <a:xfrm>
            <a:off x="388800" y="2346840"/>
            <a:ext cx="3413160" cy="3165840"/>
          </a:xfrm>
          <a:prstGeom prst="rect">
            <a:avLst/>
          </a:prstGeom>
        </p:spPr>
        <p:txBody>
          <a:bodyPr lIns="0" rIns="0" tIns="0" bIns="0"/>
          <a:p>
            <a:endParaRPr/>
          </a:p>
        </p:txBody>
      </p:sp>
      <p:sp>
        <p:nvSpPr>
          <p:cNvPr id="63" name="PlaceHolder 3"/>
          <p:cNvSpPr>
            <a:spLocks noGrp="1"/>
          </p:cNvSpPr>
          <p:nvPr>
            <p:ph type="body"/>
          </p:nvPr>
        </p:nvSpPr>
        <p:spPr>
          <a:xfrm>
            <a:off x="3972960" y="2346840"/>
            <a:ext cx="3413160" cy="3165840"/>
          </a:xfrm>
          <a:prstGeom prst="rect">
            <a:avLst/>
          </a:prstGeom>
        </p:spPr>
        <p:txBody>
          <a:bodyPr lIns="0" rIns="0" tIns="0" bIns="0"/>
          <a:p>
            <a:endParaRPr/>
          </a:p>
        </p:txBody>
      </p:sp>
      <p:sp>
        <p:nvSpPr>
          <p:cNvPr id="64" name="PlaceHolder 4"/>
          <p:cNvSpPr>
            <a:spLocks noGrp="1"/>
          </p:cNvSpPr>
          <p:nvPr>
            <p:ph type="body"/>
          </p:nvPr>
        </p:nvSpPr>
        <p:spPr>
          <a:xfrm>
            <a:off x="388800" y="5814000"/>
            <a:ext cx="6994800" cy="3165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66" name="PlaceHolder 2"/>
          <p:cNvSpPr>
            <a:spLocks noGrp="1"/>
          </p:cNvSpPr>
          <p:nvPr>
            <p:ph type="body"/>
          </p:nvPr>
        </p:nvSpPr>
        <p:spPr>
          <a:xfrm>
            <a:off x="388800" y="2346840"/>
            <a:ext cx="6994800" cy="3165840"/>
          </a:xfrm>
          <a:prstGeom prst="rect">
            <a:avLst/>
          </a:prstGeom>
        </p:spPr>
        <p:txBody>
          <a:bodyPr lIns="0" rIns="0" tIns="0" bIns="0"/>
          <a:p>
            <a:endParaRPr/>
          </a:p>
        </p:txBody>
      </p:sp>
      <p:sp>
        <p:nvSpPr>
          <p:cNvPr id="67" name="PlaceHolder 3"/>
          <p:cNvSpPr>
            <a:spLocks noGrp="1"/>
          </p:cNvSpPr>
          <p:nvPr>
            <p:ph type="body"/>
          </p:nvPr>
        </p:nvSpPr>
        <p:spPr>
          <a:xfrm>
            <a:off x="388800" y="5814000"/>
            <a:ext cx="6994800" cy="3165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69" name="PlaceHolder 2"/>
          <p:cNvSpPr>
            <a:spLocks noGrp="1"/>
          </p:cNvSpPr>
          <p:nvPr>
            <p:ph type="body"/>
          </p:nvPr>
        </p:nvSpPr>
        <p:spPr>
          <a:xfrm>
            <a:off x="388800" y="2346840"/>
            <a:ext cx="3413160" cy="3165840"/>
          </a:xfrm>
          <a:prstGeom prst="rect">
            <a:avLst/>
          </a:prstGeom>
        </p:spPr>
        <p:txBody>
          <a:bodyPr lIns="0" rIns="0" tIns="0" bIns="0"/>
          <a:p>
            <a:endParaRPr/>
          </a:p>
        </p:txBody>
      </p:sp>
      <p:sp>
        <p:nvSpPr>
          <p:cNvPr id="70" name="PlaceHolder 3"/>
          <p:cNvSpPr>
            <a:spLocks noGrp="1"/>
          </p:cNvSpPr>
          <p:nvPr>
            <p:ph type="body"/>
          </p:nvPr>
        </p:nvSpPr>
        <p:spPr>
          <a:xfrm>
            <a:off x="3972960" y="2346840"/>
            <a:ext cx="3413160" cy="3165840"/>
          </a:xfrm>
          <a:prstGeom prst="rect">
            <a:avLst/>
          </a:prstGeom>
        </p:spPr>
        <p:txBody>
          <a:bodyPr lIns="0" rIns="0" tIns="0" bIns="0"/>
          <a:p>
            <a:endParaRPr/>
          </a:p>
        </p:txBody>
      </p:sp>
      <p:sp>
        <p:nvSpPr>
          <p:cNvPr id="71" name="PlaceHolder 4"/>
          <p:cNvSpPr>
            <a:spLocks noGrp="1"/>
          </p:cNvSpPr>
          <p:nvPr>
            <p:ph type="body"/>
          </p:nvPr>
        </p:nvSpPr>
        <p:spPr>
          <a:xfrm>
            <a:off x="3972960" y="5814000"/>
            <a:ext cx="3413160" cy="3165840"/>
          </a:xfrm>
          <a:prstGeom prst="rect">
            <a:avLst/>
          </a:prstGeom>
        </p:spPr>
        <p:txBody>
          <a:bodyPr lIns="0" rIns="0" tIns="0" bIns="0"/>
          <a:p>
            <a:endParaRPr/>
          </a:p>
        </p:txBody>
      </p:sp>
      <p:sp>
        <p:nvSpPr>
          <p:cNvPr id="72" name="PlaceHolder 5"/>
          <p:cNvSpPr>
            <a:spLocks noGrp="1"/>
          </p:cNvSpPr>
          <p:nvPr>
            <p:ph type="body"/>
          </p:nvPr>
        </p:nvSpPr>
        <p:spPr>
          <a:xfrm>
            <a:off x="388800" y="5814000"/>
            <a:ext cx="3413160" cy="3165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74" name="PlaceHolder 2"/>
          <p:cNvSpPr>
            <a:spLocks noGrp="1"/>
          </p:cNvSpPr>
          <p:nvPr>
            <p:ph type="body"/>
          </p:nvPr>
        </p:nvSpPr>
        <p:spPr>
          <a:xfrm>
            <a:off x="388800" y="2346840"/>
            <a:ext cx="6994800" cy="6637680"/>
          </a:xfrm>
          <a:prstGeom prst="rect">
            <a:avLst/>
          </a:prstGeom>
        </p:spPr>
        <p:txBody>
          <a:bodyPr lIns="0" rIns="0" tIns="0" bIns="0"/>
          <a:p>
            <a:endParaRPr/>
          </a:p>
        </p:txBody>
      </p:sp>
      <p:sp>
        <p:nvSpPr>
          <p:cNvPr id="75" name="PlaceHolder 3"/>
          <p:cNvSpPr>
            <a:spLocks noGrp="1"/>
          </p:cNvSpPr>
          <p:nvPr>
            <p:ph type="body"/>
          </p:nvPr>
        </p:nvSpPr>
        <p:spPr>
          <a:xfrm>
            <a:off x="388800" y="2346840"/>
            <a:ext cx="6994800" cy="6637680"/>
          </a:xfrm>
          <a:prstGeom prst="rect">
            <a:avLst/>
          </a:prstGeom>
        </p:spPr>
        <p:txBody>
          <a:bodyPr lIns="0" rIns="0" tIns="0" bIns="0"/>
          <a:p>
            <a:endParaRPr/>
          </a:p>
        </p:txBody>
      </p:sp>
      <p:pic>
        <p:nvPicPr>
          <p:cNvPr id="76" name="" descr=""/>
          <p:cNvPicPr/>
          <p:nvPr/>
        </p:nvPicPr>
        <p:blipFill>
          <a:blip r:embed="rId2"/>
          <a:stretch>
            <a:fillRect/>
          </a:stretch>
        </p:blipFill>
        <p:spPr>
          <a:xfrm>
            <a:off x="388800" y="2875320"/>
            <a:ext cx="6994800" cy="5580720"/>
          </a:xfrm>
          <a:prstGeom prst="rect">
            <a:avLst/>
          </a:prstGeom>
          <a:ln>
            <a:noFill/>
          </a:ln>
        </p:spPr>
      </p:pic>
      <p:pic>
        <p:nvPicPr>
          <p:cNvPr id="77" name="" descr=""/>
          <p:cNvPicPr/>
          <p:nvPr/>
        </p:nvPicPr>
        <p:blipFill>
          <a:blip r:embed="rId3"/>
          <a:stretch>
            <a:fillRect/>
          </a:stretch>
        </p:blipFill>
        <p:spPr>
          <a:xfrm>
            <a:off x="388800" y="2875320"/>
            <a:ext cx="6994800" cy="55807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8" name="PlaceHolder 2"/>
          <p:cNvSpPr>
            <a:spLocks noGrp="1"/>
          </p:cNvSpPr>
          <p:nvPr>
            <p:ph type="body"/>
          </p:nvPr>
        </p:nvSpPr>
        <p:spPr>
          <a:xfrm>
            <a:off x="388800" y="2346840"/>
            <a:ext cx="6994800" cy="66376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10" name="PlaceHolder 2"/>
          <p:cNvSpPr>
            <a:spLocks noGrp="1"/>
          </p:cNvSpPr>
          <p:nvPr>
            <p:ph type="body"/>
          </p:nvPr>
        </p:nvSpPr>
        <p:spPr>
          <a:xfrm>
            <a:off x="388800" y="2346840"/>
            <a:ext cx="3413160" cy="6637680"/>
          </a:xfrm>
          <a:prstGeom prst="rect">
            <a:avLst/>
          </a:prstGeom>
        </p:spPr>
        <p:txBody>
          <a:bodyPr lIns="0" rIns="0" tIns="0" bIns="0"/>
          <a:p>
            <a:endParaRPr/>
          </a:p>
        </p:txBody>
      </p:sp>
      <p:sp>
        <p:nvSpPr>
          <p:cNvPr id="11" name="PlaceHolder 3"/>
          <p:cNvSpPr>
            <a:spLocks noGrp="1"/>
          </p:cNvSpPr>
          <p:nvPr>
            <p:ph type="body"/>
          </p:nvPr>
        </p:nvSpPr>
        <p:spPr>
          <a:xfrm>
            <a:off x="3972960" y="2346840"/>
            <a:ext cx="3413160" cy="66376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88800" y="402840"/>
            <a:ext cx="6994800" cy="1676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88800" y="402840"/>
            <a:ext cx="6994800" cy="77713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15" name="PlaceHolder 2"/>
          <p:cNvSpPr>
            <a:spLocks noGrp="1"/>
          </p:cNvSpPr>
          <p:nvPr>
            <p:ph type="body"/>
          </p:nvPr>
        </p:nvSpPr>
        <p:spPr>
          <a:xfrm>
            <a:off x="388800" y="2346840"/>
            <a:ext cx="3413160" cy="3165840"/>
          </a:xfrm>
          <a:prstGeom prst="rect">
            <a:avLst/>
          </a:prstGeom>
        </p:spPr>
        <p:txBody>
          <a:bodyPr lIns="0" rIns="0" tIns="0" bIns="0"/>
          <a:p>
            <a:endParaRPr/>
          </a:p>
        </p:txBody>
      </p:sp>
      <p:sp>
        <p:nvSpPr>
          <p:cNvPr id="16" name="PlaceHolder 3"/>
          <p:cNvSpPr>
            <a:spLocks noGrp="1"/>
          </p:cNvSpPr>
          <p:nvPr>
            <p:ph type="body"/>
          </p:nvPr>
        </p:nvSpPr>
        <p:spPr>
          <a:xfrm>
            <a:off x="388800" y="5814000"/>
            <a:ext cx="3413160" cy="3165840"/>
          </a:xfrm>
          <a:prstGeom prst="rect">
            <a:avLst/>
          </a:prstGeom>
        </p:spPr>
        <p:txBody>
          <a:bodyPr lIns="0" rIns="0" tIns="0" bIns="0"/>
          <a:p>
            <a:endParaRPr/>
          </a:p>
        </p:txBody>
      </p:sp>
      <p:sp>
        <p:nvSpPr>
          <p:cNvPr id="17" name="PlaceHolder 4"/>
          <p:cNvSpPr>
            <a:spLocks noGrp="1"/>
          </p:cNvSpPr>
          <p:nvPr>
            <p:ph type="body"/>
          </p:nvPr>
        </p:nvSpPr>
        <p:spPr>
          <a:xfrm>
            <a:off x="3972960" y="2346840"/>
            <a:ext cx="3413160" cy="66376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19" name="PlaceHolder 2"/>
          <p:cNvSpPr>
            <a:spLocks noGrp="1"/>
          </p:cNvSpPr>
          <p:nvPr>
            <p:ph type="body"/>
          </p:nvPr>
        </p:nvSpPr>
        <p:spPr>
          <a:xfrm>
            <a:off x="388800" y="2346840"/>
            <a:ext cx="3413160" cy="6637680"/>
          </a:xfrm>
          <a:prstGeom prst="rect">
            <a:avLst/>
          </a:prstGeom>
        </p:spPr>
        <p:txBody>
          <a:bodyPr lIns="0" rIns="0" tIns="0" bIns="0"/>
          <a:p>
            <a:endParaRPr/>
          </a:p>
        </p:txBody>
      </p:sp>
      <p:sp>
        <p:nvSpPr>
          <p:cNvPr id="20" name="PlaceHolder 3"/>
          <p:cNvSpPr>
            <a:spLocks noGrp="1"/>
          </p:cNvSpPr>
          <p:nvPr>
            <p:ph type="body"/>
          </p:nvPr>
        </p:nvSpPr>
        <p:spPr>
          <a:xfrm>
            <a:off x="3972960" y="2346840"/>
            <a:ext cx="3413160" cy="3165840"/>
          </a:xfrm>
          <a:prstGeom prst="rect">
            <a:avLst/>
          </a:prstGeom>
        </p:spPr>
        <p:txBody>
          <a:bodyPr lIns="0" rIns="0" tIns="0" bIns="0"/>
          <a:p>
            <a:endParaRPr/>
          </a:p>
        </p:txBody>
      </p:sp>
      <p:sp>
        <p:nvSpPr>
          <p:cNvPr id="21" name="PlaceHolder 4"/>
          <p:cNvSpPr>
            <a:spLocks noGrp="1"/>
          </p:cNvSpPr>
          <p:nvPr>
            <p:ph type="body"/>
          </p:nvPr>
        </p:nvSpPr>
        <p:spPr>
          <a:xfrm>
            <a:off x="3972960" y="5814000"/>
            <a:ext cx="3413160" cy="3165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23" name="PlaceHolder 2"/>
          <p:cNvSpPr>
            <a:spLocks noGrp="1"/>
          </p:cNvSpPr>
          <p:nvPr>
            <p:ph type="body"/>
          </p:nvPr>
        </p:nvSpPr>
        <p:spPr>
          <a:xfrm>
            <a:off x="388800" y="2346840"/>
            <a:ext cx="3413160" cy="3165840"/>
          </a:xfrm>
          <a:prstGeom prst="rect">
            <a:avLst/>
          </a:prstGeom>
        </p:spPr>
        <p:txBody>
          <a:bodyPr lIns="0" rIns="0" tIns="0" bIns="0"/>
          <a:p>
            <a:endParaRPr/>
          </a:p>
        </p:txBody>
      </p:sp>
      <p:sp>
        <p:nvSpPr>
          <p:cNvPr id="24" name="PlaceHolder 3"/>
          <p:cNvSpPr>
            <a:spLocks noGrp="1"/>
          </p:cNvSpPr>
          <p:nvPr>
            <p:ph type="body"/>
          </p:nvPr>
        </p:nvSpPr>
        <p:spPr>
          <a:xfrm>
            <a:off x="3972960" y="2346840"/>
            <a:ext cx="3413160" cy="3165840"/>
          </a:xfrm>
          <a:prstGeom prst="rect">
            <a:avLst/>
          </a:prstGeom>
        </p:spPr>
        <p:txBody>
          <a:bodyPr lIns="0" rIns="0" tIns="0" bIns="0"/>
          <a:p>
            <a:endParaRPr/>
          </a:p>
        </p:txBody>
      </p:sp>
      <p:sp>
        <p:nvSpPr>
          <p:cNvPr id="25" name="PlaceHolder 4"/>
          <p:cNvSpPr>
            <a:spLocks noGrp="1"/>
          </p:cNvSpPr>
          <p:nvPr>
            <p:ph type="body"/>
          </p:nvPr>
        </p:nvSpPr>
        <p:spPr>
          <a:xfrm>
            <a:off x="388800" y="5814000"/>
            <a:ext cx="6994800" cy="3165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82840" y="3124800"/>
            <a:ext cx="6606360" cy="2155680"/>
          </a:xfrm>
          <a:prstGeom prst="rect">
            <a:avLst/>
          </a:prstGeom>
        </p:spPr>
        <p:txBody>
          <a:bodyPr anchor="ctr"/>
          <a:p>
            <a:pPr algn="ctr">
              <a:lnSpc>
                <a:spcPct val="100000"/>
              </a:lnSpc>
            </a:pPr>
            <a:r>
              <a:rPr lang="en-US" sz="4400">
                <a:solidFill>
                  <a:srgbClr val="000000"/>
                </a:solidFill>
                <a:latin typeface="Calibri"/>
              </a:rPr>
              <a:t>Cliquez pour éditer le format du texte-titreClick to edit Master title style</a:t>
            </a:r>
            <a:endParaRPr/>
          </a:p>
        </p:txBody>
      </p:sp>
      <p:sp>
        <p:nvSpPr>
          <p:cNvPr id="1" name="PlaceHolder 2"/>
          <p:cNvSpPr>
            <a:spLocks noGrp="1"/>
          </p:cNvSpPr>
          <p:nvPr>
            <p:ph type="dt"/>
          </p:nvPr>
        </p:nvSpPr>
        <p:spPr>
          <a:xfrm>
            <a:off x="370440" y="9322560"/>
            <a:ext cx="1813320" cy="535320"/>
          </a:xfrm>
          <a:prstGeom prst="rect">
            <a:avLst/>
          </a:prstGeom>
        </p:spPr>
        <p:txBody>
          <a:bodyPr lIns="90000" rIns="90000" tIns="45000" bIns="45000"/>
          <a:p>
            <a:pPr>
              <a:lnSpc>
                <a:spcPct val="100000"/>
              </a:lnSpc>
            </a:pPr>
            <a:r>
              <a:rPr lang="fr-FR">
                <a:solidFill>
                  <a:srgbClr val="000000"/>
                </a:solidFill>
                <a:latin typeface="Calibri"/>
              </a:rPr>
              <a:t>16/09/2014</a:t>
            </a:r>
            <a:endParaRPr/>
          </a:p>
        </p:txBody>
      </p:sp>
      <p:sp>
        <p:nvSpPr>
          <p:cNvPr id="2" name="PlaceHolder 3"/>
          <p:cNvSpPr>
            <a:spLocks noGrp="1"/>
          </p:cNvSpPr>
          <p:nvPr>
            <p:ph type="ftr"/>
          </p:nvPr>
        </p:nvSpPr>
        <p:spPr>
          <a:xfrm>
            <a:off x="2655720" y="9322560"/>
            <a:ext cx="2460960" cy="535320"/>
          </a:xfrm>
          <a:prstGeom prst="rect">
            <a:avLst/>
          </a:prstGeom>
        </p:spPr>
        <p:txBody>
          <a:bodyPr anchor="ctr"/>
          <a:p>
            <a:endParaRPr/>
          </a:p>
        </p:txBody>
      </p:sp>
      <p:sp>
        <p:nvSpPr>
          <p:cNvPr id="3" name="PlaceHolder 4"/>
          <p:cNvSpPr>
            <a:spLocks noGrp="1"/>
          </p:cNvSpPr>
          <p:nvPr>
            <p:ph type="sldNum"/>
          </p:nvPr>
        </p:nvSpPr>
        <p:spPr>
          <a:xfrm>
            <a:off x="142560" y="9519840"/>
            <a:ext cx="1813320" cy="535320"/>
          </a:xfrm>
          <a:prstGeom prst="rect">
            <a:avLst/>
          </a:prstGeom>
        </p:spPr>
        <p:txBody>
          <a:bodyPr anchor="ctr"/>
          <a:p>
            <a:pPr>
              <a:lnSpc>
                <a:spcPct val="100000"/>
              </a:lnSpc>
            </a:pPr>
            <a:fld id="{AFB7A774-A0BE-4920-9546-1E2A6135BA56}" type="slidenum">
              <a:rPr lang="fr-FR" sz="1200">
                <a:solidFill>
                  <a:srgbClr val="8b8b8b"/>
                </a:solidFill>
                <a:latin typeface="Futura Condensed"/>
              </a:rPr>
              <a:t>&lt;numéro&gt;</a:t>
            </a:fld>
            <a:endParaRPr/>
          </a:p>
        </p:txBody>
      </p:sp>
      <p:sp>
        <p:nvSpPr>
          <p:cNvPr id="4" name="PlaceHolder 5"/>
          <p:cNvSpPr>
            <a:spLocks noGrp="1"/>
          </p:cNvSpPr>
          <p:nvPr>
            <p:ph type="body"/>
          </p:nvPr>
        </p:nvSpPr>
        <p:spPr>
          <a:xfrm>
            <a:off x="388440" y="2353320"/>
            <a:ext cx="6994800" cy="5833440"/>
          </a:xfrm>
          <a:prstGeom prst="rect">
            <a:avLst/>
          </a:prstGeom>
        </p:spPr>
        <p:txBody>
          <a:bodyPr lIns="0" rIns="0" tIns="0" bIns="0"/>
          <a:p>
            <a:pPr>
              <a:buSzPct val="45000"/>
              <a:buFont typeface="StarSymbol"/>
              <a:buChar char=""/>
            </a:pPr>
            <a:r>
              <a:rPr lang="en-US" sz="3200">
                <a:latin typeface="Calibri"/>
              </a:rPr>
              <a:t>Cliquez pour éditer le format du plan de texte</a:t>
            </a:r>
            <a:endParaRPr/>
          </a:p>
          <a:p>
            <a:pPr lvl="1">
              <a:buSzPct val="75000"/>
              <a:buFont typeface="StarSymbol"/>
              <a:buChar char=""/>
            </a:pPr>
            <a:r>
              <a:rPr lang="en-US" sz="2400">
                <a:latin typeface="Calibri"/>
              </a:rPr>
              <a:t>Second niveau de plan</a:t>
            </a:r>
            <a:endParaRPr/>
          </a:p>
          <a:p>
            <a:pPr lvl="2">
              <a:buSzPct val="45000"/>
              <a:buFont typeface="StarSymbol"/>
              <a:buChar char=""/>
            </a:pPr>
            <a:r>
              <a:rPr lang="en-US" sz="2000">
                <a:latin typeface="Calibri"/>
              </a:rPr>
              <a:t>Troisième niveau de plan</a:t>
            </a:r>
            <a:endParaRPr/>
          </a:p>
          <a:p>
            <a:pPr lvl="3">
              <a:buSzPct val="75000"/>
              <a:buFont typeface="StarSymbol"/>
              <a:buChar char=""/>
            </a:pPr>
            <a:r>
              <a:rPr lang="en-US" sz="2000">
                <a:latin typeface="Calibri"/>
              </a:rPr>
              <a:t>Quatrième niveau de plan</a:t>
            </a:r>
            <a:endParaRPr/>
          </a:p>
          <a:p>
            <a:pPr lvl="4">
              <a:buSzPct val="45000"/>
              <a:buFont typeface="StarSymbol"/>
              <a:buChar char=""/>
            </a:pPr>
            <a:r>
              <a:rPr lang="en-US" sz="2000">
                <a:latin typeface="Calibri"/>
              </a:rPr>
              <a:t>Cinquième niveau de plan</a:t>
            </a:r>
            <a:endParaRPr/>
          </a:p>
          <a:p>
            <a:pPr lvl="5">
              <a:buSzPct val="45000"/>
              <a:buFont typeface="StarSymbol"/>
              <a:buChar char=""/>
            </a:pPr>
            <a:r>
              <a:rPr lang="en-US" sz="2000">
                <a:latin typeface="Calibri"/>
              </a:rPr>
              <a:t>Sixième niveau de plan</a:t>
            </a:r>
            <a:endParaRPr/>
          </a:p>
          <a:p>
            <a:pPr lvl="6">
              <a:buSzPct val="45000"/>
              <a:buFont typeface="StarSymbol"/>
              <a:buChar char=""/>
            </a:pPr>
            <a:r>
              <a:rPr lang="en-US" sz="2000">
                <a:latin typeface="Calibri"/>
              </a:rPr>
              <a:t>Septième niveau de plan</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88800" y="402840"/>
            <a:ext cx="6994800" cy="1676160"/>
          </a:xfrm>
          <a:prstGeom prst="rect">
            <a:avLst/>
          </a:prstGeom>
        </p:spPr>
        <p:txBody>
          <a:bodyPr anchor="ctr"/>
          <a:p>
            <a:pPr algn="ctr">
              <a:lnSpc>
                <a:spcPct val="100000"/>
              </a:lnSpc>
            </a:pPr>
            <a:r>
              <a:rPr lang="en-US" sz="4400">
                <a:solidFill>
                  <a:srgbClr val="000000"/>
                </a:solidFill>
                <a:latin typeface="Calibri"/>
              </a:rPr>
              <a:t>Cliquez pour éditer le format du texte-titreClick to edit Master title style</a:t>
            </a:r>
            <a:endParaRPr/>
          </a:p>
        </p:txBody>
      </p:sp>
      <p:sp>
        <p:nvSpPr>
          <p:cNvPr id="40" name="PlaceHolder 2"/>
          <p:cNvSpPr>
            <a:spLocks noGrp="1"/>
          </p:cNvSpPr>
          <p:nvPr>
            <p:ph type="body"/>
          </p:nvPr>
        </p:nvSpPr>
        <p:spPr>
          <a:xfrm>
            <a:off x="388800" y="2346840"/>
            <a:ext cx="6994800" cy="6637680"/>
          </a:xfrm>
          <a:prstGeom prst="rect">
            <a:avLst/>
          </a:prstGeom>
        </p:spPr>
        <p:txBody>
          <a:bodyPr/>
          <a:p>
            <a:pPr>
              <a:buSzPct val="45000"/>
              <a:buFont typeface="StarSymbol"/>
              <a:buChar char=""/>
            </a:pPr>
            <a:r>
              <a:rPr lang="en-US" sz="3200">
                <a:solidFill>
                  <a:srgbClr val="000000"/>
                </a:solidFill>
                <a:latin typeface="Calibri"/>
              </a:rPr>
              <a:t>Cliquez pour éditer le format du plan de texte</a:t>
            </a:r>
            <a:endParaRPr/>
          </a:p>
          <a:p>
            <a:pPr lvl="1">
              <a:buSzPct val="75000"/>
              <a:buFont typeface="StarSymbol"/>
              <a:buChar char=""/>
            </a:pPr>
            <a:r>
              <a:rPr lang="en-US" sz="3200">
                <a:solidFill>
                  <a:srgbClr val="000000"/>
                </a:solidFill>
                <a:latin typeface="Calibri"/>
              </a:rPr>
              <a:t>Second niveau de plan</a:t>
            </a:r>
            <a:endParaRPr/>
          </a:p>
          <a:p>
            <a:pPr lvl="2">
              <a:buSzPct val="45000"/>
              <a:buFont typeface="StarSymbol"/>
              <a:buChar char=""/>
            </a:pPr>
            <a:r>
              <a:rPr lang="en-US" sz="3200">
                <a:solidFill>
                  <a:srgbClr val="000000"/>
                </a:solidFill>
                <a:latin typeface="Calibri"/>
              </a:rPr>
              <a:t>Troisième niveau de plan</a:t>
            </a:r>
            <a:endParaRPr/>
          </a:p>
          <a:p>
            <a:pPr lvl="3">
              <a:buSzPct val="75000"/>
              <a:buFont typeface="StarSymbol"/>
              <a:buChar char=""/>
            </a:pPr>
            <a:r>
              <a:rPr lang="en-US" sz="3200">
                <a:solidFill>
                  <a:srgbClr val="000000"/>
                </a:solidFill>
                <a:latin typeface="Calibri"/>
              </a:rPr>
              <a:t>Quatrième niveau de plan</a:t>
            </a:r>
            <a:endParaRPr/>
          </a:p>
          <a:p>
            <a:pPr lvl="4">
              <a:buSzPct val="45000"/>
              <a:buFont typeface="StarSymbol"/>
              <a:buChar char=""/>
            </a:pPr>
            <a:r>
              <a:rPr lang="en-US" sz="3200">
                <a:solidFill>
                  <a:srgbClr val="000000"/>
                </a:solidFill>
                <a:latin typeface="Calibri"/>
              </a:rPr>
              <a:t>Cinquième niveau de plan</a:t>
            </a:r>
            <a:endParaRPr/>
          </a:p>
          <a:p>
            <a:pPr lvl="5">
              <a:buSzPct val="45000"/>
              <a:buFont typeface="StarSymbol"/>
              <a:buChar char=""/>
            </a:pPr>
            <a:r>
              <a:rPr lang="en-US" sz="3200">
                <a:solidFill>
                  <a:srgbClr val="000000"/>
                </a:solidFill>
                <a:latin typeface="Calibri"/>
              </a:rPr>
              <a:t>Sixième niveau de plan</a:t>
            </a:r>
            <a:endParaRPr/>
          </a:p>
          <a:p>
            <a:pPr>
              <a:lnSpc>
                <a:spcPct val="100000"/>
              </a:lnSpc>
              <a:buFont typeface="Arial"/>
              <a:buChar char="•"/>
            </a:pPr>
            <a:r>
              <a:rPr lang="en-US" sz="3200">
                <a:solidFill>
                  <a:srgbClr val="000000"/>
                </a:solidFill>
                <a:latin typeface="Calibri"/>
              </a:rPr>
              <a:t>Septième niveau de planClick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370440" y="9322560"/>
            <a:ext cx="1813320" cy="535320"/>
          </a:xfrm>
          <a:prstGeom prst="rect">
            <a:avLst/>
          </a:prstGeom>
        </p:spPr>
        <p:txBody>
          <a:bodyPr lIns="90000" rIns="90000" tIns="45000" bIns="45000"/>
          <a:p>
            <a:pPr>
              <a:lnSpc>
                <a:spcPct val="100000"/>
              </a:lnSpc>
            </a:pPr>
            <a:r>
              <a:rPr lang="fr-FR">
                <a:solidFill>
                  <a:srgbClr val="000000"/>
                </a:solidFill>
                <a:latin typeface="Calibri"/>
              </a:rPr>
              <a:t>16/09/2014</a:t>
            </a:r>
            <a:endParaRPr/>
          </a:p>
        </p:txBody>
      </p:sp>
      <p:sp>
        <p:nvSpPr>
          <p:cNvPr id="42" name="PlaceHolder 4"/>
          <p:cNvSpPr>
            <a:spLocks noGrp="1"/>
          </p:cNvSpPr>
          <p:nvPr>
            <p:ph type="ftr"/>
          </p:nvPr>
        </p:nvSpPr>
        <p:spPr>
          <a:xfrm>
            <a:off x="2655720" y="9322560"/>
            <a:ext cx="2460960" cy="535320"/>
          </a:xfrm>
          <a:prstGeom prst="rect">
            <a:avLst/>
          </a:prstGeom>
        </p:spPr>
        <p:txBody>
          <a:bodyPr anchor="ctr"/>
          <a:p>
            <a:endParaRPr/>
          </a:p>
        </p:txBody>
      </p:sp>
      <p:sp>
        <p:nvSpPr>
          <p:cNvPr id="43" name="PlaceHolder 5"/>
          <p:cNvSpPr>
            <a:spLocks noGrp="1"/>
          </p:cNvSpPr>
          <p:nvPr>
            <p:ph type="sldNum"/>
          </p:nvPr>
        </p:nvSpPr>
        <p:spPr>
          <a:xfrm>
            <a:off x="142560" y="9519840"/>
            <a:ext cx="1813320" cy="535320"/>
          </a:xfrm>
          <a:prstGeom prst="rect">
            <a:avLst/>
          </a:prstGeom>
        </p:spPr>
        <p:txBody>
          <a:bodyPr anchor="ctr"/>
          <a:p>
            <a:pPr>
              <a:lnSpc>
                <a:spcPct val="100000"/>
              </a:lnSpc>
            </a:pPr>
            <a:fld id="{2752F825-16ED-4CDD-A1EC-BF204891146A}" type="slidenum">
              <a:rPr lang="fr-FR" sz="1200">
                <a:solidFill>
                  <a:srgbClr val="8b8b8b"/>
                </a:solidFill>
                <a:latin typeface="Futura Condensed"/>
              </a:rPr>
              <a:t>&lt;numéro&gt;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634680" y="8510760"/>
            <a:ext cx="380520" cy="395280"/>
          </a:xfrm>
          <a:prstGeom prst="rect">
            <a:avLst/>
          </a:prstGeom>
          <a:noFill/>
          <a:ln>
            <a:noFill/>
          </a:ln>
        </p:spPr>
        <p:txBody>
          <a:bodyPr lIns="90000" rIns="90000" tIns="45000" bIns="45000"/>
          <a:p>
            <a:pPr algn="ctr">
              <a:lnSpc>
                <a:spcPct val="100000"/>
              </a:lnSpc>
            </a:pPr>
            <a:r>
              <a:rPr lang="fr-FR" sz="2000">
                <a:solidFill>
                  <a:srgbClr val="ffffff"/>
                </a:solidFill>
                <a:latin typeface="Futura Condensed"/>
              </a:rPr>
              <a:t>0</a:t>
            </a:r>
            <a:endParaRPr/>
          </a:p>
        </p:txBody>
      </p:sp>
      <p:sp>
        <p:nvSpPr>
          <p:cNvPr id="84" name="CustomShape 2"/>
          <p:cNvSpPr/>
          <p:nvPr/>
        </p:nvSpPr>
        <p:spPr>
          <a:xfrm>
            <a:off x="457200" y="464040"/>
            <a:ext cx="4554720" cy="898200"/>
          </a:xfrm>
          <a:prstGeom prst="rect">
            <a:avLst/>
          </a:prstGeom>
          <a:noFill/>
          <a:ln>
            <a:noFill/>
          </a:ln>
        </p:spPr>
        <p:txBody>
          <a:bodyPr lIns="90000" rIns="90000" tIns="45000" bIns="45000"/>
          <a:p>
            <a:pPr>
              <a:lnSpc>
                <a:spcPct val="100000"/>
              </a:lnSpc>
            </a:pPr>
            <a:r>
              <a:rPr lang="fr-FR" sz="5300">
                <a:solidFill>
                  <a:srgbClr val="000000"/>
                </a:solidFill>
                <a:latin typeface="Futura Condensed"/>
              </a:rPr>
              <a:t>APPENDIX</a:t>
            </a:r>
            <a:endParaRPr/>
          </a:p>
        </p:txBody>
      </p:sp>
      <p:pic>
        <p:nvPicPr>
          <p:cNvPr id="85" name="Picture 5" descr=""/>
          <p:cNvPicPr/>
          <p:nvPr/>
        </p:nvPicPr>
        <p:blipFill>
          <a:blip r:embed="rId1"/>
          <a:srcRect l="22613" t="-523" r="7387" b="14929"/>
          <a:stretch>
            <a:fillRect/>
          </a:stretch>
        </p:blipFill>
        <p:spPr>
          <a:xfrm>
            <a:off x="1689480" y="194400"/>
            <a:ext cx="6459120" cy="10220400"/>
          </a:xfrm>
          <a:prstGeom prst="rect">
            <a:avLst/>
          </a:prstGeom>
          <a:ln>
            <a:noFill/>
          </a:ln>
        </p:spPr>
      </p:pic>
      <p:sp>
        <p:nvSpPr>
          <p:cNvPr id="86" name="CustomShape 3"/>
          <p:cNvSpPr/>
          <p:nvPr/>
        </p:nvSpPr>
        <p:spPr>
          <a:xfrm>
            <a:off x="3887280" y="9518040"/>
            <a:ext cx="3744360" cy="535320"/>
          </a:xfrm>
          <a:prstGeom prst="rect">
            <a:avLst/>
          </a:prstGeom>
          <a:noFill/>
          <a:ln>
            <a:noFill/>
          </a:ln>
        </p:spPr>
        <p:txBody>
          <a:bodyPr anchor="ctr"/>
          <a:p>
            <a:pPr algn="r">
              <a:lnSpc>
                <a:spcPct val="100000"/>
              </a:lnSpc>
            </a:pPr>
            <a:r>
              <a:rPr lang="fr-FR" sz="1200">
                <a:solidFill>
                  <a:srgbClr val="ffffff"/>
                </a:solidFill>
                <a:latin typeface="Futura Condensed"/>
              </a:rPr>
              <a:t>133</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486720" y="1371960"/>
            <a:ext cx="6806880" cy="1581480"/>
          </a:xfrm>
          <a:prstGeom prst="rect">
            <a:avLst/>
          </a:prstGeom>
          <a:noFill/>
          <a:ln>
            <a:noFill/>
          </a:ln>
        </p:spPr>
        <p:txBody>
          <a:bodyPr lIns="90000" rIns="90000" tIns="45000" bIns="45000"/>
          <a:p>
            <a:pPr>
              <a:lnSpc>
                <a:spcPct val="100000"/>
              </a:lnSpc>
            </a:pPr>
            <a:r>
              <a:rPr lang="fr-FR" sz="1400">
                <a:solidFill>
                  <a:srgbClr val="000000"/>
                </a:solidFill>
                <a:latin typeface="Futura Condensed"/>
              </a:rPr>
              <a:t>The following instrument can be used to assess students’ development of fluency with computational thinking practices (experimenting and iterating, testing and debugging, reusing and remixing, abstracting and modularizing). The first column indicates a question for the student (as part of a design journal prompt or interview, for example). </a:t>
            </a:r>
            <a:r>
              <a:rPr lang="fr-FR" sz="1400">
                <a:solidFill>
                  <a:srgbClr val="000000"/>
                </a:solidFill>
                <a:latin typeface="Futura Condensed"/>
              </a:rPr>
              <a:t>
</a:t>
            </a:r>
            <a:r>
              <a:rPr lang="fr-FR" sz="1400">
                <a:solidFill>
                  <a:srgbClr val="000000"/>
                </a:solidFill>
                <a:latin typeface="Futura Condensed"/>
              </a:rPr>
              <a:t>The second, third, and fourth columns indicate how low, medium, and high levels of proficiency might be manifested.</a:t>
            </a:r>
            <a:endParaRPr/>
          </a:p>
        </p:txBody>
      </p:sp>
      <p:graphicFrame>
        <p:nvGraphicFramePr>
          <p:cNvPr id="112" name="Table 2"/>
          <p:cNvGraphicFramePr/>
          <p:nvPr/>
        </p:nvGraphicFramePr>
        <p:xfrm>
          <a:off x="586800" y="2466360"/>
          <a:ext cx="6630840" cy="7169400"/>
        </p:xfrm>
        <a:graphic>
          <a:graphicData uri="http://schemas.openxmlformats.org/drawingml/2006/table">
            <a:tbl>
              <a:tblPr/>
              <a:tblGrid>
                <a:gridCol w="2149200"/>
                <a:gridCol w="1494000"/>
                <a:gridCol w="1494000"/>
                <a:gridCol w="1493640"/>
              </a:tblGrid>
              <a:tr h="456840">
                <a:tc>
                  <a:txBody>
                    <a:bodyPr/>
                    <a:p>
                      <a:pPr>
                        <a:lnSpc>
                          <a:spcPct val="100000"/>
                        </a:lnSpc>
                      </a:pPr>
                      <a:r>
                        <a:rPr b="1" lang="fr-FR" sz="1200">
                          <a:solidFill>
                            <a:srgbClr val="000000"/>
                          </a:solidFill>
                          <a:latin typeface="Futura Condensed"/>
                        </a:rPr>
                        <a:t>EXPERIMENTING AND ITERATING</a:t>
                      </a:r>
                      <a:endParaRPr/>
                    </a:p>
                  </a:txBody>
                  <a:tcPr/>
                </a:tc>
                <a:tc>
                  <a:txBody>
                    <a:bodyPr/>
                    <a:p>
                      <a:pPr>
                        <a:lnSpc>
                          <a:spcPct val="100000"/>
                        </a:lnSpc>
                      </a:pPr>
                      <a:r>
                        <a:rPr b="1" lang="fr-FR" sz="1200">
                          <a:solidFill>
                            <a:srgbClr val="000000"/>
                          </a:solidFill>
                          <a:latin typeface="Futura Condensed"/>
                        </a:rPr>
                        <a:t>LOW</a:t>
                      </a:r>
                      <a:endParaRPr/>
                    </a:p>
                  </a:txBody>
                  <a:tcPr/>
                </a:tc>
                <a:tc>
                  <a:txBody>
                    <a:bodyPr/>
                    <a:p>
                      <a:pPr>
                        <a:lnSpc>
                          <a:spcPct val="100000"/>
                        </a:lnSpc>
                      </a:pPr>
                      <a:r>
                        <a:rPr b="1" lang="fr-FR" sz="1200">
                          <a:solidFill>
                            <a:srgbClr val="000000"/>
                          </a:solidFill>
                          <a:latin typeface="Futura Condensed"/>
                        </a:rPr>
                        <a:t>MEDIUM</a:t>
                      </a:r>
                      <a:endParaRPr/>
                    </a:p>
                  </a:txBody>
                  <a:tcPr/>
                </a:tc>
                <a:tc>
                  <a:txBody>
                    <a:bodyPr/>
                    <a:p>
                      <a:pPr>
                        <a:lnSpc>
                          <a:spcPct val="100000"/>
                        </a:lnSpc>
                      </a:pPr>
                      <a:r>
                        <a:rPr b="1" lang="fr-FR" sz="1200">
                          <a:solidFill>
                            <a:srgbClr val="000000"/>
                          </a:solidFill>
                          <a:latin typeface="Futura Condensed"/>
                        </a:rPr>
                        <a:t>HIGH</a:t>
                      </a:r>
                      <a:endParaRPr/>
                    </a:p>
                  </a:txBody>
                  <a:tcPr/>
                </a:tc>
              </a:tr>
              <a:tr h="1431000">
                <a:tc>
                  <a:txBody>
                    <a:bodyPr/>
                    <a:p>
                      <a:pPr>
                        <a:lnSpc>
                          <a:spcPct val="100000"/>
                        </a:lnSpc>
                      </a:pPr>
                      <a:r>
                        <a:rPr b="1" lang="fr-FR" sz="1100">
                          <a:solidFill>
                            <a:srgbClr val="000000"/>
                          </a:solidFill>
                          <a:latin typeface="Futura Condensed"/>
                        </a:rPr>
                        <a:t>Describe how you built your project step by step. </a:t>
                      </a:r>
                      <a:endParaRPr/>
                    </a:p>
                  </a:txBody>
                  <a:tcPr/>
                </a:tc>
                <a:tc>
                  <a:txBody>
                    <a:bodyPr/>
                    <a:p>
                      <a:pPr>
                        <a:lnSpc>
                          <a:spcPct val="100000"/>
                        </a:lnSpc>
                      </a:pPr>
                      <a:r>
                        <a:rPr lang="fr-FR" sz="1100">
                          <a:solidFill>
                            <a:srgbClr val="000000"/>
                          </a:solidFill>
                          <a:latin typeface="Futura Condensed"/>
                        </a:rPr>
                        <a:t>Student provides a basic description of building a project, but no details about a specific project.</a:t>
                      </a:r>
                      <a:endParaRPr/>
                    </a:p>
                  </a:txBody>
                  <a:tcPr/>
                </a:tc>
                <a:tc>
                  <a:txBody>
                    <a:bodyPr/>
                    <a:p>
                      <a:pPr>
                        <a:lnSpc>
                          <a:spcPct val="100000"/>
                        </a:lnSpc>
                      </a:pPr>
                      <a:r>
                        <a:rPr lang="fr-FR" sz="1100">
                          <a:solidFill>
                            <a:srgbClr val="000000"/>
                          </a:solidFill>
                          <a:latin typeface="Futura Condensed"/>
                        </a:rPr>
                        <a:t>Student gives a general example of building a specific project in a certain order.</a:t>
                      </a:r>
                      <a:endParaRPr/>
                    </a:p>
                  </a:txBody>
                  <a:tcPr/>
                </a:tc>
                <a:tc>
                  <a:txBody>
                    <a:bodyPr/>
                    <a:p>
                      <a:pPr>
                        <a:lnSpc>
                          <a:spcPct val="100000"/>
                        </a:lnSpc>
                      </a:pPr>
                      <a:r>
                        <a:rPr lang="fr-FR" sz="1100">
                          <a:solidFill>
                            <a:srgbClr val="000000"/>
                          </a:solidFill>
                          <a:latin typeface="Futura Condensed"/>
                        </a:rPr>
                        <a:t>Student provides details about the different components of a specific project and how they were developed in a certain order.</a:t>
                      </a:r>
                      <a:endParaRPr/>
                    </a:p>
                  </a:txBody>
                  <a:tcPr/>
                </a:tc>
              </a:tr>
              <a:tr h="928800">
                <a:tc>
                  <a:txBody>
                    <a:bodyPr/>
                    <a:p>
                      <a:pPr>
                        <a:lnSpc>
                          <a:spcPct val="100000"/>
                        </a:lnSpc>
                      </a:pPr>
                      <a:r>
                        <a:rPr b="1" lang="fr-FR" sz="1100">
                          <a:solidFill>
                            <a:srgbClr val="000000"/>
                          </a:solidFill>
                          <a:latin typeface="Futura Condensed"/>
                        </a:rPr>
                        <a:t>What different things did you try out as you went along with your project?</a:t>
                      </a:r>
                      <a:endParaRPr/>
                    </a:p>
                  </a:txBody>
                  <a:tcPr/>
                </a:tc>
                <a:tc>
                  <a:txBody>
                    <a:bodyPr/>
                    <a:p>
                      <a:pPr>
                        <a:lnSpc>
                          <a:spcPct val="100000"/>
                        </a:lnSpc>
                      </a:pPr>
                      <a:r>
                        <a:rPr lang="fr-FR" sz="1100">
                          <a:solidFill>
                            <a:srgbClr val="000000"/>
                          </a:solidFill>
                          <a:latin typeface="Futura Condensed"/>
                        </a:rPr>
                        <a:t>Student does not provide specific examples of what </a:t>
                      </a:r>
                      <a:r>
                        <a:rPr lang="fr-FR" sz="1100">
                          <a:solidFill>
                            <a:srgbClr val="000000"/>
                          </a:solidFill>
                          <a:latin typeface="Futura Condensed"/>
                        </a:rPr>
                        <a:t>
</a:t>
                      </a:r>
                      <a:r>
                        <a:rPr lang="fr-FR" sz="1100">
                          <a:solidFill>
                            <a:srgbClr val="000000"/>
                          </a:solidFill>
                          <a:latin typeface="Futura Condensed"/>
                        </a:rPr>
                        <a:t>s/he tried.</a:t>
                      </a:r>
                      <a:endParaRPr/>
                    </a:p>
                  </a:txBody>
                  <a:tcPr/>
                </a:tc>
                <a:tc>
                  <a:txBody>
                    <a:bodyPr/>
                    <a:p>
                      <a:pPr>
                        <a:lnSpc>
                          <a:spcPct val="100000"/>
                        </a:lnSpc>
                      </a:pPr>
                      <a:r>
                        <a:rPr lang="fr-FR" sz="1100">
                          <a:solidFill>
                            <a:srgbClr val="000000"/>
                          </a:solidFill>
                          <a:latin typeface="Futura Condensed"/>
                        </a:rPr>
                        <a:t>Student gives a general example of trying something in the project.</a:t>
                      </a:r>
                      <a:endParaRPr/>
                    </a:p>
                  </a:txBody>
                  <a:tcPr/>
                </a:tc>
                <a:tc>
                  <a:txBody>
                    <a:bodyPr/>
                    <a:p>
                      <a:pPr>
                        <a:lnSpc>
                          <a:spcPct val="100000"/>
                        </a:lnSpc>
                      </a:pPr>
                      <a:r>
                        <a:rPr lang="fr-FR" sz="1100">
                          <a:solidFill>
                            <a:srgbClr val="000000"/>
                          </a:solidFill>
                          <a:latin typeface="Futura Condensed"/>
                        </a:rPr>
                        <a:t>Student provides specific examples of different things s/he tries in a project.</a:t>
                      </a:r>
                      <a:endParaRPr/>
                    </a:p>
                  </a:txBody>
                  <a:tcPr/>
                </a:tc>
              </a:tr>
              <a:tr h="1263600">
                <a:tc>
                  <a:txBody>
                    <a:bodyPr/>
                    <a:p>
                      <a:pPr>
                        <a:lnSpc>
                          <a:spcPct val="100000"/>
                        </a:lnSpc>
                      </a:pPr>
                      <a:r>
                        <a:rPr b="1" lang="fr-FR" sz="1100">
                          <a:solidFill>
                            <a:srgbClr val="000000"/>
                          </a:solidFill>
                          <a:latin typeface="Futura Condensed"/>
                        </a:rPr>
                        <a:t>What revisions did you make and why did you make them?</a:t>
                      </a:r>
                      <a:endParaRPr/>
                    </a:p>
                  </a:txBody>
                  <a:tcPr/>
                </a:tc>
                <a:tc>
                  <a:txBody>
                    <a:bodyPr/>
                    <a:p>
                      <a:pPr>
                        <a:lnSpc>
                          <a:spcPct val="100000"/>
                        </a:lnSpc>
                      </a:pPr>
                      <a:r>
                        <a:rPr lang="fr-FR" sz="1100">
                          <a:solidFill>
                            <a:srgbClr val="000000"/>
                          </a:solidFill>
                          <a:latin typeface="Futura Condensed"/>
                        </a:rPr>
                        <a:t>Student says s/he made no revisions, or only states s/he made revisions but gives no examples.</a:t>
                      </a:r>
                      <a:endParaRPr/>
                    </a:p>
                  </a:txBody>
                  <a:tcPr/>
                </a:tc>
                <a:tc>
                  <a:txBody>
                    <a:bodyPr/>
                    <a:p>
                      <a:pPr>
                        <a:lnSpc>
                          <a:spcPct val="100000"/>
                        </a:lnSpc>
                      </a:pPr>
                      <a:r>
                        <a:rPr lang="fr-FR" sz="1100">
                          <a:solidFill>
                            <a:srgbClr val="000000"/>
                          </a:solidFill>
                          <a:latin typeface="Futura Condensed"/>
                        </a:rPr>
                        <a:t>Student describes one specific revision s/he made to the project.</a:t>
                      </a:r>
                      <a:endParaRPr/>
                    </a:p>
                  </a:txBody>
                  <a:tcPr/>
                </a:tc>
                <a:tc>
                  <a:txBody>
                    <a:bodyPr/>
                    <a:p>
                      <a:pPr>
                        <a:lnSpc>
                          <a:spcPct val="100000"/>
                        </a:lnSpc>
                      </a:pPr>
                      <a:r>
                        <a:rPr lang="fr-FR" sz="1100">
                          <a:solidFill>
                            <a:srgbClr val="000000"/>
                          </a:solidFill>
                          <a:latin typeface="Futura Condensed"/>
                        </a:rPr>
                        <a:t>Student describes the specific things s/he added to the project and why.</a:t>
                      </a:r>
                      <a:endParaRPr/>
                    </a:p>
                  </a:txBody>
                  <a:tcPr/>
                </a:tc>
              </a:tr>
              <a:tr h="928800">
                <a:tc>
                  <a:txBody>
                    <a:bodyPr/>
                    <a:p>
                      <a:pPr>
                        <a:lnSpc>
                          <a:spcPct val="100000"/>
                        </a:lnSpc>
                      </a:pPr>
                      <a:r>
                        <a:rPr b="1" lang="fr-FR" sz="1100">
                          <a:solidFill>
                            <a:srgbClr val="000000"/>
                          </a:solidFill>
                          <a:latin typeface="Futura Condensed"/>
                        </a:rPr>
                        <a:t>Describe different ways you tried to do things in your project, or when you tried to do something new.</a:t>
                      </a:r>
                      <a:endParaRPr/>
                    </a:p>
                  </a:txBody>
                  <a:tcPr/>
                </a:tc>
                <a:tc>
                  <a:txBody>
                    <a:bodyPr/>
                    <a:p>
                      <a:pPr>
                        <a:lnSpc>
                          <a:spcPct val="100000"/>
                        </a:lnSpc>
                      </a:pPr>
                      <a:r>
                        <a:rPr lang="fr-FR" sz="1100">
                          <a:solidFill>
                            <a:srgbClr val="000000"/>
                          </a:solidFill>
                          <a:latin typeface="Futura Condensed"/>
                        </a:rPr>
                        <a:t>Student provides no examples of trying something new.</a:t>
                      </a:r>
                      <a:endParaRPr/>
                    </a:p>
                    <a:p>
                      <a:pPr>
                        <a:lnSpc>
                          <a:spcPct val="100000"/>
                        </a:lnSpc>
                      </a:pPr>
                      <a:endParaRPr/>
                    </a:p>
                  </a:txBody>
                  <a:tcPr/>
                </a:tc>
                <a:tc>
                  <a:txBody>
                    <a:bodyPr/>
                    <a:p>
                      <a:pPr>
                        <a:lnSpc>
                          <a:spcPct val="100000"/>
                        </a:lnSpc>
                      </a:pPr>
                      <a:r>
                        <a:rPr lang="fr-FR" sz="1100">
                          <a:solidFill>
                            <a:srgbClr val="000000"/>
                          </a:solidFill>
                          <a:latin typeface="Futura Condensed"/>
                        </a:rPr>
                        <a:t>Student provides an example of trying something new in the project.</a:t>
                      </a:r>
                      <a:endParaRPr/>
                    </a:p>
                  </a:txBody>
                  <a:tcPr/>
                </a:tc>
                <a:tc>
                  <a:txBody>
                    <a:bodyPr/>
                    <a:p>
                      <a:pPr>
                        <a:lnSpc>
                          <a:spcPct val="100000"/>
                        </a:lnSpc>
                      </a:pPr>
                      <a:r>
                        <a:rPr lang="fr-FR" sz="1100">
                          <a:solidFill>
                            <a:srgbClr val="000000"/>
                          </a:solidFill>
                          <a:latin typeface="Futura Condensed"/>
                        </a:rPr>
                        <a:t>Student describes specific new things s/he tried in a project.</a:t>
                      </a:r>
                      <a:endParaRPr/>
                    </a:p>
                    <a:p>
                      <a:pPr>
                        <a:lnSpc>
                          <a:spcPct val="100000"/>
                        </a:lnSpc>
                      </a:pPr>
                      <a:endParaRPr/>
                    </a:p>
                  </a:txBody>
                  <a:tcPr/>
                </a:tc>
              </a:tr>
              <a:tr h="456840">
                <a:tc>
                  <a:txBody>
                    <a:bodyPr/>
                    <a:p>
                      <a:pPr>
                        <a:lnSpc>
                          <a:spcPct val="100000"/>
                        </a:lnSpc>
                      </a:pPr>
                      <a:r>
                        <a:rPr b="1" lang="fr-FR" sz="1200">
                          <a:solidFill>
                            <a:srgbClr val="000000"/>
                          </a:solidFill>
                          <a:latin typeface="Futura Condensed"/>
                        </a:rPr>
                        <a:t>TESTING AND DEBUGGING</a:t>
                      </a:r>
                      <a:endParaRPr/>
                    </a:p>
                  </a:txBody>
                  <a:tcPr/>
                </a:tc>
                <a:tc>
                  <a:txBody>
                    <a:bodyPr/>
                    <a:p>
                      <a:pPr>
                        <a:lnSpc>
                          <a:spcPct val="100000"/>
                        </a:lnSpc>
                      </a:pPr>
                      <a:r>
                        <a:rPr b="1" lang="fr-FR" sz="1200">
                          <a:solidFill>
                            <a:srgbClr val="000000"/>
                          </a:solidFill>
                          <a:latin typeface="Futura Condensed"/>
                        </a:rPr>
                        <a:t>LOW</a:t>
                      </a:r>
                      <a:endParaRPr/>
                    </a:p>
                  </a:txBody>
                  <a:tcPr/>
                </a:tc>
                <a:tc>
                  <a:txBody>
                    <a:bodyPr/>
                    <a:p>
                      <a:pPr>
                        <a:lnSpc>
                          <a:spcPct val="100000"/>
                        </a:lnSpc>
                      </a:pPr>
                      <a:r>
                        <a:rPr b="1" lang="fr-FR" sz="1200">
                          <a:solidFill>
                            <a:srgbClr val="000000"/>
                          </a:solidFill>
                          <a:latin typeface="Futura Condensed"/>
                        </a:rPr>
                        <a:t>MEDIUM</a:t>
                      </a:r>
                      <a:endParaRPr/>
                    </a:p>
                  </a:txBody>
                  <a:tcPr/>
                </a:tc>
                <a:tc>
                  <a:txBody>
                    <a:bodyPr/>
                    <a:p>
                      <a:pPr>
                        <a:lnSpc>
                          <a:spcPct val="100000"/>
                        </a:lnSpc>
                      </a:pPr>
                      <a:r>
                        <a:rPr b="1" lang="fr-FR" sz="1200">
                          <a:solidFill>
                            <a:srgbClr val="000000"/>
                          </a:solidFill>
                          <a:latin typeface="Futura Condensed"/>
                        </a:rPr>
                        <a:t>HIGH</a:t>
                      </a:r>
                      <a:endParaRPr/>
                    </a:p>
                  </a:txBody>
                  <a:tcPr/>
                </a:tc>
              </a:tr>
              <a:tr h="1263600">
                <a:tc>
                  <a:txBody>
                    <a:bodyPr/>
                    <a:p>
                      <a:pPr>
                        <a:lnSpc>
                          <a:spcPct val="100000"/>
                        </a:lnSpc>
                      </a:pPr>
                      <a:r>
                        <a:rPr b="1" lang="fr-FR" sz="1100">
                          <a:solidFill>
                            <a:srgbClr val="000000"/>
                          </a:solidFill>
                          <a:latin typeface="Futura Condensed"/>
                        </a:rPr>
                        <a:t>Describe what happened when you ran your project that was different from what you wanted.</a:t>
                      </a:r>
                      <a:endParaRPr/>
                    </a:p>
                  </a:txBody>
                  <a:tcPr/>
                </a:tc>
                <a:tc>
                  <a:txBody>
                    <a:bodyPr/>
                    <a:p>
                      <a:pPr>
                        <a:lnSpc>
                          <a:spcPct val="100000"/>
                        </a:lnSpc>
                      </a:pPr>
                      <a:r>
                        <a:rPr lang="fr-FR" sz="1100">
                          <a:solidFill>
                            <a:srgbClr val="000000"/>
                          </a:solidFill>
                          <a:latin typeface="Futura Condensed"/>
                        </a:rPr>
                        <a:t>Student does not describe what was different when </a:t>
                      </a:r>
                      <a:r>
                        <a:rPr lang="fr-FR" sz="1100">
                          <a:solidFill>
                            <a:srgbClr val="000000"/>
                          </a:solidFill>
                          <a:latin typeface="Futura Condensed"/>
                        </a:rPr>
                        <a:t>
</a:t>
                      </a:r>
                      <a:r>
                        <a:rPr lang="fr-FR" sz="1100">
                          <a:solidFill>
                            <a:srgbClr val="000000"/>
                          </a:solidFill>
                          <a:latin typeface="Futura Condensed"/>
                        </a:rPr>
                        <a:t>s/he ran the project from what s/he wanted. </a:t>
                      </a:r>
                      <a:endParaRPr/>
                    </a:p>
                  </a:txBody>
                  <a:tcPr/>
                </a:tc>
                <a:tc>
                  <a:txBody>
                    <a:bodyPr/>
                    <a:p>
                      <a:pPr>
                        <a:lnSpc>
                          <a:spcPct val="100000"/>
                        </a:lnSpc>
                      </a:pPr>
                      <a:r>
                        <a:rPr lang="fr-FR" sz="1100">
                          <a:solidFill>
                            <a:srgbClr val="000000"/>
                          </a:solidFill>
                          <a:latin typeface="Futura Condensed"/>
                        </a:rPr>
                        <a:t>Student describes what went wrong in the project, but not what s/he wanted it to do. </a:t>
                      </a:r>
                      <a:endParaRPr/>
                    </a:p>
                    <a:p>
                      <a:pPr>
                        <a:lnSpc>
                          <a:spcPct val="100000"/>
                        </a:lnSpc>
                      </a:pPr>
                      <a:endParaRPr/>
                    </a:p>
                  </a:txBody>
                  <a:tcPr/>
                </a:tc>
                <a:tc>
                  <a:txBody>
                    <a:bodyPr/>
                    <a:p>
                      <a:pPr>
                        <a:lnSpc>
                          <a:spcPct val="100000"/>
                        </a:lnSpc>
                      </a:pPr>
                      <a:r>
                        <a:rPr lang="fr-FR" sz="1100">
                          <a:solidFill>
                            <a:srgbClr val="000000"/>
                          </a:solidFill>
                          <a:latin typeface="Futura Condensed"/>
                        </a:rPr>
                        <a:t>Student gives a specific example of what happened and what s/he wanted to have happen when s/he ran the project.</a:t>
                      </a:r>
                      <a:endParaRPr/>
                    </a:p>
                  </a:txBody>
                  <a:tcPr/>
                </a:tc>
              </a:tr>
              <a:tr h="1431000">
                <a:tc>
                  <a:txBody>
                    <a:bodyPr/>
                    <a:p>
                      <a:pPr>
                        <a:lnSpc>
                          <a:spcPct val="100000"/>
                        </a:lnSpc>
                      </a:pPr>
                      <a:r>
                        <a:rPr b="1" lang="fr-FR" sz="1100">
                          <a:solidFill>
                            <a:srgbClr val="000000"/>
                          </a:solidFill>
                          <a:latin typeface="Futura Condensed"/>
                        </a:rPr>
                        <a:t>Describe how you read through the scripts to investigate the cause of the problem.  </a:t>
                      </a:r>
                      <a:endParaRPr/>
                    </a:p>
                  </a:txBody>
                  <a:tcPr/>
                </a:tc>
                <a:tc>
                  <a:txBody>
                    <a:bodyPr/>
                    <a:p>
                      <a:pPr>
                        <a:lnSpc>
                          <a:spcPct val="100000"/>
                        </a:lnSpc>
                      </a:pPr>
                      <a:r>
                        <a:rPr lang="fr-FR" sz="1100">
                          <a:solidFill>
                            <a:srgbClr val="000000"/>
                          </a:solidFill>
                          <a:latin typeface="Futura Condensed"/>
                        </a:rPr>
                        <a:t>Student does not describe a problem.</a:t>
                      </a:r>
                      <a:endParaRPr/>
                    </a:p>
                    <a:p>
                      <a:pPr>
                        <a:lnSpc>
                          <a:spcPct val="100000"/>
                        </a:lnSpc>
                      </a:pPr>
                      <a:endParaRPr/>
                    </a:p>
                  </a:txBody>
                  <a:tcPr/>
                </a:tc>
                <a:tc>
                  <a:txBody>
                    <a:bodyPr/>
                    <a:p>
                      <a:pPr>
                        <a:lnSpc>
                          <a:spcPct val="100000"/>
                        </a:lnSpc>
                      </a:pPr>
                      <a:r>
                        <a:rPr lang="fr-FR" sz="1100">
                          <a:solidFill>
                            <a:srgbClr val="000000"/>
                          </a:solidFill>
                          <a:latin typeface="Futura Condensed"/>
                        </a:rPr>
                        <a:t>Student describes reading through the scripts but does not provide a specific example of finding a problem in the code.</a:t>
                      </a:r>
                      <a:endParaRPr/>
                    </a:p>
                  </a:txBody>
                  <a:tcPr/>
                </a:tc>
                <a:tc>
                  <a:txBody>
                    <a:bodyPr/>
                    <a:p>
                      <a:pPr>
                        <a:lnSpc>
                          <a:spcPct val="100000"/>
                        </a:lnSpc>
                      </a:pPr>
                      <a:r>
                        <a:rPr lang="fr-FR" sz="1100">
                          <a:solidFill>
                            <a:srgbClr val="000000"/>
                          </a:solidFill>
                          <a:latin typeface="Futura Condensed"/>
                        </a:rPr>
                        <a:t>Student describes reading through the scripts and provides a specific example of finding a problem in the code.</a:t>
                      </a:r>
                      <a:endParaRPr/>
                    </a:p>
                    <a:p>
                      <a:pPr>
                        <a:lnSpc>
                          <a:spcPct val="100000"/>
                        </a:lnSpc>
                      </a:pPr>
                      <a:endParaRPr/>
                    </a:p>
                  </a:txBody>
                  <a:tcPr/>
                </a:tc>
              </a:tr>
              <a:tr h="1096200">
                <a:tc>
                  <a:txBody>
                    <a:bodyPr/>
                    <a:p>
                      <a:pPr>
                        <a:lnSpc>
                          <a:spcPct val="100000"/>
                        </a:lnSpc>
                      </a:pPr>
                      <a:r>
                        <a:rPr b="1" lang="fr-FR" sz="1100">
                          <a:solidFill>
                            <a:srgbClr val="000000"/>
                          </a:solidFill>
                          <a:latin typeface="Futura Condensed"/>
                        </a:rPr>
                        <a:t>Describe how you made changes and tested to see what happened.</a:t>
                      </a:r>
                      <a:endParaRPr/>
                    </a:p>
                  </a:txBody>
                  <a:tcPr/>
                </a:tc>
                <a:tc>
                  <a:txBody>
                    <a:bodyPr/>
                    <a:p>
                      <a:pPr>
                        <a:lnSpc>
                          <a:spcPct val="100000"/>
                        </a:lnSpc>
                      </a:pPr>
                      <a:r>
                        <a:rPr lang="fr-FR" sz="1100">
                          <a:solidFill>
                            <a:srgbClr val="000000"/>
                          </a:solidFill>
                          <a:latin typeface="Futura Condensed"/>
                        </a:rPr>
                        <a:t>Student does not describe what problems s/he had or the solution.</a:t>
                      </a:r>
                      <a:endParaRPr/>
                    </a:p>
                  </a:txBody>
                  <a:tcPr/>
                </a:tc>
                <a:tc>
                  <a:txBody>
                    <a:bodyPr/>
                    <a:p>
                      <a:pPr>
                        <a:lnSpc>
                          <a:spcPct val="100000"/>
                        </a:lnSpc>
                      </a:pPr>
                      <a:r>
                        <a:rPr lang="fr-FR" sz="1100">
                          <a:solidFill>
                            <a:srgbClr val="000000"/>
                          </a:solidFill>
                          <a:latin typeface="Futura Condensed"/>
                        </a:rPr>
                        <a:t>Student provides a general example of making a change and testing it out to see if it worked.</a:t>
                      </a:r>
                      <a:endParaRPr/>
                    </a:p>
                  </a:txBody>
                  <a:tcPr/>
                </a:tc>
                <a:tc>
                  <a:txBody>
                    <a:bodyPr/>
                    <a:p>
                      <a:pPr>
                        <a:lnSpc>
                          <a:spcPct val="100000"/>
                        </a:lnSpc>
                      </a:pPr>
                      <a:r>
                        <a:rPr lang="fr-FR" sz="1100">
                          <a:solidFill>
                            <a:srgbClr val="000000"/>
                          </a:solidFill>
                          <a:latin typeface="Futura Condensed"/>
                        </a:rPr>
                        <a:t>This student provides a specific example of making a change and testing it out to see if it worked.</a:t>
                      </a:r>
                      <a:endParaRPr/>
                    </a:p>
                  </a:txBody>
                  <a:tcPr/>
                </a:tc>
              </a:tr>
              <a:tr h="928800">
                <a:tc>
                  <a:txBody>
                    <a:bodyPr/>
                    <a:p>
                      <a:pPr>
                        <a:lnSpc>
                          <a:spcPct val="100000"/>
                        </a:lnSpc>
                      </a:pPr>
                      <a:r>
                        <a:rPr b="1" lang="fr-FR" sz="1100">
                          <a:solidFill>
                            <a:srgbClr val="000000"/>
                          </a:solidFill>
                          <a:latin typeface="Futura Condensed"/>
                        </a:rPr>
                        <a:t>Describe how you considered other ways to solve a problem.</a:t>
                      </a:r>
                      <a:endParaRPr/>
                    </a:p>
                  </a:txBody>
                  <a:tcPr/>
                </a:tc>
                <a:tc>
                  <a:txBody>
                    <a:bodyPr/>
                    <a:p>
                      <a:pPr>
                        <a:lnSpc>
                          <a:spcPct val="100000"/>
                        </a:lnSpc>
                      </a:pPr>
                      <a:r>
                        <a:rPr lang="fr-FR" sz="1100">
                          <a:solidFill>
                            <a:srgbClr val="000000"/>
                          </a:solidFill>
                          <a:latin typeface="Futura Condensed"/>
                        </a:rPr>
                        <a:t>Student does not provide an example of a solution to a problem.</a:t>
                      </a:r>
                      <a:endParaRPr/>
                    </a:p>
                  </a:txBody>
                  <a:tcPr/>
                </a:tc>
                <a:tc>
                  <a:txBody>
                    <a:bodyPr/>
                    <a:p>
                      <a:pPr>
                        <a:lnSpc>
                          <a:spcPct val="100000"/>
                        </a:lnSpc>
                      </a:pPr>
                      <a:r>
                        <a:rPr lang="fr-FR" sz="1100">
                          <a:solidFill>
                            <a:srgbClr val="000000"/>
                          </a:solidFill>
                          <a:latin typeface="Futura Condensed"/>
                        </a:rPr>
                        <a:t>Student provides a general example of a solution to the problem.</a:t>
                      </a:r>
                      <a:endParaRPr/>
                    </a:p>
                  </a:txBody>
                  <a:tcPr/>
                </a:tc>
                <a:tc>
                  <a:txBody>
                    <a:bodyPr/>
                    <a:p>
                      <a:pPr>
                        <a:lnSpc>
                          <a:spcPct val="100000"/>
                        </a:lnSpc>
                      </a:pPr>
                      <a:r>
                        <a:rPr lang="fr-FR" sz="1100">
                          <a:solidFill>
                            <a:srgbClr val="000000"/>
                          </a:solidFill>
                          <a:latin typeface="Futura Condensed"/>
                        </a:rPr>
                        <a:t>This student provides a specific example of a solution to the problem.</a:t>
                      </a:r>
                      <a:endParaRPr/>
                    </a:p>
                  </a:txBody>
                  <a:tcPr/>
                </a:tc>
              </a:tr>
            </a:tbl>
          </a:graphicData>
        </a:graphic>
      </p:graphicFrame>
      <p:sp>
        <p:nvSpPr>
          <p:cNvPr id="113" name="CustomShape 3"/>
          <p:cNvSpPr/>
          <p:nvPr/>
        </p:nvSpPr>
        <p:spPr>
          <a:xfrm>
            <a:off x="572760" y="980280"/>
            <a:ext cx="6660720" cy="486360"/>
          </a:xfrm>
          <a:prstGeom prst="rect">
            <a:avLst/>
          </a:prstGeom>
          <a:noFill/>
          <a:ln>
            <a:noFill/>
          </a:ln>
        </p:spPr>
        <p:txBody>
          <a:bodyPr lIns="0" rIns="0" tIns="0" bIns="0"/>
          <a:p>
            <a:pPr>
              <a:lnSpc>
                <a:spcPct val="100000"/>
              </a:lnSpc>
            </a:pPr>
            <a:r>
              <a:rPr b="1" lang="fr-FR" sz="1600">
                <a:solidFill>
                  <a:srgbClr val="000000"/>
                </a:solidFill>
                <a:latin typeface="Futura Condensed"/>
              </a:rPr>
              <a:t>ASSESSING DEVELOPMENT OF COMPUTATIONAL PRACTICES</a:t>
            </a:r>
            <a:endParaRPr/>
          </a:p>
        </p:txBody>
      </p:sp>
      <p:sp>
        <p:nvSpPr>
          <p:cNvPr id="114" name="TextShape 4"/>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142</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115" name="Table 1"/>
          <p:cNvGraphicFramePr/>
          <p:nvPr/>
        </p:nvGraphicFramePr>
        <p:xfrm>
          <a:off x="586800" y="2466360"/>
          <a:ext cx="6630840" cy="6239880"/>
        </p:xfrm>
        <a:graphic>
          <a:graphicData uri="http://schemas.openxmlformats.org/drawingml/2006/table">
            <a:tbl>
              <a:tblPr/>
              <a:tblGrid>
                <a:gridCol w="2149200"/>
                <a:gridCol w="1494000"/>
                <a:gridCol w="1494000"/>
                <a:gridCol w="1493640"/>
              </a:tblGrid>
              <a:tr h="448920">
                <a:tc>
                  <a:txBody>
                    <a:bodyPr/>
                    <a:p>
                      <a:pPr>
                        <a:lnSpc>
                          <a:spcPct val="100000"/>
                        </a:lnSpc>
                      </a:pPr>
                      <a:r>
                        <a:rPr b="1" lang="fr-FR" sz="1200">
                          <a:solidFill>
                            <a:srgbClr val="000000"/>
                          </a:solidFill>
                          <a:latin typeface="Futura Condensed"/>
                        </a:rPr>
                        <a:t>REUSING AND REMIXING</a:t>
                      </a:r>
                      <a:endParaRPr/>
                    </a:p>
                  </a:txBody>
                  <a:tcPr/>
                </a:tc>
                <a:tc>
                  <a:txBody>
                    <a:bodyPr/>
                    <a:p>
                      <a:pPr>
                        <a:lnSpc>
                          <a:spcPct val="100000"/>
                        </a:lnSpc>
                      </a:pPr>
                      <a:r>
                        <a:rPr b="1" lang="fr-FR" sz="1200">
                          <a:solidFill>
                            <a:srgbClr val="000000"/>
                          </a:solidFill>
                          <a:latin typeface="Futura Condensed"/>
                        </a:rPr>
                        <a:t>LOW</a:t>
                      </a:r>
                      <a:endParaRPr/>
                    </a:p>
                  </a:txBody>
                  <a:tcPr/>
                </a:tc>
                <a:tc>
                  <a:txBody>
                    <a:bodyPr/>
                    <a:p>
                      <a:pPr>
                        <a:lnSpc>
                          <a:spcPct val="100000"/>
                        </a:lnSpc>
                      </a:pPr>
                      <a:r>
                        <a:rPr b="1" lang="fr-FR" sz="1200">
                          <a:solidFill>
                            <a:srgbClr val="000000"/>
                          </a:solidFill>
                          <a:latin typeface="Futura Condensed"/>
                        </a:rPr>
                        <a:t>MEDIUM</a:t>
                      </a:r>
                      <a:endParaRPr/>
                    </a:p>
                  </a:txBody>
                  <a:tcPr/>
                </a:tc>
                <a:tc>
                  <a:txBody>
                    <a:bodyPr/>
                    <a:p>
                      <a:pPr>
                        <a:lnSpc>
                          <a:spcPct val="100000"/>
                        </a:lnSpc>
                      </a:pPr>
                      <a:r>
                        <a:rPr b="1" lang="fr-FR" sz="1200">
                          <a:solidFill>
                            <a:srgbClr val="000000"/>
                          </a:solidFill>
                          <a:latin typeface="Futura Condensed"/>
                        </a:rPr>
                        <a:t>HIGH</a:t>
                      </a:r>
                      <a:endParaRPr/>
                    </a:p>
                  </a:txBody>
                  <a:tcPr/>
                </a:tc>
              </a:tr>
              <a:tr h="907200">
                <a:tc>
                  <a:txBody>
                    <a:bodyPr/>
                    <a:p>
                      <a:pPr>
                        <a:lnSpc>
                          <a:spcPct val="100000"/>
                        </a:lnSpc>
                      </a:pPr>
                      <a:r>
                        <a:rPr b="1" lang="fr-FR" sz="1100">
                          <a:solidFill>
                            <a:srgbClr val="000000"/>
                          </a:solidFill>
                          <a:latin typeface="Futura Condensed"/>
                        </a:rPr>
                        <a:t>Describe if/how you found inspiration by trying other projects and reading their scripts.</a:t>
                      </a:r>
                      <a:endParaRPr/>
                    </a:p>
                  </a:txBody>
                  <a:tcPr/>
                </a:tc>
                <a:tc>
                  <a:txBody>
                    <a:bodyPr/>
                    <a:p>
                      <a:pPr>
                        <a:lnSpc>
                          <a:spcPct val="100000"/>
                        </a:lnSpc>
                      </a:pPr>
                      <a:r>
                        <a:rPr lang="fr-FR" sz="1100">
                          <a:solidFill>
                            <a:srgbClr val="000000"/>
                          </a:solidFill>
                          <a:latin typeface="Futura Condensed"/>
                        </a:rPr>
                        <a:t>Student does not describe how s/he found ideas or inspiration from other projects. </a:t>
                      </a:r>
                      <a:endParaRPr/>
                    </a:p>
                  </a:txBody>
                  <a:tcPr/>
                </a:tc>
                <a:tc>
                  <a:txBody>
                    <a:bodyPr/>
                    <a:p>
                      <a:pPr>
                        <a:lnSpc>
                          <a:spcPct val="100000"/>
                        </a:lnSpc>
                      </a:pPr>
                      <a:r>
                        <a:rPr lang="fr-FR" sz="1100">
                          <a:solidFill>
                            <a:srgbClr val="000000"/>
                          </a:solidFill>
                          <a:latin typeface="Futura Condensed"/>
                        </a:rPr>
                        <a:t>Student provides a general description of a project that inspired him/her.</a:t>
                      </a:r>
                      <a:endParaRPr/>
                    </a:p>
                  </a:txBody>
                  <a:tcPr/>
                </a:tc>
                <a:tc>
                  <a:txBody>
                    <a:bodyPr/>
                    <a:p>
                      <a:pPr>
                        <a:lnSpc>
                          <a:spcPct val="100000"/>
                        </a:lnSpc>
                      </a:pPr>
                      <a:r>
                        <a:rPr lang="fr-FR" sz="1100">
                          <a:solidFill>
                            <a:srgbClr val="000000"/>
                          </a:solidFill>
                          <a:latin typeface="Futura Condensed"/>
                        </a:rPr>
                        <a:t>Student provides a specific example of project that inspired him/her and how.</a:t>
                      </a:r>
                      <a:endParaRPr/>
                    </a:p>
                  </a:txBody>
                  <a:tcPr/>
                </a:tc>
              </a:tr>
              <a:tr h="1233360">
                <a:tc>
                  <a:txBody>
                    <a:bodyPr/>
                    <a:p>
                      <a:pPr>
                        <a:lnSpc>
                          <a:spcPct val="100000"/>
                        </a:lnSpc>
                      </a:pPr>
                      <a:r>
                        <a:rPr b="1" lang="fr-FR" sz="1100">
                          <a:solidFill>
                            <a:srgbClr val="000000"/>
                          </a:solidFill>
                          <a:latin typeface="Futura Condensed"/>
                        </a:rPr>
                        <a:t>How did you select a piece of another project, and adapt it for your project? </a:t>
                      </a:r>
                      <a:endParaRPr/>
                    </a:p>
                  </a:txBody>
                  <a:tcPr/>
                </a:tc>
                <a:tc>
                  <a:txBody>
                    <a:bodyPr/>
                    <a:p>
                      <a:pPr>
                        <a:lnSpc>
                          <a:spcPct val="100000"/>
                        </a:lnSpc>
                      </a:pPr>
                      <a:r>
                        <a:rPr lang="fr-FR" sz="1100">
                          <a:solidFill>
                            <a:srgbClr val="000000"/>
                          </a:solidFill>
                          <a:latin typeface="Futura Condensed"/>
                        </a:rPr>
                        <a:t>Student does not describe how s/he adapted scripts, ideas or resources from other projects.</a:t>
                      </a:r>
                      <a:endParaRPr/>
                    </a:p>
                  </a:txBody>
                  <a:tcPr/>
                </a:tc>
                <a:tc>
                  <a:txBody>
                    <a:bodyPr/>
                    <a:p>
                      <a:pPr>
                        <a:lnSpc>
                          <a:spcPct val="100000"/>
                        </a:lnSpc>
                      </a:pPr>
                      <a:r>
                        <a:rPr lang="fr-FR" sz="1100">
                          <a:solidFill>
                            <a:srgbClr val="000000"/>
                          </a:solidFill>
                          <a:latin typeface="Futura Condensed"/>
                        </a:rPr>
                        <a:t>Student identifies scripts, ideas or resources s/he adapted from other projects.</a:t>
                      </a:r>
                      <a:endParaRPr/>
                    </a:p>
                  </a:txBody>
                  <a:tcPr/>
                </a:tc>
                <a:tc>
                  <a:txBody>
                    <a:bodyPr/>
                    <a:p>
                      <a:pPr>
                        <a:lnSpc>
                          <a:spcPct val="100000"/>
                        </a:lnSpc>
                      </a:pPr>
                      <a:r>
                        <a:rPr lang="fr-FR" sz="1100">
                          <a:solidFill>
                            <a:srgbClr val="000000"/>
                          </a:solidFill>
                          <a:latin typeface="Futura Condensed"/>
                        </a:rPr>
                        <a:t>Student provides specific examples of scripts, ideas or resources s/he adapted from other projects and how.</a:t>
                      </a:r>
                      <a:endParaRPr/>
                    </a:p>
                  </a:txBody>
                  <a:tcPr/>
                </a:tc>
              </a:tr>
              <a:tr h="1070280">
                <a:tc>
                  <a:txBody>
                    <a:bodyPr/>
                    <a:p>
                      <a:pPr>
                        <a:lnSpc>
                          <a:spcPct val="100000"/>
                        </a:lnSpc>
                      </a:pPr>
                      <a:r>
                        <a:rPr b="1" lang="fr-FR" sz="1100">
                          <a:solidFill>
                            <a:srgbClr val="000000"/>
                          </a:solidFill>
                          <a:latin typeface="Futura Condensed"/>
                        </a:rPr>
                        <a:t>How did you modify an existing project to improve it, or enhance it? </a:t>
                      </a:r>
                      <a:endParaRPr/>
                    </a:p>
                  </a:txBody>
                  <a:tcPr/>
                </a:tc>
                <a:tc>
                  <a:txBody>
                    <a:bodyPr/>
                    <a:p>
                      <a:pPr>
                        <a:lnSpc>
                          <a:spcPct val="100000"/>
                        </a:lnSpc>
                      </a:pPr>
                      <a:r>
                        <a:rPr lang="fr-FR" sz="1100">
                          <a:solidFill>
                            <a:srgbClr val="000000"/>
                          </a:solidFill>
                          <a:latin typeface="Futura Condensed"/>
                        </a:rPr>
                        <a:t>Student does not describe modifying another project.</a:t>
                      </a:r>
                      <a:endParaRPr/>
                    </a:p>
                  </a:txBody>
                  <a:tcPr/>
                </a:tc>
                <a:tc>
                  <a:txBody>
                    <a:bodyPr/>
                    <a:p>
                      <a:pPr>
                        <a:lnSpc>
                          <a:spcPct val="100000"/>
                        </a:lnSpc>
                      </a:pPr>
                      <a:r>
                        <a:rPr lang="fr-FR" sz="1100">
                          <a:solidFill>
                            <a:srgbClr val="000000"/>
                          </a:solidFill>
                          <a:latin typeface="Futura Condensed"/>
                        </a:rPr>
                        <a:t>Student provides a general description of modifications s/he made to another project.</a:t>
                      </a:r>
                      <a:endParaRPr/>
                    </a:p>
                  </a:txBody>
                  <a:tcPr/>
                </a:tc>
                <a:tc>
                  <a:txBody>
                    <a:bodyPr/>
                    <a:p>
                      <a:pPr>
                        <a:lnSpc>
                          <a:spcPct val="100000"/>
                        </a:lnSpc>
                      </a:pPr>
                      <a:r>
                        <a:rPr lang="fr-FR" sz="1100">
                          <a:solidFill>
                            <a:srgbClr val="000000"/>
                          </a:solidFill>
                          <a:latin typeface="Futura Condensed"/>
                        </a:rPr>
                        <a:t>Student provides specific examples of modifications </a:t>
                      </a:r>
                      <a:endParaRPr/>
                    </a:p>
                    <a:p>
                      <a:pPr>
                        <a:lnSpc>
                          <a:spcPct val="100000"/>
                        </a:lnSpc>
                      </a:pPr>
                      <a:r>
                        <a:rPr lang="fr-FR" sz="1100">
                          <a:solidFill>
                            <a:srgbClr val="000000"/>
                          </a:solidFill>
                          <a:latin typeface="Futura Condensed"/>
                        </a:rPr>
                        <a:t>s/he made to other projects and why.</a:t>
                      </a:r>
                      <a:endParaRPr/>
                    </a:p>
                  </a:txBody>
                  <a:tcPr/>
                </a:tc>
              </a:tr>
              <a:tr h="1396440">
                <a:tc>
                  <a:txBody>
                    <a:bodyPr/>
                    <a:p>
                      <a:pPr>
                        <a:lnSpc>
                          <a:spcPct val="100000"/>
                        </a:lnSpc>
                      </a:pPr>
                      <a:r>
                        <a:rPr b="1" lang="fr-FR" sz="1100">
                          <a:solidFill>
                            <a:srgbClr val="000000"/>
                          </a:solidFill>
                          <a:latin typeface="Futura Condensed"/>
                        </a:rPr>
                        <a:t>How did you give credit to people whose work you built on or are inspired by?</a:t>
                      </a:r>
                      <a:endParaRPr/>
                    </a:p>
                  </a:txBody>
                  <a:tcPr/>
                </a:tc>
                <a:tc>
                  <a:txBody>
                    <a:bodyPr/>
                    <a:p>
                      <a:pPr>
                        <a:lnSpc>
                          <a:spcPct val="100000"/>
                        </a:lnSpc>
                      </a:pPr>
                      <a:r>
                        <a:rPr lang="fr-FR" sz="1100">
                          <a:solidFill>
                            <a:srgbClr val="000000"/>
                          </a:solidFill>
                          <a:latin typeface="Futura Condensed"/>
                        </a:rPr>
                        <a:t>Student does not give credit to others.</a:t>
                      </a:r>
                      <a:endParaRPr/>
                    </a:p>
                  </a:txBody>
                  <a:tcPr/>
                </a:tc>
                <a:tc>
                  <a:txBody>
                    <a:bodyPr/>
                    <a:p>
                      <a:pPr>
                        <a:lnSpc>
                          <a:spcPct val="100000"/>
                        </a:lnSpc>
                      </a:pPr>
                      <a:r>
                        <a:rPr lang="fr-FR" sz="1100">
                          <a:solidFill>
                            <a:srgbClr val="000000"/>
                          </a:solidFill>
                          <a:latin typeface="Futura Condensed"/>
                        </a:rPr>
                        <a:t>Student names people whose work inspired him/her.</a:t>
                      </a:r>
                      <a:endParaRPr/>
                    </a:p>
                  </a:txBody>
                  <a:tcPr/>
                </a:tc>
                <a:tc>
                  <a:txBody>
                    <a:bodyPr/>
                    <a:p>
                      <a:pPr>
                        <a:lnSpc>
                          <a:spcPct val="100000"/>
                        </a:lnSpc>
                      </a:pPr>
                      <a:r>
                        <a:rPr lang="fr-FR" sz="1100">
                          <a:solidFill>
                            <a:srgbClr val="000000"/>
                          </a:solidFill>
                          <a:latin typeface="Futura Condensed"/>
                        </a:rPr>
                        <a:t>Student documents in project and/or on the Scratch website the people whose work inspired him/her.</a:t>
                      </a:r>
                      <a:endParaRPr/>
                    </a:p>
                  </a:txBody>
                  <a:tcPr/>
                </a:tc>
              </a:tr>
              <a:tr h="448920">
                <a:tc>
                  <a:txBody>
                    <a:bodyPr/>
                    <a:p>
                      <a:pPr>
                        <a:lnSpc>
                          <a:spcPct val="100000"/>
                        </a:lnSpc>
                      </a:pPr>
                      <a:r>
                        <a:rPr b="1" lang="fr-FR" sz="1200">
                          <a:solidFill>
                            <a:srgbClr val="000000"/>
                          </a:solidFill>
                          <a:latin typeface="Futura Condensed"/>
                        </a:rPr>
                        <a:t>ABSTRACTING AND MODULARIZING</a:t>
                      </a:r>
                      <a:endParaRPr/>
                    </a:p>
                  </a:txBody>
                  <a:tcPr/>
                </a:tc>
                <a:tc>
                  <a:txBody>
                    <a:bodyPr/>
                    <a:p>
                      <a:pPr>
                        <a:lnSpc>
                          <a:spcPct val="100000"/>
                        </a:lnSpc>
                      </a:pPr>
                      <a:r>
                        <a:rPr b="1" lang="fr-FR" sz="1200">
                          <a:solidFill>
                            <a:srgbClr val="000000"/>
                          </a:solidFill>
                          <a:latin typeface="Futura Condensed"/>
                        </a:rPr>
                        <a:t>LOW</a:t>
                      </a:r>
                      <a:endParaRPr/>
                    </a:p>
                  </a:txBody>
                  <a:tcPr/>
                </a:tc>
                <a:tc>
                  <a:txBody>
                    <a:bodyPr/>
                    <a:p>
                      <a:pPr>
                        <a:lnSpc>
                          <a:spcPct val="100000"/>
                        </a:lnSpc>
                      </a:pPr>
                      <a:r>
                        <a:rPr b="1" lang="fr-FR" sz="1200">
                          <a:solidFill>
                            <a:srgbClr val="000000"/>
                          </a:solidFill>
                          <a:latin typeface="Futura Condensed"/>
                        </a:rPr>
                        <a:t>MEDIUM</a:t>
                      </a:r>
                      <a:endParaRPr/>
                    </a:p>
                  </a:txBody>
                  <a:tcPr/>
                </a:tc>
                <a:tc>
                  <a:txBody>
                    <a:bodyPr/>
                    <a:p>
                      <a:pPr>
                        <a:lnSpc>
                          <a:spcPct val="100000"/>
                        </a:lnSpc>
                      </a:pPr>
                      <a:r>
                        <a:rPr b="1" lang="fr-FR" sz="1200">
                          <a:solidFill>
                            <a:srgbClr val="000000"/>
                          </a:solidFill>
                          <a:latin typeface="Futura Condensed"/>
                        </a:rPr>
                        <a:t>HIGH</a:t>
                      </a:r>
                      <a:endParaRPr/>
                    </a:p>
                  </a:txBody>
                  <a:tcPr/>
                </a:tc>
              </a:tr>
              <a:tr h="1396440">
                <a:tc>
                  <a:txBody>
                    <a:bodyPr/>
                    <a:p>
                      <a:pPr>
                        <a:lnSpc>
                          <a:spcPct val="100000"/>
                        </a:lnSpc>
                      </a:pPr>
                      <a:r>
                        <a:rPr b="1" lang="fr-FR" sz="1100">
                          <a:solidFill>
                            <a:srgbClr val="000000"/>
                          </a:solidFill>
                          <a:latin typeface="Futura Condensed"/>
                        </a:rPr>
                        <a:t>How did you decide what sprites are needed for your project, and where they should go?</a:t>
                      </a:r>
                      <a:endParaRPr/>
                    </a:p>
                  </a:txBody>
                  <a:tcPr/>
                </a:tc>
                <a:tc>
                  <a:txBody>
                    <a:bodyPr/>
                    <a:p>
                      <a:pPr>
                        <a:lnSpc>
                          <a:spcPct val="100000"/>
                        </a:lnSpc>
                      </a:pPr>
                      <a:r>
                        <a:rPr lang="fr-FR" sz="1100">
                          <a:solidFill>
                            <a:srgbClr val="000000"/>
                          </a:solidFill>
                          <a:latin typeface="Futura Condensed"/>
                        </a:rPr>
                        <a:t>Student provides no description of how s/he selected sprites.</a:t>
                      </a:r>
                      <a:endParaRPr/>
                    </a:p>
                  </a:txBody>
                  <a:tcPr/>
                </a:tc>
                <a:tc>
                  <a:txBody>
                    <a:bodyPr/>
                    <a:p>
                      <a:pPr>
                        <a:lnSpc>
                          <a:spcPct val="100000"/>
                        </a:lnSpc>
                      </a:pPr>
                      <a:r>
                        <a:rPr lang="fr-FR" sz="1100">
                          <a:solidFill>
                            <a:srgbClr val="000000"/>
                          </a:solidFill>
                          <a:latin typeface="Futura Condensed"/>
                        </a:rPr>
                        <a:t>Student provides a general description of deciding to choose certain sprites.</a:t>
                      </a:r>
                      <a:endParaRPr/>
                    </a:p>
                    <a:p>
                      <a:pPr>
                        <a:lnSpc>
                          <a:spcPct val="100000"/>
                        </a:lnSpc>
                      </a:pPr>
                      <a:endParaRPr/>
                    </a:p>
                  </a:txBody>
                  <a:tcPr/>
                </a:tc>
                <a:tc>
                  <a:txBody>
                    <a:bodyPr/>
                    <a:p>
                      <a:pPr>
                        <a:lnSpc>
                          <a:spcPct val="100000"/>
                        </a:lnSpc>
                      </a:pPr>
                      <a:r>
                        <a:rPr lang="fr-FR" sz="1100">
                          <a:solidFill>
                            <a:srgbClr val="000000"/>
                          </a:solidFill>
                          <a:latin typeface="Futura Condensed"/>
                        </a:rPr>
                        <a:t>Student provides a specific description of how s/he made decisions about sprites based on goals for the project.</a:t>
                      </a:r>
                      <a:endParaRPr/>
                    </a:p>
                  </a:txBody>
                  <a:tcPr/>
                </a:tc>
              </a:tr>
              <a:tr h="1396440">
                <a:tc>
                  <a:txBody>
                    <a:bodyPr/>
                    <a:p>
                      <a:pPr>
                        <a:lnSpc>
                          <a:spcPct val="100000"/>
                        </a:lnSpc>
                      </a:pPr>
                      <a:r>
                        <a:rPr b="1" lang="fr-FR" sz="1100">
                          <a:solidFill>
                            <a:srgbClr val="000000"/>
                          </a:solidFill>
                          <a:latin typeface="Futura Condensed"/>
                        </a:rPr>
                        <a:t>How did you decide what scripts are needed for your project, and what they should do?</a:t>
                      </a:r>
                      <a:endParaRPr/>
                    </a:p>
                  </a:txBody>
                  <a:tcPr/>
                </a:tc>
                <a:tc>
                  <a:txBody>
                    <a:bodyPr/>
                    <a:p>
                      <a:pPr>
                        <a:lnSpc>
                          <a:spcPct val="100000"/>
                        </a:lnSpc>
                      </a:pPr>
                      <a:r>
                        <a:rPr lang="fr-FR" sz="1100">
                          <a:solidFill>
                            <a:srgbClr val="000000"/>
                          </a:solidFill>
                          <a:latin typeface="Futura Condensed"/>
                        </a:rPr>
                        <a:t>Student provides no description of how s/he created scripts.</a:t>
                      </a:r>
                      <a:endParaRPr/>
                    </a:p>
                    <a:p>
                      <a:pPr>
                        <a:lnSpc>
                          <a:spcPct val="100000"/>
                        </a:lnSpc>
                      </a:pPr>
                      <a:endParaRPr/>
                    </a:p>
                  </a:txBody>
                  <a:tcPr/>
                </a:tc>
                <a:tc>
                  <a:txBody>
                    <a:bodyPr/>
                    <a:p>
                      <a:pPr>
                        <a:lnSpc>
                          <a:spcPct val="100000"/>
                        </a:lnSpc>
                      </a:pPr>
                      <a:r>
                        <a:rPr lang="fr-FR" sz="1100">
                          <a:solidFill>
                            <a:srgbClr val="000000"/>
                          </a:solidFill>
                          <a:latin typeface="Futura Condensed"/>
                        </a:rPr>
                        <a:t>Student provides a general description of deciding to create certain scripts.</a:t>
                      </a:r>
                      <a:endParaRPr/>
                    </a:p>
                  </a:txBody>
                  <a:tcPr/>
                </a:tc>
                <a:tc>
                  <a:txBody>
                    <a:bodyPr/>
                    <a:p>
                      <a:pPr>
                        <a:lnSpc>
                          <a:spcPct val="100000"/>
                        </a:lnSpc>
                      </a:pPr>
                      <a:r>
                        <a:rPr lang="fr-FR" sz="1100">
                          <a:solidFill>
                            <a:srgbClr val="000000"/>
                          </a:solidFill>
                          <a:latin typeface="Futura Condensed"/>
                        </a:rPr>
                        <a:t>Student provides a specific description of how s/he made decisions about scripts based on goals for the project.</a:t>
                      </a:r>
                      <a:endParaRPr/>
                    </a:p>
                  </a:txBody>
                  <a:tcPr/>
                </a:tc>
              </a:tr>
              <a:tr h="907200">
                <a:tc>
                  <a:txBody>
                    <a:bodyPr/>
                    <a:p>
                      <a:pPr>
                        <a:lnSpc>
                          <a:spcPct val="100000"/>
                        </a:lnSpc>
                      </a:pPr>
                      <a:r>
                        <a:rPr b="1" lang="fr-FR" sz="1100">
                          <a:solidFill>
                            <a:srgbClr val="000000"/>
                          </a:solidFill>
                          <a:latin typeface="Futura Condensed"/>
                        </a:rPr>
                        <a:t>How did you organize the scripts in ways that make sense to you and others?</a:t>
                      </a:r>
                      <a:endParaRPr/>
                    </a:p>
                  </a:txBody>
                  <a:tcPr/>
                </a:tc>
                <a:tc>
                  <a:txBody>
                    <a:bodyPr/>
                    <a:p>
                      <a:pPr>
                        <a:lnSpc>
                          <a:spcPct val="100000"/>
                        </a:lnSpc>
                      </a:pPr>
                      <a:r>
                        <a:rPr lang="fr-FR" sz="1100">
                          <a:solidFill>
                            <a:srgbClr val="000000"/>
                          </a:solidFill>
                          <a:latin typeface="Futura Condensed"/>
                        </a:rPr>
                        <a:t>Student does not describe how s/he organized scripts.</a:t>
                      </a:r>
                      <a:endParaRPr/>
                    </a:p>
                  </a:txBody>
                  <a:tcPr/>
                </a:tc>
                <a:tc>
                  <a:txBody>
                    <a:bodyPr/>
                    <a:p>
                      <a:pPr>
                        <a:lnSpc>
                          <a:spcPct val="100000"/>
                        </a:lnSpc>
                      </a:pPr>
                      <a:r>
                        <a:rPr lang="fr-FR" sz="1100">
                          <a:solidFill>
                            <a:srgbClr val="000000"/>
                          </a:solidFill>
                          <a:latin typeface="Futura Condensed"/>
                        </a:rPr>
                        <a:t>Student provides a general description of how s/he organized the script.</a:t>
                      </a:r>
                      <a:endParaRPr/>
                    </a:p>
                  </a:txBody>
                  <a:tcPr/>
                </a:tc>
                <a:tc>
                  <a:txBody>
                    <a:bodyPr/>
                    <a:p>
                      <a:pPr>
                        <a:lnSpc>
                          <a:spcPct val="100000"/>
                        </a:lnSpc>
                      </a:pPr>
                      <a:r>
                        <a:rPr lang="fr-FR" sz="1100">
                          <a:solidFill>
                            <a:srgbClr val="000000"/>
                          </a:solidFill>
                          <a:latin typeface="Futura Condensed"/>
                        </a:rPr>
                        <a:t>Student provides specific examples of how s/he organized the script and why. </a:t>
                      </a:r>
                      <a:endParaRPr/>
                    </a:p>
                  </a:txBody>
                  <a:tcPr/>
                </a:tc>
              </a:tr>
            </a:tbl>
          </a:graphicData>
        </a:graphic>
      </p:graphicFrame>
      <p:sp>
        <p:nvSpPr>
          <p:cNvPr id="116" name="CustomShape 2"/>
          <p:cNvSpPr/>
          <p:nvPr/>
        </p:nvSpPr>
        <p:spPr>
          <a:xfrm>
            <a:off x="3887280" y="9518040"/>
            <a:ext cx="3744360" cy="535320"/>
          </a:xfrm>
          <a:prstGeom prst="rect">
            <a:avLst/>
          </a:prstGeom>
          <a:noFill/>
          <a:ln>
            <a:noFill/>
          </a:ln>
        </p:spPr>
        <p:txBody>
          <a:bodyPr anchor="ctr"/>
          <a:p>
            <a:pPr algn="r">
              <a:lnSpc>
                <a:spcPct val="100000"/>
              </a:lnSpc>
            </a:pPr>
            <a:r>
              <a:rPr lang="fr-FR" sz="1200">
                <a:solidFill>
                  <a:srgbClr val="8b8b8b"/>
                </a:solidFill>
                <a:latin typeface="Futura Condensed"/>
              </a:rPr>
              <a:t>143</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572760" y="2194920"/>
            <a:ext cx="6705000" cy="486360"/>
          </a:xfrm>
          <a:prstGeom prst="rect">
            <a:avLst/>
          </a:prstGeom>
          <a:noFill/>
          <a:ln>
            <a:noFill/>
          </a:ln>
        </p:spPr>
        <p:txBody>
          <a:bodyPr lIns="0" rIns="0" tIns="0" bIns="0"/>
          <a:p>
            <a:pPr>
              <a:lnSpc>
                <a:spcPct val="100000"/>
              </a:lnSpc>
            </a:pPr>
            <a:r>
              <a:rPr lang="fr-FR" sz="1600">
                <a:solidFill>
                  <a:srgbClr val="000000"/>
                </a:solidFill>
                <a:latin typeface="Futura Condensed"/>
              </a:rPr>
              <a:t>EXPERIMENTING AND ITERATING: developing a little bit, then trying it out, then developing some more</a:t>
            </a:r>
            <a:endParaRPr/>
          </a:p>
        </p:txBody>
      </p:sp>
      <p:graphicFrame>
        <p:nvGraphicFramePr>
          <p:cNvPr id="118" name="Table 2"/>
          <p:cNvGraphicFramePr/>
          <p:nvPr/>
        </p:nvGraphicFramePr>
        <p:xfrm>
          <a:off x="586800" y="2467800"/>
          <a:ext cx="6630840" cy="3174120"/>
        </p:xfrm>
        <a:graphic>
          <a:graphicData uri="http://schemas.openxmlformats.org/drawingml/2006/table">
            <a:tbl>
              <a:tblPr/>
              <a:tblGrid>
                <a:gridCol w="4992480"/>
                <a:gridCol w="560520"/>
                <a:gridCol w="555120"/>
                <a:gridCol w="522720"/>
              </a:tblGrid>
              <a:tr h="426600">
                <a:tc>
                  <a:txBody>
                    <a:bodyPr/>
                    <a:p>
                      <a:pPr>
                        <a:lnSpc>
                          <a:spcPct val="100000"/>
                        </a:lnSpc>
                      </a:pPr>
                      <a:r>
                        <a:rPr b="1" lang="fr-FR" sz="1100">
                          <a:solidFill>
                            <a:srgbClr val="000000"/>
                          </a:solidFill>
                          <a:latin typeface="Futura Condensed"/>
                        </a:rPr>
                        <a:t>The activity provided opportunities for students to…</a:t>
                      </a:r>
                      <a:endParaRPr/>
                    </a:p>
                  </a:txBody>
                  <a:tcPr/>
                </a:tc>
                <a:tc>
                  <a:txBody>
                    <a:bodyPr/>
                    <a:p>
                      <a:pPr>
                        <a:lnSpc>
                          <a:spcPct val="100000"/>
                        </a:lnSpc>
                      </a:pPr>
                      <a:r>
                        <a:rPr b="1" lang="fr-FR" sz="1100">
                          <a:solidFill>
                            <a:srgbClr val="000000"/>
                          </a:solidFill>
                          <a:latin typeface="Futura Condensed"/>
                        </a:rPr>
                        <a:t>NONE</a:t>
                      </a:r>
                      <a:endParaRPr/>
                    </a:p>
                  </a:txBody>
                  <a:tcPr/>
                </a:tc>
                <a:tc>
                  <a:txBody>
                    <a:bodyPr/>
                    <a:p>
                      <a:pPr>
                        <a:lnSpc>
                          <a:spcPct val="100000"/>
                        </a:lnSpc>
                      </a:pPr>
                      <a:r>
                        <a:rPr b="1" lang="fr-FR" sz="1100">
                          <a:solidFill>
                            <a:srgbClr val="000000"/>
                          </a:solidFill>
                          <a:latin typeface="Futura Condensed"/>
                        </a:rPr>
                        <a:t>SOME</a:t>
                      </a:r>
                      <a:endParaRPr/>
                    </a:p>
                  </a:txBody>
                  <a:tcPr/>
                </a:tc>
                <a:tc>
                  <a:txBody>
                    <a:bodyPr/>
                    <a:p>
                      <a:pPr>
                        <a:lnSpc>
                          <a:spcPct val="100000"/>
                        </a:lnSpc>
                      </a:pPr>
                      <a:r>
                        <a:rPr b="1" lang="fr-FR" sz="1100">
                          <a:solidFill>
                            <a:srgbClr val="000000"/>
                          </a:solidFill>
                          <a:latin typeface="Futura Condensed"/>
                        </a:rPr>
                        <a:t>LOTS</a:t>
                      </a:r>
                      <a:endParaRPr/>
                    </a:p>
                  </a:txBody>
                  <a:tcPr/>
                </a:tc>
              </a:tr>
              <a:tr h="457560">
                <a:tc>
                  <a:txBody>
                    <a:bodyPr/>
                    <a:p>
                      <a:pPr>
                        <a:lnSpc>
                          <a:spcPct val="100000"/>
                        </a:lnSpc>
                      </a:pPr>
                      <a:r>
                        <a:rPr lang="fr-FR" sz="1100">
                          <a:solidFill>
                            <a:srgbClr val="000000"/>
                          </a:solidFill>
                          <a:latin typeface="Futura Condensed"/>
                        </a:rPr>
                        <a:t>build a project step by step</a:t>
                      </a:r>
                      <a:endParaRPr/>
                    </a:p>
                  </a:txBody>
                  <a:tcPr/>
                </a:tc>
                <a:tc>
                  <a:tcPr/>
                </a:tc>
                <a:tc>
                  <a:tcPr/>
                </a:tc>
                <a:tc>
                  <a:tcPr/>
                </a:tc>
              </a:tr>
              <a:tr h="457560">
                <a:tc>
                  <a:txBody>
                    <a:bodyPr/>
                    <a:p>
                      <a:pPr>
                        <a:lnSpc>
                          <a:spcPct val="100000"/>
                        </a:lnSpc>
                      </a:pPr>
                      <a:r>
                        <a:rPr lang="fr-FR" sz="1100">
                          <a:solidFill>
                            <a:srgbClr val="000000"/>
                          </a:solidFill>
                          <a:latin typeface="Futura Condensed"/>
                        </a:rPr>
                        <a:t>try things out as you go</a:t>
                      </a:r>
                      <a:endParaRPr/>
                    </a:p>
                  </a:txBody>
                  <a:tcPr/>
                </a:tc>
                <a:tc>
                  <a:tcPr/>
                </a:tc>
                <a:tc>
                  <a:tcPr/>
                </a:tc>
                <a:tc>
                  <a:tcPr/>
                </a:tc>
              </a:tr>
              <a:tr h="457560">
                <a:tc>
                  <a:txBody>
                    <a:bodyPr/>
                    <a:p>
                      <a:pPr>
                        <a:lnSpc>
                          <a:spcPct val="100000"/>
                        </a:lnSpc>
                      </a:pPr>
                      <a:r>
                        <a:rPr lang="fr-FR" sz="1100">
                          <a:solidFill>
                            <a:srgbClr val="000000"/>
                          </a:solidFill>
                          <a:latin typeface="Futura Condensed"/>
                        </a:rPr>
                        <a:t>make revisions based on what happens</a:t>
                      </a:r>
                      <a:endParaRPr/>
                    </a:p>
                  </a:txBody>
                  <a:tcPr/>
                </a:tc>
                <a:tc>
                  <a:tcPr/>
                </a:tc>
                <a:tc>
                  <a:tcPr/>
                </a:tc>
                <a:tc>
                  <a:tcPr/>
                </a:tc>
              </a:tr>
              <a:tr h="457560">
                <a:tc>
                  <a:txBody>
                    <a:bodyPr/>
                    <a:p>
                      <a:pPr>
                        <a:lnSpc>
                          <a:spcPct val="100000"/>
                        </a:lnSpc>
                      </a:pPr>
                      <a:r>
                        <a:rPr lang="fr-FR" sz="1100">
                          <a:solidFill>
                            <a:srgbClr val="000000"/>
                          </a:solidFill>
                          <a:latin typeface="Futura Condensed"/>
                        </a:rPr>
                        <a:t>try different ways to do things, or try new things</a:t>
                      </a:r>
                      <a:endParaRPr/>
                    </a:p>
                  </a:txBody>
                  <a:tcPr/>
                </a:tc>
                <a:tc>
                  <a:tcPr/>
                </a:tc>
                <a:tc>
                  <a:tcPr/>
                </a:tc>
                <a:tc>
                  <a:tcPr/>
                </a:tc>
              </a:tr>
              <a:tr h="1765800">
                <a:tc>
                  <a:txBody>
                    <a:bodyPr/>
                    <a:p>
                      <a:pPr algn="r">
                        <a:lnSpc>
                          <a:spcPct val="100000"/>
                        </a:lnSpc>
                      </a:pPr>
                      <a:r>
                        <a:rPr lang="fr-FR" sz="1100">
                          <a:solidFill>
                            <a:srgbClr val="000000"/>
                          </a:solidFill>
                          <a:latin typeface="Futura Condensed"/>
                        </a:rPr>
                        <a:t>NOTES FOR NEXT TIME: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none</a:t>
                      </a:r>
                      <a:r>
                        <a:rPr lang="fr-FR" sz="1100">
                          <a:solidFill>
                            <a:srgbClr val="000000"/>
                          </a:solidFill>
                          <a:latin typeface="Futura Condensed"/>
                        </a:rPr>
                        <a:t>, how can I make room, or build time, for more?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some</a:t>
                      </a:r>
                      <a:r>
                        <a:rPr lang="fr-FR" sz="1100">
                          <a:solidFill>
                            <a:srgbClr val="000000"/>
                          </a:solidFill>
                          <a:latin typeface="Futura Condensed"/>
                        </a:rPr>
                        <a:t>, how can I deepen, or strengthen, those activities?</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lots</a:t>
                      </a:r>
                      <a:r>
                        <a:rPr lang="fr-FR" sz="1100">
                          <a:solidFill>
                            <a:srgbClr val="000000"/>
                          </a:solidFill>
                          <a:latin typeface="Futura Condensed"/>
                        </a:rPr>
                        <a:t>, what have I noticed, or learned?</a:t>
                      </a: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txBody>
                  <a:tcPr/>
                </a:tc>
              </a:tr>
            </a:tbl>
          </a:graphicData>
        </a:graphic>
      </p:graphicFrame>
      <p:sp>
        <p:nvSpPr>
          <p:cNvPr id="119" name="CustomShape 3"/>
          <p:cNvSpPr/>
          <p:nvPr/>
        </p:nvSpPr>
        <p:spPr>
          <a:xfrm>
            <a:off x="572760" y="5877720"/>
            <a:ext cx="6705000" cy="486360"/>
          </a:xfrm>
          <a:prstGeom prst="rect">
            <a:avLst/>
          </a:prstGeom>
          <a:noFill/>
          <a:ln>
            <a:noFill/>
          </a:ln>
        </p:spPr>
        <p:txBody>
          <a:bodyPr lIns="0" rIns="0" tIns="0" bIns="0"/>
          <a:p>
            <a:pPr>
              <a:lnSpc>
                <a:spcPct val="100000"/>
              </a:lnSpc>
            </a:pPr>
            <a:r>
              <a:rPr lang="fr-FR" sz="1600">
                <a:solidFill>
                  <a:srgbClr val="000000"/>
                </a:solidFill>
                <a:latin typeface="Futura Condensed"/>
              </a:rPr>
              <a:t>TESTING AND DEBUGGING: making sure things work – and finding and solving problems when they arise</a:t>
            </a:r>
            <a:endParaRPr/>
          </a:p>
        </p:txBody>
      </p:sp>
      <p:graphicFrame>
        <p:nvGraphicFramePr>
          <p:cNvPr id="120" name="Table 4"/>
          <p:cNvGraphicFramePr/>
          <p:nvPr/>
        </p:nvGraphicFramePr>
        <p:xfrm>
          <a:off x="586800" y="6150600"/>
          <a:ext cx="6630840" cy="3455280"/>
        </p:xfrm>
        <a:graphic>
          <a:graphicData uri="http://schemas.openxmlformats.org/drawingml/2006/table">
            <a:tbl>
              <a:tblPr/>
              <a:tblGrid>
                <a:gridCol w="4988160"/>
                <a:gridCol w="561960"/>
                <a:gridCol w="556560"/>
                <a:gridCol w="524160"/>
              </a:tblGrid>
              <a:tr h="426600">
                <a:tc>
                  <a:txBody>
                    <a:bodyPr/>
                    <a:p>
                      <a:pPr>
                        <a:lnSpc>
                          <a:spcPct val="100000"/>
                        </a:lnSpc>
                      </a:pPr>
                      <a:r>
                        <a:rPr b="1" lang="fr-FR" sz="1100">
                          <a:solidFill>
                            <a:srgbClr val="000000"/>
                          </a:solidFill>
                          <a:latin typeface="Futura Condensed"/>
                        </a:rPr>
                        <a:t>The activity provided opportunities for students to…</a:t>
                      </a:r>
                      <a:endParaRPr/>
                    </a:p>
                  </a:txBody>
                  <a:tcPr/>
                </a:tc>
                <a:tc>
                  <a:txBody>
                    <a:bodyPr/>
                    <a:p>
                      <a:pPr>
                        <a:lnSpc>
                          <a:spcPct val="100000"/>
                        </a:lnSpc>
                      </a:pPr>
                      <a:r>
                        <a:rPr b="1" lang="fr-FR" sz="1100">
                          <a:solidFill>
                            <a:srgbClr val="000000"/>
                          </a:solidFill>
                          <a:latin typeface="Futura Condensed"/>
                        </a:rPr>
                        <a:t>NONE</a:t>
                      </a:r>
                      <a:endParaRPr/>
                    </a:p>
                  </a:txBody>
                  <a:tcPr/>
                </a:tc>
                <a:tc>
                  <a:txBody>
                    <a:bodyPr/>
                    <a:p>
                      <a:pPr>
                        <a:lnSpc>
                          <a:spcPct val="100000"/>
                        </a:lnSpc>
                      </a:pPr>
                      <a:r>
                        <a:rPr b="1" lang="fr-FR" sz="1100">
                          <a:solidFill>
                            <a:srgbClr val="000000"/>
                          </a:solidFill>
                          <a:latin typeface="Futura Condensed"/>
                        </a:rPr>
                        <a:t>SOME</a:t>
                      </a:r>
                      <a:endParaRPr/>
                    </a:p>
                  </a:txBody>
                  <a:tcPr/>
                </a:tc>
                <a:tc>
                  <a:txBody>
                    <a:bodyPr/>
                    <a:p>
                      <a:pPr>
                        <a:lnSpc>
                          <a:spcPct val="100000"/>
                        </a:lnSpc>
                      </a:pPr>
                      <a:r>
                        <a:rPr b="1" lang="fr-FR" sz="1100">
                          <a:solidFill>
                            <a:srgbClr val="000000"/>
                          </a:solidFill>
                          <a:latin typeface="Futura Condensed"/>
                        </a:rPr>
                        <a:t>LOTS</a:t>
                      </a:r>
                      <a:endParaRPr/>
                    </a:p>
                  </a:txBody>
                  <a:tcPr/>
                </a:tc>
              </a:tr>
              <a:tr h="457560">
                <a:tc>
                  <a:txBody>
                    <a:bodyPr/>
                    <a:p>
                      <a:pPr>
                        <a:lnSpc>
                          <a:spcPct val="100000"/>
                        </a:lnSpc>
                      </a:pPr>
                      <a:r>
                        <a:rPr lang="fr-FR" sz="1100">
                          <a:solidFill>
                            <a:srgbClr val="000000"/>
                          </a:solidFill>
                          <a:latin typeface="Futura Condensed"/>
                        </a:rPr>
                        <a:t>observe what happens when you run your project</a:t>
                      </a:r>
                      <a:endParaRPr/>
                    </a:p>
                  </a:txBody>
                  <a:tcPr/>
                </a:tc>
                <a:tc>
                  <a:tcPr/>
                </a:tc>
                <a:tc>
                  <a:tcPr/>
                </a:tc>
                <a:tc>
                  <a:tcPr/>
                </a:tc>
              </a:tr>
              <a:tr h="457560">
                <a:tc>
                  <a:txBody>
                    <a:bodyPr/>
                    <a:p>
                      <a:pPr>
                        <a:lnSpc>
                          <a:spcPct val="100000"/>
                        </a:lnSpc>
                      </a:pPr>
                      <a:r>
                        <a:rPr lang="fr-FR" sz="1100">
                          <a:solidFill>
                            <a:srgbClr val="000000"/>
                          </a:solidFill>
                          <a:latin typeface="Futura Condensed"/>
                        </a:rPr>
                        <a:t>describe what is different from what you want</a:t>
                      </a:r>
                      <a:endParaRPr/>
                    </a:p>
                  </a:txBody>
                  <a:tcPr/>
                </a:tc>
                <a:tc>
                  <a:tcPr/>
                </a:tc>
                <a:tc>
                  <a:tcPr/>
                </a:tc>
                <a:tc>
                  <a:tcPr/>
                </a:tc>
              </a:tr>
              <a:tr h="457560">
                <a:tc>
                  <a:txBody>
                    <a:bodyPr/>
                    <a:p>
                      <a:pPr>
                        <a:lnSpc>
                          <a:spcPct val="100000"/>
                        </a:lnSpc>
                      </a:pPr>
                      <a:r>
                        <a:rPr lang="fr-FR" sz="1100">
                          <a:solidFill>
                            <a:srgbClr val="000000"/>
                          </a:solidFill>
                          <a:latin typeface="Futura Condensed"/>
                        </a:rPr>
                        <a:t>read through the scripts to investigate the cause of the problem</a:t>
                      </a:r>
                      <a:endParaRPr/>
                    </a:p>
                  </a:txBody>
                  <a:tcPr/>
                </a:tc>
                <a:tc>
                  <a:tcPr/>
                </a:tc>
                <a:tc>
                  <a:tcPr/>
                </a:tc>
                <a:tc>
                  <a:tcPr/>
                </a:tc>
              </a:tr>
              <a:tr h="457560">
                <a:tc>
                  <a:txBody>
                    <a:bodyPr/>
                    <a:p>
                      <a:pPr>
                        <a:lnSpc>
                          <a:spcPct val="100000"/>
                        </a:lnSpc>
                      </a:pPr>
                      <a:r>
                        <a:rPr lang="fr-FR" sz="1100">
                          <a:solidFill>
                            <a:srgbClr val="000000"/>
                          </a:solidFill>
                          <a:latin typeface="Futura Condensed"/>
                        </a:rPr>
                        <a:t>make changes and test to see what happens</a:t>
                      </a:r>
                      <a:endParaRPr/>
                    </a:p>
                  </a:txBody>
                  <a:tcPr/>
                </a:tc>
                <a:tc>
                  <a:tcPr/>
                </a:tc>
                <a:tc>
                  <a:tcPr/>
                </a:tc>
                <a:tc>
                  <a:tcPr/>
                </a:tc>
              </a:tr>
              <a:tr h="457560">
                <a:tc>
                  <a:txBody>
                    <a:bodyPr/>
                    <a:p>
                      <a:pPr>
                        <a:lnSpc>
                          <a:spcPct val="100000"/>
                        </a:lnSpc>
                      </a:pPr>
                      <a:r>
                        <a:rPr lang="fr-FR" sz="1100">
                          <a:solidFill>
                            <a:srgbClr val="000000"/>
                          </a:solidFill>
                          <a:latin typeface="Futura Condensed"/>
                        </a:rPr>
                        <a:t>consider other ways to solve the problem</a:t>
                      </a:r>
                      <a:endParaRPr/>
                    </a:p>
                  </a:txBody>
                  <a:tcPr/>
                </a:tc>
                <a:tc>
                  <a:tcPr/>
                </a:tc>
                <a:tc>
                  <a:tcPr/>
                </a:tc>
                <a:tc>
                  <a:tcPr/>
                </a:tc>
              </a:tr>
              <a:tr h="1765800">
                <a:tc>
                  <a:txBody>
                    <a:bodyPr/>
                    <a:p>
                      <a:pPr algn="r">
                        <a:lnSpc>
                          <a:spcPct val="100000"/>
                        </a:lnSpc>
                      </a:pPr>
                      <a:r>
                        <a:rPr lang="fr-FR" sz="1100">
                          <a:solidFill>
                            <a:srgbClr val="000000"/>
                          </a:solidFill>
                          <a:latin typeface="Futura Condensed"/>
                        </a:rPr>
                        <a:t>NOTES FOR NEXT TIME: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none</a:t>
                      </a:r>
                      <a:r>
                        <a:rPr lang="fr-FR" sz="1100">
                          <a:solidFill>
                            <a:srgbClr val="000000"/>
                          </a:solidFill>
                          <a:latin typeface="Futura Condensed"/>
                        </a:rPr>
                        <a:t>, how can I make room, or build time, for more?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some</a:t>
                      </a:r>
                      <a:r>
                        <a:rPr lang="fr-FR" sz="1100">
                          <a:solidFill>
                            <a:srgbClr val="000000"/>
                          </a:solidFill>
                          <a:latin typeface="Futura Condensed"/>
                        </a:rPr>
                        <a:t>, how can I deepen, or strengthen, those activities?</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lots</a:t>
                      </a:r>
                      <a:r>
                        <a:rPr lang="fr-FR" sz="1100">
                          <a:solidFill>
                            <a:srgbClr val="000000"/>
                          </a:solidFill>
                          <a:latin typeface="Futura Condensed"/>
                        </a:rPr>
                        <a:t>, what have I noticed, or learned?</a:t>
                      </a: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txBody>
                  <a:tcPr/>
                </a:tc>
              </a:tr>
            </a:tbl>
          </a:graphicData>
        </a:graphic>
      </p:graphicFrame>
      <p:sp>
        <p:nvSpPr>
          <p:cNvPr id="121" name="CustomShape 5"/>
          <p:cNvSpPr/>
          <p:nvPr/>
        </p:nvSpPr>
        <p:spPr>
          <a:xfrm>
            <a:off x="486720" y="1371960"/>
            <a:ext cx="6925320" cy="1155240"/>
          </a:xfrm>
          <a:prstGeom prst="rect">
            <a:avLst/>
          </a:prstGeom>
          <a:noFill/>
          <a:ln>
            <a:noFill/>
          </a:ln>
        </p:spPr>
        <p:txBody>
          <a:bodyPr lIns="90000" rIns="90000" tIns="45000" bIns="45000"/>
          <a:p>
            <a:pPr>
              <a:lnSpc>
                <a:spcPct val="100000"/>
              </a:lnSpc>
            </a:pPr>
            <a:r>
              <a:rPr lang="fr-FR" sz="1400">
                <a:solidFill>
                  <a:srgbClr val="000000"/>
                </a:solidFill>
                <a:latin typeface="Futura Condensed"/>
              </a:rPr>
              <a:t>The following instrument can be used to help you reflect on how you are supporting computational practices in your learning environment – which may be a classroom, a library, or another learning environment. The purpose of the instrument is to help you notice the types of opportunities to learn that you are designing and supporting. </a:t>
            </a:r>
            <a:endParaRPr/>
          </a:p>
        </p:txBody>
      </p:sp>
      <p:sp>
        <p:nvSpPr>
          <p:cNvPr id="122" name="CustomShape 6"/>
          <p:cNvSpPr/>
          <p:nvPr/>
        </p:nvSpPr>
        <p:spPr>
          <a:xfrm>
            <a:off x="572760" y="980280"/>
            <a:ext cx="6660720" cy="486360"/>
          </a:xfrm>
          <a:prstGeom prst="rect">
            <a:avLst/>
          </a:prstGeom>
          <a:noFill/>
          <a:ln>
            <a:noFill/>
          </a:ln>
        </p:spPr>
        <p:txBody>
          <a:bodyPr lIns="0" rIns="0" tIns="0" bIns="0"/>
          <a:p>
            <a:pPr>
              <a:lnSpc>
                <a:spcPct val="100000"/>
              </a:lnSpc>
            </a:pPr>
            <a:r>
              <a:rPr b="1" lang="fr-FR" sz="1600">
                <a:solidFill>
                  <a:srgbClr val="000000"/>
                </a:solidFill>
                <a:latin typeface="Futura Condensed"/>
              </a:rPr>
              <a:t>SUPPORTING COMPUTATIONAL PRACTICES IN THE CLASSROOM</a:t>
            </a:r>
            <a:endParaRPr/>
          </a:p>
        </p:txBody>
      </p:sp>
      <p:sp>
        <p:nvSpPr>
          <p:cNvPr id="123" name="TextShape 7"/>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144</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572760" y="2194920"/>
            <a:ext cx="6660720" cy="486360"/>
          </a:xfrm>
          <a:prstGeom prst="rect">
            <a:avLst/>
          </a:prstGeom>
          <a:noFill/>
          <a:ln>
            <a:noFill/>
          </a:ln>
        </p:spPr>
        <p:txBody>
          <a:bodyPr lIns="0" rIns="0" tIns="0" bIns="0"/>
          <a:p>
            <a:pPr>
              <a:lnSpc>
                <a:spcPct val="100000"/>
              </a:lnSpc>
            </a:pPr>
            <a:r>
              <a:rPr lang="fr-FR" sz="1600">
                <a:solidFill>
                  <a:srgbClr val="000000"/>
                </a:solidFill>
                <a:latin typeface="Futura Condensed"/>
              </a:rPr>
              <a:t>REUSING AND REMIXING: making something by building on existing projects or ideas</a:t>
            </a:r>
            <a:endParaRPr/>
          </a:p>
        </p:txBody>
      </p:sp>
      <p:graphicFrame>
        <p:nvGraphicFramePr>
          <p:cNvPr id="125" name="Table 2"/>
          <p:cNvGraphicFramePr/>
          <p:nvPr/>
        </p:nvGraphicFramePr>
        <p:xfrm>
          <a:off x="586800" y="2467800"/>
          <a:ext cx="6630840" cy="3174120"/>
        </p:xfrm>
        <a:graphic>
          <a:graphicData uri="http://schemas.openxmlformats.org/drawingml/2006/table">
            <a:tbl>
              <a:tblPr/>
              <a:tblGrid>
                <a:gridCol w="4992480"/>
                <a:gridCol w="560520"/>
                <a:gridCol w="555120"/>
                <a:gridCol w="522720"/>
              </a:tblGrid>
              <a:tr h="426600">
                <a:tc>
                  <a:txBody>
                    <a:bodyPr/>
                    <a:p>
                      <a:pPr>
                        <a:lnSpc>
                          <a:spcPct val="100000"/>
                        </a:lnSpc>
                      </a:pPr>
                      <a:r>
                        <a:rPr b="1" lang="fr-FR" sz="1100">
                          <a:solidFill>
                            <a:srgbClr val="000000"/>
                          </a:solidFill>
                          <a:latin typeface="Futura Condensed"/>
                        </a:rPr>
                        <a:t>The activity provided opportunities for students to…</a:t>
                      </a:r>
                      <a:endParaRPr/>
                    </a:p>
                  </a:txBody>
                  <a:tcPr/>
                </a:tc>
                <a:tc>
                  <a:txBody>
                    <a:bodyPr/>
                    <a:p>
                      <a:pPr>
                        <a:lnSpc>
                          <a:spcPct val="100000"/>
                        </a:lnSpc>
                      </a:pPr>
                      <a:r>
                        <a:rPr b="1" lang="fr-FR" sz="1100">
                          <a:solidFill>
                            <a:srgbClr val="000000"/>
                          </a:solidFill>
                          <a:latin typeface="Futura Condensed"/>
                        </a:rPr>
                        <a:t>NONE</a:t>
                      </a:r>
                      <a:endParaRPr/>
                    </a:p>
                  </a:txBody>
                  <a:tcPr/>
                </a:tc>
                <a:tc>
                  <a:txBody>
                    <a:bodyPr/>
                    <a:p>
                      <a:pPr>
                        <a:lnSpc>
                          <a:spcPct val="100000"/>
                        </a:lnSpc>
                      </a:pPr>
                      <a:r>
                        <a:rPr b="1" lang="fr-FR" sz="1100">
                          <a:solidFill>
                            <a:srgbClr val="000000"/>
                          </a:solidFill>
                          <a:latin typeface="Futura Condensed"/>
                        </a:rPr>
                        <a:t>SOME</a:t>
                      </a:r>
                      <a:endParaRPr/>
                    </a:p>
                  </a:txBody>
                  <a:tcPr/>
                </a:tc>
                <a:tc>
                  <a:txBody>
                    <a:bodyPr/>
                    <a:p>
                      <a:pPr>
                        <a:lnSpc>
                          <a:spcPct val="100000"/>
                        </a:lnSpc>
                      </a:pPr>
                      <a:r>
                        <a:rPr b="1" lang="fr-FR" sz="1100">
                          <a:solidFill>
                            <a:srgbClr val="000000"/>
                          </a:solidFill>
                          <a:latin typeface="Futura Condensed"/>
                        </a:rPr>
                        <a:t>LOTS</a:t>
                      </a:r>
                      <a:endParaRPr/>
                    </a:p>
                  </a:txBody>
                  <a:tcPr/>
                </a:tc>
              </a:tr>
              <a:tr h="457560">
                <a:tc>
                  <a:txBody>
                    <a:bodyPr/>
                    <a:p>
                      <a:pPr>
                        <a:lnSpc>
                          <a:spcPct val="100000"/>
                        </a:lnSpc>
                      </a:pPr>
                      <a:r>
                        <a:rPr lang="fr-FR" sz="1100">
                          <a:solidFill>
                            <a:srgbClr val="000000"/>
                          </a:solidFill>
                          <a:latin typeface="Futura Condensed"/>
                        </a:rPr>
                        <a:t>find ideas and inspiration by trying other projects and reading the scripts</a:t>
                      </a:r>
                      <a:endParaRPr/>
                    </a:p>
                  </a:txBody>
                  <a:tcPr/>
                </a:tc>
                <a:tc>
                  <a:tcPr/>
                </a:tc>
                <a:tc>
                  <a:tcPr/>
                </a:tc>
                <a:tc>
                  <a:tcPr/>
                </a:tc>
              </a:tr>
              <a:tr h="457560">
                <a:tc>
                  <a:txBody>
                    <a:bodyPr/>
                    <a:p>
                      <a:pPr>
                        <a:lnSpc>
                          <a:spcPct val="100000"/>
                        </a:lnSpc>
                      </a:pPr>
                      <a:r>
                        <a:rPr lang="fr-FR" sz="1100">
                          <a:solidFill>
                            <a:srgbClr val="000000"/>
                          </a:solidFill>
                          <a:latin typeface="Futura Condensed"/>
                        </a:rPr>
                        <a:t>select a piece of another project, and adapt it for your project</a:t>
                      </a:r>
                      <a:endParaRPr/>
                    </a:p>
                  </a:txBody>
                  <a:tcPr/>
                </a:tc>
                <a:tc>
                  <a:tcPr/>
                </a:tc>
                <a:tc>
                  <a:tcPr/>
                </a:tc>
                <a:tc>
                  <a:tcPr/>
                </a:tc>
              </a:tr>
              <a:tr h="457560">
                <a:tc>
                  <a:txBody>
                    <a:bodyPr/>
                    <a:p>
                      <a:pPr>
                        <a:lnSpc>
                          <a:spcPct val="100000"/>
                        </a:lnSpc>
                      </a:pPr>
                      <a:r>
                        <a:rPr lang="fr-FR" sz="1100">
                          <a:solidFill>
                            <a:srgbClr val="000000"/>
                          </a:solidFill>
                          <a:latin typeface="Futura Condensed"/>
                        </a:rPr>
                        <a:t>modify an existing project to improve or enhance it</a:t>
                      </a:r>
                      <a:endParaRPr/>
                    </a:p>
                  </a:txBody>
                  <a:tcPr/>
                </a:tc>
                <a:tc>
                  <a:tcPr/>
                </a:tc>
                <a:tc>
                  <a:tcPr/>
                </a:tc>
                <a:tc>
                  <a:tcPr/>
                </a:tc>
              </a:tr>
              <a:tr h="457560">
                <a:tc>
                  <a:txBody>
                    <a:bodyPr/>
                    <a:p>
                      <a:pPr>
                        <a:lnSpc>
                          <a:spcPct val="100000"/>
                        </a:lnSpc>
                      </a:pPr>
                      <a:r>
                        <a:rPr lang="fr-FR" sz="1100">
                          <a:solidFill>
                            <a:srgbClr val="000000"/>
                          </a:solidFill>
                          <a:latin typeface="Futura Condensed"/>
                        </a:rPr>
                        <a:t>give credit to people whose work you build on or are inspired by</a:t>
                      </a:r>
                      <a:endParaRPr/>
                    </a:p>
                  </a:txBody>
                  <a:tcPr/>
                </a:tc>
                <a:tc>
                  <a:tcPr/>
                </a:tc>
                <a:tc>
                  <a:tcPr/>
                </a:tc>
                <a:tc>
                  <a:tcPr/>
                </a:tc>
              </a:tr>
              <a:tr h="1765800">
                <a:tc>
                  <a:txBody>
                    <a:bodyPr/>
                    <a:p>
                      <a:pPr algn="r">
                        <a:lnSpc>
                          <a:spcPct val="100000"/>
                        </a:lnSpc>
                      </a:pPr>
                      <a:r>
                        <a:rPr lang="fr-FR" sz="1100">
                          <a:solidFill>
                            <a:srgbClr val="000000"/>
                          </a:solidFill>
                          <a:latin typeface="Futura Condensed"/>
                        </a:rPr>
                        <a:t>NOTES FOR NEXT TIME: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none</a:t>
                      </a:r>
                      <a:r>
                        <a:rPr lang="fr-FR" sz="1100">
                          <a:solidFill>
                            <a:srgbClr val="000000"/>
                          </a:solidFill>
                          <a:latin typeface="Futura Condensed"/>
                        </a:rPr>
                        <a:t>, how can I make room, or build time, for more?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some</a:t>
                      </a:r>
                      <a:r>
                        <a:rPr lang="fr-FR" sz="1100">
                          <a:solidFill>
                            <a:srgbClr val="000000"/>
                          </a:solidFill>
                          <a:latin typeface="Futura Condensed"/>
                        </a:rPr>
                        <a:t>, how can I deepen, or strengthen, those activities?</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lots</a:t>
                      </a:r>
                      <a:r>
                        <a:rPr lang="fr-FR" sz="1100">
                          <a:solidFill>
                            <a:srgbClr val="000000"/>
                          </a:solidFill>
                          <a:latin typeface="Futura Condensed"/>
                        </a:rPr>
                        <a:t>, what have I noticed, or learned?</a:t>
                      </a: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txBody>
                  <a:tcPr/>
                </a:tc>
              </a:tr>
            </a:tbl>
          </a:graphicData>
        </a:graphic>
      </p:graphicFrame>
      <p:sp>
        <p:nvSpPr>
          <p:cNvPr id="126" name="CustomShape 3"/>
          <p:cNvSpPr/>
          <p:nvPr/>
        </p:nvSpPr>
        <p:spPr>
          <a:xfrm>
            <a:off x="572760" y="5877720"/>
            <a:ext cx="6660720" cy="486360"/>
          </a:xfrm>
          <a:prstGeom prst="rect">
            <a:avLst/>
          </a:prstGeom>
          <a:noFill/>
          <a:ln>
            <a:noFill/>
          </a:ln>
        </p:spPr>
        <p:txBody>
          <a:bodyPr lIns="0" rIns="0" tIns="0" bIns="0"/>
          <a:p>
            <a:pPr>
              <a:lnSpc>
                <a:spcPct val="100000"/>
              </a:lnSpc>
            </a:pPr>
            <a:r>
              <a:rPr lang="fr-FR" sz="1600">
                <a:solidFill>
                  <a:srgbClr val="000000"/>
                </a:solidFill>
                <a:latin typeface="Futura Condensed"/>
              </a:rPr>
              <a:t>ABSTRACTING AND MODULARIZING: exploring connections between the whole and the parts</a:t>
            </a:r>
            <a:endParaRPr/>
          </a:p>
        </p:txBody>
      </p:sp>
      <p:graphicFrame>
        <p:nvGraphicFramePr>
          <p:cNvPr id="127" name="Table 4"/>
          <p:cNvGraphicFramePr/>
          <p:nvPr/>
        </p:nvGraphicFramePr>
        <p:xfrm>
          <a:off x="586800" y="6150600"/>
          <a:ext cx="6630840" cy="2892600"/>
        </p:xfrm>
        <a:graphic>
          <a:graphicData uri="http://schemas.openxmlformats.org/drawingml/2006/table">
            <a:tbl>
              <a:tblPr/>
              <a:tblGrid>
                <a:gridCol w="4992480"/>
                <a:gridCol w="560520"/>
                <a:gridCol w="555120"/>
                <a:gridCol w="522720"/>
              </a:tblGrid>
              <a:tr h="426600">
                <a:tc>
                  <a:txBody>
                    <a:bodyPr/>
                    <a:p>
                      <a:pPr>
                        <a:lnSpc>
                          <a:spcPct val="100000"/>
                        </a:lnSpc>
                      </a:pPr>
                      <a:r>
                        <a:rPr b="1" lang="fr-FR" sz="1100">
                          <a:solidFill>
                            <a:srgbClr val="000000"/>
                          </a:solidFill>
                          <a:latin typeface="Futura Condensed"/>
                        </a:rPr>
                        <a:t>The activity provided opportunities for students to…</a:t>
                      </a:r>
                      <a:endParaRPr/>
                    </a:p>
                  </a:txBody>
                  <a:tcPr/>
                </a:tc>
                <a:tc>
                  <a:txBody>
                    <a:bodyPr/>
                    <a:p>
                      <a:pPr>
                        <a:lnSpc>
                          <a:spcPct val="100000"/>
                        </a:lnSpc>
                      </a:pPr>
                      <a:r>
                        <a:rPr b="1" lang="fr-FR" sz="1100">
                          <a:solidFill>
                            <a:srgbClr val="000000"/>
                          </a:solidFill>
                          <a:latin typeface="Futura Condensed"/>
                        </a:rPr>
                        <a:t>NONE</a:t>
                      </a:r>
                      <a:endParaRPr/>
                    </a:p>
                  </a:txBody>
                  <a:tcPr/>
                </a:tc>
                <a:tc>
                  <a:txBody>
                    <a:bodyPr/>
                    <a:p>
                      <a:pPr>
                        <a:lnSpc>
                          <a:spcPct val="100000"/>
                        </a:lnSpc>
                      </a:pPr>
                      <a:r>
                        <a:rPr b="1" lang="fr-FR" sz="1100">
                          <a:solidFill>
                            <a:srgbClr val="000000"/>
                          </a:solidFill>
                          <a:latin typeface="Futura Condensed"/>
                        </a:rPr>
                        <a:t>SOME</a:t>
                      </a:r>
                      <a:endParaRPr/>
                    </a:p>
                  </a:txBody>
                  <a:tcPr/>
                </a:tc>
                <a:tc>
                  <a:txBody>
                    <a:bodyPr/>
                    <a:p>
                      <a:pPr>
                        <a:lnSpc>
                          <a:spcPct val="100000"/>
                        </a:lnSpc>
                      </a:pPr>
                      <a:r>
                        <a:rPr b="1" lang="fr-FR" sz="1100">
                          <a:solidFill>
                            <a:srgbClr val="000000"/>
                          </a:solidFill>
                          <a:latin typeface="Futura Condensed"/>
                        </a:rPr>
                        <a:t>LOTS</a:t>
                      </a:r>
                      <a:endParaRPr/>
                    </a:p>
                  </a:txBody>
                  <a:tcPr/>
                </a:tc>
              </a:tr>
              <a:tr h="457560">
                <a:tc>
                  <a:txBody>
                    <a:bodyPr/>
                    <a:p>
                      <a:pPr>
                        <a:lnSpc>
                          <a:spcPct val="100000"/>
                        </a:lnSpc>
                      </a:pPr>
                      <a:r>
                        <a:rPr lang="fr-FR" sz="1100">
                          <a:solidFill>
                            <a:srgbClr val="000000"/>
                          </a:solidFill>
                          <a:latin typeface="Futura Condensed"/>
                        </a:rPr>
                        <a:t>decide what sprites are needed for your project, and where they should go</a:t>
                      </a:r>
                      <a:endParaRPr/>
                    </a:p>
                  </a:txBody>
                  <a:tcPr/>
                </a:tc>
                <a:tc>
                  <a:tcPr/>
                </a:tc>
                <a:tc>
                  <a:tcPr/>
                </a:tc>
                <a:tc>
                  <a:tcPr/>
                </a:tc>
              </a:tr>
              <a:tr h="457560">
                <a:tc>
                  <a:txBody>
                    <a:bodyPr/>
                    <a:p>
                      <a:pPr>
                        <a:lnSpc>
                          <a:spcPct val="100000"/>
                        </a:lnSpc>
                      </a:pPr>
                      <a:r>
                        <a:rPr lang="fr-FR" sz="1100">
                          <a:solidFill>
                            <a:srgbClr val="000000"/>
                          </a:solidFill>
                          <a:latin typeface="Futura Condensed"/>
                        </a:rPr>
                        <a:t>decide what scripts are needed for your project, and what they should do</a:t>
                      </a:r>
                      <a:endParaRPr/>
                    </a:p>
                  </a:txBody>
                  <a:tcPr/>
                </a:tc>
                <a:tc>
                  <a:tcPr/>
                </a:tc>
                <a:tc>
                  <a:tcPr/>
                </a:tc>
                <a:tc>
                  <a:tcPr/>
                </a:tc>
              </a:tr>
              <a:tr h="457560">
                <a:tc>
                  <a:txBody>
                    <a:bodyPr/>
                    <a:p>
                      <a:pPr>
                        <a:lnSpc>
                          <a:spcPct val="100000"/>
                        </a:lnSpc>
                      </a:pPr>
                      <a:r>
                        <a:rPr lang="fr-FR" sz="1100">
                          <a:solidFill>
                            <a:srgbClr val="000000"/>
                          </a:solidFill>
                          <a:latin typeface="Futura Condensed"/>
                        </a:rPr>
                        <a:t>organize the scripts in ways that make sense to you and others</a:t>
                      </a:r>
                      <a:endParaRPr/>
                    </a:p>
                  </a:txBody>
                  <a:tcPr/>
                </a:tc>
                <a:tc>
                  <a:tcPr/>
                </a:tc>
                <a:tc>
                  <a:tcPr/>
                </a:tc>
                <a:tc>
                  <a:tcPr/>
                </a:tc>
              </a:tr>
              <a:tr h="1765800">
                <a:tc>
                  <a:txBody>
                    <a:bodyPr/>
                    <a:p>
                      <a:pPr algn="r">
                        <a:lnSpc>
                          <a:spcPct val="100000"/>
                        </a:lnSpc>
                      </a:pPr>
                      <a:r>
                        <a:rPr lang="fr-FR" sz="1100">
                          <a:solidFill>
                            <a:srgbClr val="000000"/>
                          </a:solidFill>
                          <a:latin typeface="Futura Condensed"/>
                        </a:rPr>
                        <a:t>NOTES FOR NEXT TIME: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none</a:t>
                      </a:r>
                      <a:r>
                        <a:rPr lang="fr-FR" sz="1100">
                          <a:solidFill>
                            <a:srgbClr val="000000"/>
                          </a:solidFill>
                          <a:latin typeface="Futura Condensed"/>
                        </a:rPr>
                        <a:t>, how can I make room, or build time, for more?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some</a:t>
                      </a:r>
                      <a:r>
                        <a:rPr lang="fr-FR" sz="1100">
                          <a:solidFill>
                            <a:srgbClr val="000000"/>
                          </a:solidFill>
                          <a:latin typeface="Futura Condensed"/>
                        </a:rPr>
                        <a:t>, how can I deepen, or strengthen, those activities?</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lots</a:t>
                      </a:r>
                      <a:r>
                        <a:rPr lang="fr-FR" sz="1100">
                          <a:solidFill>
                            <a:srgbClr val="000000"/>
                          </a:solidFill>
                          <a:latin typeface="Futura Condensed"/>
                        </a:rPr>
                        <a:t>, what have I noticed, or learned?</a:t>
                      </a: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txBody>
                  <a:tcPr/>
                </a:tc>
              </a:tr>
            </a:tbl>
          </a:graphicData>
        </a:graphic>
      </p:graphicFrame>
      <p:sp>
        <p:nvSpPr>
          <p:cNvPr id="128" name="CustomShape 5"/>
          <p:cNvSpPr/>
          <p:nvPr/>
        </p:nvSpPr>
        <p:spPr>
          <a:xfrm>
            <a:off x="3887280" y="9518040"/>
            <a:ext cx="3744360" cy="535320"/>
          </a:xfrm>
          <a:prstGeom prst="rect">
            <a:avLst/>
          </a:prstGeom>
          <a:noFill/>
          <a:ln>
            <a:noFill/>
          </a:ln>
        </p:spPr>
        <p:txBody>
          <a:bodyPr anchor="ctr"/>
          <a:p>
            <a:pPr algn="r">
              <a:lnSpc>
                <a:spcPct val="100000"/>
              </a:lnSpc>
            </a:pPr>
            <a:r>
              <a:rPr lang="fr-FR" sz="1200">
                <a:solidFill>
                  <a:srgbClr val="8b8b8b"/>
                </a:solidFill>
                <a:latin typeface="Futura Condensed"/>
              </a:rPr>
              <a:t>145</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146</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576720" y="1849680"/>
            <a:ext cx="6653880" cy="7270920"/>
          </a:xfrm>
          <a:prstGeom prst="rect">
            <a:avLst/>
          </a:prstGeom>
          <a:noFill/>
          <a:ln>
            <a:noFill/>
          </a:ln>
        </p:spPr>
        <p:txBody>
          <a:bodyPr lIns="0" rIns="0" tIns="0" bIns="0"/>
          <a:p>
            <a:pPr>
              <a:lnSpc>
                <a:spcPct val="100000"/>
              </a:lnSpc>
            </a:pPr>
            <a:r>
              <a:rPr b="1" lang="fr-FR" sz="1400">
                <a:solidFill>
                  <a:srgbClr val="000000"/>
                </a:solidFill>
                <a:latin typeface="Futura Condensed"/>
              </a:rPr>
              <a:t>Books</a:t>
            </a:r>
            <a:endParaRPr/>
          </a:p>
          <a:p>
            <a:pPr>
              <a:lnSpc>
                <a:spcPct val="100000"/>
              </a:lnSpc>
            </a:pPr>
            <a:endParaRPr/>
          </a:p>
          <a:p>
            <a:pPr>
              <a:lnSpc>
                <a:spcPct val="100000"/>
              </a:lnSpc>
              <a:buFont typeface="Lucida Grande"/>
              <a:buChar char="+"/>
            </a:pPr>
            <a:r>
              <a:rPr lang="fr-FR" sz="1200">
                <a:solidFill>
                  <a:srgbClr val="000000"/>
                </a:solidFill>
                <a:latin typeface="Futura Condensed"/>
              </a:rPr>
              <a:t>Papert, S. (1980). Mindstorms: Children, computers, and powerful ideas. New York, NY: Basic Books.</a:t>
            </a:r>
            <a:endParaRPr/>
          </a:p>
          <a:p>
            <a:pPr>
              <a:lnSpc>
                <a:spcPct val="100000"/>
              </a:lnSpc>
            </a:pPr>
            <a:endParaRPr/>
          </a:p>
          <a:p>
            <a:pPr>
              <a:lnSpc>
                <a:spcPct val="100000"/>
              </a:lnSpc>
              <a:buFont typeface="Lucida Grande"/>
              <a:buChar char="+"/>
            </a:pPr>
            <a:r>
              <a:rPr lang="fr-FR" sz="1200">
                <a:solidFill>
                  <a:srgbClr val="000000"/>
                </a:solidFill>
                <a:latin typeface="Futura Condensed"/>
              </a:rPr>
              <a:t>Papert, S. (1993). The children’s machine: Rethinking school in the age of the computer. New York, NY: Basic Books.</a:t>
            </a:r>
            <a:endParaRPr/>
          </a:p>
          <a:p>
            <a:pPr>
              <a:lnSpc>
                <a:spcPct val="100000"/>
              </a:lnSpc>
            </a:pPr>
            <a:endParaRPr/>
          </a:p>
          <a:p>
            <a:pPr>
              <a:lnSpc>
                <a:spcPct val="100000"/>
              </a:lnSpc>
              <a:buFont typeface="Lucida Grande"/>
              <a:buChar char="+"/>
            </a:pPr>
            <a:r>
              <a:rPr lang="fr-FR" sz="1200">
                <a:solidFill>
                  <a:srgbClr val="000000"/>
                </a:solidFill>
                <a:latin typeface="Futura Condensed"/>
              </a:rPr>
              <a:t>Margolis, J., Estrella, R., Goode, J., Holme, J.J., &amp; Nao, K. (2008). Stuck in the shallow end: Education, race, and computing. Cambridge, MA: MIT Press.</a:t>
            </a:r>
            <a:endParaRPr/>
          </a:p>
          <a:p>
            <a:pPr>
              <a:lnSpc>
                <a:spcPct val="100000"/>
              </a:lnSpc>
            </a:pPr>
            <a:endParaRPr/>
          </a:p>
          <a:p>
            <a:pPr>
              <a:lnSpc>
                <a:spcPct val="100000"/>
              </a:lnSpc>
              <a:buFont typeface="Lucida Grande"/>
              <a:buChar char="+"/>
            </a:pPr>
            <a:r>
              <a:rPr lang="fr-FR" sz="1200">
                <a:solidFill>
                  <a:srgbClr val="000000"/>
                </a:solidFill>
                <a:latin typeface="Futura Condensed"/>
              </a:rPr>
              <a:t>Margolis, J., &amp; Fisher, A. (2002). Unlocking the clubhouse: Women in computing. Cambridge, MA: MIT Press.</a:t>
            </a:r>
            <a:endParaRPr/>
          </a:p>
          <a:p>
            <a:pPr>
              <a:lnSpc>
                <a:spcPct val="100000"/>
              </a:lnSpc>
            </a:pPr>
            <a:endParaRPr/>
          </a:p>
          <a:p>
            <a:pPr>
              <a:lnSpc>
                <a:spcPct val="100000"/>
              </a:lnSpc>
              <a:buFont typeface="Lucida Grande"/>
              <a:buChar char="+"/>
            </a:pPr>
            <a:r>
              <a:rPr lang="fr-FR" sz="1200">
                <a:solidFill>
                  <a:srgbClr val="000000"/>
                </a:solidFill>
                <a:latin typeface="Futura Condensed"/>
              </a:rPr>
              <a:t>Rushkoff, D. (2010). Program or be programmed: Ten commands for a digital age. New York, NY: OR Books.</a:t>
            </a:r>
            <a:endParaRPr/>
          </a:p>
          <a:p>
            <a:pPr>
              <a:lnSpc>
                <a:spcPct val="100000"/>
              </a:lnSpc>
            </a:pPr>
            <a:endParaRPr/>
          </a:p>
          <a:p>
            <a:pPr>
              <a:lnSpc>
                <a:spcPct val="100000"/>
              </a:lnSpc>
            </a:pPr>
            <a:endParaRPr/>
          </a:p>
          <a:p>
            <a:pPr>
              <a:lnSpc>
                <a:spcPct val="100000"/>
              </a:lnSpc>
            </a:pPr>
            <a:r>
              <a:rPr b="1" lang="fr-FR" sz="1400">
                <a:solidFill>
                  <a:srgbClr val="000000"/>
                </a:solidFill>
                <a:latin typeface="Futura Condensed"/>
              </a:rPr>
              <a:t>Dissertations</a:t>
            </a:r>
            <a:endParaRPr/>
          </a:p>
          <a:p>
            <a:pPr>
              <a:lnSpc>
                <a:spcPct val="100000"/>
              </a:lnSpc>
            </a:pPr>
            <a:endParaRPr/>
          </a:p>
          <a:p>
            <a:pPr>
              <a:lnSpc>
                <a:spcPct val="100000"/>
              </a:lnSpc>
              <a:buFont typeface="Lucida Grande"/>
              <a:buChar char="+"/>
            </a:pPr>
            <a:r>
              <a:rPr lang="fr-FR" sz="1200">
                <a:solidFill>
                  <a:srgbClr val="000000"/>
                </a:solidFill>
                <a:latin typeface="Futura Condensed"/>
              </a:rPr>
              <a:t>Brennan, K. (2013). Best of both worlds: Issues of structure and agency in computational creation, in and out of schools. </a:t>
            </a:r>
            <a:r>
              <a:rPr lang="fr-FR" sz="1200">
                <a:solidFill>
                  <a:srgbClr val="000000"/>
                </a:solidFill>
                <a:latin typeface="Futura Condensed"/>
              </a:rPr>
              <a:t>
</a:t>
            </a:r>
            <a:r>
              <a:rPr lang="fr-FR" sz="1200">
                <a:solidFill>
                  <a:srgbClr val="000000"/>
                </a:solidFill>
                <a:latin typeface="Futura Condensed"/>
              </a:rPr>
              <a:t>Doctoral dissertation, Massachusetts Institute of Technology.</a:t>
            </a:r>
            <a:endParaRPr/>
          </a:p>
          <a:p>
            <a:pPr>
              <a:lnSpc>
                <a:spcPct val="100000"/>
              </a:lnSpc>
            </a:pPr>
            <a:endParaRPr/>
          </a:p>
          <a:p>
            <a:pPr>
              <a:lnSpc>
                <a:spcPct val="100000"/>
              </a:lnSpc>
              <a:buFont typeface="Lucida Grande"/>
              <a:buChar char="+"/>
            </a:pPr>
            <a:r>
              <a:rPr lang="fr-FR" sz="1200">
                <a:solidFill>
                  <a:srgbClr val="000000"/>
                </a:solidFill>
                <a:latin typeface="Futura Condensed"/>
              </a:rPr>
              <a:t>Monroy-Hernandez, A. (2012). Designing for remixing: Supporting an online community of amateur creators. </a:t>
            </a:r>
            <a:r>
              <a:rPr lang="fr-FR" sz="1200">
                <a:solidFill>
                  <a:srgbClr val="000000"/>
                </a:solidFill>
                <a:latin typeface="Futura Condensed"/>
              </a:rPr>
              <a:t>
</a:t>
            </a:r>
            <a:r>
              <a:rPr lang="fr-FR" sz="1200">
                <a:solidFill>
                  <a:srgbClr val="000000"/>
                </a:solidFill>
                <a:latin typeface="Futura Condensed"/>
              </a:rPr>
              <a:t>Doctoral dissertation, Massachusetts Institute of Technology.</a:t>
            </a:r>
            <a:endParaRPr/>
          </a:p>
          <a:p>
            <a:pPr>
              <a:lnSpc>
                <a:spcPct val="100000"/>
              </a:lnSpc>
            </a:pPr>
            <a:endParaRPr/>
          </a:p>
          <a:p>
            <a:pPr>
              <a:lnSpc>
                <a:spcPct val="100000"/>
              </a:lnSpc>
            </a:pPr>
            <a:endParaRPr/>
          </a:p>
          <a:p>
            <a:pPr>
              <a:lnSpc>
                <a:spcPct val="100000"/>
              </a:lnSpc>
            </a:pPr>
            <a:r>
              <a:rPr b="1" lang="fr-FR" sz="1400">
                <a:solidFill>
                  <a:srgbClr val="000000"/>
                </a:solidFill>
                <a:latin typeface="Futura Condensed"/>
              </a:rPr>
              <a:t>Papers</a:t>
            </a:r>
            <a:endParaRPr/>
          </a:p>
          <a:p>
            <a:pPr>
              <a:lnSpc>
                <a:spcPct val="100000"/>
              </a:lnSpc>
            </a:pPr>
            <a:endParaRPr/>
          </a:p>
          <a:p>
            <a:pPr>
              <a:lnSpc>
                <a:spcPct val="100000"/>
              </a:lnSpc>
              <a:buFont typeface="Lucida Grande"/>
              <a:buChar char="+"/>
            </a:pPr>
            <a:r>
              <a:rPr lang="fr-FR" sz="1200">
                <a:solidFill>
                  <a:srgbClr val="000000"/>
                </a:solidFill>
                <a:latin typeface="Futura Condensed"/>
              </a:rPr>
              <a:t>Brennan, K., &amp; Resnick, M. (2012). New frameworks for studying and assessing the development of computational thinking. </a:t>
            </a:r>
            <a:r>
              <a:rPr lang="fr-FR" sz="1200">
                <a:solidFill>
                  <a:srgbClr val="000000"/>
                </a:solidFill>
                <a:latin typeface="Futura Condensed"/>
              </a:rPr>
              <a:t>
</a:t>
            </a:r>
            <a:r>
              <a:rPr lang="fr-FR" sz="1200">
                <a:solidFill>
                  <a:srgbClr val="000000"/>
                </a:solidFill>
                <a:latin typeface="Futura Condensed"/>
              </a:rPr>
              <a:t>American Educational Research Association meeting, Vancouver, BC, Canada.</a:t>
            </a:r>
            <a:endParaRPr/>
          </a:p>
          <a:p>
            <a:pPr>
              <a:lnSpc>
                <a:spcPct val="100000"/>
              </a:lnSpc>
            </a:pPr>
            <a:endParaRPr/>
          </a:p>
          <a:p>
            <a:pPr>
              <a:lnSpc>
                <a:spcPct val="100000"/>
              </a:lnSpc>
              <a:buFont typeface="Lucida Grande"/>
              <a:buChar char="+"/>
            </a:pPr>
            <a:r>
              <a:rPr lang="fr-FR" sz="1200">
                <a:solidFill>
                  <a:srgbClr val="000000"/>
                </a:solidFill>
                <a:latin typeface="Futura Condensed"/>
              </a:rPr>
              <a:t>Brennan, K. (2013). Learning computing through creating and connecting. IEEE Computer, Special Issue: Computing in Education. </a:t>
            </a:r>
            <a:r>
              <a:rPr lang="fr-FR" sz="1200">
                <a:solidFill>
                  <a:srgbClr val="000000"/>
                </a:solidFill>
                <a:latin typeface="Futura Condensed"/>
              </a:rPr>
              <a:t>
</a:t>
            </a:r>
            <a:r>
              <a:rPr lang="fr-FR" sz="1200">
                <a:solidFill>
                  <a:srgbClr val="000000"/>
                </a:solidFill>
                <a:latin typeface="Futura Condensed"/>
              </a:rPr>
              <a:t>doi:10.1109/MC.2013.229</a:t>
            </a:r>
            <a:endParaRPr/>
          </a:p>
          <a:p>
            <a:pPr>
              <a:lnSpc>
                <a:spcPct val="100000"/>
              </a:lnSpc>
            </a:pPr>
            <a:endParaRPr/>
          </a:p>
        </p:txBody>
      </p:sp>
      <p:sp>
        <p:nvSpPr>
          <p:cNvPr id="131" name="CustomShape 2"/>
          <p:cNvSpPr/>
          <p:nvPr/>
        </p:nvSpPr>
        <p:spPr>
          <a:xfrm>
            <a:off x="486720" y="1371960"/>
            <a:ext cx="6925320" cy="515880"/>
          </a:xfrm>
          <a:prstGeom prst="rect">
            <a:avLst/>
          </a:prstGeom>
          <a:noFill/>
          <a:ln>
            <a:noFill/>
          </a:ln>
        </p:spPr>
        <p:txBody>
          <a:bodyPr lIns="90000" rIns="90000" tIns="45000" bIns="45000"/>
          <a:p>
            <a:pPr algn="just">
              <a:lnSpc>
                <a:spcPct val="100000"/>
              </a:lnSpc>
            </a:pPr>
            <a:r>
              <a:rPr lang="fr-FR" sz="1400">
                <a:solidFill>
                  <a:srgbClr val="000000"/>
                </a:solidFill>
                <a:latin typeface="Futura Condensed"/>
              </a:rPr>
              <a:t>A selection of readings to further support your explorations of creative computing:</a:t>
            </a:r>
            <a:endParaRPr/>
          </a:p>
        </p:txBody>
      </p:sp>
      <p:sp>
        <p:nvSpPr>
          <p:cNvPr id="132" name="CustomShape 3"/>
          <p:cNvSpPr/>
          <p:nvPr/>
        </p:nvSpPr>
        <p:spPr>
          <a:xfrm>
            <a:off x="457200" y="464040"/>
            <a:ext cx="6746760" cy="1705320"/>
          </a:xfrm>
          <a:prstGeom prst="rect">
            <a:avLst/>
          </a:prstGeom>
          <a:noFill/>
          <a:ln>
            <a:noFill/>
          </a:ln>
        </p:spPr>
        <p:txBody>
          <a:bodyPr lIns="90000" rIns="90000" tIns="45000" bIns="45000"/>
          <a:p>
            <a:pPr>
              <a:lnSpc>
                <a:spcPct val="100000"/>
              </a:lnSpc>
            </a:pPr>
            <a:r>
              <a:rPr lang="fr-FR" sz="5300">
                <a:solidFill>
                  <a:srgbClr val="000000"/>
                </a:solidFill>
                <a:latin typeface="Futura Condensed"/>
              </a:rPr>
              <a:t>FOR FURTHER READING </a:t>
            </a:r>
            <a:endParaRPr/>
          </a:p>
        </p:txBody>
      </p:sp>
      <p:sp>
        <p:nvSpPr>
          <p:cNvPr id="133" name="CustomShape 4"/>
          <p:cNvSpPr/>
          <p:nvPr/>
        </p:nvSpPr>
        <p:spPr>
          <a:xfrm>
            <a:off x="3887280" y="9518040"/>
            <a:ext cx="3744360" cy="535320"/>
          </a:xfrm>
          <a:prstGeom prst="rect">
            <a:avLst/>
          </a:prstGeom>
          <a:noFill/>
          <a:ln>
            <a:noFill/>
          </a:ln>
        </p:spPr>
        <p:txBody>
          <a:bodyPr anchor="ctr"/>
          <a:p>
            <a:pPr algn="r">
              <a:lnSpc>
                <a:spcPct val="100000"/>
              </a:lnSpc>
            </a:pPr>
            <a:r>
              <a:rPr lang="fr-FR" sz="1200">
                <a:solidFill>
                  <a:srgbClr val="8b8b8b"/>
                </a:solidFill>
                <a:latin typeface="Futura Condensed"/>
              </a:rPr>
              <a:t>147</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148</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457200" y="464040"/>
            <a:ext cx="6791400" cy="898200"/>
          </a:xfrm>
          <a:prstGeom prst="rect">
            <a:avLst/>
          </a:prstGeom>
          <a:noFill/>
          <a:ln>
            <a:noFill/>
          </a:ln>
        </p:spPr>
        <p:txBody>
          <a:bodyPr lIns="90000" rIns="90000" tIns="45000" bIns="45000"/>
          <a:p>
            <a:pPr>
              <a:lnSpc>
                <a:spcPct val="100000"/>
              </a:lnSpc>
            </a:pPr>
            <a:r>
              <a:rPr lang="fr-FR" sz="5300">
                <a:solidFill>
                  <a:srgbClr val="000000"/>
                </a:solidFill>
                <a:latin typeface="Futura Condensed"/>
              </a:rPr>
              <a:t>LINKS</a:t>
            </a:r>
            <a:endParaRPr/>
          </a:p>
        </p:txBody>
      </p:sp>
      <p:graphicFrame>
        <p:nvGraphicFramePr>
          <p:cNvPr id="136" name="Table 2"/>
          <p:cNvGraphicFramePr/>
          <p:nvPr/>
        </p:nvGraphicFramePr>
        <p:xfrm>
          <a:off x="586800" y="1911240"/>
          <a:ext cx="6630840" cy="7166160"/>
        </p:xfrm>
        <a:graphic>
          <a:graphicData uri="http://schemas.openxmlformats.org/drawingml/2006/table">
            <a:tbl>
              <a:tblPr/>
              <a:tblGrid>
                <a:gridCol w="1141920"/>
                <a:gridCol w="2488680"/>
                <a:gridCol w="3000240"/>
              </a:tblGrid>
              <a:tr h="366120">
                <a:tc>
                  <a:txBody>
                    <a:bodyPr/>
                    <a:p>
                      <a:pPr>
                        <a:lnSpc>
                          <a:spcPct val="100000"/>
                        </a:lnSpc>
                      </a:pPr>
                      <a:r>
                        <a:rPr lang="fr-FR">
                          <a:solidFill>
                            <a:srgbClr val="000000"/>
                          </a:solidFill>
                          <a:latin typeface="Futura Condensed"/>
                        </a:rPr>
                        <a:t>TYPE</a:t>
                      </a:r>
                      <a:endParaRPr/>
                    </a:p>
                  </a:txBody>
                  <a:tcPr/>
                </a:tc>
                <a:tc>
                  <a:txBody>
                    <a:bodyPr/>
                    <a:p>
                      <a:pPr>
                        <a:lnSpc>
                          <a:spcPct val="100000"/>
                        </a:lnSpc>
                      </a:pPr>
                      <a:r>
                        <a:rPr lang="fr-FR">
                          <a:solidFill>
                            <a:srgbClr val="000000"/>
                          </a:solidFill>
                          <a:latin typeface="Futura Condensed"/>
                        </a:rPr>
                        <a:t>DESCRIPTION</a:t>
                      </a:r>
                      <a:endParaRPr/>
                    </a:p>
                  </a:txBody>
                  <a:tcPr/>
                </a:tc>
                <a:tc>
                  <a:txBody>
                    <a:bodyPr/>
                    <a:p>
                      <a:pPr>
                        <a:lnSpc>
                          <a:spcPct val="100000"/>
                        </a:lnSpc>
                      </a:pPr>
                      <a:r>
                        <a:rPr lang="fr-FR">
                          <a:solidFill>
                            <a:srgbClr val="000000"/>
                          </a:solidFill>
                          <a:latin typeface="Futura Condensed"/>
                        </a:rPr>
                        <a:t>LINK</a:t>
                      </a:r>
                      <a:endParaRPr/>
                    </a:p>
                  </a:txBody>
                  <a:tcPr/>
                </a:tc>
              </a:tr>
              <a:tr h="274320">
                <a:tc>
                  <a:txBody>
                    <a:bodyPr/>
                    <a:p>
                      <a:pPr>
                        <a:lnSpc>
                          <a:spcPct val="100000"/>
                        </a:lnSpc>
                      </a:pPr>
                      <a:r>
                        <a:rPr lang="fr-FR" sz="1200">
                          <a:solidFill>
                            <a:srgbClr val="000000"/>
                          </a:solidFill>
                          <a:latin typeface="Futura Condensed"/>
                        </a:rPr>
                        <a:t>Website</a:t>
                      </a:r>
                      <a:endParaRPr/>
                    </a:p>
                  </a:txBody>
                  <a:tcPr/>
                </a:tc>
                <a:tc>
                  <a:txBody>
                    <a:bodyPr/>
                    <a:p>
                      <a:pPr>
                        <a:lnSpc>
                          <a:spcPct val="100000"/>
                        </a:lnSpc>
                      </a:pPr>
                      <a:r>
                        <a:rPr lang="fr-FR" sz="1200">
                          <a:solidFill>
                            <a:srgbClr val="000000"/>
                          </a:solidFill>
                          <a:latin typeface="Futura Condensed"/>
                        </a:rPr>
                        <a:t>Scratch</a:t>
                      </a:r>
                      <a:endParaRPr/>
                    </a:p>
                  </a:txBody>
                  <a:tcPr/>
                </a:tc>
                <a:tc>
                  <a:txBody>
                    <a:bodyPr/>
                    <a:p>
                      <a:pPr>
                        <a:lnSpc>
                          <a:spcPct val="100000"/>
                        </a:lnSpc>
                      </a:pPr>
                      <a:r>
                        <a:rPr lang="fr-FR" sz="1200">
                          <a:solidFill>
                            <a:srgbClr val="000000"/>
                          </a:solidFill>
                          <a:latin typeface="Futura Condensed"/>
                        </a:rPr>
                        <a:t>http://scratch.mit.edu</a:t>
                      </a:r>
                      <a:endParaRPr/>
                    </a:p>
                  </a:txBody>
                  <a:tcPr/>
                </a:tc>
              </a:tr>
              <a:tr h="274320">
                <a:tc>
                  <a:txBody>
                    <a:bodyPr/>
                    <a:p>
                      <a:pPr>
                        <a:lnSpc>
                          <a:spcPct val="100000"/>
                        </a:lnSpc>
                      </a:pPr>
                      <a:r>
                        <a:rPr lang="fr-FR" sz="1200">
                          <a:solidFill>
                            <a:srgbClr val="000000"/>
                          </a:solidFill>
                          <a:latin typeface="Futura Condensed"/>
                        </a:rPr>
                        <a:t>Website</a:t>
                      </a:r>
                      <a:endParaRPr/>
                    </a:p>
                  </a:txBody>
                  <a:tcPr/>
                </a:tc>
                <a:tc>
                  <a:txBody>
                    <a:bodyPr/>
                    <a:p>
                      <a:pPr>
                        <a:lnSpc>
                          <a:spcPct val="100000"/>
                        </a:lnSpc>
                      </a:pPr>
                      <a:r>
                        <a:rPr lang="fr-FR" sz="1200">
                          <a:solidFill>
                            <a:srgbClr val="000000"/>
                          </a:solidFill>
                          <a:latin typeface="Futura Condensed"/>
                        </a:rPr>
                        <a:t>ScratchEd </a:t>
                      </a:r>
                      <a:endParaRPr/>
                    </a:p>
                  </a:txBody>
                  <a:tcPr/>
                </a:tc>
                <a:tc>
                  <a:txBody>
                    <a:bodyPr/>
                    <a:p>
                      <a:pPr>
                        <a:lnSpc>
                          <a:spcPct val="100000"/>
                        </a:lnSpc>
                      </a:pPr>
                      <a:r>
                        <a:rPr lang="fr-FR" sz="1200">
                          <a:solidFill>
                            <a:srgbClr val="000000"/>
                          </a:solidFill>
                          <a:latin typeface="Futura Condensed"/>
                        </a:rPr>
                        <a:t>http://scratched.gse.harvard.edu</a:t>
                      </a:r>
                      <a:endParaRPr/>
                    </a:p>
                  </a:txBody>
                  <a:tcPr/>
                </a:tc>
              </a:tr>
              <a:tr h="456840">
                <a:tc>
                  <a:txBody>
                    <a:bodyPr/>
                    <a:p>
                      <a:pPr>
                        <a:lnSpc>
                          <a:spcPct val="100000"/>
                        </a:lnSpc>
                      </a:pPr>
                      <a:r>
                        <a:rPr lang="fr-FR" sz="1200">
                          <a:solidFill>
                            <a:srgbClr val="000000"/>
                          </a:solidFill>
                          <a:latin typeface="Futura Condensed"/>
                        </a:rPr>
                        <a:t>Website</a:t>
                      </a:r>
                      <a:endParaRPr/>
                    </a:p>
                  </a:txBody>
                  <a:tcPr/>
                </a:tc>
                <a:tc>
                  <a:txBody>
                    <a:bodyPr/>
                    <a:p>
                      <a:pPr>
                        <a:lnSpc>
                          <a:spcPct val="100000"/>
                        </a:lnSpc>
                      </a:pPr>
                      <a:r>
                        <a:rPr lang="fr-FR" sz="1200">
                          <a:solidFill>
                            <a:srgbClr val="000000"/>
                          </a:solidFill>
                          <a:latin typeface="Futura Condensed"/>
                        </a:rPr>
                        <a:t>Flash</a:t>
                      </a:r>
                      <a:endParaRPr/>
                    </a:p>
                  </a:txBody>
                  <a:tcPr/>
                </a:tc>
                <a:tc>
                  <a:txBody>
                    <a:bodyPr/>
                    <a:p>
                      <a:pPr>
                        <a:lnSpc>
                          <a:spcPct val="100000"/>
                        </a:lnSpc>
                      </a:pPr>
                      <a:r>
                        <a:rPr lang="fr-FR" sz="1200">
                          <a:solidFill>
                            <a:srgbClr val="000000"/>
                          </a:solidFill>
                          <a:latin typeface="Futura Condensed"/>
                        </a:rPr>
                        <a:t>http://helpx.adobe.com/flash-player.html</a:t>
                      </a:r>
                      <a:endParaRPr/>
                    </a:p>
                  </a:txBody>
                  <a:tcPr/>
                </a:tc>
              </a:tr>
              <a:tr h="45684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Offline Version of Scratch</a:t>
                      </a:r>
                      <a:endParaRPr/>
                    </a:p>
                  </a:txBody>
                  <a:tcPr/>
                </a:tc>
                <a:tc>
                  <a:txBody>
                    <a:bodyPr/>
                    <a:p>
                      <a:pPr>
                        <a:lnSpc>
                          <a:spcPct val="100000"/>
                        </a:lnSpc>
                      </a:pPr>
                      <a:r>
                        <a:rPr lang="fr-FR" sz="1200">
                          <a:solidFill>
                            <a:srgbClr val="000000"/>
                          </a:solidFill>
                          <a:latin typeface="Futura Condensed"/>
                        </a:rPr>
                        <a:t>http://scratch.mit.edu/scratch2download</a:t>
                      </a:r>
                      <a:endParaRPr/>
                    </a:p>
                  </a:txBody>
                  <a:tcPr/>
                </a:tc>
              </a:tr>
              <a:tr h="27432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Scratch Cards</a:t>
                      </a:r>
                      <a:endParaRPr/>
                    </a:p>
                  </a:txBody>
                  <a:tcPr/>
                </a:tc>
                <a:tc>
                  <a:txBody>
                    <a:bodyPr/>
                    <a:p>
                      <a:pPr>
                        <a:lnSpc>
                          <a:spcPct val="100000"/>
                        </a:lnSpc>
                      </a:pPr>
                      <a:r>
                        <a:rPr lang="fr-FR" sz="1200">
                          <a:solidFill>
                            <a:srgbClr val="000000"/>
                          </a:solidFill>
                          <a:latin typeface="Futura Condensed"/>
                        </a:rPr>
                        <a:t>http://scratch.mit.edu/help/cards</a:t>
                      </a:r>
                      <a:endParaRPr/>
                    </a:p>
                  </a:txBody>
                  <a:tcPr/>
                </a:tc>
              </a:tr>
              <a:tr h="45684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Scratch Community Guidelines</a:t>
                      </a:r>
                      <a:endParaRPr/>
                    </a:p>
                  </a:txBody>
                  <a:tcPr/>
                </a:tc>
                <a:tc>
                  <a:txBody>
                    <a:bodyPr/>
                    <a:p>
                      <a:pPr>
                        <a:lnSpc>
                          <a:spcPct val="100000"/>
                        </a:lnSpc>
                      </a:pPr>
                      <a:r>
                        <a:rPr lang="fr-FR" sz="1200">
                          <a:solidFill>
                            <a:srgbClr val="000000"/>
                          </a:solidFill>
                          <a:latin typeface="Futura Condensed"/>
                        </a:rPr>
                        <a:t>http://scratch.mit.edu/community_guidelines</a:t>
                      </a:r>
                      <a:endParaRPr/>
                    </a:p>
                  </a:txBody>
                  <a:tcPr/>
                </a:tc>
              </a:tr>
              <a:tr h="456840">
                <a:tc>
                  <a:txBody>
                    <a:bodyPr/>
                    <a:p>
                      <a:pPr>
                        <a:lnSpc>
                          <a:spcPct val="100000"/>
                        </a:lnSpc>
                      </a:pPr>
                      <a:r>
                        <a:rPr lang="fr-FR" sz="1200">
                          <a:solidFill>
                            <a:srgbClr val="000000"/>
                          </a:solidFill>
                          <a:latin typeface="Futura Condensed"/>
                        </a:rPr>
                        <a:t>Resource </a:t>
                      </a:r>
                      <a:endParaRPr/>
                    </a:p>
                  </a:txBody>
                  <a:tcPr/>
                </a:tc>
                <a:tc>
                  <a:txBody>
                    <a:bodyPr/>
                    <a:p>
                      <a:pPr>
                        <a:lnSpc>
                          <a:spcPct val="100000"/>
                        </a:lnSpc>
                      </a:pPr>
                      <a:r>
                        <a:rPr lang="fr-FR" sz="1200">
                          <a:solidFill>
                            <a:srgbClr val="000000"/>
                          </a:solidFill>
                          <a:latin typeface="Futura Condensed"/>
                        </a:rPr>
                        <a:t>Scratch Remix FAQ</a:t>
                      </a:r>
                      <a:endParaRPr/>
                    </a:p>
                  </a:txBody>
                  <a:tcPr/>
                </a:tc>
                <a:tc>
                  <a:txBody>
                    <a:bodyPr/>
                    <a:p>
                      <a:pPr>
                        <a:lnSpc>
                          <a:spcPct val="100000"/>
                        </a:lnSpc>
                      </a:pPr>
                      <a:r>
                        <a:rPr lang="fr-FR" sz="1200">
                          <a:solidFill>
                            <a:srgbClr val="000000"/>
                          </a:solidFill>
                          <a:latin typeface="Futura Condensed"/>
                        </a:rPr>
                        <a:t>http://scratch.mit.edu/help/faq/#remix</a:t>
                      </a:r>
                      <a:endParaRPr/>
                    </a:p>
                  </a:txBody>
                  <a:tcPr/>
                </a:tc>
              </a:tr>
              <a:tr h="27432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Scratch Wiki</a:t>
                      </a:r>
                      <a:endParaRPr/>
                    </a:p>
                  </a:txBody>
                  <a:tcPr/>
                </a:tc>
                <a:tc>
                  <a:txBody>
                    <a:bodyPr/>
                    <a:p>
                      <a:pPr>
                        <a:lnSpc>
                          <a:spcPct val="100000"/>
                        </a:lnSpc>
                      </a:pPr>
                      <a:r>
                        <a:rPr lang="fr-FR" sz="1200">
                          <a:solidFill>
                            <a:srgbClr val="000000"/>
                          </a:solidFill>
                          <a:latin typeface="Futura Condensed"/>
                        </a:rPr>
                        <a:t>http://wiki.scratch.mit.edu</a:t>
                      </a:r>
                      <a:endParaRPr/>
                    </a:p>
                  </a:txBody>
                  <a:tcPr/>
                </a:tc>
              </a:tr>
              <a:tr h="27432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Scratch Discussion Forums</a:t>
                      </a:r>
                      <a:endParaRPr/>
                    </a:p>
                  </a:txBody>
                  <a:tcPr/>
                </a:tc>
                <a:tc>
                  <a:txBody>
                    <a:bodyPr/>
                    <a:p>
                      <a:pPr>
                        <a:lnSpc>
                          <a:spcPct val="100000"/>
                        </a:lnSpc>
                      </a:pPr>
                      <a:r>
                        <a:rPr lang="fr-FR" sz="1200">
                          <a:solidFill>
                            <a:srgbClr val="000000"/>
                          </a:solidFill>
                          <a:latin typeface="Futura Condensed"/>
                        </a:rPr>
                        <a:t>http://scratch.mit.edu/discuss</a:t>
                      </a:r>
                      <a:endParaRPr/>
                    </a:p>
                  </a:txBody>
                  <a:tcPr/>
                </a:tc>
              </a:tr>
              <a:tr h="27432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Scratch FAQ</a:t>
                      </a:r>
                      <a:endParaRPr/>
                    </a:p>
                  </a:txBody>
                  <a:tcPr/>
                </a:tc>
                <a:tc>
                  <a:txBody>
                    <a:bodyPr/>
                    <a:p>
                      <a:pPr>
                        <a:lnSpc>
                          <a:spcPct val="100000"/>
                        </a:lnSpc>
                      </a:pPr>
                      <a:r>
                        <a:rPr lang="fr-FR" sz="1200">
                          <a:solidFill>
                            <a:srgbClr val="000000"/>
                          </a:solidFill>
                          <a:latin typeface="Futura Condensed"/>
                        </a:rPr>
                        <a:t>http://scratch.mit.edu/help/faq</a:t>
                      </a:r>
                      <a:endParaRPr/>
                    </a:p>
                  </a:txBody>
                  <a:tcPr/>
                </a:tc>
              </a:tr>
              <a:tr h="27432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LEGO WeDo Construction Set</a:t>
                      </a:r>
                      <a:endParaRPr/>
                    </a:p>
                  </a:txBody>
                  <a:tcPr/>
                </a:tc>
                <a:tc>
                  <a:txBody>
                    <a:bodyPr/>
                    <a:p>
                      <a:pPr>
                        <a:lnSpc>
                          <a:spcPct val="100000"/>
                        </a:lnSpc>
                      </a:pPr>
                      <a:r>
                        <a:rPr lang="fr-FR" sz="1200">
                          <a:solidFill>
                            <a:srgbClr val="000000"/>
                          </a:solidFill>
                          <a:latin typeface="Futura Condensed"/>
                        </a:rPr>
                        <a:t>http://bit.ly/LEGOWeDo</a:t>
                      </a:r>
                      <a:endParaRPr/>
                    </a:p>
                  </a:txBody>
                  <a:tcPr/>
                </a:tc>
              </a:tr>
              <a:tr h="27432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MaKey MaKey</a:t>
                      </a:r>
                      <a:endParaRPr/>
                    </a:p>
                  </a:txBody>
                  <a:tcPr/>
                </a:tc>
                <a:tc>
                  <a:txBody>
                    <a:bodyPr/>
                    <a:p>
                      <a:pPr>
                        <a:lnSpc>
                          <a:spcPct val="100000"/>
                        </a:lnSpc>
                      </a:pPr>
                      <a:r>
                        <a:rPr lang="fr-FR" sz="1200">
                          <a:solidFill>
                            <a:srgbClr val="000000"/>
                          </a:solidFill>
                          <a:latin typeface="Futura Condensed"/>
                        </a:rPr>
                        <a:t>http://makeymakey.com</a:t>
                      </a:r>
                      <a:endParaRPr/>
                    </a:p>
                  </a:txBody>
                  <a:tcPr/>
                </a:tc>
              </a:tr>
              <a:tr h="45684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PicoBoard</a:t>
                      </a:r>
                      <a:endParaRPr/>
                    </a:p>
                  </a:txBody>
                  <a:tcPr/>
                </a:tc>
                <a:tc>
                  <a:txBody>
                    <a:bodyPr/>
                    <a:p>
                      <a:pPr>
                        <a:lnSpc>
                          <a:spcPct val="100000"/>
                        </a:lnSpc>
                      </a:pPr>
                      <a:r>
                        <a:rPr lang="fr-FR" sz="1200">
                          <a:solidFill>
                            <a:srgbClr val="000000"/>
                          </a:solidFill>
                          <a:latin typeface="Futura Condensed"/>
                        </a:rPr>
                        <a:t>https://www.sparkfun.com/products/10311</a:t>
                      </a:r>
                      <a:endParaRPr/>
                    </a:p>
                  </a:txBody>
                  <a:tcPr/>
                </a:tc>
              </a:tr>
              <a:tr h="45684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Scratch Design Studio List</a:t>
                      </a:r>
                      <a:endParaRPr/>
                    </a:p>
                  </a:txBody>
                  <a:tcPr/>
                </a:tc>
                <a:tc>
                  <a:txBody>
                    <a:bodyPr/>
                    <a:p>
                      <a:pPr>
                        <a:lnSpc>
                          <a:spcPct val="100000"/>
                        </a:lnSpc>
                      </a:pPr>
                      <a:r>
                        <a:rPr lang="fr-FR" sz="1200">
                          <a:solidFill>
                            <a:srgbClr val="000000"/>
                          </a:solidFill>
                          <a:latin typeface="Futura Condensed"/>
                        </a:rPr>
                        <a:t>http://scratch.mit.edu/users/ScratchDesignStudio</a:t>
                      </a:r>
                      <a:endParaRPr/>
                    </a:p>
                  </a:txBody>
                  <a:tcPr/>
                </a:tc>
              </a:tr>
              <a:tr h="45684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Scratch Overview Video</a:t>
                      </a:r>
                      <a:endParaRPr/>
                    </a:p>
                  </a:txBody>
                  <a:tcPr/>
                </a:tc>
                <a:tc>
                  <a:txBody>
                    <a:bodyPr/>
                    <a:p>
                      <a:pPr>
                        <a:lnSpc>
                          <a:spcPct val="100000"/>
                        </a:lnSpc>
                      </a:pPr>
                      <a:r>
                        <a:rPr lang="fr-FR" sz="1200">
                          <a:solidFill>
                            <a:srgbClr val="000000"/>
                          </a:solidFill>
                          <a:latin typeface="Futura Condensed"/>
                        </a:rPr>
                        <a:t>http://vimeo.com/65583694</a:t>
                      </a:r>
                      <a:r>
                        <a:rPr lang="fr-FR" sz="1200">
                          <a:solidFill>
                            <a:srgbClr val="000000"/>
                          </a:solidFill>
                          <a:latin typeface="Futura Condensed"/>
                        </a:rPr>
                        <a:t>
</a:t>
                      </a:r>
                      <a:r>
                        <a:rPr lang="fr-FR" sz="1200">
                          <a:solidFill>
                            <a:srgbClr val="000000"/>
                          </a:solidFill>
                          <a:latin typeface="Futura Condensed"/>
                        </a:rPr>
                        <a:t>http://youtu.be/-SjuiawRMU4</a:t>
                      </a:r>
                      <a:endParaRPr/>
                    </a:p>
                  </a:txBody>
                  <a:tcPr/>
                </a:tc>
              </a:tr>
              <a:tr h="82188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Unit 1 Programmed to Dance Videos</a:t>
                      </a:r>
                      <a:endParaRPr/>
                    </a:p>
                  </a:txBody>
                  <a:tcPr/>
                </a:tc>
                <a:tc>
                  <a:txBody>
                    <a:bodyPr/>
                    <a:p>
                      <a:pPr>
                        <a:lnSpc>
                          <a:spcPct val="100000"/>
                        </a:lnSpc>
                      </a:pPr>
                      <a:r>
                        <a:rPr lang="fr-FR" sz="1200">
                          <a:solidFill>
                            <a:srgbClr val="000000"/>
                          </a:solidFill>
                          <a:latin typeface="Futura Condensed"/>
                        </a:rPr>
                        <a:t>http://vimeo.com/28612347</a:t>
                      </a:r>
                      <a:r>
                        <a:rPr lang="fr-FR" sz="1200">
                          <a:solidFill>
                            <a:srgbClr val="000000"/>
                          </a:solidFill>
                          <a:latin typeface="Futura Condensed"/>
                        </a:rPr>
                        <a:t>
</a:t>
                      </a:r>
                      <a:r>
                        <a:rPr lang="fr-FR" sz="1200">
                          <a:solidFill>
                            <a:srgbClr val="000000"/>
                          </a:solidFill>
                          <a:latin typeface="Futura Condensed"/>
                        </a:rPr>
                        <a:t>http://vimeo.com/28612585</a:t>
                      </a:r>
                      <a:r>
                        <a:rPr lang="fr-FR" sz="1200">
                          <a:solidFill>
                            <a:srgbClr val="000000"/>
                          </a:solidFill>
                          <a:latin typeface="Futura Condensed"/>
                        </a:rPr>
                        <a:t>
</a:t>
                      </a:r>
                      <a:r>
                        <a:rPr lang="fr-FR" sz="1200">
                          <a:solidFill>
                            <a:srgbClr val="000000"/>
                          </a:solidFill>
                          <a:latin typeface="Futura Condensed"/>
                        </a:rPr>
                        <a:t>http://vimeo.com/28612800</a:t>
                      </a:r>
                      <a:r>
                        <a:rPr lang="fr-FR" sz="1200">
                          <a:solidFill>
                            <a:srgbClr val="000000"/>
                          </a:solidFill>
                          <a:latin typeface="Futura Condensed"/>
                        </a:rPr>
                        <a:t>
</a:t>
                      </a:r>
                      <a:r>
                        <a:rPr lang="fr-FR" sz="1200">
                          <a:solidFill>
                            <a:srgbClr val="000000"/>
                          </a:solidFill>
                          <a:latin typeface="Futura Condensed"/>
                        </a:rPr>
                        <a:t>http://vimeo.com/28612970</a:t>
                      </a:r>
                      <a:endParaRPr/>
                    </a:p>
                  </a:txBody>
                  <a:tcPr/>
                </a:tc>
              </a:tr>
              <a:tr h="27432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Backpack Video Tutorial</a:t>
                      </a:r>
                      <a:endParaRPr/>
                    </a:p>
                  </a:txBody>
                  <a:tcPr/>
                </a:tc>
                <a:tc>
                  <a:txBody>
                    <a:bodyPr/>
                    <a:p>
                      <a:pPr>
                        <a:lnSpc>
                          <a:spcPct val="100000"/>
                        </a:lnSpc>
                      </a:pPr>
                      <a:r>
                        <a:rPr lang="fr-FR" sz="1200">
                          <a:solidFill>
                            <a:srgbClr val="000000"/>
                          </a:solidFill>
                          <a:latin typeface="Futura Condensed"/>
                        </a:rPr>
                        <a:t>http://bit.ly/scratchbackpack</a:t>
                      </a:r>
                      <a:endParaRPr/>
                    </a:p>
                  </a:txBody>
                  <a:tcPr/>
                </a:tc>
              </a:tr>
              <a:tr h="27432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Make a Block Video Tutorial</a:t>
                      </a:r>
                      <a:endParaRPr/>
                    </a:p>
                  </a:txBody>
                  <a:tcPr/>
                </a:tc>
                <a:tc>
                  <a:txBody>
                    <a:bodyPr/>
                    <a:p>
                      <a:pPr>
                        <a:lnSpc>
                          <a:spcPct val="100000"/>
                        </a:lnSpc>
                      </a:pPr>
                      <a:r>
                        <a:rPr lang="fr-FR" sz="1200">
                          <a:solidFill>
                            <a:srgbClr val="000000"/>
                          </a:solidFill>
                          <a:latin typeface="Futura Condensed"/>
                        </a:rPr>
                        <a:t>http://bit.ly/makeablock</a:t>
                      </a:r>
                      <a:endParaRPr/>
                    </a:p>
                  </a:txBody>
                  <a:tcPr/>
                </a:tc>
              </a:tr>
              <a:tr h="27432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Variables Video Tutorial</a:t>
                      </a:r>
                      <a:endParaRPr/>
                    </a:p>
                  </a:txBody>
                  <a:tcPr/>
                </a:tc>
                <a:tc>
                  <a:txBody>
                    <a:bodyPr/>
                    <a:p>
                      <a:pPr>
                        <a:lnSpc>
                          <a:spcPct val="100000"/>
                        </a:lnSpc>
                      </a:pPr>
                      <a:r>
                        <a:rPr lang="fr-FR" sz="1200">
                          <a:solidFill>
                            <a:srgbClr val="000000"/>
                          </a:solidFill>
                          <a:latin typeface="Futura Condensed"/>
                        </a:rPr>
                        <a:t>http://bit.ly/scratchvariables</a:t>
                      </a:r>
                      <a:endParaRPr/>
                    </a:p>
                  </a:txBody>
                  <a:tcPr/>
                </a:tc>
              </a:tr>
              <a:tr h="63936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How can I connect Scratch with other technologies? Video Playlist</a:t>
                      </a:r>
                      <a:endParaRPr/>
                    </a:p>
                  </a:txBody>
                  <a:tcPr/>
                </a:tc>
                <a:tc>
                  <a:txBody>
                    <a:bodyPr/>
                    <a:p>
                      <a:pPr>
                        <a:lnSpc>
                          <a:spcPct val="100000"/>
                        </a:lnSpc>
                      </a:pPr>
                      <a:r>
                        <a:rPr lang="fr-FR" sz="1200">
                          <a:solidFill>
                            <a:srgbClr val="000000"/>
                          </a:solidFill>
                          <a:latin typeface="Futura Condensed"/>
                        </a:rPr>
                        <a:t>http://bit.ly/hardwareandextensions</a:t>
                      </a:r>
                      <a:endParaRPr/>
                    </a:p>
                  </a:txBody>
                  <a:tcPr/>
                </a:tc>
              </a:tr>
              <a:tr h="27432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Scratch Chain Reaction Video</a:t>
                      </a:r>
                      <a:endParaRPr/>
                    </a:p>
                  </a:txBody>
                  <a:tcPr/>
                </a:tc>
                <a:tc>
                  <a:txBody>
                    <a:bodyPr/>
                    <a:p>
                      <a:pPr>
                        <a:lnSpc>
                          <a:spcPct val="100000"/>
                        </a:lnSpc>
                      </a:pPr>
                      <a:r>
                        <a:rPr lang="fr-FR" sz="1200">
                          <a:solidFill>
                            <a:srgbClr val="000000"/>
                          </a:solidFill>
                          <a:latin typeface="Futura Condensed"/>
                        </a:rPr>
                        <a:t>http://bit.ly/ScratchChainReaction</a:t>
                      </a:r>
                      <a:endParaRPr/>
                    </a:p>
                  </a:txBody>
                  <a:tcPr/>
                </a:tc>
              </a:tr>
            </a:tbl>
          </a:graphicData>
        </a:graphic>
      </p:graphicFrame>
      <p:sp>
        <p:nvSpPr>
          <p:cNvPr id="137" name="CustomShape 3"/>
          <p:cNvSpPr/>
          <p:nvPr/>
        </p:nvSpPr>
        <p:spPr>
          <a:xfrm>
            <a:off x="3887280" y="9518040"/>
            <a:ext cx="3744360" cy="535320"/>
          </a:xfrm>
          <a:prstGeom prst="rect">
            <a:avLst/>
          </a:prstGeom>
          <a:noFill/>
          <a:ln>
            <a:noFill/>
          </a:ln>
        </p:spPr>
        <p:txBody>
          <a:bodyPr anchor="ctr"/>
          <a:p>
            <a:pPr algn="r">
              <a:lnSpc>
                <a:spcPct val="100000"/>
              </a:lnSpc>
            </a:pPr>
            <a:r>
              <a:rPr lang="fr-FR" sz="1200">
                <a:solidFill>
                  <a:srgbClr val="8b8b8b"/>
                </a:solidFill>
                <a:latin typeface="Futura Condensed"/>
              </a:rPr>
              <a:t>149</a:t>
            </a:r>
            <a:endParaRPr/>
          </a:p>
        </p:txBody>
      </p:sp>
      <p:sp>
        <p:nvSpPr>
          <p:cNvPr id="138" name="CustomShape 4"/>
          <p:cNvSpPr/>
          <p:nvPr/>
        </p:nvSpPr>
        <p:spPr>
          <a:xfrm>
            <a:off x="486720" y="1371960"/>
            <a:ext cx="6925320" cy="303480"/>
          </a:xfrm>
          <a:prstGeom prst="rect">
            <a:avLst/>
          </a:prstGeom>
          <a:noFill/>
          <a:ln>
            <a:noFill/>
          </a:ln>
        </p:spPr>
        <p:txBody>
          <a:bodyPr lIns="90000" rIns="90000" tIns="45000" bIns="45000"/>
          <a:p>
            <a:pPr algn="just">
              <a:lnSpc>
                <a:spcPct val="100000"/>
              </a:lnSpc>
            </a:pPr>
            <a:r>
              <a:rPr lang="fr-FR" sz="1400">
                <a:solidFill>
                  <a:srgbClr val="000000"/>
                </a:solidFill>
                <a:latin typeface="Futura Condensed"/>
              </a:rPr>
              <a:t>Links to helpful creative computing resources:</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9" name="Picture 1" descr=""/>
          <p:cNvPicPr/>
          <p:nvPr/>
        </p:nvPicPr>
        <p:blipFill>
          <a:blip r:embed="rId1"/>
          <a:stretch>
            <a:fillRect/>
          </a:stretch>
        </p:blipFill>
        <p:spPr>
          <a:xfrm>
            <a:off x="3266640" y="9005400"/>
            <a:ext cx="1117080" cy="393480"/>
          </a:xfrm>
          <a:prstGeom prst="rect">
            <a:avLst/>
          </a:prstGeom>
          <a:ln>
            <a:noFill/>
          </a:ln>
        </p:spPr>
      </p:pic>
      <p:sp>
        <p:nvSpPr>
          <p:cNvPr id="140" name="CustomShape 1"/>
          <p:cNvSpPr/>
          <p:nvPr/>
        </p:nvSpPr>
        <p:spPr>
          <a:xfrm>
            <a:off x="457200" y="8551080"/>
            <a:ext cx="6735960" cy="454680"/>
          </a:xfrm>
          <a:prstGeom prst="rect">
            <a:avLst/>
          </a:prstGeom>
          <a:noFill/>
          <a:ln>
            <a:noFill/>
          </a:ln>
        </p:spPr>
        <p:txBody>
          <a:bodyPr lIns="90000" rIns="90000" tIns="45000" bIns="45000"/>
          <a:p>
            <a:pPr algn="ctr">
              <a:lnSpc>
                <a:spcPct val="100000"/>
              </a:lnSpc>
            </a:pPr>
            <a:r>
              <a:rPr lang="fr-FR" sz="1200">
                <a:solidFill>
                  <a:srgbClr val="000000"/>
                </a:solidFill>
                <a:latin typeface="Futura Condensed"/>
              </a:rPr>
              <a:t>Developed by the ScratchEd team at the Harvard Graduate School of Education and released under a Creative Commons license.</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134</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457200" y="464040"/>
            <a:ext cx="6891840" cy="898200"/>
          </a:xfrm>
          <a:prstGeom prst="rect">
            <a:avLst/>
          </a:prstGeom>
          <a:noFill/>
          <a:ln>
            <a:noFill/>
          </a:ln>
        </p:spPr>
        <p:txBody>
          <a:bodyPr lIns="90000" rIns="90000" tIns="45000" bIns="45000"/>
          <a:p>
            <a:pPr>
              <a:lnSpc>
                <a:spcPct val="100000"/>
              </a:lnSpc>
            </a:pPr>
            <a:r>
              <a:rPr lang="fr-FR" sz="5300">
                <a:solidFill>
                  <a:srgbClr val="000000"/>
                </a:solidFill>
                <a:latin typeface="Futura Condensed"/>
              </a:rPr>
              <a:t>GLOSSARY</a:t>
            </a:r>
            <a:endParaRPr/>
          </a:p>
        </p:txBody>
      </p:sp>
      <p:sp>
        <p:nvSpPr>
          <p:cNvPr id="89" name="CustomShape 2"/>
          <p:cNvSpPr/>
          <p:nvPr/>
        </p:nvSpPr>
        <p:spPr>
          <a:xfrm>
            <a:off x="576720" y="2485800"/>
            <a:ext cx="6653880" cy="9739440"/>
          </a:xfrm>
          <a:prstGeom prst="rect">
            <a:avLst/>
          </a:prstGeom>
          <a:noFill/>
          <a:ln>
            <a:noFill/>
          </a:ln>
        </p:spPr>
        <p:txBody>
          <a:bodyPr lIns="0" rIns="0" tIns="0" bIns="0"/>
          <a:p>
            <a:pPr>
              <a:lnSpc>
                <a:spcPct val="100000"/>
              </a:lnSpc>
            </a:pPr>
            <a:r>
              <a:rPr b="1" lang="fr-FR" sz="1200">
                <a:solidFill>
                  <a:srgbClr val="000000"/>
                </a:solidFill>
                <a:latin typeface="Futura Condensed"/>
              </a:rPr>
              <a:t>abstracting and modularizing: </a:t>
            </a:r>
            <a:r>
              <a:rPr lang="fr-FR" sz="1200">
                <a:solidFill>
                  <a:srgbClr val="000000"/>
                </a:solidFill>
                <a:latin typeface="Futura Condensed"/>
              </a:rPr>
              <a:t>The computational practice of exploring connections between the whole and the parts.</a:t>
            </a:r>
            <a:endParaRPr/>
          </a:p>
          <a:p>
            <a:pPr>
              <a:lnSpc>
                <a:spcPct val="100000"/>
              </a:lnSpc>
            </a:pPr>
            <a:r>
              <a:rPr b="1" lang="fr-FR" sz="1200">
                <a:solidFill>
                  <a:srgbClr val="000000"/>
                </a:solidFill>
                <a:latin typeface="Futura Condensed"/>
              </a:rPr>
              <a:t>animation: </a:t>
            </a:r>
            <a:r>
              <a:rPr lang="fr-FR" sz="1200">
                <a:solidFill>
                  <a:srgbClr val="000000"/>
                </a:solidFill>
                <a:latin typeface="Futura Condensed"/>
              </a:rPr>
              <a:t>An illusion of continuous motion created by the rapid display of a sequence of still images with incremental differences.</a:t>
            </a:r>
            <a:endParaRPr/>
          </a:p>
          <a:p>
            <a:pPr>
              <a:lnSpc>
                <a:spcPct val="100000"/>
              </a:lnSpc>
            </a:pPr>
            <a:r>
              <a:rPr b="1" lang="fr-FR" sz="1200">
                <a:solidFill>
                  <a:srgbClr val="000000"/>
                </a:solidFill>
                <a:latin typeface="Futura Condensed"/>
              </a:rPr>
              <a:t>arcade day: </a:t>
            </a:r>
            <a:r>
              <a:rPr lang="fr-FR" sz="1200">
                <a:solidFill>
                  <a:srgbClr val="000000"/>
                </a:solidFill>
                <a:latin typeface="Futura Condensed"/>
              </a:rPr>
              <a:t>A strategy for sharing student work and whole group activity. Students place their finished projects in Presentation Mode and then walk around and engage with each other’s work. </a:t>
            </a:r>
            <a:endParaRPr/>
          </a:p>
          <a:p>
            <a:pPr>
              <a:lnSpc>
                <a:spcPct val="100000"/>
              </a:lnSpc>
            </a:pPr>
            <a:r>
              <a:rPr b="1" lang="fr-FR" sz="1200">
                <a:solidFill>
                  <a:srgbClr val="000000"/>
                </a:solidFill>
                <a:latin typeface="Futura Condensed"/>
              </a:rPr>
              <a:t>backdrop:</a:t>
            </a:r>
            <a:r>
              <a:rPr lang="fr-FR" sz="1200">
                <a:solidFill>
                  <a:srgbClr val="000000"/>
                </a:solidFill>
                <a:latin typeface="Futura Condensed"/>
              </a:rPr>
              <a:t> One out of possibly many frames, or backgrounds, of the Stage.</a:t>
            </a:r>
            <a:endParaRPr/>
          </a:p>
          <a:p>
            <a:pPr>
              <a:lnSpc>
                <a:spcPct val="100000"/>
              </a:lnSpc>
            </a:pPr>
            <a:r>
              <a:rPr b="1" lang="fr-FR" sz="1200">
                <a:solidFill>
                  <a:srgbClr val="000000"/>
                </a:solidFill>
                <a:latin typeface="Futura Condensed"/>
              </a:rPr>
              <a:t>backpack:</a:t>
            </a:r>
            <a:r>
              <a:rPr lang="fr-FR" sz="1200">
                <a:solidFill>
                  <a:srgbClr val="000000"/>
                </a:solidFill>
                <a:latin typeface="Futura Condensed"/>
              </a:rPr>
              <a:t> A Scratch feature that can be used to conveniently transfer media and/or scripts between projects. </a:t>
            </a:r>
            <a:endParaRPr/>
          </a:p>
          <a:p>
            <a:pPr>
              <a:lnSpc>
                <a:spcPct val="100000"/>
              </a:lnSpc>
            </a:pPr>
            <a:r>
              <a:rPr b="1" lang="fr-FR" sz="1200">
                <a:solidFill>
                  <a:srgbClr val="000000"/>
                </a:solidFill>
                <a:latin typeface="Futura Condensed"/>
              </a:rPr>
              <a:t>bitmap:</a:t>
            </a:r>
            <a:r>
              <a:rPr lang="fr-FR" sz="1200">
                <a:solidFill>
                  <a:srgbClr val="000000"/>
                </a:solidFill>
                <a:latin typeface="Futura Condensed"/>
              </a:rPr>
              <a:t> An image that is defined by a two-dimensional array (grid) of discrete color values (a.k.a. “pixels”). Contrast with vector graphics.</a:t>
            </a:r>
            <a:endParaRPr/>
          </a:p>
          <a:p>
            <a:pPr>
              <a:lnSpc>
                <a:spcPct val="100000"/>
              </a:lnSpc>
            </a:pPr>
            <a:r>
              <a:rPr b="1" lang="fr-FR" sz="1200">
                <a:solidFill>
                  <a:srgbClr val="000000"/>
                </a:solidFill>
                <a:latin typeface="Futura Condensed"/>
              </a:rPr>
              <a:t>broadcast: </a:t>
            </a:r>
            <a:r>
              <a:rPr lang="fr-FR" sz="1200">
                <a:solidFill>
                  <a:srgbClr val="000000"/>
                </a:solidFill>
                <a:latin typeface="Futura Condensed"/>
              </a:rPr>
              <a:t>A message that is sent through the Scratch program, activating receiving scripts.</a:t>
            </a:r>
            <a:endParaRPr/>
          </a:p>
          <a:p>
            <a:pPr>
              <a:lnSpc>
                <a:spcPct val="100000"/>
              </a:lnSpc>
            </a:pPr>
            <a:r>
              <a:rPr b="1" lang="fr-FR" sz="1200">
                <a:solidFill>
                  <a:srgbClr val="000000"/>
                </a:solidFill>
                <a:latin typeface="Futura Condensed"/>
              </a:rPr>
              <a:t>cloning: </a:t>
            </a:r>
            <a:r>
              <a:rPr lang="fr-FR" sz="1200">
                <a:solidFill>
                  <a:srgbClr val="000000"/>
                </a:solidFill>
                <a:latin typeface="Futura Condensed"/>
              </a:rPr>
              <a:t>A Scratch feature that allows a sprite to create duplicates of itself while the project is running.</a:t>
            </a:r>
            <a:endParaRPr/>
          </a:p>
          <a:p>
            <a:pPr>
              <a:lnSpc>
                <a:spcPct val="100000"/>
              </a:lnSpc>
            </a:pPr>
            <a:r>
              <a:rPr b="1" lang="fr-FR" sz="1200">
                <a:solidFill>
                  <a:srgbClr val="000000"/>
                </a:solidFill>
                <a:latin typeface="Futura Condensed"/>
              </a:rPr>
              <a:t>computational concepts: </a:t>
            </a:r>
            <a:r>
              <a:rPr lang="fr-FR" sz="1200">
                <a:solidFill>
                  <a:srgbClr val="000000"/>
                </a:solidFill>
                <a:latin typeface="Futura Condensed"/>
              </a:rPr>
              <a:t>The concepts designers engage with as they program, such as sequence, loops, conditionals, events, parallelism, operators, and data.</a:t>
            </a:r>
            <a:endParaRPr/>
          </a:p>
          <a:p>
            <a:pPr>
              <a:lnSpc>
                <a:spcPct val="100000"/>
              </a:lnSpc>
            </a:pPr>
            <a:r>
              <a:rPr b="1" lang="fr-FR" sz="1200">
                <a:solidFill>
                  <a:srgbClr val="000000"/>
                </a:solidFill>
                <a:latin typeface="Futura Condensed"/>
              </a:rPr>
              <a:t>computational perspectives: </a:t>
            </a:r>
            <a:r>
              <a:rPr lang="fr-FR" sz="1200">
                <a:solidFill>
                  <a:srgbClr val="000000"/>
                </a:solidFill>
                <a:latin typeface="Futura Condensed"/>
              </a:rPr>
              <a:t>The broader perspectives that designers may form about world around them through computing – such as expressing themselves, connecting with others, and posing questions about technology’s role in the world. </a:t>
            </a:r>
            <a:endParaRPr/>
          </a:p>
          <a:p>
            <a:pPr>
              <a:lnSpc>
                <a:spcPct val="100000"/>
              </a:lnSpc>
            </a:pPr>
            <a:r>
              <a:rPr b="1" lang="fr-FR" sz="1200">
                <a:solidFill>
                  <a:srgbClr val="000000"/>
                </a:solidFill>
                <a:latin typeface="Futura Condensed"/>
              </a:rPr>
              <a:t>computational practices: </a:t>
            </a:r>
            <a:r>
              <a:rPr lang="fr-FR" sz="1200">
                <a:solidFill>
                  <a:srgbClr val="000000"/>
                </a:solidFill>
                <a:latin typeface="Futura Condensed"/>
              </a:rPr>
              <a:t>The distinctive habits of mind that programmers develop as they work, such as experimenting and iterating, testing and debugging, remixing and reusing work, and abstracting and modularizing.</a:t>
            </a:r>
            <a:endParaRPr/>
          </a:p>
          <a:p>
            <a:pPr>
              <a:lnSpc>
                <a:spcPct val="100000"/>
              </a:lnSpc>
            </a:pPr>
            <a:r>
              <a:rPr b="1" lang="fr-FR" sz="1200">
                <a:solidFill>
                  <a:srgbClr val="000000"/>
                </a:solidFill>
                <a:latin typeface="Futura Condensed"/>
              </a:rPr>
              <a:t>conditionals: </a:t>
            </a:r>
            <a:r>
              <a:rPr lang="fr-FR" sz="1200">
                <a:solidFill>
                  <a:srgbClr val="000000"/>
                </a:solidFill>
                <a:latin typeface="Futura Condensed"/>
              </a:rPr>
              <a:t>The computational concept of making decisions based on conditions (e.g., current variable values). </a:t>
            </a:r>
            <a:endParaRPr/>
          </a:p>
          <a:p>
            <a:pPr>
              <a:lnSpc>
                <a:spcPct val="100000"/>
              </a:lnSpc>
            </a:pPr>
            <a:r>
              <a:rPr b="1" lang="fr-FR" sz="1200">
                <a:solidFill>
                  <a:srgbClr val="000000"/>
                </a:solidFill>
                <a:latin typeface="Futura Condensed"/>
              </a:rPr>
              <a:t>control: </a:t>
            </a:r>
            <a:r>
              <a:rPr lang="fr-FR" sz="1200">
                <a:solidFill>
                  <a:srgbClr val="000000"/>
                </a:solidFill>
                <a:latin typeface="Futura Condensed"/>
              </a:rPr>
              <a:t>One of the ten categories of Scratch blocks. They are color-coded gold, and are used to control scripts.</a:t>
            </a:r>
            <a:endParaRPr/>
          </a:p>
          <a:p>
            <a:pPr>
              <a:lnSpc>
                <a:spcPct val="100000"/>
              </a:lnSpc>
            </a:pPr>
            <a:r>
              <a:rPr b="1" lang="fr-FR" sz="1200">
                <a:solidFill>
                  <a:srgbClr val="000000"/>
                </a:solidFill>
                <a:latin typeface="Futura Condensed"/>
              </a:rPr>
              <a:t>costume: </a:t>
            </a:r>
            <a:r>
              <a:rPr lang="fr-FR" sz="1200">
                <a:solidFill>
                  <a:srgbClr val="000000"/>
                </a:solidFill>
                <a:latin typeface="Futura Condensed"/>
              </a:rPr>
              <a:t>One out of possibly many “frames” or alternate appearances of a sprite. A sprite can change its look to any of its costumes.</a:t>
            </a:r>
            <a:endParaRPr/>
          </a:p>
          <a:p>
            <a:pPr>
              <a:lnSpc>
                <a:spcPct val="100000"/>
              </a:lnSpc>
            </a:pPr>
            <a:r>
              <a:rPr b="1" lang="fr-FR" sz="1200">
                <a:solidFill>
                  <a:srgbClr val="000000"/>
                </a:solidFill>
                <a:latin typeface="Futura Condensed"/>
              </a:rPr>
              <a:t>critique group: </a:t>
            </a:r>
            <a:r>
              <a:rPr lang="fr-FR" sz="1200">
                <a:solidFill>
                  <a:srgbClr val="000000"/>
                </a:solidFill>
                <a:latin typeface="Futura Condensed"/>
              </a:rPr>
              <a:t>A group of designers who share ideas and test projects-in-progress with one another in order to get feedback on how to further develop their projects.</a:t>
            </a:r>
            <a:endParaRPr/>
          </a:p>
          <a:p>
            <a:pPr>
              <a:lnSpc>
                <a:spcPct val="100000"/>
              </a:lnSpc>
            </a:pPr>
            <a:r>
              <a:rPr b="1" lang="fr-FR" sz="1200">
                <a:solidFill>
                  <a:srgbClr val="000000"/>
                </a:solidFill>
                <a:latin typeface="Futura Condensed"/>
              </a:rPr>
              <a:t>data: </a:t>
            </a:r>
            <a:r>
              <a:rPr lang="fr-FR" sz="1200">
                <a:solidFill>
                  <a:srgbClr val="000000"/>
                </a:solidFill>
                <a:latin typeface="Futura Condensed"/>
              </a:rPr>
              <a:t>The computational concept of storing, retrieving, and updating values.</a:t>
            </a:r>
            <a:endParaRPr/>
          </a:p>
          <a:p>
            <a:pPr>
              <a:lnSpc>
                <a:spcPct val="100000"/>
              </a:lnSpc>
            </a:pPr>
            <a:r>
              <a:rPr b="1" lang="fr-FR" sz="1200">
                <a:solidFill>
                  <a:srgbClr val="000000"/>
                </a:solidFill>
                <a:latin typeface="Futura Condensed"/>
              </a:rPr>
              <a:t>design demo: </a:t>
            </a:r>
            <a:r>
              <a:rPr lang="fr-FR" sz="1200">
                <a:solidFill>
                  <a:srgbClr val="000000"/>
                </a:solidFill>
                <a:latin typeface="Futura Condensed"/>
              </a:rPr>
              <a:t>An activity in which students are invited to present their work to the class and demonstrate how they implemented a particular block, skill, or design strategy within their project.</a:t>
            </a:r>
            <a:endParaRPr/>
          </a:p>
          <a:p>
            <a:pPr>
              <a:lnSpc>
                <a:spcPct val="100000"/>
              </a:lnSpc>
            </a:pPr>
            <a:r>
              <a:rPr b="1" lang="fr-FR" sz="1200">
                <a:solidFill>
                  <a:srgbClr val="000000"/>
                </a:solidFill>
                <a:latin typeface="Futura Condensed"/>
              </a:rPr>
              <a:t>design sprint: </a:t>
            </a:r>
            <a:r>
              <a:rPr lang="fr-FR" sz="1200">
                <a:solidFill>
                  <a:srgbClr val="000000"/>
                </a:solidFill>
                <a:latin typeface="Futura Condensed"/>
              </a:rPr>
              <a:t>A specified amount of time dedicated to working intensely on developing projects.</a:t>
            </a:r>
            <a:endParaRPr/>
          </a:p>
          <a:p>
            <a:pPr>
              <a:lnSpc>
                <a:spcPct val="100000"/>
              </a:lnSpc>
            </a:pPr>
            <a:r>
              <a:rPr b="1" lang="fr-FR" sz="1200">
                <a:solidFill>
                  <a:srgbClr val="000000"/>
                </a:solidFill>
                <a:latin typeface="Futura Condensed"/>
              </a:rPr>
              <a:t>events: </a:t>
            </a:r>
            <a:r>
              <a:rPr lang="fr-FR" sz="1200">
                <a:solidFill>
                  <a:srgbClr val="000000"/>
                </a:solidFill>
                <a:latin typeface="Futura Condensed"/>
              </a:rPr>
              <a:t>The computational concept of one thing causing another thing to happen.</a:t>
            </a:r>
            <a:endParaRPr/>
          </a:p>
          <a:p>
            <a:pPr>
              <a:lnSpc>
                <a:spcPct val="100000"/>
              </a:lnSpc>
            </a:pPr>
            <a:r>
              <a:rPr b="1" lang="fr-FR" sz="1200">
                <a:solidFill>
                  <a:srgbClr val="000000"/>
                </a:solidFill>
                <a:latin typeface="Futura Condensed"/>
              </a:rPr>
              <a:t>experimenting and iterating: </a:t>
            </a:r>
            <a:r>
              <a:rPr lang="fr-FR" sz="1200">
                <a:solidFill>
                  <a:srgbClr val="000000"/>
                </a:solidFill>
                <a:latin typeface="Futura Condensed"/>
              </a:rPr>
              <a:t>The computational practice of developing a little bit, then trying it out, then developing some more.</a:t>
            </a:r>
            <a:endParaRPr/>
          </a:p>
          <a:p>
            <a:pPr>
              <a:lnSpc>
                <a:spcPct val="100000"/>
              </a:lnSpc>
            </a:pPr>
            <a:r>
              <a:rPr b="1" lang="fr-FR" sz="1200">
                <a:solidFill>
                  <a:srgbClr val="000000"/>
                </a:solidFill>
                <a:latin typeface="Futura Condensed"/>
              </a:rPr>
              <a:t>feedback fair: </a:t>
            </a:r>
            <a:r>
              <a:rPr lang="fr-FR" sz="1200">
                <a:solidFill>
                  <a:srgbClr val="000000"/>
                </a:solidFill>
                <a:latin typeface="Futura Condensed"/>
              </a:rPr>
              <a:t>A sharing activity in which half of your students stay in their seats with their projects open while the other half walks around exploring projects, asking questions, and giving feedback. Once complete, the students then switch sides and start the process over.</a:t>
            </a:r>
            <a:endParaRPr/>
          </a:p>
        </p:txBody>
      </p:sp>
      <p:sp>
        <p:nvSpPr>
          <p:cNvPr id="90" name="CustomShape 3"/>
          <p:cNvSpPr/>
          <p:nvPr/>
        </p:nvSpPr>
        <p:spPr>
          <a:xfrm>
            <a:off x="486720" y="1371960"/>
            <a:ext cx="6925320" cy="1155240"/>
          </a:xfrm>
          <a:prstGeom prst="rect">
            <a:avLst/>
          </a:prstGeom>
          <a:noFill/>
          <a:ln>
            <a:noFill/>
          </a:ln>
        </p:spPr>
        <p:txBody>
          <a:bodyPr lIns="90000" rIns="90000" tIns="45000" bIns="45000"/>
          <a:p>
            <a:pPr algn="just">
              <a:lnSpc>
                <a:spcPct val="100000"/>
              </a:lnSpc>
            </a:pPr>
            <a:r>
              <a:rPr lang="fr-FR" sz="1400">
                <a:solidFill>
                  <a:srgbClr val="000000"/>
                </a:solidFill>
                <a:latin typeface="Futura Condensed"/>
              </a:rPr>
              <a:t>A guide to the key words, concepts, and practices in the curriculum guide:</a:t>
            </a:r>
            <a:endParaRPr/>
          </a:p>
          <a:p>
            <a:pPr algn="just">
              <a:lnSpc>
                <a:spcPct val="100000"/>
              </a:lnSpc>
            </a:pPr>
            <a:endParaRPr/>
          </a:p>
          <a:p>
            <a:pPr algn="just">
              <a:lnSpc>
                <a:spcPct val="100000"/>
              </a:lnSpc>
            </a:pPr>
            <a:r>
              <a:rPr lang="fr-FR" sz="1400">
                <a:solidFill>
                  <a:srgbClr val="000000"/>
                </a:solidFill>
                <a:latin typeface="Futura Condensed"/>
              </a:rPr>
              <a:t>Visit the Scratch help pages at http://scratch.mit.edu/help or the community-generated Scratch Wiki at </a:t>
            </a:r>
            <a:endParaRPr/>
          </a:p>
          <a:p>
            <a:pPr algn="just">
              <a:lnSpc>
                <a:spcPct val="100000"/>
              </a:lnSpc>
            </a:pPr>
            <a:r>
              <a:rPr lang="fr-FR" sz="1400">
                <a:solidFill>
                  <a:srgbClr val="000000"/>
                </a:solidFill>
                <a:latin typeface="Futura Condensed"/>
              </a:rPr>
              <a:t>http://wiki.scratch.mit.edu for additional, Scratch-specific terminology.</a:t>
            </a:r>
            <a:endParaRPr/>
          </a:p>
        </p:txBody>
      </p:sp>
      <p:sp>
        <p:nvSpPr>
          <p:cNvPr id="91" name="CustomShape 4"/>
          <p:cNvSpPr/>
          <p:nvPr/>
        </p:nvSpPr>
        <p:spPr>
          <a:xfrm>
            <a:off x="3887280" y="9518040"/>
            <a:ext cx="3744360" cy="535320"/>
          </a:xfrm>
          <a:prstGeom prst="rect">
            <a:avLst/>
          </a:prstGeom>
          <a:noFill/>
          <a:ln>
            <a:noFill/>
          </a:ln>
        </p:spPr>
        <p:txBody>
          <a:bodyPr anchor="ctr"/>
          <a:p>
            <a:pPr algn="r">
              <a:lnSpc>
                <a:spcPct val="100000"/>
              </a:lnSpc>
            </a:pPr>
            <a:r>
              <a:rPr lang="fr-FR" sz="1200">
                <a:solidFill>
                  <a:srgbClr val="8b8b8b"/>
                </a:solidFill>
                <a:latin typeface="Futura Condensed"/>
              </a:rPr>
              <a:t>135</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576720" y="649800"/>
            <a:ext cx="6653880" cy="12417480"/>
          </a:xfrm>
          <a:prstGeom prst="rect">
            <a:avLst/>
          </a:prstGeom>
          <a:noFill/>
          <a:ln>
            <a:noFill/>
          </a:ln>
        </p:spPr>
        <p:txBody>
          <a:bodyPr lIns="0" rIns="0" tIns="0" bIns="0"/>
          <a:p>
            <a:pPr>
              <a:lnSpc>
                <a:spcPct val="100000"/>
              </a:lnSpc>
            </a:pPr>
            <a:r>
              <a:rPr b="1" lang="fr-FR" sz="1200">
                <a:solidFill>
                  <a:srgbClr val="000000"/>
                </a:solidFill>
                <a:latin typeface="Futura Condensed"/>
              </a:rPr>
              <a:t>gallery walk: </a:t>
            </a:r>
            <a:r>
              <a:rPr lang="fr-FR" sz="1200">
                <a:solidFill>
                  <a:srgbClr val="000000"/>
                </a:solidFill>
                <a:latin typeface="Futura Condensed"/>
              </a:rPr>
              <a:t>A sharing activity in which students put their projects in presentation mode</a:t>
            </a:r>
            <a:r>
              <a:rPr b="1" lang="fr-FR" sz="1200">
                <a:solidFill>
                  <a:srgbClr val="000000"/>
                </a:solidFill>
                <a:latin typeface="Futura Condensed"/>
              </a:rPr>
              <a:t> </a:t>
            </a:r>
            <a:r>
              <a:rPr lang="fr-FR" sz="1200">
                <a:solidFill>
                  <a:srgbClr val="000000"/>
                </a:solidFill>
                <a:latin typeface="Futura Condensed"/>
              </a:rPr>
              <a:t>and then walk around and explore each other’s projects.</a:t>
            </a:r>
            <a:endParaRPr/>
          </a:p>
          <a:p>
            <a:pPr>
              <a:lnSpc>
                <a:spcPct val="100000"/>
              </a:lnSpc>
            </a:pPr>
            <a:r>
              <a:rPr b="1" lang="fr-FR" sz="1200">
                <a:solidFill>
                  <a:srgbClr val="000000"/>
                </a:solidFill>
                <a:latin typeface="Futura Condensed"/>
              </a:rPr>
              <a:t>hardware and extensions: </a:t>
            </a:r>
            <a:r>
              <a:rPr lang="fr-FR" sz="1200">
                <a:solidFill>
                  <a:srgbClr val="000000"/>
                </a:solidFill>
                <a:latin typeface="Futura Condensed"/>
              </a:rPr>
              <a:t>Supplemental materials that connect the digital world of Scratch with the physical world. Examples of hardware extensions include: LEGO WeDo, PicoBoard, and MaKey MaKey.</a:t>
            </a:r>
            <a:endParaRPr/>
          </a:p>
          <a:p>
            <a:pPr>
              <a:lnSpc>
                <a:spcPct val="100000"/>
              </a:lnSpc>
            </a:pPr>
            <a:r>
              <a:rPr b="1" lang="fr-FR" sz="1200">
                <a:solidFill>
                  <a:srgbClr val="000000"/>
                </a:solidFill>
                <a:latin typeface="Futura Condensed"/>
              </a:rPr>
              <a:t>interactive collage: </a:t>
            </a:r>
            <a:r>
              <a:rPr lang="fr-FR" sz="1200">
                <a:solidFill>
                  <a:srgbClr val="000000"/>
                </a:solidFill>
                <a:latin typeface="Futura Condensed"/>
              </a:rPr>
              <a:t>A Scratch project that incorporates a variety of clickable sprites.</a:t>
            </a:r>
            <a:endParaRPr/>
          </a:p>
          <a:p>
            <a:pPr>
              <a:lnSpc>
                <a:spcPct val="100000"/>
              </a:lnSpc>
            </a:pPr>
            <a:r>
              <a:rPr b="1" lang="fr-FR" sz="1200">
                <a:solidFill>
                  <a:srgbClr val="000000"/>
                </a:solidFill>
                <a:latin typeface="Futura Condensed"/>
              </a:rPr>
              <a:t>looks: </a:t>
            </a:r>
            <a:r>
              <a:rPr lang="fr-FR" sz="1200">
                <a:solidFill>
                  <a:srgbClr val="000000"/>
                </a:solidFill>
                <a:latin typeface="Futura Condensed"/>
              </a:rPr>
              <a:t>One of the ten categories of Scratch blocks. They are color-coded purple, and are used to control a sprite's appearance.</a:t>
            </a:r>
            <a:endParaRPr/>
          </a:p>
          <a:p>
            <a:pPr>
              <a:lnSpc>
                <a:spcPct val="100000"/>
              </a:lnSpc>
            </a:pPr>
            <a:r>
              <a:rPr b="1" lang="fr-FR" sz="1200">
                <a:solidFill>
                  <a:srgbClr val="000000"/>
                </a:solidFill>
                <a:latin typeface="Futura Condensed"/>
              </a:rPr>
              <a:t>loops: </a:t>
            </a:r>
            <a:r>
              <a:rPr lang="fr-FR" sz="1200">
                <a:solidFill>
                  <a:srgbClr val="000000"/>
                </a:solidFill>
                <a:latin typeface="Futura Condensed"/>
              </a:rPr>
              <a:t>The computational concept of running the same sequence multiple times.</a:t>
            </a:r>
            <a:endParaRPr/>
          </a:p>
          <a:p>
            <a:pPr>
              <a:lnSpc>
                <a:spcPct val="100000"/>
              </a:lnSpc>
            </a:pPr>
            <a:r>
              <a:rPr b="1" lang="fr-FR" sz="1200">
                <a:solidFill>
                  <a:srgbClr val="000000"/>
                </a:solidFill>
                <a:latin typeface="Futura Condensed"/>
              </a:rPr>
              <a:t>make a block: </a:t>
            </a:r>
            <a:r>
              <a:rPr lang="fr-FR" sz="1200">
                <a:solidFill>
                  <a:srgbClr val="000000"/>
                </a:solidFill>
                <a:latin typeface="Futura Condensed"/>
              </a:rPr>
              <a:t>A feature found within the More Blocks category that allows students to create and define their own custom block or procedure.</a:t>
            </a:r>
            <a:endParaRPr/>
          </a:p>
          <a:p>
            <a:pPr>
              <a:lnSpc>
                <a:spcPct val="100000"/>
              </a:lnSpc>
            </a:pPr>
            <a:r>
              <a:rPr b="1" lang="fr-FR" sz="1200">
                <a:solidFill>
                  <a:srgbClr val="000000"/>
                </a:solidFill>
                <a:latin typeface="Futura Condensed"/>
              </a:rPr>
              <a:t>motion: </a:t>
            </a:r>
            <a:r>
              <a:rPr lang="fr-FR" sz="1200">
                <a:solidFill>
                  <a:srgbClr val="000000"/>
                </a:solidFill>
                <a:latin typeface="Futura Condensed"/>
              </a:rPr>
              <a:t>One of the ten categories of Scratch blocks. They are color-coded medium-blue, and are used to control a sprite’s movement.</a:t>
            </a:r>
            <a:endParaRPr/>
          </a:p>
          <a:p>
            <a:pPr>
              <a:lnSpc>
                <a:spcPct val="100000"/>
              </a:lnSpc>
            </a:pPr>
            <a:r>
              <a:rPr b="1" lang="fr-FR" sz="1200">
                <a:solidFill>
                  <a:srgbClr val="000000"/>
                </a:solidFill>
                <a:latin typeface="Futura Condensed"/>
              </a:rPr>
              <a:t>operators: </a:t>
            </a:r>
            <a:r>
              <a:rPr lang="fr-FR" sz="1200">
                <a:solidFill>
                  <a:srgbClr val="000000"/>
                </a:solidFill>
                <a:latin typeface="Futura Condensed"/>
              </a:rPr>
              <a:t>The computational concept of supporting mathematical and logical expressions.</a:t>
            </a:r>
            <a:endParaRPr/>
          </a:p>
          <a:p>
            <a:pPr>
              <a:lnSpc>
                <a:spcPct val="100000"/>
              </a:lnSpc>
            </a:pPr>
            <a:r>
              <a:rPr b="1" lang="fr-FR" sz="1200">
                <a:solidFill>
                  <a:srgbClr val="000000"/>
                </a:solidFill>
                <a:latin typeface="Futura Condensed"/>
              </a:rPr>
              <a:t>paint editor: </a:t>
            </a:r>
            <a:r>
              <a:rPr lang="fr-FR" sz="1200">
                <a:solidFill>
                  <a:srgbClr val="000000"/>
                </a:solidFill>
                <a:latin typeface="Futura Condensed"/>
              </a:rPr>
              <a:t>Scratch's built-in image editor. Many Scratchers create their own sprites, costumes, and backdrops using it.</a:t>
            </a:r>
            <a:endParaRPr/>
          </a:p>
          <a:p>
            <a:pPr>
              <a:lnSpc>
                <a:spcPct val="100000"/>
              </a:lnSpc>
            </a:pPr>
            <a:r>
              <a:rPr b="1" lang="fr-FR" sz="1200">
                <a:solidFill>
                  <a:srgbClr val="000000"/>
                </a:solidFill>
                <a:latin typeface="Futura Condensed"/>
              </a:rPr>
              <a:t>pair programming: </a:t>
            </a:r>
            <a:r>
              <a:rPr lang="fr-FR" sz="1200">
                <a:solidFill>
                  <a:srgbClr val="000000"/>
                </a:solidFill>
                <a:latin typeface="Futura Condensed"/>
              </a:rPr>
              <a:t>A programming methodology in which developers pair up and work side-by-side on a project.</a:t>
            </a:r>
            <a:endParaRPr/>
          </a:p>
          <a:p>
            <a:pPr>
              <a:lnSpc>
                <a:spcPct val="100000"/>
              </a:lnSpc>
            </a:pPr>
            <a:r>
              <a:rPr b="1" lang="fr-FR" sz="1200">
                <a:solidFill>
                  <a:srgbClr val="000000"/>
                </a:solidFill>
                <a:latin typeface="Futura Condensed"/>
              </a:rPr>
              <a:t>parallelism: </a:t>
            </a:r>
            <a:r>
              <a:rPr lang="fr-FR" sz="1200">
                <a:solidFill>
                  <a:srgbClr val="000000"/>
                </a:solidFill>
                <a:latin typeface="Futura Condensed"/>
              </a:rPr>
              <a:t>The computational concept of making things happen at the same time.</a:t>
            </a:r>
            <a:endParaRPr/>
          </a:p>
          <a:p>
            <a:pPr>
              <a:lnSpc>
                <a:spcPct val="100000"/>
              </a:lnSpc>
            </a:pPr>
            <a:r>
              <a:rPr b="1" lang="fr-FR" sz="1200">
                <a:solidFill>
                  <a:srgbClr val="000000"/>
                </a:solidFill>
                <a:latin typeface="Futura Condensed"/>
              </a:rPr>
              <a:t>pass-it-on story: </a:t>
            </a:r>
            <a:r>
              <a:rPr lang="fr-FR" sz="1200">
                <a:solidFill>
                  <a:srgbClr val="000000"/>
                </a:solidFill>
                <a:latin typeface="Futura Condensed"/>
              </a:rPr>
              <a:t>A Scratch project that is started by a pair of people, and then passed on to two other pairs to extend and reimagine.</a:t>
            </a:r>
            <a:endParaRPr/>
          </a:p>
          <a:p>
            <a:pPr>
              <a:lnSpc>
                <a:spcPct val="100000"/>
              </a:lnSpc>
            </a:pPr>
            <a:r>
              <a:rPr b="1" lang="fr-FR" sz="1200">
                <a:solidFill>
                  <a:srgbClr val="000000"/>
                </a:solidFill>
                <a:latin typeface="Futura Condensed"/>
              </a:rPr>
              <a:t>peer interviews: </a:t>
            </a:r>
            <a:r>
              <a:rPr lang="fr-FR" sz="1200">
                <a:solidFill>
                  <a:srgbClr val="000000"/>
                </a:solidFill>
                <a:latin typeface="Futura Condensed"/>
              </a:rPr>
              <a:t>A sharing activity in which students take turns interviewing one another about their processes of reflection, self-assessment, and research.</a:t>
            </a:r>
            <a:endParaRPr/>
          </a:p>
          <a:p>
            <a:pPr>
              <a:lnSpc>
                <a:spcPct val="100000"/>
              </a:lnSpc>
            </a:pPr>
            <a:r>
              <a:rPr b="1" lang="fr-FR" sz="1200">
                <a:solidFill>
                  <a:srgbClr val="000000"/>
                </a:solidFill>
                <a:latin typeface="Futura Condensed"/>
              </a:rPr>
              <a:t>pitch: </a:t>
            </a:r>
            <a:r>
              <a:rPr lang="fr-FR" sz="1200">
                <a:solidFill>
                  <a:srgbClr val="000000"/>
                </a:solidFill>
                <a:latin typeface="Futura Condensed"/>
              </a:rPr>
              <a:t>An activity in which students either announce a project idea in order to recruit other team members, or promote their interests, skills, and talents in order to be recruited by other teams.</a:t>
            </a:r>
            <a:endParaRPr/>
          </a:p>
          <a:p>
            <a:pPr>
              <a:lnSpc>
                <a:spcPct val="100000"/>
              </a:lnSpc>
            </a:pPr>
            <a:r>
              <a:rPr b="1" lang="fr-FR" sz="1200">
                <a:solidFill>
                  <a:srgbClr val="000000"/>
                </a:solidFill>
                <a:latin typeface="Futura Condensed"/>
              </a:rPr>
              <a:t>presentation mode: </a:t>
            </a:r>
            <a:r>
              <a:rPr lang="fr-FR" sz="1200">
                <a:solidFill>
                  <a:srgbClr val="000000"/>
                </a:solidFill>
                <a:latin typeface="Futura Condensed"/>
              </a:rPr>
              <a:t>A display mode in Scratch that allows projects to be viewed at an enlarged size. It is accessed by pressing the button on the top left of the Scratch program. This mode is also called full screen mode or enlarged screen.</a:t>
            </a:r>
            <a:endParaRPr/>
          </a:p>
          <a:p>
            <a:pPr>
              <a:lnSpc>
                <a:spcPct val="100000"/>
              </a:lnSpc>
            </a:pPr>
            <a:r>
              <a:rPr b="1" lang="fr-FR" sz="1200">
                <a:solidFill>
                  <a:srgbClr val="000000"/>
                </a:solidFill>
                <a:latin typeface="Futura Condensed"/>
              </a:rPr>
              <a:t>profile page: </a:t>
            </a:r>
            <a:r>
              <a:rPr lang="fr-FR" sz="1200">
                <a:solidFill>
                  <a:srgbClr val="000000"/>
                </a:solidFill>
                <a:latin typeface="Futura Condensed"/>
              </a:rPr>
              <a:t>A page on the Scratch online community dedicated to displaying information about a Scratch user, such as projects they have created or bookmarked (a.k.a. “favorited”).</a:t>
            </a:r>
            <a:endParaRPr/>
          </a:p>
          <a:p>
            <a:pPr>
              <a:lnSpc>
                <a:spcPct val="100000"/>
              </a:lnSpc>
            </a:pPr>
            <a:r>
              <a:rPr b="1" lang="fr-FR" sz="1200">
                <a:solidFill>
                  <a:srgbClr val="000000"/>
                </a:solidFill>
                <a:latin typeface="Futura Condensed"/>
              </a:rPr>
              <a:t>project editor: </a:t>
            </a:r>
            <a:r>
              <a:rPr lang="fr-FR" sz="1200">
                <a:solidFill>
                  <a:srgbClr val="000000"/>
                </a:solidFill>
                <a:latin typeface="Futura Condensed"/>
              </a:rPr>
              <a:t>A feature of the Scratch online community that allows projects to be modified. This includes the script area (where scripts are assembled), the sprite area (where sprites can be manipulated), and the stage area (where sprites are positioned and where backgrounds can be accessed).</a:t>
            </a:r>
            <a:endParaRPr/>
          </a:p>
          <a:p>
            <a:pPr>
              <a:lnSpc>
                <a:spcPct val="100000"/>
              </a:lnSpc>
            </a:pPr>
            <a:r>
              <a:rPr b="1" lang="fr-FR" sz="1200">
                <a:solidFill>
                  <a:srgbClr val="000000"/>
                </a:solidFill>
                <a:latin typeface="Futura Condensed"/>
              </a:rPr>
              <a:t>red, yellow, green: </a:t>
            </a:r>
            <a:r>
              <a:rPr lang="fr-FR" sz="1200">
                <a:solidFill>
                  <a:srgbClr val="000000"/>
                </a:solidFill>
                <a:latin typeface="Futura Condensed"/>
              </a:rPr>
              <a:t>A reflection and sharing activity in which individuals identify aspects of their projects as not going well or still needing work (“red”), confusing or contentious (“yellow”), or working well (“green”).</a:t>
            </a:r>
            <a:endParaRPr/>
          </a:p>
          <a:p>
            <a:pPr>
              <a:lnSpc>
                <a:spcPct val="100000"/>
              </a:lnSpc>
            </a:pPr>
            <a:r>
              <a:rPr b="1" lang="fr-FR" sz="1200">
                <a:solidFill>
                  <a:srgbClr val="000000"/>
                </a:solidFill>
                <a:latin typeface="Futura Condensed"/>
              </a:rPr>
              <a:t>remix:</a:t>
            </a:r>
            <a:r>
              <a:rPr lang="fr-FR" sz="1200">
                <a:solidFill>
                  <a:srgbClr val="000000"/>
                </a:solidFill>
                <a:latin typeface="Futura Condensed"/>
              </a:rPr>
              <a:t> A creative work that is derived from an original work (or from another remix). A remix typically introduces new content or stylistic elements, while retaining a degree of similarity to the original work.</a:t>
            </a:r>
            <a:endParaRPr/>
          </a:p>
          <a:p>
            <a:pPr>
              <a:lnSpc>
                <a:spcPct val="100000"/>
              </a:lnSpc>
            </a:pPr>
            <a:r>
              <a:rPr b="1" lang="fr-FR" sz="1200">
                <a:solidFill>
                  <a:srgbClr val="000000"/>
                </a:solidFill>
                <a:latin typeface="Futura Condensed"/>
              </a:rPr>
              <a:t>reusing and remixing: </a:t>
            </a:r>
            <a:r>
              <a:rPr lang="fr-FR" sz="1200">
                <a:solidFill>
                  <a:srgbClr val="000000"/>
                </a:solidFill>
                <a:latin typeface="Futura Condensed"/>
              </a:rPr>
              <a:t>The computational practice of making something by building on existing projects or ideas.</a:t>
            </a:r>
            <a:endParaRPr/>
          </a:p>
          <a:p>
            <a:pPr>
              <a:lnSpc>
                <a:spcPct val="100000"/>
              </a:lnSpc>
            </a:pPr>
            <a:r>
              <a:rPr b="1" lang="fr-FR" sz="1200">
                <a:solidFill>
                  <a:srgbClr val="000000"/>
                </a:solidFill>
                <a:latin typeface="Futura Condensed"/>
              </a:rPr>
              <a:t>Scratch screening: </a:t>
            </a:r>
            <a:r>
              <a:rPr lang="fr-FR" sz="1200">
                <a:solidFill>
                  <a:srgbClr val="000000"/>
                </a:solidFill>
                <a:latin typeface="Futura Condensed"/>
              </a:rPr>
              <a:t>A sharing activity in which students gather around to observe each other’s Scratch projects.</a:t>
            </a:r>
            <a:endParaRPr/>
          </a:p>
          <a:p>
            <a:pPr>
              <a:lnSpc>
                <a:spcPct val="100000"/>
              </a:lnSpc>
            </a:pPr>
            <a:r>
              <a:rPr b="1" lang="fr-FR" sz="1200">
                <a:solidFill>
                  <a:srgbClr val="000000"/>
                </a:solidFill>
                <a:latin typeface="Futura Condensed"/>
              </a:rPr>
              <a:t>scripts: </a:t>
            </a:r>
            <a:r>
              <a:rPr lang="fr-FR" sz="1200">
                <a:solidFill>
                  <a:srgbClr val="000000"/>
                </a:solidFill>
                <a:latin typeface="Futura Condensed"/>
              </a:rPr>
              <a:t>One or more Scratch blocks connected together to form a sequence. Scripts begin with an event block that responds to input (e.g., mouse click, broadcast). When triggered, additional blocks connected to the event block are executed one at a time.</a:t>
            </a:r>
            <a:endParaRPr/>
          </a:p>
          <a:p>
            <a:pPr>
              <a:lnSpc>
                <a:spcPct val="100000"/>
              </a:lnSpc>
            </a:pPr>
            <a:r>
              <a:rPr b="1" lang="fr-FR" sz="1200">
                <a:solidFill>
                  <a:srgbClr val="000000"/>
                </a:solidFill>
                <a:latin typeface="Futura Condensed"/>
              </a:rPr>
              <a:t>sensing: </a:t>
            </a:r>
            <a:r>
              <a:rPr lang="fr-FR" sz="1200">
                <a:solidFill>
                  <a:srgbClr val="000000"/>
                </a:solidFill>
                <a:latin typeface="Futura Condensed"/>
              </a:rPr>
              <a:t>One of the ten categories of Scratch blocks. They are color-coded light-blue, and are used to detect different forms of input (e.g., mouse position) or program state (e.g., sprite position).</a:t>
            </a:r>
            <a:endParaRPr/>
          </a:p>
          <a:p>
            <a:pPr>
              <a:lnSpc>
                <a:spcPct val="100000"/>
              </a:lnSpc>
            </a:pPr>
            <a:r>
              <a:rPr b="1" lang="fr-FR" sz="1200">
                <a:solidFill>
                  <a:srgbClr val="000000"/>
                </a:solidFill>
                <a:latin typeface="Futura Condensed"/>
              </a:rPr>
              <a:t>sequence: </a:t>
            </a:r>
            <a:r>
              <a:rPr lang="fr-FR" sz="1200">
                <a:solidFill>
                  <a:srgbClr val="000000"/>
                </a:solidFill>
                <a:latin typeface="Futura Condensed"/>
              </a:rPr>
              <a:t>The computational concept of identifying a series of steps for a task.</a:t>
            </a:r>
            <a:endParaRPr/>
          </a:p>
          <a:p>
            <a:pPr>
              <a:lnSpc>
                <a:spcPct val="100000"/>
              </a:lnSpc>
            </a:pPr>
            <a:r>
              <a:rPr b="1" lang="fr-FR" sz="1200">
                <a:solidFill>
                  <a:srgbClr val="000000"/>
                </a:solidFill>
                <a:latin typeface="Futura Condensed"/>
              </a:rPr>
              <a:t>showcase: </a:t>
            </a:r>
            <a:r>
              <a:rPr lang="fr-FR" sz="1200">
                <a:solidFill>
                  <a:srgbClr val="000000"/>
                </a:solidFill>
                <a:latin typeface="Futura Condensed"/>
              </a:rPr>
              <a:t>A strategy for sharing in which students present their final projects to others and reflect on their design processes and computational creation experiences.</a:t>
            </a:r>
            <a:endParaRPr/>
          </a:p>
        </p:txBody>
      </p:sp>
      <p:sp>
        <p:nvSpPr>
          <p:cNvPr id="93" name="TextShape 2"/>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136</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576720" y="649800"/>
            <a:ext cx="6653880" cy="5143320"/>
          </a:xfrm>
          <a:prstGeom prst="rect">
            <a:avLst/>
          </a:prstGeom>
          <a:noFill/>
          <a:ln>
            <a:noFill/>
          </a:ln>
        </p:spPr>
        <p:txBody>
          <a:bodyPr lIns="0" rIns="0" tIns="0" bIns="0"/>
          <a:p>
            <a:pPr>
              <a:lnSpc>
                <a:spcPct val="100000"/>
              </a:lnSpc>
            </a:pPr>
            <a:r>
              <a:rPr b="1" lang="fr-FR" sz="1200">
                <a:solidFill>
                  <a:srgbClr val="000000"/>
                </a:solidFill>
                <a:latin typeface="Futura Condensed"/>
              </a:rPr>
              <a:t>sound: </a:t>
            </a:r>
            <a:r>
              <a:rPr lang="fr-FR" sz="1200">
                <a:solidFill>
                  <a:srgbClr val="000000"/>
                </a:solidFill>
                <a:latin typeface="Futura Condensed"/>
              </a:rPr>
              <a:t>An audio file that can be played in a Scratch project, available by importing from Scratch's built-in sound library, or creating a new recording. Sounds are played by using sound blocks, which control a sound's volume, tempo, and more.</a:t>
            </a:r>
            <a:endParaRPr/>
          </a:p>
          <a:p>
            <a:pPr>
              <a:lnSpc>
                <a:spcPct val="100000"/>
              </a:lnSpc>
            </a:pPr>
            <a:r>
              <a:rPr b="1" lang="fr-FR" sz="1200">
                <a:solidFill>
                  <a:srgbClr val="000000"/>
                </a:solidFill>
                <a:latin typeface="Futura Condensed"/>
              </a:rPr>
              <a:t>sprite: </a:t>
            </a:r>
            <a:r>
              <a:rPr lang="fr-FR" sz="1200">
                <a:solidFill>
                  <a:srgbClr val="000000"/>
                </a:solidFill>
                <a:latin typeface="Futura Condensed"/>
              </a:rPr>
              <a:t>A media object that performs actions on the stage in a Scratch project.</a:t>
            </a:r>
            <a:endParaRPr/>
          </a:p>
          <a:p>
            <a:pPr>
              <a:lnSpc>
                <a:spcPct val="100000"/>
              </a:lnSpc>
            </a:pPr>
            <a:r>
              <a:rPr b="1" lang="fr-FR" sz="1200">
                <a:solidFill>
                  <a:srgbClr val="000000"/>
                </a:solidFill>
                <a:latin typeface="Futura Condensed"/>
              </a:rPr>
              <a:t>stage: </a:t>
            </a:r>
            <a:r>
              <a:rPr lang="fr-FR" sz="1200">
                <a:solidFill>
                  <a:srgbClr val="000000"/>
                </a:solidFill>
                <a:latin typeface="Futura Condensed"/>
              </a:rPr>
              <a:t>The background of a Scratch project. The stage can have scripts, backdrops (costumes), and sounds, similar to a sprite.</a:t>
            </a:r>
            <a:endParaRPr/>
          </a:p>
          <a:p>
            <a:pPr>
              <a:lnSpc>
                <a:spcPct val="100000"/>
              </a:lnSpc>
            </a:pPr>
            <a:r>
              <a:rPr b="1" lang="fr-FR" sz="1200">
                <a:solidFill>
                  <a:srgbClr val="000000"/>
                </a:solidFill>
                <a:latin typeface="Futura Condensed"/>
              </a:rPr>
              <a:t>studio: </a:t>
            </a:r>
            <a:r>
              <a:rPr lang="fr-FR" sz="1200">
                <a:solidFill>
                  <a:srgbClr val="000000"/>
                </a:solidFill>
                <a:latin typeface="Futura Condensed"/>
              </a:rPr>
              <a:t>A user-created gallery in the Scratch online community that can be used to highlight projects contributed by one or many users.</a:t>
            </a:r>
            <a:endParaRPr/>
          </a:p>
          <a:p>
            <a:pPr>
              <a:lnSpc>
                <a:spcPct val="100000"/>
              </a:lnSpc>
            </a:pPr>
            <a:r>
              <a:rPr b="1" lang="fr-FR" sz="1200">
                <a:solidFill>
                  <a:srgbClr val="000000"/>
                </a:solidFill>
                <a:latin typeface="Futura Condensed"/>
              </a:rPr>
              <a:t>testing and debugging: </a:t>
            </a:r>
            <a:r>
              <a:rPr lang="fr-FR" sz="1200">
                <a:solidFill>
                  <a:srgbClr val="000000"/>
                </a:solidFill>
                <a:latin typeface="Futura Condensed"/>
              </a:rPr>
              <a:t>The computational practice of making sure things work – and finding and solving problems when they arise.</a:t>
            </a:r>
            <a:endParaRPr/>
          </a:p>
          <a:p>
            <a:pPr>
              <a:lnSpc>
                <a:spcPct val="100000"/>
              </a:lnSpc>
            </a:pPr>
            <a:r>
              <a:rPr b="1" lang="fr-FR" sz="1200">
                <a:solidFill>
                  <a:srgbClr val="000000"/>
                </a:solidFill>
                <a:latin typeface="Futura Condensed"/>
              </a:rPr>
              <a:t>theatre metaphor: </a:t>
            </a:r>
            <a:r>
              <a:rPr lang="fr-FR" sz="1200">
                <a:solidFill>
                  <a:srgbClr val="000000"/>
                </a:solidFill>
                <a:latin typeface="Futura Condensed"/>
              </a:rPr>
              <a:t>A way of describing the design of Scratch that emphasizes its intentional similarity to theatre, with actors (sprites), costumes, backdrops, scripts, and a stage.</a:t>
            </a:r>
            <a:endParaRPr/>
          </a:p>
          <a:p>
            <a:pPr>
              <a:lnSpc>
                <a:spcPct val="100000"/>
              </a:lnSpc>
            </a:pPr>
            <a:r>
              <a:rPr b="1" lang="fr-FR" sz="1200">
                <a:solidFill>
                  <a:srgbClr val="000000"/>
                </a:solidFill>
                <a:latin typeface="Futura Condensed"/>
              </a:rPr>
              <a:t>tips window: </a:t>
            </a:r>
            <a:r>
              <a:rPr lang="fr-FR" sz="1200">
                <a:solidFill>
                  <a:srgbClr val="000000"/>
                </a:solidFill>
                <a:latin typeface="Futura Condensed"/>
              </a:rPr>
              <a:t>Built directly into the Project Editor, the Tips Window is a form of getting help in Scratch.</a:t>
            </a:r>
            <a:endParaRPr/>
          </a:p>
          <a:p>
            <a:pPr>
              <a:lnSpc>
                <a:spcPct val="100000"/>
              </a:lnSpc>
            </a:pPr>
            <a:r>
              <a:rPr b="1" lang="fr-FR" sz="1200">
                <a:solidFill>
                  <a:srgbClr val="000000"/>
                </a:solidFill>
                <a:latin typeface="Futura Condensed"/>
              </a:rPr>
              <a:t>unfocus group: </a:t>
            </a:r>
            <a:r>
              <a:rPr lang="fr-FR" sz="1200">
                <a:solidFill>
                  <a:srgbClr val="000000"/>
                </a:solidFill>
                <a:latin typeface="Futura Condensed"/>
              </a:rPr>
              <a:t>An activity in which students share their projects-in-progress and request feedback from a diverse collection of people.</a:t>
            </a:r>
            <a:endParaRPr/>
          </a:p>
          <a:p>
            <a:pPr>
              <a:lnSpc>
                <a:spcPct val="100000"/>
              </a:lnSpc>
            </a:pPr>
            <a:r>
              <a:rPr b="1" lang="fr-FR" sz="1200">
                <a:solidFill>
                  <a:srgbClr val="000000"/>
                </a:solidFill>
                <a:latin typeface="Futura Condensed"/>
              </a:rPr>
              <a:t>variables and lists: </a:t>
            </a:r>
            <a:r>
              <a:rPr lang="fr-FR" sz="1200">
                <a:solidFill>
                  <a:srgbClr val="000000"/>
                </a:solidFill>
                <a:latin typeface="Futura Condensed"/>
              </a:rPr>
              <a:t>A changeable value or collection of values recorded in Scratch’s memory. Variables can store one value at a time, while lists can store multiple values.</a:t>
            </a:r>
            <a:endParaRPr/>
          </a:p>
          <a:p>
            <a:pPr>
              <a:lnSpc>
                <a:spcPct val="100000"/>
              </a:lnSpc>
            </a:pPr>
            <a:r>
              <a:rPr b="1" lang="fr-FR" sz="1200">
                <a:solidFill>
                  <a:srgbClr val="000000"/>
                </a:solidFill>
                <a:latin typeface="Futura Condensed"/>
              </a:rPr>
              <a:t>vector graphic:</a:t>
            </a:r>
            <a:r>
              <a:rPr lang="fr-FR" sz="1200">
                <a:solidFill>
                  <a:srgbClr val="000000"/>
                </a:solidFill>
                <a:latin typeface="Futura Condensed"/>
              </a:rPr>
              <a:t> An image that is defined by a collection of geometric shapes (e.g., circles, rectangles) and colors. Contrast with bitmap.</a:t>
            </a:r>
            <a:endParaRPr/>
          </a:p>
          <a:p>
            <a:pPr>
              <a:lnSpc>
                <a:spcPct val="100000"/>
              </a:lnSpc>
            </a:pPr>
            <a:r>
              <a:rPr b="1" lang="fr-FR" sz="1200">
                <a:solidFill>
                  <a:srgbClr val="000000"/>
                </a:solidFill>
                <a:latin typeface="Futura Condensed"/>
              </a:rPr>
              <a:t>video sensing: </a:t>
            </a:r>
            <a:r>
              <a:rPr lang="fr-FR" sz="1200">
                <a:solidFill>
                  <a:srgbClr val="000000"/>
                </a:solidFill>
                <a:latin typeface="Futura Condensed"/>
              </a:rPr>
              <a:t>A Scratch feature that makes use of video from a webcam to detect motion or display video input on the stage.</a:t>
            </a:r>
            <a:endParaRPr/>
          </a:p>
        </p:txBody>
      </p:sp>
      <p:sp>
        <p:nvSpPr>
          <p:cNvPr id="95" name="CustomShape 2"/>
          <p:cNvSpPr/>
          <p:nvPr/>
        </p:nvSpPr>
        <p:spPr>
          <a:xfrm>
            <a:off x="3887280" y="9535320"/>
            <a:ext cx="3744360" cy="535320"/>
          </a:xfrm>
          <a:prstGeom prst="rect">
            <a:avLst/>
          </a:prstGeom>
          <a:noFill/>
          <a:ln>
            <a:noFill/>
          </a:ln>
        </p:spPr>
        <p:txBody>
          <a:bodyPr anchor="ctr"/>
          <a:p>
            <a:pPr algn="r">
              <a:lnSpc>
                <a:spcPct val="100000"/>
              </a:lnSpc>
            </a:pPr>
            <a:r>
              <a:rPr lang="fr-FR" sz="1200">
                <a:solidFill>
                  <a:srgbClr val="8b8b8b"/>
                </a:solidFill>
                <a:latin typeface="Futura Condensed"/>
              </a:rPr>
              <a:t>137</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138</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457200" y="464040"/>
            <a:ext cx="6891840" cy="898200"/>
          </a:xfrm>
          <a:prstGeom prst="rect">
            <a:avLst/>
          </a:prstGeom>
          <a:noFill/>
          <a:ln>
            <a:noFill/>
          </a:ln>
        </p:spPr>
        <p:txBody>
          <a:bodyPr lIns="90000" rIns="90000" tIns="45000" bIns="45000"/>
          <a:p>
            <a:pPr>
              <a:lnSpc>
                <a:spcPct val="100000"/>
              </a:lnSpc>
            </a:pPr>
            <a:r>
              <a:rPr lang="fr-FR" sz="5300">
                <a:solidFill>
                  <a:srgbClr val="000000"/>
                </a:solidFill>
                <a:latin typeface="Futura Condensed"/>
              </a:rPr>
              <a:t>STANDARDS</a:t>
            </a:r>
            <a:endParaRPr/>
          </a:p>
        </p:txBody>
      </p:sp>
      <p:sp>
        <p:nvSpPr>
          <p:cNvPr id="98" name="CustomShape 2"/>
          <p:cNvSpPr/>
          <p:nvPr/>
        </p:nvSpPr>
        <p:spPr>
          <a:xfrm>
            <a:off x="576720" y="2693880"/>
            <a:ext cx="6653880" cy="8213040"/>
          </a:xfrm>
          <a:prstGeom prst="rect">
            <a:avLst/>
          </a:prstGeom>
          <a:noFill/>
          <a:ln>
            <a:noFill/>
          </a:ln>
        </p:spPr>
        <p:txBody>
          <a:bodyPr lIns="0" rIns="0" tIns="0" bIns="0"/>
          <a:p>
            <a:pPr>
              <a:lnSpc>
                <a:spcPct val="100000"/>
              </a:lnSpc>
            </a:pPr>
            <a:r>
              <a:rPr b="1" lang="fr-FR" sz="1200">
                <a:solidFill>
                  <a:srgbClr val="000000"/>
                </a:solidFill>
                <a:latin typeface="Futura Condensed"/>
              </a:rPr>
              <a:t>Common Core State Standards for Mathematics 2010</a:t>
            </a:r>
            <a:endParaRPr/>
          </a:p>
          <a:p>
            <a:pPr>
              <a:lnSpc>
                <a:spcPct val="100000"/>
              </a:lnSpc>
            </a:pPr>
            <a:r>
              <a:rPr lang="fr-FR" sz="1200">
                <a:solidFill>
                  <a:srgbClr val="000000"/>
                </a:solidFill>
                <a:latin typeface="Futura Condensed"/>
              </a:rPr>
              <a:t>http://www.corestandards.org/wp-content/uploads/Math_Standards.pdf</a:t>
            </a:r>
            <a:endParaRPr/>
          </a:p>
          <a:p>
            <a:pPr>
              <a:lnSpc>
                <a:spcPct val="100000"/>
              </a:lnSpc>
              <a:buFont typeface="Lucida Grande"/>
              <a:buChar char="+"/>
            </a:pPr>
            <a:r>
              <a:rPr lang="fr-FR" sz="1200">
                <a:solidFill>
                  <a:srgbClr val="000000"/>
                </a:solidFill>
                <a:latin typeface="Futura Condensed"/>
              </a:rPr>
              <a:t>Make sense of problems and persevere in solving them – Many guide activities engage students in solving debugging challenges, which encourage students to discover different ways of finding and solving problems. </a:t>
            </a:r>
            <a:r>
              <a:rPr i="1" lang="fr-FR" sz="1200">
                <a:solidFill>
                  <a:srgbClr val="000000"/>
                </a:solidFill>
                <a:latin typeface="Futura Condensed"/>
              </a:rPr>
              <a:t>Example activity: Unit 1 - 4 Debug It!</a:t>
            </a:r>
            <a:endParaRPr/>
          </a:p>
          <a:p>
            <a:pPr>
              <a:lnSpc>
                <a:spcPct val="100000"/>
              </a:lnSpc>
              <a:buFont typeface="Lucida Grande"/>
              <a:buChar char="+"/>
            </a:pPr>
            <a:r>
              <a:rPr lang="fr-FR" sz="1200">
                <a:solidFill>
                  <a:srgbClr val="000000"/>
                </a:solidFill>
                <a:latin typeface="Futura Condensed"/>
              </a:rPr>
              <a:t>Reason Abstractly and Quantitatively – Students can express abstract concepts and demonstrate their understandings of quantitative relationships such as variables through visual representations designed in Scratch. </a:t>
            </a:r>
            <a:r>
              <a:rPr i="1" lang="fr-FR" sz="1200">
                <a:solidFill>
                  <a:srgbClr val="000000"/>
                </a:solidFill>
                <a:latin typeface="Futura Condensed"/>
              </a:rPr>
              <a:t>Example activity: Unit 4 Score</a:t>
            </a:r>
            <a:endParaRPr/>
          </a:p>
          <a:p>
            <a:pPr>
              <a:lnSpc>
                <a:spcPct val="100000"/>
              </a:lnSpc>
              <a:buFont typeface="Lucida Grande"/>
              <a:buChar char="+"/>
            </a:pPr>
            <a:r>
              <a:rPr lang="fr-FR" sz="1200">
                <a:solidFill>
                  <a:srgbClr val="000000"/>
                </a:solidFill>
                <a:latin typeface="Futura Condensed"/>
              </a:rPr>
              <a:t>Model with Mathematics – Certain activities in the guide challenge students to represent previously learned equations, data comparisons, or other mathematical relationships as Scratch programs. </a:t>
            </a:r>
            <a:r>
              <a:rPr i="1" lang="fr-FR" sz="1200">
                <a:solidFill>
                  <a:srgbClr val="000000"/>
                </a:solidFill>
                <a:latin typeface="Futura Condensed"/>
              </a:rPr>
              <a:t>Example activity: Unit 4 Interactions</a:t>
            </a:r>
            <a:endParaRPr/>
          </a:p>
          <a:p>
            <a:pPr>
              <a:lnSpc>
                <a:spcPct val="100000"/>
              </a:lnSpc>
              <a:buFont typeface="Lucida Grande"/>
              <a:buChar char="+"/>
            </a:pPr>
            <a:r>
              <a:rPr lang="fr-FR" sz="1200">
                <a:solidFill>
                  <a:srgbClr val="000000"/>
                </a:solidFill>
                <a:latin typeface="Futura Condensed"/>
              </a:rPr>
              <a:t>Attend to precision – On- and off-screen activities help students recognize the importance of attending to detail when specifying instructions or a sequence of code intended to elicit a particular outcome. </a:t>
            </a:r>
            <a:r>
              <a:rPr i="1" lang="fr-FR" sz="1200">
                <a:solidFill>
                  <a:srgbClr val="000000"/>
                </a:solidFill>
                <a:latin typeface="Futura Condensed"/>
              </a:rPr>
              <a:t>Example activity: Unit 1 Programmed to Dance</a:t>
            </a:r>
            <a:endParaRPr/>
          </a:p>
          <a:p>
            <a:pPr>
              <a:lnSpc>
                <a:spcPct val="100000"/>
              </a:lnSpc>
              <a:buFont typeface="Lucida Grande"/>
              <a:buChar char="+"/>
            </a:pPr>
            <a:r>
              <a:rPr lang="fr-FR" sz="1200">
                <a:solidFill>
                  <a:srgbClr val="000000"/>
                </a:solidFill>
                <a:latin typeface="Futura Condensed"/>
              </a:rPr>
              <a:t>Look for and Make Use of Structure – Looking through scripts during a debugging challenge, reading through someone else’s project code while remixing a project, or reviewing work to build up more complex programs can engage students in looking closely to discern repeated patterns or structure within their own or others’ Scratch programs. </a:t>
            </a:r>
            <a:r>
              <a:rPr i="1" lang="fr-FR" sz="1200">
                <a:solidFill>
                  <a:srgbClr val="000000"/>
                </a:solidFill>
                <a:latin typeface="Futura Condensed"/>
              </a:rPr>
              <a:t>Example activity: Unit 3 Conversations</a:t>
            </a:r>
            <a:endParaRPr/>
          </a:p>
          <a:p>
            <a:pPr>
              <a:lnSpc>
                <a:spcPct val="100000"/>
              </a:lnSpc>
            </a:pPr>
            <a:endParaRPr/>
          </a:p>
          <a:p>
            <a:pPr>
              <a:lnSpc>
                <a:spcPct val="100000"/>
              </a:lnSpc>
            </a:pPr>
            <a:r>
              <a:rPr b="1" lang="fr-FR" sz="1200">
                <a:solidFill>
                  <a:srgbClr val="000000"/>
                </a:solidFill>
                <a:latin typeface="Futura Condensed"/>
              </a:rPr>
              <a:t>Common Core State Standards for English Language Arts/Literacy 2010</a:t>
            </a:r>
            <a:endParaRPr/>
          </a:p>
          <a:p>
            <a:pPr>
              <a:lnSpc>
                <a:spcPct val="100000"/>
              </a:lnSpc>
            </a:pPr>
            <a:r>
              <a:rPr lang="fr-FR" sz="1200">
                <a:solidFill>
                  <a:srgbClr val="000000"/>
                </a:solidFill>
                <a:latin typeface="Futura Condensed"/>
              </a:rPr>
              <a:t>http://www.corestandards.org/wp-content/uploads/ELA_Standards.pdf</a:t>
            </a:r>
            <a:endParaRPr/>
          </a:p>
          <a:p>
            <a:pPr>
              <a:lnSpc>
                <a:spcPct val="100000"/>
              </a:lnSpc>
              <a:buFont typeface="Lucida Grande"/>
              <a:buChar char="+"/>
            </a:pPr>
            <a:r>
              <a:rPr lang="fr-FR" sz="1200">
                <a:solidFill>
                  <a:srgbClr val="000000"/>
                </a:solidFill>
                <a:latin typeface="Futura Condensed"/>
              </a:rPr>
              <a:t>They demonstrate independence. – Most activities and projects in the guide are designed to be self-directed or can be easily adjusted to accommodate independent work, although collaborative projects and group work are encouraged. </a:t>
            </a:r>
            <a:r>
              <a:rPr i="1" lang="fr-FR" sz="1200">
                <a:solidFill>
                  <a:srgbClr val="000000"/>
                </a:solidFill>
                <a:latin typeface="Futura Condensed"/>
              </a:rPr>
              <a:t>Example activity: Unit 1 About Me</a:t>
            </a:r>
            <a:endParaRPr/>
          </a:p>
          <a:p>
            <a:pPr>
              <a:lnSpc>
                <a:spcPct val="100000"/>
              </a:lnSpc>
              <a:buFont typeface="Lucida Grande"/>
              <a:buChar char="+"/>
            </a:pPr>
            <a:r>
              <a:rPr lang="fr-FR" sz="1200">
                <a:solidFill>
                  <a:srgbClr val="000000"/>
                </a:solidFill>
                <a:latin typeface="Futura Condensed"/>
              </a:rPr>
              <a:t>They respond to the varying demands of audience, task, purpose, and discipline. – Students are made aware of varying types of audience, task, purpose, and discipline when sharing projects to the worldwide Scratch online community or designing projects and activities for others. </a:t>
            </a:r>
            <a:r>
              <a:rPr i="1" lang="fr-FR" sz="1200">
                <a:solidFill>
                  <a:srgbClr val="000000"/>
                </a:solidFill>
                <a:latin typeface="Futura Condensed"/>
              </a:rPr>
              <a:t>Example activity: Unit 5 Activity Design</a:t>
            </a:r>
            <a:endParaRPr/>
          </a:p>
          <a:p>
            <a:pPr>
              <a:lnSpc>
                <a:spcPct val="100000"/>
              </a:lnSpc>
              <a:buFont typeface="Lucida Grande"/>
              <a:buChar char="+"/>
            </a:pPr>
            <a:r>
              <a:rPr lang="fr-FR" sz="1200">
                <a:solidFill>
                  <a:srgbClr val="000000"/>
                </a:solidFill>
                <a:latin typeface="Futura Condensed"/>
              </a:rPr>
              <a:t>They comprehend as well as critique. – A variety of feedback exercises and collaborative projects engage students in sharing works-in-progress, asking questions, and exchanging constructive critique. </a:t>
            </a:r>
            <a:r>
              <a:rPr i="1" lang="fr-FR" sz="1200">
                <a:solidFill>
                  <a:srgbClr val="000000"/>
                </a:solidFill>
                <a:latin typeface="Futura Condensed"/>
              </a:rPr>
              <a:t>Example activity: Unit 0 Critique Group</a:t>
            </a:r>
            <a:endParaRPr/>
          </a:p>
          <a:p>
            <a:pPr>
              <a:lnSpc>
                <a:spcPct val="100000"/>
              </a:lnSpc>
              <a:buFont typeface="Lucida Grande"/>
              <a:buChar char="+"/>
            </a:pPr>
            <a:r>
              <a:rPr lang="fr-FR" sz="1200">
                <a:solidFill>
                  <a:srgbClr val="000000"/>
                </a:solidFill>
                <a:latin typeface="Futura Condensed"/>
              </a:rPr>
              <a:t>They use technology and digital media strategically and capably. – During self-directed activities, students learn to navigate to different parts of the Scratch website to develop projects, search for inspiration, connect with others, and pursue personal learning goals. </a:t>
            </a:r>
            <a:r>
              <a:rPr i="1" lang="fr-FR" sz="1200">
                <a:solidFill>
                  <a:srgbClr val="000000"/>
                </a:solidFill>
                <a:latin typeface="Futura Condensed"/>
              </a:rPr>
              <a:t>Example activity: Unit 5 Know Want Learn</a:t>
            </a:r>
            <a:endParaRPr/>
          </a:p>
          <a:p>
            <a:pPr>
              <a:lnSpc>
                <a:spcPct val="100000"/>
              </a:lnSpc>
              <a:buFont typeface="Lucida Grande"/>
              <a:buChar char="+"/>
            </a:pPr>
            <a:r>
              <a:rPr lang="fr-FR" sz="1200">
                <a:solidFill>
                  <a:srgbClr val="000000"/>
                </a:solidFill>
                <a:latin typeface="Futura Condensed"/>
              </a:rPr>
              <a:t>They come to understand other perspectives and cultures. – In remixing others’ projects, students need to read, understand, and interpret the code and intention of work that is not their own. When building up collaborative projects, students learn to cooperate, compromise, and share work with others. </a:t>
            </a:r>
            <a:r>
              <a:rPr i="1" lang="fr-FR" sz="1200">
                <a:solidFill>
                  <a:srgbClr val="000000"/>
                </a:solidFill>
                <a:latin typeface="Futura Condensed"/>
              </a:rPr>
              <a:t>Example Activity: Unit 3 Pass It On</a:t>
            </a:r>
            <a:endParaRPr/>
          </a:p>
        </p:txBody>
      </p:sp>
      <p:sp>
        <p:nvSpPr>
          <p:cNvPr id="99" name="CustomShape 3"/>
          <p:cNvSpPr/>
          <p:nvPr/>
        </p:nvSpPr>
        <p:spPr>
          <a:xfrm>
            <a:off x="486720" y="1371960"/>
            <a:ext cx="6806880" cy="1581480"/>
          </a:xfrm>
          <a:prstGeom prst="rect">
            <a:avLst/>
          </a:prstGeom>
          <a:noFill/>
          <a:ln>
            <a:noFill/>
          </a:ln>
        </p:spPr>
        <p:txBody>
          <a:bodyPr lIns="90000" rIns="90000" tIns="45000" bIns="45000"/>
          <a:p>
            <a:pPr>
              <a:lnSpc>
                <a:spcPct val="100000"/>
              </a:lnSpc>
            </a:pPr>
            <a:r>
              <a:rPr lang="fr-FR" sz="1400">
                <a:solidFill>
                  <a:srgbClr val="000000"/>
                </a:solidFill>
                <a:latin typeface="Futura Condensed"/>
              </a:rPr>
              <a:t>The activities in this guide make connections to several different K-12 curriculum standards, including the Common Core State Standards, the CSTA K-12 Computer Science Standards, and ISTE NETS. We have included connections to Common Core Standards as an example. </a:t>
            </a:r>
            <a:endParaRPr/>
          </a:p>
          <a:p>
            <a:pPr>
              <a:lnSpc>
                <a:spcPct val="100000"/>
              </a:lnSpc>
            </a:pPr>
            <a:endParaRPr/>
          </a:p>
          <a:p>
            <a:pPr>
              <a:lnSpc>
                <a:spcPct val="100000"/>
              </a:lnSpc>
            </a:pPr>
            <a:r>
              <a:rPr lang="fr-FR" sz="1400">
                <a:solidFill>
                  <a:srgbClr val="000000"/>
                </a:solidFill>
                <a:latin typeface="Futura Condensed"/>
              </a:rPr>
              <a:t>For more connections, please visit the guide site at http://scratched.gse.harvard.edu/guide</a:t>
            </a:r>
            <a:endParaRPr/>
          </a:p>
        </p:txBody>
      </p:sp>
      <p:sp>
        <p:nvSpPr>
          <p:cNvPr id="100" name="CustomShape 4"/>
          <p:cNvSpPr/>
          <p:nvPr/>
        </p:nvSpPr>
        <p:spPr>
          <a:xfrm>
            <a:off x="3887280" y="9535320"/>
            <a:ext cx="3744360" cy="535320"/>
          </a:xfrm>
          <a:prstGeom prst="rect">
            <a:avLst/>
          </a:prstGeom>
          <a:noFill/>
          <a:ln>
            <a:noFill/>
          </a:ln>
        </p:spPr>
        <p:txBody>
          <a:bodyPr anchor="ctr"/>
          <a:p>
            <a:pPr algn="r">
              <a:lnSpc>
                <a:spcPct val="100000"/>
              </a:lnSpc>
            </a:pPr>
            <a:r>
              <a:rPr lang="fr-FR" sz="1200">
                <a:solidFill>
                  <a:srgbClr val="8b8b8b"/>
                </a:solidFill>
                <a:latin typeface="Futura Condensed"/>
              </a:rPr>
              <a:t>139</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140</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457200" y="464040"/>
            <a:ext cx="6864120" cy="1705320"/>
          </a:xfrm>
          <a:prstGeom prst="rect">
            <a:avLst/>
          </a:prstGeom>
          <a:noFill/>
          <a:ln>
            <a:noFill/>
          </a:ln>
        </p:spPr>
        <p:txBody>
          <a:bodyPr lIns="90000" rIns="90000" tIns="45000" bIns="45000"/>
          <a:p>
            <a:pPr>
              <a:lnSpc>
                <a:spcPct val="100000"/>
              </a:lnSpc>
            </a:pPr>
            <a:r>
              <a:rPr lang="fr-FR" sz="5300">
                <a:solidFill>
                  <a:srgbClr val="000000"/>
                </a:solidFill>
                <a:latin typeface="Futura Condensed"/>
              </a:rPr>
              <a:t>COMPUTATIONAL THINKING</a:t>
            </a:r>
            <a:endParaRPr/>
          </a:p>
        </p:txBody>
      </p:sp>
      <p:graphicFrame>
        <p:nvGraphicFramePr>
          <p:cNvPr id="103" name="Table 2"/>
          <p:cNvGraphicFramePr/>
          <p:nvPr/>
        </p:nvGraphicFramePr>
        <p:xfrm>
          <a:off x="586800" y="3328560"/>
          <a:ext cx="6630840" cy="2250000"/>
        </p:xfrm>
        <a:graphic>
          <a:graphicData uri="http://schemas.openxmlformats.org/drawingml/2006/table">
            <a:tbl>
              <a:tblPr/>
              <a:tblGrid>
                <a:gridCol w="1700280"/>
                <a:gridCol w="4930560"/>
              </a:tblGrid>
              <a:tr h="281160">
                <a:tc>
                  <a:txBody>
                    <a:bodyPr/>
                    <a:p>
                      <a:pPr>
                        <a:lnSpc>
                          <a:spcPct val="100000"/>
                        </a:lnSpc>
                      </a:pPr>
                      <a:r>
                        <a:rPr b="1" lang="fr-FR" sz="1200">
                          <a:solidFill>
                            <a:srgbClr val="000000"/>
                          </a:solidFill>
                          <a:latin typeface="Futura Condensed"/>
                        </a:rPr>
                        <a:t>CONCEPT</a:t>
                      </a:r>
                      <a:endParaRPr/>
                    </a:p>
                  </a:txBody>
                  <a:tcPr/>
                </a:tc>
                <a:tc>
                  <a:txBody>
                    <a:bodyPr/>
                    <a:p>
                      <a:pPr>
                        <a:lnSpc>
                          <a:spcPct val="100000"/>
                        </a:lnSpc>
                      </a:pPr>
                      <a:r>
                        <a:rPr b="1" lang="fr-FR" sz="1200">
                          <a:solidFill>
                            <a:srgbClr val="000000"/>
                          </a:solidFill>
                          <a:latin typeface="Futura Condensed"/>
                        </a:rPr>
                        <a:t>DESCRIPTION</a:t>
                      </a:r>
                      <a:endParaRPr/>
                    </a:p>
                  </a:txBody>
                  <a:tcPr/>
                </a:tc>
              </a:tr>
              <a:tr h="281160">
                <a:tc>
                  <a:txBody>
                    <a:bodyPr/>
                    <a:p>
                      <a:pPr>
                        <a:lnSpc>
                          <a:spcPct val="100000"/>
                        </a:lnSpc>
                      </a:pPr>
                      <a:r>
                        <a:rPr lang="fr-FR" sz="1200">
                          <a:solidFill>
                            <a:srgbClr val="000000"/>
                          </a:solidFill>
                          <a:latin typeface="Futura Condensed"/>
                        </a:rPr>
                        <a:t>sequence</a:t>
                      </a:r>
                      <a:endParaRPr/>
                    </a:p>
                  </a:txBody>
                  <a:tcPr/>
                </a:tc>
                <a:tc>
                  <a:txBody>
                    <a:bodyPr/>
                    <a:p>
                      <a:pPr>
                        <a:lnSpc>
                          <a:spcPct val="100000"/>
                        </a:lnSpc>
                      </a:pPr>
                      <a:r>
                        <a:rPr lang="fr-FR" sz="1200">
                          <a:solidFill>
                            <a:srgbClr val="000000"/>
                          </a:solidFill>
                          <a:latin typeface="Futura Condensed"/>
                        </a:rPr>
                        <a:t>identifying a series of steps for a task</a:t>
                      </a:r>
                      <a:endParaRPr/>
                    </a:p>
                  </a:txBody>
                  <a:tcPr/>
                </a:tc>
              </a:tr>
              <a:tr h="281160">
                <a:tc>
                  <a:txBody>
                    <a:bodyPr/>
                    <a:p>
                      <a:pPr>
                        <a:lnSpc>
                          <a:spcPct val="100000"/>
                        </a:lnSpc>
                      </a:pPr>
                      <a:r>
                        <a:rPr lang="fr-FR" sz="1200">
                          <a:solidFill>
                            <a:srgbClr val="000000"/>
                          </a:solidFill>
                          <a:latin typeface="Futura Condensed"/>
                        </a:rPr>
                        <a:t>loops</a:t>
                      </a:r>
                      <a:endParaRPr/>
                    </a:p>
                  </a:txBody>
                  <a:tcPr/>
                </a:tc>
                <a:tc>
                  <a:txBody>
                    <a:bodyPr/>
                    <a:p>
                      <a:pPr>
                        <a:lnSpc>
                          <a:spcPct val="100000"/>
                        </a:lnSpc>
                      </a:pPr>
                      <a:r>
                        <a:rPr lang="fr-FR" sz="1200">
                          <a:solidFill>
                            <a:srgbClr val="000000"/>
                          </a:solidFill>
                          <a:latin typeface="Futura Condensed"/>
                        </a:rPr>
                        <a:t>running the same sequence multiple times</a:t>
                      </a:r>
                      <a:endParaRPr/>
                    </a:p>
                  </a:txBody>
                  <a:tcPr/>
                </a:tc>
              </a:tr>
              <a:tr h="281160">
                <a:tc>
                  <a:txBody>
                    <a:bodyPr/>
                    <a:p>
                      <a:pPr>
                        <a:lnSpc>
                          <a:spcPct val="100000"/>
                        </a:lnSpc>
                      </a:pPr>
                      <a:r>
                        <a:rPr lang="fr-FR" sz="1200">
                          <a:solidFill>
                            <a:srgbClr val="000000"/>
                          </a:solidFill>
                          <a:latin typeface="Futura Condensed"/>
                        </a:rPr>
                        <a:t>parallelism</a:t>
                      </a:r>
                      <a:endParaRPr/>
                    </a:p>
                  </a:txBody>
                  <a:tcPr/>
                </a:tc>
                <a:tc>
                  <a:txBody>
                    <a:bodyPr/>
                    <a:p>
                      <a:pPr>
                        <a:lnSpc>
                          <a:spcPct val="100000"/>
                        </a:lnSpc>
                      </a:pPr>
                      <a:r>
                        <a:rPr lang="fr-FR" sz="1200">
                          <a:solidFill>
                            <a:srgbClr val="000000"/>
                          </a:solidFill>
                          <a:latin typeface="Futura Condensed"/>
                        </a:rPr>
                        <a:t>making things happen at the same time</a:t>
                      </a:r>
                      <a:endParaRPr/>
                    </a:p>
                  </a:txBody>
                  <a:tcPr/>
                </a:tc>
              </a:tr>
              <a:tr h="281160">
                <a:tc>
                  <a:txBody>
                    <a:bodyPr/>
                    <a:p>
                      <a:pPr>
                        <a:lnSpc>
                          <a:spcPct val="100000"/>
                        </a:lnSpc>
                      </a:pPr>
                      <a:r>
                        <a:rPr lang="fr-FR" sz="1200">
                          <a:solidFill>
                            <a:srgbClr val="000000"/>
                          </a:solidFill>
                          <a:latin typeface="Futura Condensed"/>
                        </a:rPr>
                        <a:t>events</a:t>
                      </a:r>
                      <a:endParaRPr/>
                    </a:p>
                  </a:txBody>
                  <a:tcPr/>
                </a:tc>
                <a:tc>
                  <a:txBody>
                    <a:bodyPr/>
                    <a:p>
                      <a:pPr>
                        <a:lnSpc>
                          <a:spcPct val="100000"/>
                        </a:lnSpc>
                      </a:pPr>
                      <a:r>
                        <a:rPr lang="fr-FR" sz="1200">
                          <a:solidFill>
                            <a:srgbClr val="000000"/>
                          </a:solidFill>
                          <a:latin typeface="Futura Condensed"/>
                        </a:rPr>
                        <a:t>one thing causing another thing to happen</a:t>
                      </a:r>
                      <a:endParaRPr/>
                    </a:p>
                  </a:txBody>
                  <a:tcPr/>
                </a:tc>
              </a:tr>
              <a:tr h="281160">
                <a:tc>
                  <a:txBody>
                    <a:bodyPr/>
                    <a:p>
                      <a:pPr>
                        <a:lnSpc>
                          <a:spcPct val="100000"/>
                        </a:lnSpc>
                      </a:pPr>
                      <a:r>
                        <a:rPr lang="fr-FR" sz="1200">
                          <a:solidFill>
                            <a:srgbClr val="000000"/>
                          </a:solidFill>
                          <a:latin typeface="Futura Condensed"/>
                        </a:rPr>
                        <a:t>conditionals</a:t>
                      </a:r>
                      <a:endParaRPr/>
                    </a:p>
                  </a:txBody>
                  <a:tcPr/>
                </a:tc>
                <a:tc>
                  <a:txBody>
                    <a:bodyPr/>
                    <a:p>
                      <a:pPr>
                        <a:lnSpc>
                          <a:spcPct val="100000"/>
                        </a:lnSpc>
                      </a:pPr>
                      <a:r>
                        <a:rPr lang="fr-FR" sz="1200">
                          <a:solidFill>
                            <a:srgbClr val="000000"/>
                          </a:solidFill>
                          <a:latin typeface="Futura Condensed"/>
                        </a:rPr>
                        <a:t>making decisions based on conditions</a:t>
                      </a:r>
                      <a:endParaRPr/>
                    </a:p>
                  </a:txBody>
                  <a:tcPr/>
                </a:tc>
              </a:tr>
              <a:tr h="281160">
                <a:tc>
                  <a:txBody>
                    <a:bodyPr/>
                    <a:p>
                      <a:pPr>
                        <a:lnSpc>
                          <a:spcPct val="100000"/>
                        </a:lnSpc>
                      </a:pPr>
                      <a:r>
                        <a:rPr lang="fr-FR" sz="1200">
                          <a:solidFill>
                            <a:srgbClr val="000000"/>
                          </a:solidFill>
                          <a:latin typeface="Futura Condensed"/>
                        </a:rPr>
                        <a:t>operators</a:t>
                      </a:r>
                      <a:endParaRPr/>
                    </a:p>
                  </a:txBody>
                  <a:tcPr/>
                </a:tc>
                <a:tc>
                  <a:txBody>
                    <a:bodyPr/>
                    <a:p>
                      <a:pPr>
                        <a:lnSpc>
                          <a:spcPct val="100000"/>
                        </a:lnSpc>
                      </a:pPr>
                      <a:r>
                        <a:rPr lang="fr-FR" sz="1200">
                          <a:solidFill>
                            <a:srgbClr val="000000"/>
                          </a:solidFill>
                          <a:latin typeface="Futura Condensed"/>
                        </a:rPr>
                        <a:t>support for mathematical and logical expressions</a:t>
                      </a:r>
                      <a:endParaRPr/>
                    </a:p>
                  </a:txBody>
                  <a:tcPr/>
                </a:tc>
              </a:tr>
              <a:tr h="281880">
                <a:tc>
                  <a:txBody>
                    <a:bodyPr/>
                    <a:p>
                      <a:pPr>
                        <a:lnSpc>
                          <a:spcPct val="100000"/>
                        </a:lnSpc>
                      </a:pPr>
                      <a:r>
                        <a:rPr lang="fr-FR" sz="1200">
                          <a:solidFill>
                            <a:srgbClr val="000000"/>
                          </a:solidFill>
                          <a:latin typeface="Futura Condensed"/>
                        </a:rPr>
                        <a:t>data</a:t>
                      </a:r>
                      <a:endParaRPr/>
                    </a:p>
                  </a:txBody>
                  <a:tcPr/>
                </a:tc>
                <a:tc>
                  <a:txBody>
                    <a:bodyPr/>
                    <a:p>
                      <a:pPr>
                        <a:lnSpc>
                          <a:spcPct val="100000"/>
                        </a:lnSpc>
                      </a:pPr>
                      <a:r>
                        <a:rPr lang="fr-FR" sz="1200">
                          <a:solidFill>
                            <a:srgbClr val="000000"/>
                          </a:solidFill>
                          <a:latin typeface="Futura Condensed"/>
                        </a:rPr>
                        <a:t>storing, retrieving, and updating values</a:t>
                      </a:r>
                      <a:endParaRPr/>
                    </a:p>
                  </a:txBody>
                  <a:tcPr/>
                </a:tc>
              </a:tr>
            </a:tbl>
          </a:graphicData>
        </a:graphic>
      </p:graphicFrame>
      <p:sp>
        <p:nvSpPr>
          <p:cNvPr id="104" name="CustomShape 3"/>
          <p:cNvSpPr/>
          <p:nvPr/>
        </p:nvSpPr>
        <p:spPr>
          <a:xfrm>
            <a:off x="576720" y="3053160"/>
            <a:ext cx="6640560" cy="213480"/>
          </a:xfrm>
          <a:prstGeom prst="rect">
            <a:avLst/>
          </a:prstGeom>
          <a:noFill/>
          <a:ln>
            <a:noFill/>
          </a:ln>
        </p:spPr>
        <p:txBody>
          <a:bodyPr lIns="0" rIns="0" tIns="0" bIns="0"/>
          <a:p>
            <a:pPr>
              <a:lnSpc>
                <a:spcPct val="100000"/>
              </a:lnSpc>
            </a:pPr>
            <a:r>
              <a:rPr b="1" lang="fr-FR" sz="1400">
                <a:solidFill>
                  <a:srgbClr val="000000"/>
                </a:solidFill>
                <a:latin typeface="Futura Condensed"/>
              </a:rPr>
              <a:t>COMPUTATIONAL CONCEPTS</a:t>
            </a:r>
            <a:endParaRPr/>
          </a:p>
        </p:txBody>
      </p:sp>
      <p:graphicFrame>
        <p:nvGraphicFramePr>
          <p:cNvPr id="105" name="Table 4"/>
          <p:cNvGraphicFramePr/>
          <p:nvPr/>
        </p:nvGraphicFramePr>
        <p:xfrm>
          <a:off x="586800" y="6049800"/>
          <a:ext cx="6630840" cy="1406160"/>
        </p:xfrm>
        <a:graphic>
          <a:graphicData uri="http://schemas.openxmlformats.org/drawingml/2006/table">
            <a:tbl>
              <a:tblPr/>
              <a:tblGrid>
                <a:gridCol w="1700280"/>
                <a:gridCol w="4930560"/>
              </a:tblGrid>
              <a:tr h="274320">
                <a:tc>
                  <a:txBody>
                    <a:bodyPr/>
                    <a:p>
                      <a:pPr>
                        <a:lnSpc>
                          <a:spcPct val="100000"/>
                        </a:lnSpc>
                      </a:pPr>
                      <a:r>
                        <a:rPr b="1" lang="fr-FR" sz="1200">
                          <a:solidFill>
                            <a:srgbClr val="000000"/>
                          </a:solidFill>
                          <a:latin typeface="Futura Condensed"/>
                        </a:rPr>
                        <a:t>PRACTICE</a:t>
                      </a:r>
                      <a:endParaRPr/>
                    </a:p>
                  </a:txBody>
                  <a:tcPr/>
                </a:tc>
                <a:tc>
                  <a:txBody>
                    <a:bodyPr/>
                    <a:p>
                      <a:pPr>
                        <a:lnSpc>
                          <a:spcPct val="100000"/>
                        </a:lnSpc>
                      </a:pPr>
                      <a:r>
                        <a:rPr b="1" lang="fr-FR" sz="1200">
                          <a:solidFill>
                            <a:srgbClr val="000000"/>
                          </a:solidFill>
                          <a:latin typeface="Futura Condensed"/>
                        </a:rPr>
                        <a:t>DESCRIPTION</a:t>
                      </a:r>
                      <a:endParaRPr/>
                    </a:p>
                  </a:txBody>
                  <a:tcPr/>
                </a:tc>
              </a:tr>
              <a:tr h="456840">
                <a:tc>
                  <a:txBody>
                    <a:bodyPr/>
                    <a:p>
                      <a:pPr>
                        <a:lnSpc>
                          <a:spcPct val="100000"/>
                        </a:lnSpc>
                      </a:pPr>
                      <a:r>
                        <a:rPr lang="fr-FR" sz="1200">
                          <a:solidFill>
                            <a:srgbClr val="000000"/>
                          </a:solidFill>
                          <a:latin typeface="Futura Condensed"/>
                        </a:rPr>
                        <a:t>experimenting and iterating</a:t>
                      </a:r>
                      <a:endParaRPr/>
                    </a:p>
                  </a:txBody>
                  <a:tcPr/>
                </a:tc>
                <a:tc>
                  <a:txBody>
                    <a:bodyPr/>
                    <a:p>
                      <a:pPr>
                        <a:lnSpc>
                          <a:spcPct val="100000"/>
                        </a:lnSpc>
                      </a:pPr>
                      <a:r>
                        <a:rPr lang="fr-FR" sz="1200">
                          <a:solidFill>
                            <a:srgbClr val="000000"/>
                          </a:solidFill>
                          <a:latin typeface="Futura Condensed"/>
                        </a:rPr>
                        <a:t>developing a little bit, then trying it out, then developing some more</a:t>
                      </a:r>
                      <a:endParaRPr/>
                    </a:p>
                  </a:txBody>
                  <a:tcPr/>
                </a:tc>
              </a:tr>
              <a:tr h="456840">
                <a:tc>
                  <a:txBody>
                    <a:bodyPr/>
                    <a:p>
                      <a:pPr>
                        <a:lnSpc>
                          <a:spcPct val="100000"/>
                        </a:lnSpc>
                      </a:pPr>
                      <a:r>
                        <a:rPr lang="fr-FR" sz="1200">
                          <a:solidFill>
                            <a:srgbClr val="000000"/>
                          </a:solidFill>
                          <a:latin typeface="Futura Condensed"/>
                        </a:rPr>
                        <a:t>testing and debugging</a:t>
                      </a:r>
                      <a:endParaRPr/>
                    </a:p>
                  </a:txBody>
                  <a:tcPr/>
                </a:tc>
                <a:tc>
                  <a:txBody>
                    <a:bodyPr/>
                    <a:p>
                      <a:pPr>
                        <a:lnSpc>
                          <a:spcPct val="100000"/>
                        </a:lnSpc>
                      </a:pPr>
                      <a:r>
                        <a:rPr lang="fr-FR" sz="1200">
                          <a:solidFill>
                            <a:srgbClr val="000000"/>
                          </a:solidFill>
                          <a:latin typeface="Futura Condensed"/>
                        </a:rPr>
                        <a:t>making sure things work – and finding and solving problems when they arise</a:t>
                      </a:r>
                      <a:endParaRPr/>
                    </a:p>
                  </a:txBody>
                  <a:tcPr/>
                </a:tc>
              </a:tr>
              <a:tr h="456840">
                <a:tc>
                  <a:txBody>
                    <a:bodyPr/>
                    <a:p>
                      <a:pPr>
                        <a:lnSpc>
                          <a:spcPct val="100000"/>
                        </a:lnSpc>
                      </a:pPr>
                      <a:r>
                        <a:rPr lang="fr-FR" sz="1200">
                          <a:solidFill>
                            <a:srgbClr val="000000"/>
                          </a:solidFill>
                          <a:latin typeface="Futura Condensed"/>
                        </a:rPr>
                        <a:t>reusing and remixing</a:t>
                      </a:r>
                      <a:endParaRPr/>
                    </a:p>
                  </a:txBody>
                  <a:tcPr/>
                </a:tc>
                <a:tc>
                  <a:txBody>
                    <a:bodyPr/>
                    <a:p>
                      <a:pPr>
                        <a:lnSpc>
                          <a:spcPct val="100000"/>
                        </a:lnSpc>
                      </a:pPr>
                      <a:r>
                        <a:rPr lang="fr-FR" sz="1200">
                          <a:solidFill>
                            <a:srgbClr val="000000"/>
                          </a:solidFill>
                          <a:latin typeface="Futura Condensed"/>
                        </a:rPr>
                        <a:t>making something by building on existing projects or ideas</a:t>
                      </a:r>
                      <a:endParaRPr/>
                    </a:p>
                  </a:txBody>
                  <a:tcPr/>
                </a:tc>
              </a:tr>
              <a:tr h="456840">
                <a:tc>
                  <a:txBody>
                    <a:bodyPr/>
                    <a:p>
                      <a:pPr>
                        <a:lnSpc>
                          <a:spcPct val="100000"/>
                        </a:lnSpc>
                      </a:pPr>
                      <a:r>
                        <a:rPr lang="fr-FR" sz="1200">
                          <a:solidFill>
                            <a:srgbClr val="000000"/>
                          </a:solidFill>
                          <a:latin typeface="Futura Condensed"/>
                        </a:rPr>
                        <a:t>abstracting and modularizing</a:t>
                      </a:r>
                      <a:endParaRPr/>
                    </a:p>
                  </a:txBody>
                  <a:tcPr/>
                </a:tc>
                <a:tc>
                  <a:txBody>
                    <a:bodyPr/>
                    <a:p>
                      <a:pPr>
                        <a:lnSpc>
                          <a:spcPct val="100000"/>
                        </a:lnSpc>
                      </a:pPr>
                      <a:r>
                        <a:rPr lang="fr-FR" sz="1200">
                          <a:solidFill>
                            <a:srgbClr val="000000"/>
                          </a:solidFill>
                          <a:latin typeface="Futura Condensed"/>
                        </a:rPr>
                        <a:t>exploring connections between the whole and the parts</a:t>
                      </a:r>
                      <a:endParaRPr/>
                    </a:p>
                  </a:txBody>
                  <a:tcPr/>
                </a:tc>
              </a:tr>
            </a:tbl>
          </a:graphicData>
        </a:graphic>
      </p:graphicFrame>
      <p:sp>
        <p:nvSpPr>
          <p:cNvPr id="106" name="CustomShape 5"/>
          <p:cNvSpPr/>
          <p:nvPr/>
        </p:nvSpPr>
        <p:spPr>
          <a:xfrm>
            <a:off x="576720" y="5774400"/>
            <a:ext cx="6640560" cy="213480"/>
          </a:xfrm>
          <a:prstGeom prst="rect">
            <a:avLst/>
          </a:prstGeom>
          <a:noFill/>
          <a:ln>
            <a:noFill/>
          </a:ln>
        </p:spPr>
        <p:txBody>
          <a:bodyPr lIns="0" rIns="0" tIns="0" bIns="0"/>
          <a:p>
            <a:pPr>
              <a:lnSpc>
                <a:spcPct val="100000"/>
              </a:lnSpc>
            </a:pPr>
            <a:r>
              <a:rPr b="1" lang="fr-FR" sz="1400">
                <a:solidFill>
                  <a:srgbClr val="000000"/>
                </a:solidFill>
                <a:latin typeface="Futura Condensed"/>
              </a:rPr>
              <a:t>COMPUTATIONAL PRACTICES</a:t>
            </a:r>
            <a:endParaRPr/>
          </a:p>
        </p:txBody>
      </p:sp>
      <p:graphicFrame>
        <p:nvGraphicFramePr>
          <p:cNvPr id="107" name="Table 6"/>
          <p:cNvGraphicFramePr/>
          <p:nvPr/>
        </p:nvGraphicFramePr>
        <p:xfrm>
          <a:off x="586800" y="7949520"/>
          <a:ext cx="6630840" cy="1652400"/>
        </p:xfrm>
        <a:graphic>
          <a:graphicData uri="http://schemas.openxmlformats.org/drawingml/2006/table">
            <a:tbl>
              <a:tblPr/>
              <a:tblGrid>
                <a:gridCol w="1700280"/>
                <a:gridCol w="4930560"/>
              </a:tblGrid>
              <a:tr h="274320">
                <a:tc>
                  <a:txBody>
                    <a:bodyPr/>
                    <a:p>
                      <a:pPr>
                        <a:lnSpc>
                          <a:spcPct val="100000"/>
                        </a:lnSpc>
                      </a:pPr>
                      <a:r>
                        <a:rPr b="1" lang="fr-FR" sz="1200">
                          <a:solidFill>
                            <a:srgbClr val="000000"/>
                          </a:solidFill>
                          <a:latin typeface="Futura Condensed"/>
                        </a:rPr>
                        <a:t>PERSPECTIVE</a:t>
                      </a:r>
                      <a:endParaRPr/>
                    </a:p>
                  </a:txBody>
                  <a:tcPr/>
                </a:tc>
                <a:tc>
                  <a:txBody>
                    <a:bodyPr/>
                    <a:p>
                      <a:pPr>
                        <a:lnSpc>
                          <a:spcPct val="100000"/>
                        </a:lnSpc>
                      </a:pPr>
                      <a:r>
                        <a:rPr b="1" lang="fr-FR" sz="1200">
                          <a:solidFill>
                            <a:srgbClr val="000000"/>
                          </a:solidFill>
                          <a:latin typeface="Futura Condensed"/>
                        </a:rPr>
                        <a:t>DESCRIPTION</a:t>
                      </a:r>
                      <a:endParaRPr/>
                    </a:p>
                  </a:txBody>
                  <a:tcPr/>
                </a:tc>
              </a:tr>
              <a:tr h="456840">
                <a:tc>
                  <a:txBody>
                    <a:bodyPr/>
                    <a:p>
                      <a:pPr>
                        <a:lnSpc>
                          <a:spcPct val="100000"/>
                        </a:lnSpc>
                      </a:pPr>
                      <a:r>
                        <a:rPr lang="fr-FR" sz="1200">
                          <a:solidFill>
                            <a:srgbClr val="000000"/>
                          </a:solidFill>
                          <a:latin typeface="Futura Condensed"/>
                        </a:rPr>
                        <a:t>expressing</a:t>
                      </a:r>
                      <a:endParaRPr/>
                    </a:p>
                  </a:txBody>
                  <a:tcPr/>
                </a:tc>
                <a:tc>
                  <a:txBody>
                    <a:bodyPr/>
                    <a:p>
                      <a:pPr>
                        <a:lnSpc>
                          <a:spcPct val="100000"/>
                        </a:lnSpc>
                      </a:pPr>
                      <a:r>
                        <a:rPr lang="fr-FR" sz="1200">
                          <a:solidFill>
                            <a:srgbClr val="000000"/>
                          </a:solidFill>
                          <a:latin typeface="Futura Condensed"/>
                        </a:rPr>
                        <a:t>realizing that computation is a medium of creation </a:t>
                      </a:r>
                      <a:endParaRPr/>
                    </a:p>
                    <a:p>
                      <a:pPr>
                        <a:lnSpc>
                          <a:spcPct val="100000"/>
                        </a:lnSpc>
                      </a:pPr>
                      <a:r>
                        <a:rPr lang="fr-FR" sz="1200">
                          <a:solidFill>
                            <a:srgbClr val="000000"/>
                          </a:solidFill>
                          <a:latin typeface="Futura Condensed"/>
                        </a:rPr>
                        <a:t>“</a:t>
                      </a:r>
                      <a:r>
                        <a:rPr lang="fr-FR" sz="1200">
                          <a:solidFill>
                            <a:srgbClr val="000000"/>
                          </a:solidFill>
                          <a:latin typeface="Futura Condensed"/>
                        </a:rPr>
                        <a:t>I can create.”</a:t>
                      </a:r>
                      <a:endParaRPr/>
                    </a:p>
                  </a:txBody>
                  <a:tcPr/>
                </a:tc>
              </a:tr>
              <a:tr h="456840">
                <a:tc>
                  <a:txBody>
                    <a:bodyPr/>
                    <a:p>
                      <a:pPr>
                        <a:lnSpc>
                          <a:spcPct val="100000"/>
                        </a:lnSpc>
                      </a:pPr>
                      <a:r>
                        <a:rPr lang="fr-FR" sz="1200">
                          <a:solidFill>
                            <a:srgbClr val="000000"/>
                          </a:solidFill>
                          <a:latin typeface="Futura Condensed"/>
                        </a:rPr>
                        <a:t>connecting</a:t>
                      </a:r>
                      <a:endParaRPr/>
                    </a:p>
                  </a:txBody>
                  <a:tcPr/>
                </a:tc>
                <a:tc>
                  <a:txBody>
                    <a:bodyPr/>
                    <a:p>
                      <a:pPr>
                        <a:lnSpc>
                          <a:spcPct val="100000"/>
                        </a:lnSpc>
                      </a:pPr>
                      <a:r>
                        <a:rPr lang="fr-FR" sz="1200">
                          <a:solidFill>
                            <a:srgbClr val="000000"/>
                          </a:solidFill>
                          <a:latin typeface="Futura Condensed"/>
                        </a:rPr>
                        <a:t>recognizing the power of creating with and for others</a:t>
                      </a:r>
                      <a:endParaRPr/>
                    </a:p>
                    <a:p>
                      <a:pPr>
                        <a:lnSpc>
                          <a:spcPct val="100000"/>
                        </a:lnSpc>
                      </a:pPr>
                      <a:r>
                        <a:rPr lang="fr-FR" sz="1200">
                          <a:solidFill>
                            <a:srgbClr val="000000"/>
                          </a:solidFill>
                          <a:latin typeface="Futura Condensed"/>
                        </a:rPr>
                        <a:t>“</a:t>
                      </a:r>
                      <a:r>
                        <a:rPr lang="fr-FR" sz="1200">
                          <a:solidFill>
                            <a:srgbClr val="000000"/>
                          </a:solidFill>
                          <a:latin typeface="Futura Condensed"/>
                        </a:rPr>
                        <a:t>I can do different things when I have access to others.”</a:t>
                      </a:r>
                      <a:endParaRPr/>
                    </a:p>
                  </a:txBody>
                  <a:tcPr/>
                </a:tc>
              </a:tr>
              <a:tr h="639360">
                <a:tc>
                  <a:txBody>
                    <a:bodyPr/>
                    <a:p>
                      <a:pPr>
                        <a:lnSpc>
                          <a:spcPct val="100000"/>
                        </a:lnSpc>
                      </a:pPr>
                      <a:r>
                        <a:rPr lang="fr-FR" sz="1200">
                          <a:solidFill>
                            <a:srgbClr val="000000"/>
                          </a:solidFill>
                          <a:latin typeface="Futura Condensed"/>
                        </a:rPr>
                        <a:t>questioning</a:t>
                      </a:r>
                      <a:endParaRPr/>
                    </a:p>
                  </a:txBody>
                  <a:tcPr/>
                </a:tc>
                <a:tc>
                  <a:txBody>
                    <a:bodyPr/>
                    <a:p>
                      <a:pPr>
                        <a:lnSpc>
                          <a:spcPct val="100000"/>
                        </a:lnSpc>
                      </a:pPr>
                      <a:r>
                        <a:rPr lang="fr-FR" sz="1200">
                          <a:solidFill>
                            <a:srgbClr val="000000"/>
                          </a:solidFill>
                          <a:latin typeface="Futura Condensed"/>
                        </a:rPr>
                        <a:t>feeling empowered to ask questions about the world</a:t>
                      </a:r>
                      <a:endParaRPr/>
                    </a:p>
                    <a:p>
                      <a:pPr>
                        <a:lnSpc>
                          <a:spcPct val="100000"/>
                        </a:lnSpc>
                      </a:pPr>
                      <a:r>
                        <a:rPr lang="fr-FR" sz="1200">
                          <a:solidFill>
                            <a:srgbClr val="000000"/>
                          </a:solidFill>
                          <a:latin typeface="Futura Condensed"/>
                        </a:rPr>
                        <a:t>“</a:t>
                      </a:r>
                      <a:r>
                        <a:rPr lang="fr-FR" sz="1200">
                          <a:solidFill>
                            <a:srgbClr val="000000"/>
                          </a:solidFill>
                          <a:latin typeface="Futura Condensed"/>
                        </a:rPr>
                        <a:t>I can (use computation to) ask questions to make sense of (computational things in) the world.”</a:t>
                      </a:r>
                      <a:endParaRPr/>
                    </a:p>
                  </a:txBody>
                  <a:tcPr/>
                </a:tc>
              </a:tr>
            </a:tbl>
          </a:graphicData>
        </a:graphic>
      </p:graphicFrame>
      <p:sp>
        <p:nvSpPr>
          <p:cNvPr id="108" name="CustomShape 7"/>
          <p:cNvSpPr/>
          <p:nvPr/>
        </p:nvSpPr>
        <p:spPr>
          <a:xfrm>
            <a:off x="576720" y="7674120"/>
            <a:ext cx="6640560" cy="213480"/>
          </a:xfrm>
          <a:prstGeom prst="rect">
            <a:avLst/>
          </a:prstGeom>
          <a:noFill/>
          <a:ln>
            <a:noFill/>
          </a:ln>
        </p:spPr>
        <p:txBody>
          <a:bodyPr lIns="0" rIns="0" tIns="0" bIns="0"/>
          <a:p>
            <a:pPr>
              <a:lnSpc>
                <a:spcPct val="100000"/>
              </a:lnSpc>
            </a:pPr>
            <a:r>
              <a:rPr b="1" lang="fr-FR" sz="1400">
                <a:solidFill>
                  <a:srgbClr val="000000"/>
                </a:solidFill>
                <a:latin typeface="Futura Condensed"/>
              </a:rPr>
              <a:t>COMPUTATIONAL PERSPECTIVES</a:t>
            </a:r>
            <a:endParaRPr/>
          </a:p>
        </p:txBody>
      </p:sp>
      <p:sp>
        <p:nvSpPr>
          <p:cNvPr id="109" name="CustomShape 8"/>
          <p:cNvSpPr/>
          <p:nvPr/>
        </p:nvSpPr>
        <p:spPr>
          <a:xfrm>
            <a:off x="486720" y="1371960"/>
            <a:ext cx="6834600" cy="2097360"/>
          </a:xfrm>
          <a:prstGeom prst="rect">
            <a:avLst/>
          </a:prstGeom>
          <a:noFill/>
          <a:ln>
            <a:noFill/>
          </a:ln>
        </p:spPr>
        <p:txBody>
          <a:bodyPr lIns="90000" rIns="90000" tIns="45000" bIns="45000"/>
          <a:p>
            <a:pPr>
              <a:lnSpc>
                <a:spcPct val="100000"/>
              </a:lnSpc>
            </a:pPr>
            <a:r>
              <a:rPr lang="fr-FR" sz="1200">
                <a:solidFill>
                  <a:srgbClr val="000000"/>
                </a:solidFill>
                <a:latin typeface="Futura Condensed"/>
              </a:rPr>
              <a:t>Over the past several years, we have been captivated by “computational thinking” as a way to describe the learning and development that take place with Scratch. In this section, we share: (1) our definition of computational thinking as a set of concepts, practices, and perspectives, (2) an instrument for assessing student proficiency with computational practices, and (3) a self-reflection instrument to help teachers assess how they support computational practices in the classroom.</a:t>
            </a:r>
            <a:endParaRPr/>
          </a:p>
          <a:p>
            <a:pPr>
              <a:lnSpc>
                <a:spcPct val="100000"/>
              </a:lnSpc>
            </a:pPr>
            <a:endParaRPr/>
          </a:p>
          <a:p>
            <a:pPr>
              <a:lnSpc>
                <a:spcPct val="100000"/>
              </a:lnSpc>
            </a:pPr>
            <a:r>
              <a:rPr lang="fr-FR" sz="1200">
                <a:solidFill>
                  <a:srgbClr val="000000"/>
                </a:solidFill>
                <a:latin typeface="Futura Condensed"/>
              </a:rPr>
              <a:t>These definitions and instruments were developed in collaboration with Wendy Martin, Francisco Cervantes, and Bill Tally from Education Development Center’s Center for Children &amp; Technology, and Mitch Resnick from MIT Media Lab. Additional computational thinking resources are available at http://scratched.gse.harvard.edu/ct</a:t>
            </a:r>
            <a:endParaRPr/>
          </a:p>
        </p:txBody>
      </p:sp>
      <p:sp>
        <p:nvSpPr>
          <p:cNvPr id="110" name="CustomShape 9"/>
          <p:cNvSpPr/>
          <p:nvPr/>
        </p:nvSpPr>
        <p:spPr>
          <a:xfrm>
            <a:off x="3887280" y="9518040"/>
            <a:ext cx="3744360" cy="535320"/>
          </a:xfrm>
          <a:prstGeom prst="rect">
            <a:avLst/>
          </a:prstGeom>
          <a:noFill/>
          <a:ln>
            <a:noFill/>
          </a:ln>
        </p:spPr>
        <p:txBody>
          <a:bodyPr anchor="ctr"/>
          <a:p>
            <a:pPr algn="r">
              <a:lnSpc>
                <a:spcPct val="100000"/>
              </a:lnSpc>
            </a:pPr>
            <a:r>
              <a:rPr lang="fr-FR" sz="1200">
                <a:solidFill>
                  <a:srgbClr val="8b8b8b"/>
                </a:solidFill>
                <a:latin typeface="Futura Condensed"/>
              </a:rPr>
              <a:t>141</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