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da9a3aa0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da9a3aa0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da9a3aa04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da9a3aa04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48b4407d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48b4407d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da9a3aa0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da9a3aa0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0ccb737b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0ccb737b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da9a3aa0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da9a3aa0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0ccb737b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20ccb737b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0ccb737b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20ccb737b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20ccb737b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20ccb737b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20ccb737b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20ccb737b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da9a3aa0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da9a3aa0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da9a3aa0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da9a3aa0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da9a3aa04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da9a3aa04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da9a3aa04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da9a3aa04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48b4407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48b4407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48b4407d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48b4407d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48b4407d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48b4407d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48b4407d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48b4407d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Alex, Yiyang, Junshuo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/>
        </p:nvSpPr>
        <p:spPr>
          <a:xfrm>
            <a:off x="287875" y="303075"/>
            <a:ext cx="484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Predictions (Stage 1)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7175"/>
            <a:ext cx="3777999" cy="189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64316"/>
            <a:ext cx="3777999" cy="189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764775"/>
            <a:ext cx="3931300" cy="19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3662" y="2888800"/>
            <a:ext cx="3887983" cy="19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(Stage 1)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81375"/>
            <a:ext cx="8839203" cy="1277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98142"/>
            <a:ext cx="8839204" cy="500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(Stage 2), with retrain after 10 periods 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548" y="1774925"/>
            <a:ext cx="6363098" cy="304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0" y="1152475"/>
            <a:ext cx="8415482" cy="9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Q-learning Transition Function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812" y="1527025"/>
            <a:ext cx="6184374" cy="208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 System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Preferring</a:t>
            </a:r>
            <a:r>
              <a:rPr lang="en"/>
              <a:t> Buy and Sell over Hold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Penalizes when portfolio value drops below threshold 10000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Delayed Rewards: rewarding buy low, sell high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Parameter Overview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(bins): current_price, inventory, cash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'price': np.linspace(min(prices_values), max(prices_values), 60)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	'inventory': range(50)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	'cash': np.linspace(7000, 13000, 100)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State Space = (300000,3)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Action: Buy, Sell, Hold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Results</a:t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0925"/>
            <a:ext cx="4267201" cy="3137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36701"/>
            <a:ext cx="4267201" cy="32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Results</a:t>
            </a:r>
            <a:endParaRPr/>
          </a:p>
        </p:txBody>
      </p:sp>
      <p:sp>
        <p:nvSpPr>
          <p:cNvPr id="165" name="Google Shape;165;p29"/>
          <p:cNvSpPr txBox="1"/>
          <p:nvPr/>
        </p:nvSpPr>
        <p:spPr>
          <a:xfrm>
            <a:off x="5267700" y="2577488"/>
            <a:ext cx="4336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Final Portfolio Value: 10463.65</a:t>
            </a:r>
            <a:endParaRPr b="1" sz="1900"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962899" cy="372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50" y="929811"/>
            <a:ext cx="4378550" cy="3283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125" y="900488"/>
            <a:ext cx="4267199" cy="3342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Improvements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 and Portfolio Value alignment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Balancing Policies for Bullish and Bearish Market Conditions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Sign prediction rather than point prediction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075" y="1017725"/>
            <a:ext cx="7286176" cy="389005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idx="4294967295" type="title"/>
          </p:nvPr>
        </p:nvSpPr>
        <p:spPr>
          <a:xfrm>
            <a:off x="311700" y="344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Transforming Returns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raw returns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Best fitting dist is 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Fat tails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 symmetric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49073" l="0" r="0" t="0"/>
          <a:stretch/>
        </p:blipFill>
        <p:spPr>
          <a:xfrm>
            <a:off x="2526725" y="1638300"/>
            <a:ext cx="5941749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9475" y="254525"/>
            <a:ext cx="3412244" cy="12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Transforming Returns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log returns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Best fitting dist is 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Fat tails still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Now symmetric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0" r="0" t="50000"/>
          <a:stretch/>
        </p:blipFill>
        <p:spPr>
          <a:xfrm>
            <a:off x="2438400" y="1613375"/>
            <a:ext cx="6437975" cy="322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7325" y="284450"/>
            <a:ext cx="3248025" cy="11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Transforming returns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perform boxcox to try and get more normal returns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Log returns seem most normal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can try other methods….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196" y="1579471"/>
            <a:ext cx="473713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Models: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" sz="2700"/>
              <a:t>Bayesian_Ridge</a:t>
            </a:r>
            <a:endParaRPr baseline="-25000"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aseline="-25000" lang="en" sz="2700"/>
              <a:t>Random_Forest_Regressor</a:t>
            </a:r>
            <a:endParaRPr baseline="-25000"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aseline="-25000" lang="en" sz="2700"/>
              <a:t>Ensemble(</a:t>
            </a:r>
            <a:r>
              <a:rPr baseline="-25000" lang="en" sz="2700"/>
              <a:t>Bayesian_Ridge, Random_Forest_Regressor, Gradient_Boost_Regressor)</a:t>
            </a:r>
            <a:endParaRPr baseline="-25000" sz="2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aseline="-25000" lang="en" sz="2700"/>
              <a:t>Multi-layer Neural Network</a:t>
            </a:r>
            <a:endParaRPr baseline="-25000" sz="2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</a:t>
            </a:r>
            <a:r>
              <a:rPr lang="en"/>
              <a:t>Hyperparameters For ML: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baseline="-25000" lang="en" sz="2600"/>
              <a:t>Bayesian_Ridge</a:t>
            </a:r>
            <a:endParaRPr baseline="-25000" sz="26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aseline="-25000" lang="en" sz="2600">
                <a:solidFill>
                  <a:srgbClr val="FF0000"/>
                </a:solidFill>
              </a:rPr>
              <a:t>Alpha_1, Alpha_2 = 1e-6</a:t>
            </a:r>
            <a:r>
              <a:rPr baseline="-25000" lang="en" sz="2600"/>
              <a:t>: parameters to control the prior distribution of Gamma.</a:t>
            </a:r>
            <a:endParaRPr baseline="-25000" sz="26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aseline="-25000" lang="en" sz="2600">
                <a:solidFill>
                  <a:srgbClr val="FF0000"/>
                </a:solidFill>
              </a:rPr>
              <a:t>Lambda_1, Lambda_2 = 1e-6</a:t>
            </a:r>
            <a:r>
              <a:rPr baseline="-25000" lang="en" sz="2600"/>
              <a:t>: parameters of prior Gamma distribution of noise accuracy.</a:t>
            </a:r>
            <a:endParaRPr baseline="-25000" sz="26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aseline="-25000" lang="en" sz="2600">
                <a:solidFill>
                  <a:srgbClr val="FF0000"/>
                </a:solidFill>
              </a:rPr>
              <a:t>Tolerant = 1e-3</a:t>
            </a:r>
            <a:r>
              <a:rPr baseline="-25000" lang="en" sz="2600"/>
              <a:t>: convergence threshold of the model.</a:t>
            </a:r>
            <a:endParaRPr baseline="-25000" sz="26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aseline="-25000"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Hyperparameters: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354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" sz="2700"/>
              <a:t>2.	Random_Forest_Regressor:</a:t>
            </a:r>
            <a:endParaRPr baseline="-25000"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aseline="-25000" lang="en" sz="2700"/>
              <a:t>	</a:t>
            </a:r>
            <a:r>
              <a:rPr baseline="-25000" lang="en" sz="2700">
                <a:solidFill>
                  <a:srgbClr val="FF0000"/>
                </a:solidFill>
              </a:rPr>
              <a:t>N_estimators = 200</a:t>
            </a:r>
            <a:endParaRPr baseline="-25000" sz="2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aseline="-25000" lang="en" sz="2700">
                <a:solidFill>
                  <a:srgbClr val="FF0000"/>
                </a:solidFill>
              </a:rPr>
              <a:t>	Max_depth = 10</a:t>
            </a:r>
            <a:endParaRPr baseline="-25000" sz="2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aseline="-25000" lang="en" sz="2700">
                <a:solidFill>
                  <a:srgbClr val="FF0000"/>
                </a:solidFill>
              </a:rPr>
              <a:t>	Min_sample_split = 10</a:t>
            </a:r>
            <a:endParaRPr baseline="-25000" sz="27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aseline="-25000" lang="en" sz="2700">
                <a:solidFill>
                  <a:srgbClr val="FF0000"/>
                </a:solidFill>
              </a:rPr>
              <a:t>Min_sample_leaf = 4</a:t>
            </a:r>
            <a:endParaRPr baseline="-25000" sz="27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aseline="-25000" lang="en" sz="2700">
                <a:solidFill>
                  <a:srgbClr val="FF0000"/>
                </a:solidFill>
              </a:rPr>
              <a:t>N_jobs = -1</a:t>
            </a:r>
            <a:endParaRPr baseline="-25000" sz="2700">
              <a:solidFill>
                <a:srgbClr val="FF0000"/>
              </a:solidFill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4284725" y="1152475"/>
            <a:ext cx="463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" sz="2700"/>
              <a:t>3</a:t>
            </a:r>
            <a:r>
              <a:rPr baseline="-25000" lang="en" sz="2700"/>
              <a:t>.	Gradient_Boost_Regressor:</a:t>
            </a:r>
            <a:endParaRPr baseline="-25000"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aseline="-25000" lang="en" sz="2700"/>
              <a:t>	</a:t>
            </a:r>
            <a:r>
              <a:rPr baseline="-25000" lang="en" sz="2700">
                <a:solidFill>
                  <a:srgbClr val="FF0000"/>
                </a:solidFill>
              </a:rPr>
              <a:t>N_estimator = 200</a:t>
            </a:r>
            <a:endParaRPr baseline="-25000" sz="2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aseline="-25000" lang="en" sz="2700">
                <a:solidFill>
                  <a:srgbClr val="FF0000"/>
                </a:solidFill>
              </a:rPr>
              <a:t>	Learning_rate = 0.1</a:t>
            </a:r>
            <a:endParaRPr baseline="-25000" sz="2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aseline="-25000" lang="en" sz="2700">
                <a:solidFill>
                  <a:srgbClr val="FF0000"/>
                </a:solidFill>
              </a:rPr>
              <a:t>	Max_depth = 5</a:t>
            </a:r>
            <a:endParaRPr baseline="-25000" sz="2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aseline="-25000" lang="en" sz="2700">
                <a:solidFill>
                  <a:srgbClr val="FF0000"/>
                </a:solidFill>
              </a:rPr>
              <a:t>	Min_sample_split = 5</a:t>
            </a:r>
            <a:endParaRPr baseline="-25000" sz="27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aseline="-25000" lang="en" sz="2700">
                <a:solidFill>
                  <a:srgbClr val="FF0000"/>
                </a:solidFill>
              </a:rPr>
              <a:t>Min_sample_leaf = 5</a:t>
            </a:r>
            <a:endParaRPr baseline="-25000" sz="27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Hyperparameters: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00" y="1144000"/>
            <a:ext cx="3983234" cy="382097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4179125" y="1144000"/>
            <a:ext cx="32571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4.	MNN: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	</a:t>
            </a:r>
            <a:r>
              <a:rPr lang="en" sz="1800">
                <a:solidFill>
                  <a:srgbClr val="FF0000"/>
                </a:solidFill>
              </a:rPr>
              <a:t>Epochs = 100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	Batch_size = 32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	Optimizer = adam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	Loss = MSE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	Metrics = MAE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	Activation = LeakyReLU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	Units = 32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	Dropout = 0.2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