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Note that mortality can also be estimated from a full parasite population model, but that is probably not a great idea because you can only estimate so many parameters from the model before it becomes useless for looking at what you really are interested 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783771" indent="-326571" algn="ctr">
              <a:buFontTx/>
              <a:defRPr sz="3200">
                <a:solidFill>
                  <a:srgbClr val="888888"/>
                </a:solidFill>
              </a:defRPr>
            </a:lvl2pPr>
            <a:lvl3pPr marL="1219200" indent="-304800" algn="ctr">
              <a:buFontTx/>
              <a:defRPr sz="3200">
                <a:solidFill>
                  <a:srgbClr val="888888"/>
                </a:solidFill>
              </a:defRPr>
            </a:lvl3pPr>
            <a:lvl4pPr marL="1737360" indent="-365760" algn="ctr">
              <a:buFontTx/>
              <a:defRPr sz="3200">
                <a:solidFill>
                  <a:srgbClr val="888888"/>
                </a:solidFill>
              </a:defRPr>
            </a:lvl4pPr>
            <a:lvl5pPr marL="2194560" indent="-365760" algn="ctr">
              <a:buFontTx/>
              <a:defRPr sz="3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8" indent="-244928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20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2700"/>
              <a:t>Body Level One</a:t>
            </a:r>
            <a:endParaRPr sz="2700"/>
          </a:p>
          <a:p>
            <a:pPr lvl="1">
              <a:defRPr sz="1800"/>
            </a:pPr>
            <a:r>
              <a:rPr sz="2700"/>
              <a:t>Body Level Two</a:t>
            </a:r>
            <a:endParaRPr sz="2700"/>
          </a:p>
          <a:p>
            <a:pPr lvl="2">
              <a:defRPr sz="1800"/>
            </a:pPr>
            <a:r>
              <a:rPr sz="2700"/>
              <a:t>Body Level Three</a:t>
            </a:r>
            <a:endParaRPr sz="2700"/>
          </a:p>
          <a:p>
            <a:pPr lvl="3">
              <a:defRPr sz="1800"/>
            </a:pPr>
            <a:r>
              <a:rPr sz="2700"/>
              <a:t>Body Level Four</a:t>
            </a:r>
            <a:endParaRPr sz="2700"/>
          </a:p>
          <a:p>
            <a:pPr lvl="4">
              <a:defRPr sz="1800"/>
            </a:pPr>
            <a:r>
              <a:rPr sz="27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1"/>
            <a:ext cx="21336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289321" indent="-289321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1pPr>
      <a:lvl2pPr marL="732744" indent="-275544">
        <a:spcBef>
          <a:spcPts val="700"/>
        </a:spcBef>
        <a:buSzPct val="100000"/>
        <a:buFont typeface="Arial"/>
        <a:buChar char="–"/>
        <a:defRPr sz="2700">
          <a:latin typeface="Calibri"/>
          <a:ea typeface="Calibri"/>
          <a:cs typeface="Calibri"/>
          <a:sym typeface="Calibri"/>
        </a:defRPr>
      </a:lvl2pPr>
      <a:lvl3pPr marL="1171575" indent="-257175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3pPr>
      <a:lvl4pPr marL="1680210" indent="-308610">
        <a:spcBef>
          <a:spcPts val="700"/>
        </a:spcBef>
        <a:buSzPct val="100000"/>
        <a:buFont typeface="Arial"/>
        <a:buChar char="–"/>
        <a:defRPr sz="2700">
          <a:latin typeface="Calibri"/>
          <a:ea typeface="Calibri"/>
          <a:cs typeface="Calibri"/>
          <a:sym typeface="Calibri"/>
        </a:defRPr>
      </a:lvl4pPr>
      <a:lvl5pPr marL="2137410" indent="-308610">
        <a:spcBef>
          <a:spcPts val="700"/>
        </a:spcBef>
        <a:buSzPct val="100000"/>
        <a:buFont typeface="Arial"/>
        <a:buChar char="»"/>
        <a:defRPr sz="2700">
          <a:latin typeface="Calibri"/>
          <a:ea typeface="Calibri"/>
          <a:cs typeface="Calibri"/>
          <a:sym typeface="Calibri"/>
        </a:defRPr>
      </a:lvl5pPr>
      <a:lvl6pPr marL="2594610" indent="-308610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6pPr>
      <a:lvl7pPr marL="3051810" indent="-308610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7pPr>
      <a:lvl8pPr marL="3509009" indent="-308609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8pPr>
      <a:lvl9pPr marL="3966209" indent="-308609">
        <a:spcBef>
          <a:spcPts val="700"/>
        </a:spcBef>
        <a:buSzPct val="100000"/>
        <a:buFont typeface="Arial"/>
        <a:buChar char="•"/>
        <a:defRPr sz="27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762000" y="1524000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Methods for Estimating Parasite Induced Mortality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Will any of these work for the Raccoon Roundworm?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057400"/>
            <a:ext cx="7239000" cy="465772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Parasite distribution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Deviations from negative binomial distribution (NBD)</a:t>
            </a:r>
          </a:p>
        </p:txBody>
      </p:sp>
      <p:sp>
        <p:nvSpPr>
          <p:cNvPr id="145" name="Shape 145"/>
          <p:cNvSpPr/>
          <p:nvPr/>
        </p:nvSpPr>
        <p:spPr>
          <a:xfrm>
            <a:off x="7239000" y="6400798"/>
            <a:ext cx="172900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Adjei et al 1986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48" name="Shape 148"/>
          <p:cNvSpPr/>
          <p:nvPr/>
        </p:nvSpPr>
        <p:spPr>
          <a:xfrm>
            <a:off x="724243" y="6394084"/>
            <a:ext cx="8404742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2000">
                <a:latin typeface="Calibri"/>
                <a:ea typeface="Calibri"/>
                <a:cs typeface="Calibri"/>
                <a:sym typeface="Calibri"/>
              </a:rPr>
              <a:t>N=457 raccoons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(69 raccoons from Oregon, 226 from Ohio, 162 from California)</a:t>
            </a:r>
          </a:p>
        </p:txBody>
      </p:sp>
      <p:pic>
        <p:nvPicPr>
          <p:cNvPr id="149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7645402" cy="546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The basic methods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lvl="0" marL="578738" indent="-578738" defTabSz="896111">
              <a:defRPr sz="1800"/>
            </a:pPr>
            <a:r>
              <a:rPr sz="3100"/>
              <a:t>Fit the NBD to </a:t>
            </a:r>
            <a:r>
              <a:rPr sz="3100"/>
              <a:t>truncated </a:t>
            </a:r>
            <a:r>
              <a:rPr sz="3100"/>
              <a:t>parasite </a:t>
            </a:r>
            <a:r>
              <a:rPr sz="3100"/>
              <a:t>distribution</a:t>
            </a:r>
            <a:endParaRPr sz="3100"/>
          </a:p>
          <a:p>
            <a:pPr lvl="0" marL="578738" indent="-578738" defTabSz="896111">
              <a:defRPr sz="1800"/>
            </a:pPr>
            <a:r>
              <a:rPr sz="3100"/>
              <a:t>Compare observed and predicted distributions</a:t>
            </a:r>
            <a:endParaRPr sz="3100"/>
          </a:p>
          <a:p>
            <a:pPr lvl="0" marL="578738" indent="-578738" defTabSz="896111">
              <a:defRPr sz="1800"/>
            </a:pPr>
            <a:r>
              <a:rPr sz="3100"/>
              <a:t>Estimate survival function</a:t>
            </a:r>
            <a:endParaRPr sz="3100"/>
          </a:p>
          <a:p>
            <a:pPr lvl="1" marL="893797" indent="-452926" defTabSz="896111">
              <a:buChar char="•"/>
              <a:defRPr sz="1800"/>
            </a:pPr>
            <a:endParaRPr sz="3100"/>
          </a:p>
          <a:p>
            <a:pPr lvl="1" marL="776913" indent="-336042" defTabSz="896111">
              <a:buChar char="•"/>
              <a:defRPr sz="1800"/>
            </a:pPr>
            <a:endParaRPr sz="2300"/>
          </a:p>
          <a:p>
            <a:pPr lvl="1" marL="776913" indent="-336042" defTabSz="896111">
              <a:buChar char="•"/>
              <a:defRPr sz="1800"/>
            </a:pPr>
            <a:endParaRPr sz="3100"/>
          </a:p>
          <a:p>
            <a:pPr lvl="0" marL="452926" indent="-452926" defTabSz="896111">
              <a:defRPr sz="1800"/>
            </a:pPr>
            <a:r>
              <a:rPr sz="3100"/>
              <a:t>Calculate parasite-induced mortality</a:t>
            </a:r>
          </a:p>
        </p:txBody>
      </p:sp>
      <p:pic>
        <p:nvPicPr>
          <p:cNvPr id="15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7345" y="4250878"/>
            <a:ext cx="3975101" cy="105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The assumptions</a:t>
            </a:r>
          </a:p>
        </p:txBody>
      </p:sp>
      <p:sp>
        <p:nvSpPr>
          <p:cNvPr id="156" name="Shape 156"/>
          <p:cNvSpPr/>
          <p:nvPr/>
        </p:nvSpPr>
        <p:spPr>
          <a:xfrm>
            <a:off x="939114" y="2891481"/>
            <a:ext cx="7302843" cy="37070"/>
          </a:xfrm>
          <a:prstGeom prst="line">
            <a:avLst/>
          </a:prstGeom>
          <a:ln w="3810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57" name="Shape 157"/>
          <p:cNvSpPr/>
          <p:nvPr/>
        </p:nvSpPr>
        <p:spPr>
          <a:xfrm>
            <a:off x="1025611" y="2107855"/>
            <a:ext cx="115616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Infection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occurs</a:t>
            </a:r>
          </a:p>
        </p:txBody>
      </p:sp>
      <p:sp>
        <p:nvSpPr>
          <p:cNvPr id="158" name="Shape 158"/>
          <p:cNvSpPr/>
          <p:nvPr/>
        </p:nvSpPr>
        <p:spPr>
          <a:xfrm>
            <a:off x="4094210" y="2107855"/>
            <a:ext cx="130216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Death due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to infection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7356774" y="2107854"/>
            <a:ext cx="95335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Hosts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sampled</a:t>
            </a:r>
          </a:p>
        </p:txBody>
      </p:sp>
      <p:sp>
        <p:nvSpPr>
          <p:cNvPr id="160" name="Shape 160"/>
          <p:cNvSpPr/>
          <p:nvPr/>
        </p:nvSpPr>
        <p:spPr>
          <a:xfrm flipH="1">
            <a:off x="3200400" y="2107854"/>
            <a:ext cx="12357" cy="802163"/>
          </a:xfrm>
          <a:prstGeom prst="line">
            <a:avLst/>
          </a:prstGeom>
          <a:ln w="25400"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1" name="Shape 161"/>
          <p:cNvSpPr/>
          <p:nvPr/>
        </p:nvSpPr>
        <p:spPr>
          <a:xfrm flipH="1">
            <a:off x="5947728" y="2124326"/>
            <a:ext cx="12358" cy="802163"/>
          </a:xfrm>
          <a:prstGeom prst="line">
            <a:avLst/>
          </a:prstGeom>
          <a:ln w="25400"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2" name="Shape 162"/>
          <p:cNvSpPr/>
          <p:nvPr/>
        </p:nvSpPr>
        <p:spPr>
          <a:xfrm>
            <a:off x="1417755" y="2786448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3" name="Shape 163"/>
          <p:cNvSpPr/>
          <p:nvPr/>
        </p:nvSpPr>
        <p:spPr>
          <a:xfrm>
            <a:off x="2138567" y="2790564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4" name="Shape 164"/>
          <p:cNvSpPr/>
          <p:nvPr/>
        </p:nvSpPr>
        <p:spPr>
          <a:xfrm>
            <a:off x="2822315" y="279468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5" name="Shape 165"/>
          <p:cNvSpPr/>
          <p:nvPr/>
        </p:nvSpPr>
        <p:spPr>
          <a:xfrm>
            <a:off x="3530763" y="282351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6" name="Shape 166"/>
          <p:cNvSpPr/>
          <p:nvPr/>
        </p:nvSpPr>
        <p:spPr>
          <a:xfrm>
            <a:off x="4251583" y="2815269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7" name="Shape 167"/>
          <p:cNvSpPr/>
          <p:nvPr/>
        </p:nvSpPr>
        <p:spPr>
          <a:xfrm>
            <a:off x="4861181" y="282762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8" name="Shape 168"/>
          <p:cNvSpPr/>
          <p:nvPr/>
        </p:nvSpPr>
        <p:spPr>
          <a:xfrm>
            <a:off x="5557280" y="2819374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9" name="Shape 169"/>
          <p:cNvSpPr/>
          <p:nvPr/>
        </p:nvSpPr>
        <p:spPr>
          <a:xfrm>
            <a:off x="6327518" y="2823510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0" name="Shape 170"/>
          <p:cNvSpPr/>
          <p:nvPr/>
        </p:nvSpPr>
        <p:spPr>
          <a:xfrm>
            <a:off x="7068921" y="2817314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1" name="Shape 171"/>
          <p:cNvSpPr/>
          <p:nvPr/>
        </p:nvSpPr>
        <p:spPr>
          <a:xfrm>
            <a:off x="7830975" y="2846138"/>
            <a:ext cx="1" cy="210065"/>
          </a:xfrm>
          <a:prstGeom prst="line">
            <a:avLst/>
          </a:prstGeom>
          <a:ln w="19050">
            <a:solidFill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2" name="Shape 172"/>
          <p:cNvSpPr/>
          <p:nvPr/>
        </p:nvSpPr>
        <p:spPr>
          <a:xfrm>
            <a:off x="3530763" y="3162630"/>
            <a:ext cx="1041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Host age</a:t>
            </a:r>
          </a:p>
        </p:txBody>
      </p:sp>
      <p:sp>
        <p:nvSpPr>
          <p:cNvPr id="173" name="Shape 173"/>
          <p:cNvSpPr/>
          <p:nvPr/>
        </p:nvSpPr>
        <p:spPr>
          <a:xfrm>
            <a:off x="4572000" y="3362535"/>
            <a:ext cx="1143001" cy="5506"/>
          </a:xfrm>
          <a:prstGeom prst="line">
            <a:avLst/>
          </a:prstGeom>
          <a:ln w="25400">
            <a:solidFil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76" name="Shape 176"/>
          <p:cNvSpPr/>
          <p:nvPr/>
        </p:nvSpPr>
        <p:spPr>
          <a:xfrm>
            <a:off x="1447800" y="4762500"/>
            <a:ext cx="3415804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Parasite-induced Mortality = 11%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Truncation at 40 worms</a:t>
            </a:r>
          </a:p>
        </p:txBody>
      </p:sp>
      <p:pic>
        <p:nvPicPr>
          <p:cNvPr id="177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7645402" cy="546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Does this work for the raccoon data?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457199" y="1600199"/>
            <a:ext cx="8440492" cy="4961240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These numbers seem high</a:t>
            </a:r>
          </a:p>
          <a:p>
            <a:pPr lvl="0" marL="342900" indent="-342900">
              <a:defRPr sz="1800"/>
            </a:pPr>
          </a:p>
          <a:p>
            <a:pPr lvl="0" marL="609600" indent="-609600">
              <a:defRPr sz="1800"/>
            </a:pPr>
            <a:r>
              <a:rPr sz="3200"/>
              <a:t>Literature suggests that worm induced mortality is rare in raccoons</a:t>
            </a:r>
          </a:p>
          <a:p>
            <a:pPr lvl="0" marL="0" indent="0">
              <a:buSzTx/>
              <a:buNone/>
              <a:defRPr sz="1800"/>
            </a:pPr>
          </a:p>
          <a:p>
            <a:pPr lvl="0" marL="609600" indent="-609600">
              <a:defRPr sz="1800"/>
            </a:pPr>
            <a:r>
              <a:rPr sz="3200"/>
              <a:t>If parasite induced host mortality is low, Raccoon Roundworm may not be a good system to test this method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defTabSz="795527">
              <a:defRPr sz="3800"/>
            </a:lvl1pPr>
          </a:lstStyle>
          <a:p>
            <a:pPr lvl="0">
              <a:defRPr sz="1800"/>
            </a:pPr>
            <a:r>
              <a:rPr sz="3800"/>
              <a:t>Let’s test something deadly…chytrid!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457200" y="1600199"/>
            <a:ext cx="8407152" cy="3030888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i="1" sz="3200"/>
              <a:t>Batrachochytrium dendrobatidis (Bd)</a:t>
            </a:r>
            <a:endParaRPr i="1" sz="3200"/>
          </a:p>
          <a:p>
            <a:pPr lvl="0" marL="609600" indent="-609600">
              <a:defRPr sz="1800"/>
            </a:pPr>
            <a:r>
              <a:rPr sz="3200"/>
              <a:t>Devastating fungal disease of amphibians</a:t>
            </a:r>
          </a:p>
          <a:p>
            <a:pPr lvl="0" marL="609600" indent="-609600">
              <a:defRPr sz="1800"/>
            </a:pPr>
            <a:r>
              <a:rPr sz="3200"/>
              <a:t>Load-dependent morality</a:t>
            </a:r>
          </a:p>
        </p:txBody>
      </p:sp>
      <p:pic>
        <p:nvPicPr>
          <p:cNvPr id="184" name="image16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26" y="4205394"/>
            <a:ext cx="2379772" cy="2046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17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300095">
            <a:off x="5514590" y="4193800"/>
            <a:ext cx="2606510" cy="249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18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4281" y="4031782"/>
            <a:ext cx="1057058" cy="1198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9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7348" y="5002010"/>
            <a:ext cx="2758716" cy="79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Does this work for the </a:t>
            </a:r>
            <a:r>
              <a:rPr i="1" sz="3900"/>
              <a:t>Bd</a:t>
            </a:r>
            <a:r>
              <a:rPr sz="3900"/>
              <a:t> data? *3</a:t>
            </a:r>
          </a:p>
        </p:txBody>
      </p:sp>
      <p:sp>
        <p:nvSpPr>
          <p:cNvPr id="190" name="Shape 190"/>
          <p:cNvSpPr/>
          <p:nvPr/>
        </p:nvSpPr>
        <p:spPr>
          <a:xfrm>
            <a:off x="1549400" y="5130800"/>
            <a:ext cx="3415804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Parasite-induced Mortality = 32%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Truncated at 5,000 ZEs</a:t>
            </a:r>
          </a:p>
        </p:txBody>
      </p:sp>
      <p:sp>
        <p:nvSpPr>
          <p:cNvPr id="191" name="Shape 191"/>
          <p:cNvSpPr/>
          <p:nvPr/>
        </p:nvSpPr>
        <p:spPr>
          <a:xfrm flipV="1">
            <a:off x="6142335" y="2112312"/>
            <a:ext cx="2" cy="3718526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92" name="Shape 192"/>
          <p:cNvSpPr/>
          <p:nvPr/>
        </p:nvSpPr>
        <p:spPr>
          <a:xfrm>
            <a:off x="5306181" y="1776404"/>
            <a:ext cx="191477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10,000 Zoospores</a:t>
            </a:r>
          </a:p>
        </p:txBody>
      </p:sp>
      <p:pic>
        <p:nvPicPr>
          <p:cNvPr id="193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8255002" cy="5896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21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4478" y="3429000"/>
            <a:ext cx="505019" cy="455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22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58054" y="2759412"/>
            <a:ext cx="960331" cy="276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19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Does this work for the </a:t>
            </a:r>
            <a:r>
              <a:rPr i="1" sz="3900"/>
              <a:t>Bd</a:t>
            </a:r>
            <a:r>
              <a:rPr sz="3900"/>
              <a:t> data?</a:t>
            </a:r>
          </a:p>
        </p:txBody>
      </p:sp>
      <p:sp>
        <p:nvSpPr>
          <p:cNvPr id="198" name="Shape 198"/>
          <p:cNvSpPr/>
          <p:nvPr/>
        </p:nvSpPr>
        <p:spPr>
          <a:xfrm>
            <a:off x="1511300" y="5219700"/>
            <a:ext cx="3415804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Parasite-induced Mortality = 22%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Truncated at 5,000 ZEs</a:t>
            </a:r>
          </a:p>
        </p:txBody>
      </p:sp>
      <p:sp>
        <p:nvSpPr>
          <p:cNvPr id="199" name="Shape 199"/>
          <p:cNvSpPr/>
          <p:nvPr/>
        </p:nvSpPr>
        <p:spPr>
          <a:xfrm flipV="1">
            <a:off x="6142335" y="2112311"/>
            <a:ext cx="2" cy="3675467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00" name="Shape 200"/>
          <p:cNvSpPr/>
          <p:nvPr/>
        </p:nvSpPr>
        <p:spPr>
          <a:xfrm>
            <a:off x="5306181" y="1776404"/>
            <a:ext cx="191477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10,000 Zoospores</a:t>
            </a:r>
          </a:p>
        </p:txBody>
      </p:sp>
      <p:pic>
        <p:nvPicPr>
          <p:cNvPr id="201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98" y="1143000"/>
            <a:ext cx="8255002" cy="5896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are some problems?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Forcing </a:t>
            </a:r>
            <a:r>
              <a:rPr i="1" sz="3200"/>
              <a:t>observed     prediction</a:t>
            </a:r>
            <a:r>
              <a:rPr sz="3200"/>
              <a:t>!</a:t>
            </a:r>
          </a:p>
          <a:p>
            <a:pPr lvl="0" marL="609600" indent="-609600">
              <a:defRPr sz="1800"/>
            </a:pPr>
            <a:r>
              <a:rPr sz="3200"/>
              <a:t>Other mortality</a:t>
            </a:r>
          </a:p>
          <a:p>
            <a:pPr lvl="0" marL="609600" indent="-609600">
              <a:defRPr sz="1800"/>
            </a:pPr>
            <a:r>
              <a:rPr sz="3200"/>
              <a:t>Truncation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Where do you truncate?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Truncation changes aggregation</a:t>
            </a:r>
          </a:p>
          <a:p>
            <a:pPr lvl="1" marL="1066800" indent="-609600">
              <a:buChar char="•"/>
              <a:defRPr sz="1800"/>
            </a:pPr>
            <a:r>
              <a:rPr sz="3200"/>
              <a:t>Changes our mean  </a:t>
            </a:r>
          </a:p>
          <a:p>
            <a:pPr lvl="2" marL="1426029" indent="-533400">
              <a:defRPr sz="1800"/>
            </a:pPr>
            <a:r>
              <a:rPr sz="2800"/>
              <a:t>Fix original mean and get MLE for k</a:t>
            </a:r>
          </a:p>
          <a:p>
            <a:pPr lvl="0" marL="609600" indent="-609600">
              <a:defRPr sz="1800"/>
            </a:pPr>
            <a:r>
              <a:rPr sz="3200"/>
              <a:t>How accurate are outputs?</a:t>
            </a:r>
          </a:p>
        </p:txBody>
      </p:sp>
      <p:pic>
        <p:nvPicPr>
          <p:cNvPr id="20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3666" y="1737469"/>
            <a:ext cx="279401" cy="35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Raccoon Roundworm</a:t>
            </a:r>
          </a:p>
        </p:txBody>
      </p:sp>
      <p:pic>
        <p:nvPicPr>
          <p:cNvPr id="53" name="image1.jpeg" descr="C:\Users\weinstein\Dropbox\raccoon parasites\raccoon cop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079710" y="4208424"/>
            <a:ext cx="2886297" cy="2170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6205" y="1806867"/>
            <a:ext cx="1469388" cy="1434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3.jpeg" descr="C:\Users\weinstein\Dropbox\raccoon parasites\baby-raccoon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5319" y="1806867"/>
            <a:ext cx="2265559" cy="1857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4.png" descr="C:\Users\weinstein\Dropbox\mousedrawin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1405" y="4778666"/>
            <a:ext cx="1614330" cy="12954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Group 60"/>
          <p:cNvGrpSpPr/>
          <p:nvPr/>
        </p:nvGrpSpPr>
        <p:grpSpPr>
          <a:xfrm>
            <a:off x="2364384" y="3139776"/>
            <a:ext cx="3076267" cy="3093635"/>
            <a:chOff x="0" y="0"/>
            <a:chExt cx="3076266" cy="3093634"/>
          </a:xfrm>
        </p:grpSpPr>
        <p:sp>
          <p:nvSpPr>
            <p:cNvPr id="57" name="Shape 57"/>
            <p:cNvSpPr/>
            <p:nvPr/>
          </p:nvSpPr>
          <p:spPr>
            <a:xfrm rot="13515195">
              <a:off x="-247218" y="1150755"/>
              <a:ext cx="3570701" cy="79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22" y="21600"/>
                  </a:moveTo>
                  <a:lnTo>
                    <a:pt x="19204" y="16200"/>
                  </a:lnTo>
                  <a:lnTo>
                    <a:pt x="19803" y="16200"/>
                  </a:lnTo>
                  <a:cubicBezTo>
                    <a:pt x="18656" y="6663"/>
                    <a:pt x="14649" y="0"/>
                    <a:pt x="10061" y="0"/>
                  </a:cubicBezTo>
                  <a:lnTo>
                    <a:pt x="11259" y="0"/>
                  </a:lnTo>
                  <a:cubicBezTo>
                    <a:pt x="15847" y="0"/>
                    <a:pt x="19854" y="6663"/>
                    <a:pt x="21001" y="16200"/>
                  </a:cubicBezTo>
                  <a:lnTo>
                    <a:pt x="21600" y="16200"/>
                  </a:lnTo>
                  <a:close/>
                  <a:moveTo>
                    <a:pt x="10660" y="38"/>
                  </a:moveTo>
                  <a:cubicBezTo>
                    <a:pt x="5346" y="719"/>
                    <a:pt x="1198" y="10170"/>
                    <a:pt x="1198" y="21600"/>
                  </a:cubicBezTo>
                  <a:lnTo>
                    <a:pt x="0" y="21600"/>
                  </a:lnTo>
                  <a:cubicBezTo>
                    <a:pt x="0" y="9671"/>
                    <a:pt x="4505" y="0"/>
                    <a:pt x="10061" y="0"/>
                  </a:cubicBezTo>
                  <a:cubicBezTo>
                    <a:pt x="10261" y="0"/>
                    <a:pt x="10461" y="13"/>
                    <a:pt x="10660" y="38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 rot="13515195">
              <a:off x="1293557" y="1792959"/>
              <a:ext cx="1762251" cy="79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8"/>
                  </a:moveTo>
                  <a:cubicBezTo>
                    <a:pt x="10831" y="719"/>
                    <a:pt x="2427" y="10170"/>
                    <a:pt x="2427" y="21600"/>
                  </a:cubicBezTo>
                  <a:lnTo>
                    <a:pt x="0" y="21600"/>
                  </a:lnTo>
                  <a:cubicBezTo>
                    <a:pt x="0" y="9671"/>
                    <a:pt x="9127" y="0"/>
                    <a:pt x="20386" y="0"/>
                  </a:cubicBezTo>
                  <a:cubicBezTo>
                    <a:pt x="20791" y="0"/>
                    <a:pt x="21196" y="13"/>
                    <a:pt x="21600" y="3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 rot="13515195">
              <a:off x="-247218" y="1150755"/>
              <a:ext cx="3570701" cy="79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60" y="38"/>
                  </a:moveTo>
                  <a:cubicBezTo>
                    <a:pt x="5346" y="719"/>
                    <a:pt x="1198" y="10170"/>
                    <a:pt x="1198" y="21600"/>
                  </a:cubicBezTo>
                  <a:lnTo>
                    <a:pt x="0" y="21600"/>
                  </a:lnTo>
                  <a:cubicBezTo>
                    <a:pt x="0" y="9671"/>
                    <a:pt x="4505" y="0"/>
                    <a:pt x="10061" y="0"/>
                  </a:cubicBezTo>
                  <a:lnTo>
                    <a:pt x="11259" y="0"/>
                  </a:lnTo>
                  <a:cubicBezTo>
                    <a:pt x="15847" y="0"/>
                    <a:pt x="19854" y="6663"/>
                    <a:pt x="21001" y="16200"/>
                  </a:cubicBezTo>
                  <a:lnTo>
                    <a:pt x="21600" y="16200"/>
                  </a:lnTo>
                  <a:lnTo>
                    <a:pt x="20722" y="21600"/>
                  </a:lnTo>
                  <a:lnTo>
                    <a:pt x="19204" y="16200"/>
                  </a:lnTo>
                  <a:lnTo>
                    <a:pt x="19803" y="16200"/>
                  </a:lnTo>
                  <a:cubicBezTo>
                    <a:pt x="18656" y="6663"/>
                    <a:pt x="14649" y="0"/>
                    <a:pt x="10061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471790" y="1719234"/>
            <a:ext cx="2850167" cy="920171"/>
            <a:chOff x="-1" y="0"/>
            <a:chExt cx="2850165" cy="920169"/>
          </a:xfrm>
        </p:grpSpPr>
        <p:sp>
          <p:nvSpPr>
            <p:cNvPr id="61" name="Shape 61"/>
            <p:cNvSpPr/>
            <p:nvPr/>
          </p:nvSpPr>
          <p:spPr>
            <a:xfrm rot="466168">
              <a:off x="24069" y="186891"/>
              <a:ext cx="2802025" cy="54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0" y="21600"/>
                  </a:moveTo>
                  <a:lnTo>
                    <a:pt x="19494" y="16200"/>
                  </a:lnTo>
                  <a:lnTo>
                    <a:pt x="20021" y="16200"/>
                  </a:lnTo>
                  <a:cubicBezTo>
                    <a:pt x="18861" y="6663"/>
                    <a:pt x="14810" y="0"/>
                    <a:pt x="10172" y="0"/>
                  </a:cubicBezTo>
                  <a:lnTo>
                    <a:pt x="11225" y="0"/>
                  </a:lnTo>
                  <a:cubicBezTo>
                    <a:pt x="15863" y="0"/>
                    <a:pt x="19914" y="6663"/>
                    <a:pt x="21074" y="16200"/>
                  </a:cubicBezTo>
                  <a:lnTo>
                    <a:pt x="21600" y="16200"/>
                  </a:lnTo>
                  <a:close/>
                  <a:moveTo>
                    <a:pt x="10698" y="29"/>
                  </a:moveTo>
                  <a:cubicBezTo>
                    <a:pt x="5292" y="624"/>
                    <a:pt x="1053" y="10105"/>
                    <a:pt x="1053" y="21600"/>
                  </a:cubicBezTo>
                  <a:lnTo>
                    <a:pt x="0" y="21600"/>
                  </a:lnTo>
                  <a:cubicBezTo>
                    <a:pt x="0" y="9671"/>
                    <a:pt x="4554" y="0"/>
                    <a:pt x="10172" y="0"/>
                  </a:cubicBezTo>
                  <a:cubicBezTo>
                    <a:pt x="10347" y="0"/>
                    <a:pt x="10523" y="10"/>
                    <a:pt x="10698" y="29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 rot="466168">
              <a:off x="30562" y="91299"/>
              <a:ext cx="1387815" cy="54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"/>
                  </a:moveTo>
                  <a:cubicBezTo>
                    <a:pt x="10685" y="624"/>
                    <a:pt x="2126" y="10105"/>
                    <a:pt x="2126" y="21600"/>
                  </a:cubicBezTo>
                  <a:lnTo>
                    <a:pt x="0" y="21600"/>
                  </a:lnTo>
                  <a:cubicBezTo>
                    <a:pt x="0" y="9671"/>
                    <a:pt x="9195" y="0"/>
                    <a:pt x="20537" y="0"/>
                  </a:cubicBezTo>
                  <a:cubicBezTo>
                    <a:pt x="20892" y="0"/>
                    <a:pt x="21246" y="10"/>
                    <a:pt x="21600" y="2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 rot="466168">
              <a:off x="24069" y="186891"/>
              <a:ext cx="2802025" cy="54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8" y="29"/>
                  </a:moveTo>
                  <a:cubicBezTo>
                    <a:pt x="5292" y="624"/>
                    <a:pt x="1053" y="10105"/>
                    <a:pt x="1053" y="21600"/>
                  </a:cubicBezTo>
                  <a:lnTo>
                    <a:pt x="0" y="21600"/>
                  </a:lnTo>
                  <a:cubicBezTo>
                    <a:pt x="0" y="9671"/>
                    <a:pt x="4554" y="0"/>
                    <a:pt x="10172" y="0"/>
                  </a:cubicBezTo>
                  <a:lnTo>
                    <a:pt x="11225" y="0"/>
                  </a:lnTo>
                  <a:cubicBezTo>
                    <a:pt x="15863" y="0"/>
                    <a:pt x="19914" y="6663"/>
                    <a:pt x="21074" y="16200"/>
                  </a:cubicBezTo>
                  <a:lnTo>
                    <a:pt x="21600" y="16200"/>
                  </a:lnTo>
                  <a:lnTo>
                    <a:pt x="20870" y="21600"/>
                  </a:lnTo>
                  <a:lnTo>
                    <a:pt x="19494" y="16200"/>
                  </a:lnTo>
                  <a:lnTo>
                    <a:pt x="20021" y="16200"/>
                  </a:lnTo>
                  <a:cubicBezTo>
                    <a:pt x="18861" y="6663"/>
                    <a:pt x="14810" y="0"/>
                    <a:pt x="10172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6993683" y="3285562"/>
            <a:ext cx="411359" cy="1080332"/>
            <a:chOff x="0" y="0"/>
            <a:chExt cx="411358" cy="1080330"/>
          </a:xfrm>
        </p:grpSpPr>
        <p:sp>
          <p:nvSpPr>
            <p:cNvPr id="65" name="Shape 65"/>
            <p:cNvSpPr/>
            <p:nvPr/>
          </p:nvSpPr>
          <p:spPr>
            <a:xfrm rot="5912109">
              <a:off x="-321189" y="411254"/>
              <a:ext cx="1053737" cy="25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95" y="21600"/>
                  </a:moveTo>
                  <a:lnTo>
                    <a:pt x="18958" y="16200"/>
                  </a:lnTo>
                  <a:lnTo>
                    <a:pt x="19618" y="16200"/>
                  </a:lnTo>
                  <a:cubicBezTo>
                    <a:pt x="18482" y="6663"/>
                    <a:pt x="14512" y="0"/>
                    <a:pt x="9967" y="0"/>
                  </a:cubicBezTo>
                  <a:lnTo>
                    <a:pt x="11289" y="0"/>
                  </a:lnTo>
                  <a:cubicBezTo>
                    <a:pt x="15834" y="0"/>
                    <a:pt x="19803" y="6663"/>
                    <a:pt x="20939" y="16200"/>
                  </a:cubicBezTo>
                  <a:lnTo>
                    <a:pt x="21600" y="16200"/>
                  </a:lnTo>
                  <a:close/>
                  <a:moveTo>
                    <a:pt x="10628" y="48"/>
                  </a:moveTo>
                  <a:cubicBezTo>
                    <a:pt x="5391" y="801"/>
                    <a:pt x="1321" y="10226"/>
                    <a:pt x="1321" y="21600"/>
                  </a:cubicBezTo>
                  <a:lnTo>
                    <a:pt x="0" y="21600"/>
                  </a:lnTo>
                  <a:cubicBezTo>
                    <a:pt x="0" y="9671"/>
                    <a:pt x="4463" y="0"/>
                    <a:pt x="9967" y="0"/>
                  </a:cubicBezTo>
                  <a:cubicBezTo>
                    <a:pt x="10188" y="0"/>
                    <a:pt x="10408" y="16"/>
                    <a:pt x="10628" y="47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 rot="5912109">
              <a:off x="-13838" y="146586"/>
              <a:ext cx="518475" cy="25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"/>
                  </a:moveTo>
                  <a:cubicBezTo>
                    <a:pt x="10957" y="801"/>
                    <a:pt x="2685" y="10226"/>
                    <a:pt x="2685" y="21600"/>
                  </a:cubicBezTo>
                  <a:lnTo>
                    <a:pt x="0" y="21600"/>
                  </a:lnTo>
                  <a:cubicBezTo>
                    <a:pt x="0" y="9671"/>
                    <a:pt x="9070" y="0"/>
                    <a:pt x="20257" y="0"/>
                  </a:cubicBezTo>
                  <a:cubicBezTo>
                    <a:pt x="20705" y="0"/>
                    <a:pt x="21153" y="16"/>
                    <a:pt x="21600" y="4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 rot="5912109">
              <a:off x="-321189" y="411254"/>
              <a:ext cx="1053737" cy="25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8" y="48"/>
                  </a:moveTo>
                  <a:cubicBezTo>
                    <a:pt x="5391" y="801"/>
                    <a:pt x="1321" y="10226"/>
                    <a:pt x="1321" y="21600"/>
                  </a:cubicBezTo>
                  <a:lnTo>
                    <a:pt x="0" y="21600"/>
                  </a:lnTo>
                  <a:cubicBezTo>
                    <a:pt x="0" y="9671"/>
                    <a:pt x="4463" y="0"/>
                    <a:pt x="9967" y="0"/>
                  </a:cubicBezTo>
                  <a:lnTo>
                    <a:pt x="11289" y="0"/>
                  </a:lnTo>
                  <a:cubicBezTo>
                    <a:pt x="15834" y="0"/>
                    <a:pt x="19803" y="6663"/>
                    <a:pt x="20939" y="16200"/>
                  </a:cubicBezTo>
                  <a:lnTo>
                    <a:pt x="21600" y="16200"/>
                  </a:lnTo>
                  <a:lnTo>
                    <a:pt x="20595" y="21600"/>
                  </a:lnTo>
                  <a:lnTo>
                    <a:pt x="18958" y="16200"/>
                  </a:lnTo>
                  <a:lnTo>
                    <a:pt x="19618" y="16200"/>
                  </a:lnTo>
                  <a:cubicBezTo>
                    <a:pt x="18482" y="6663"/>
                    <a:pt x="14512" y="0"/>
                    <a:pt x="9967" y="0"/>
                  </a:cubicBezTo>
                </a:path>
              </a:pathLst>
            </a:custGeom>
            <a:noFill/>
            <a:ln w="12700" cap="flat">
              <a:solidFill>
                <a:srgbClr val="953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46022" y="2424820"/>
            <a:ext cx="772810" cy="2224331"/>
            <a:chOff x="0" y="0"/>
            <a:chExt cx="772809" cy="2224330"/>
          </a:xfrm>
        </p:grpSpPr>
        <p:sp>
          <p:nvSpPr>
            <p:cNvPr id="69" name="Shape 69"/>
            <p:cNvSpPr/>
            <p:nvPr/>
          </p:nvSpPr>
          <p:spPr>
            <a:xfrm flipH="1" rot="16527982">
              <a:off x="-703679" y="828311"/>
              <a:ext cx="2180166" cy="56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08" y="21600"/>
                  </a:moveTo>
                  <a:lnTo>
                    <a:pt x="18788" y="16200"/>
                  </a:lnTo>
                  <a:lnTo>
                    <a:pt x="19491" y="16200"/>
                  </a:lnTo>
                  <a:cubicBezTo>
                    <a:pt x="18362" y="6663"/>
                    <a:pt x="14418" y="0"/>
                    <a:pt x="9903" y="0"/>
                  </a:cubicBezTo>
                  <a:lnTo>
                    <a:pt x="11309" y="0"/>
                  </a:lnTo>
                  <a:cubicBezTo>
                    <a:pt x="15824" y="0"/>
                    <a:pt x="19768" y="6663"/>
                    <a:pt x="20897" y="16200"/>
                  </a:cubicBezTo>
                  <a:lnTo>
                    <a:pt x="21600" y="16200"/>
                  </a:lnTo>
                  <a:close/>
                  <a:moveTo>
                    <a:pt x="10606" y="55"/>
                  </a:moveTo>
                  <a:cubicBezTo>
                    <a:pt x="5423" y="859"/>
                    <a:pt x="1406" y="10266"/>
                    <a:pt x="1406" y="21600"/>
                  </a:cubicBezTo>
                  <a:lnTo>
                    <a:pt x="0" y="21600"/>
                  </a:lnTo>
                  <a:cubicBezTo>
                    <a:pt x="0" y="9671"/>
                    <a:pt x="4434" y="0"/>
                    <a:pt x="9903" y="0"/>
                  </a:cubicBezTo>
                  <a:cubicBezTo>
                    <a:pt x="10137" y="0"/>
                    <a:pt x="10372" y="18"/>
                    <a:pt x="10606" y="55"/>
                  </a:cubicBez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 flipH="1" rot="16527982">
              <a:off x="-95976" y="275989"/>
              <a:ext cx="1070472" cy="567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"/>
                  </a:moveTo>
                  <a:cubicBezTo>
                    <a:pt x="11044" y="859"/>
                    <a:pt x="2864" y="10266"/>
                    <a:pt x="2864" y="21600"/>
                  </a:cubicBezTo>
                  <a:lnTo>
                    <a:pt x="0" y="21600"/>
                  </a:lnTo>
                  <a:cubicBezTo>
                    <a:pt x="0" y="9671"/>
                    <a:pt x="9030" y="0"/>
                    <a:pt x="20168" y="0"/>
                  </a:cubicBezTo>
                  <a:cubicBezTo>
                    <a:pt x="20646" y="0"/>
                    <a:pt x="21123" y="18"/>
                    <a:pt x="21600" y="5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 flipH="1" rot="16527982">
              <a:off x="-703679" y="828311"/>
              <a:ext cx="2180166" cy="56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6" y="55"/>
                  </a:moveTo>
                  <a:cubicBezTo>
                    <a:pt x="5423" y="859"/>
                    <a:pt x="1406" y="10266"/>
                    <a:pt x="1406" y="21600"/>
                  </a:cubicBezTo>
                  <a:lnTo>
                    <a:pt x="0" y="21600"/>
                  </a:lnTo>
                  <a:cubicBezTo>
                    <a:pt x="0" y="9671"/>
                    <a:pt x="4434" y="0"/>
                    <a:pt x="9903" y="0"/>
                  </a:cubicBezTo>
                  <a:lnTo>
                    <a:pt x="11309" y="0"/>
                  </a:lnTo>
                  <a:cubicBezTo>
                    <a:pt x="15824" y="0"/>
                    <a:pt x="19768" y="6663"/>
                    <a:pt x="20897" y="16200"/>
                  </a:cubicBezTo>
                  <a:lnTo>
                    <a:pt x="21600" y="16200"/>
                  </a:lnTo>
                  <a:lnTo>
                    <a:pt x="20508" y="21600"/>
                  </a:lnTo>
                  <a:lnTo>
                    <a:pt x="18788" y="16200"/>
                  </a:lnTo>
                  <a:lnTo>
                    <a:pt x="19491" y="16200"/>
                  </a:lnTo>
                  <a:cubicBezTo>
                    <a:pt x="18362" y="6663"/>
                    <a:pt x="14418" y="0"/>
                    <a:pt x="9903" y="0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645249" y="5600607"/>
            <a:ext cx="2717893" cy="983462"/>
            <a:chOff x="0" y="0"/>
            <a:chExt cx="2717892" cy="983461"/>
          </a:xfrm>
        </p:grpSpPr>
        <p:sp>
          <p:nvSpPr>
            <p:cNvPr id="73" name="Shape 73"/>
            <p:cNvSpPr/>
            <p:nvPr/>
          </p:nvSpPr>
          <p:spPr>
            <a:xfrm flipH="1" rot="11393535">
              <a:off x="26000" y="225028"/>
              <a:ext cx="2665891" cy="53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2" y="21600"/>
                  </a:moveTo>
                  <a:lnTo>
                    <a:pt x="19439" y="16200"/>
                  </a:lnTo>
                  <a:lnTo>
                    <a:pt x="19979" y="16200"/>
                  </a:lnTo>
                  <a:cubicBezTo>
                    <a:pt x="18822" y="6663"/>
                    <a:pt x="14780" y="0"/>
                    <a:pt x="10151" y="0"/>
                  </a:cubicBezTo>
                  <a:lnTo>
                    <a:pt x="11231" y="0"/>
                  </a:lnTo>
                  <a:cubicBezTo>
                    <a:pt x="15860" y="0"/>
                    <a:pt x="19903" y="6663"/>
                    <a:pt x="21060" y="16200"/>
                  </a:cubicBezTo>
                  <a:lnTo>
                    <a:pt x="21600" y="16200"/>
                  </a:lnTo>
                  <a:close/>
                  <a:moveTo>
                    <a:pt x="10691" y="31"/>
                  </a:moveTo>
                  <a:cubicBezTo>
                    <a:pt x="5302" y="642"/>
                    <a:pt x="1080" y="10117"/>
                    <a:pt x="1080" y="21600"/>
                  </a:cubicBezTo>
                  <a:lnTo>
                    <a:pt x="0" y="21600"/>
                  </a:lnTo>
                  <a:cubicBezTo>
                    <a:pt x="0" y="9671"/>
                    <a:pt x="4545" y="0"/>
                    <a:pt x="10151" y="0"/>
                  </a:cubicBezTo>
                  <a:cubicBezTo>
                    <a:pt x="10331" y="0"/>
                    <a:pt x="10511" y="10"/>
                    <a:pt x="10691" y="31"/>
                  </a:cubicBezTo>
                  <a:close/>
                </a:path>
              </a:pathLst>
            </a:cu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 flipH="1" rot="11393535">
              <a:off x="36009" y="109376"/>
              <a:ext cx="1319501" cy="53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1"/>
                  </a:moveTo>
                  <a:cubicBezTo>
                    <a:pt x="10713" y="642"/>
                    <a:pt x="2183" y="10117"/>
                    <a:pt x="2183" y="21600"/>
                  </a:cubicBezTo>
                  <a:lnTo>
                    <a:pt x="0" y="21600"/>
                  </a:lnTo>
                  <a:cubicBezTo>
                    <a:pt x="0" y="9671"/>
                    <a:pt x="9182" y="0"/>
                    <a:pt x="20509" y="0"/>
                  </a:cubicBezTo>
                  <a:cubicBezTo>
                    <a:pt x="20873" y="0"/>
                    <a:pt x="21236" y="10"/>
                    <a:pt x="21600" y="3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 flipH="1" rot="11393535">
              <a:off x="26000" y="225028"/>
              <a:ext cx="2665891" cy="53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1" y="31"/>
                  </a:moveTo>
                  <a:cubicBezTo>
                    <a:pt x="5302" y="642"/>
                    <a:pt x="1080" y="10117"/>
                    <a:pt x="1080" y="21600"/>
                  </a:cubicBezTo>
                  <a:lnTo>
                    <a:pt x="0" y="21600"/>
                  </a:lnTo>
                  <a:cubicBezTo>
                    <a:pt x="0" y="9671"/>
                    <a:pt x="4545" y="0"/>
                    <a:pt x="10151" y="0"/>
                  </a:cubicBezTo>
                  <a:lnTo>
                    <a:pt x="11231" y="0"/>
                  </a:lnTo>
                  <a:cubicBezTo>
                    <a:pt x="15860" y="0"/>
                    <a:pt x="19903" y="6663"/>
                    <a:pt x="21060" y="16200"/>
                  </a:cubicBezTo>
                  <a:lnTo>
                    <a:pt x="21600" y="16200"/>
                  </a:lnTo>
                  <a:lnTo>
                    <a:pt x="20842" y="21600"/>
                  </a:lnTo>
                  <a:lnTo>
                    <a:pt x="19439" y="16200"/>
                  </a:lnTo>
                  <a:lnTo>
                    <a:pt x="19979" y="16200"/>
                  </a:lnTo>
                  <a:cubicBezTo>
                    <a:pt x="18822" y="6663"/>
                    <a:pt x="14780" y="0"/>
                    <a:pt x="10151" y="0"/>
                  </a:cubicBezTo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77" name="image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41864" y="2182149"/>
            <a:ext cx="1498786" cy="23082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" name="Group 81"/>
          <p:cNvGrpSpPr/>
          <p:nvPr/>
        </p:nvGrpSpPr>
        <p:grpSpPr>
          <a:xfrm>
            <a:off x="3384917" y="2462044"/>
            <a:ext cx="943383" cy="710937"/>
            <a:chOff x="-1" y="0"/>
            <a:chExt cx="943382" cy="710936"/>
          </a:xfrm>
        </p:grpSpPr>
        <p:sp>
          <p:nvSpPr>
            <p:cNvPr id="78" name="Shape 78"/>
            <p:cNvSpPr/>
            <p:nvPr/>
          </p:nvSpPr>
          <p:spPr>
            <a:xfrm rot="1618810">
              <a:off x="31329" y="180769"/>
              <a:ext cx="880722" cy="34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54" y="21600"/>
                  </a:moveTo>
                  <a:lnTo>
                    <a:pt x="17315" y="16200"/>
                  </a:lnTo>
                  <a:lnTo>
                    <a:pt x="18387" y="16200"/>
                  </a:lnTo>
                  <a:cubicBezTo>
                    <a:pt x="17322" y="6663"/>
                    <a:pt x="13601" y="0"/>
                    <a:pt x="9342" y="0"/>
                  </a:cubicBezTo>
                  <a:lnTo>
                    <a:pt x="11484" y="0"/>
                  </a:lnTo>
                  <a:cubicBezTo>
                    <a:pt x="15744" y="0"/>
                    <a:pt x="19464" y="6663"/>
                    <a:pt x="20529" y="16200"/>
                  </a:cubicBezTo>
                  <a:lnTo>
                    <a:pt x="21600" y="16200"/>
                  </a:lnTo>
                  <a:close/>
                  <a:moveTo>
                    <a:pt x="10413" y="142"/>
                  </a:moveTo>
                  <a:cubicBezTo>
                    <a:pt x="5699" y="1400"/>
                    <a:pt x="2142" y="10629"/>
                    <a:pt x="2142" y="21600"/>
                  </a:cubicBezTo>
                  <a:lnTo>
                    <a:pt x="0" y="21600"/>
                  </a:lnTo>
                  <a:cubicBezTo>
                    <a:pt x="0" y="9671"/>
                    <a:pt x="4182" y="0"/>
                    <a:pt x="9342" y="0"/>
                  </a:cubicBezTo>
                  <a:cubicBezTo>
                    <a:pt x="9700" y="0"/>
                    <a:pt x="10057" y="48"/>
                    <a:pt x="10413" y="142"/>
                  </a:cubicBezTo>
                  <a:close/>
                </a:path>
              </a:pathLst>
            </a:custGeom>
            <a:solidFill>
              <a:srgbClr val="4F622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 rot="1618810">
              <a:off x="56152" y="77296"/>
              <a:ext cx="424573" cy="34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2"/>
                  </a:moveTo>
                  <a:cubicBezTo>
                    <a:pt x="11822" y="1400"/>
                    <a:pt x="4444" y="10629"/>
                    <a:pt x="4444" y="21600"/>
                  </a:cubicBezTo>
                  <a:lnTo>
                    <a:pt x="0" y="21600"/>
                  </a:lnTo>
                  <a:cubicBezTo>
                    <a:pt x="0" y="9671"/>
                    <a:pt x="8676" y="0"/>
                    <a:pt x="19378" y="0"/>
                  </a:cubicBezTo>
                  <a:cubicBezTo>
                    <a:pt x="20121" y="0"/>
                    <a:pt x="20862" y="48"/>
                    <a:pt x="21600" y="14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 rot="1618810">
              <a:off x="31329" y="180769"/>
              <a:ext cx="880722" cy="34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13" y="142"/>
                  </a:moveTo>
                  <a:cubicBezTo>
                    <a:pt x="5699" y="1400"/>
                    <a:pt x="2142" y="10629"/>
                    <a:pt x="2142" y="21600"/>
                  </a:cubicBezTo>
                  <a:lnTo>
                    <a:pt x="0" y="21600"/>
                  </a:lnTo>
                  <a:cubicBezTo>
                    <a:pt x="0" y="9671"/>
                    <a:pt x="4182" y="0"/>
                    <a:pt x="9342" y="0"/>
                  </a:cubicBezTo>
                  <a:lnTo>
                    <a:pt x="11484" y="0"/>
                  </a:lnTo>
                  <a:cubicBezTo>
                    <a:pt x="15744" y="0"/>
                    <a:pt x="19464" y="6663"/>
                    <a:pt x="20529" y="16200"/>
                  </a:cubicBezTo>
                  <a:lnTo>
                    <a:pt x="21600" y="16200"/>
                  </a:lnTo>
                  <a:lnTo>
                    <a:pt x="19754" y="21600"/>
                  </a:lnTo>
                  <a:lnTo>
                    <a:pt x="17315" y="16200"/>
                  </a:lnTo>
                  <a:lnTo>
                    <a:pt x="18387" y="16200"/>
                  </a:lnTo>
                  <a:cubicBezTo>
                    <a:pt x="17322" y="6663"/>
                    <a:pt x="13601" y="0"/>
                    <a:pt x="9342" y="0"/>
                  </a:cubicBezTo>
                </a:path>
              </a:pathLst>
            </a:custGeom>
            <a:noFill/>
            <a:ln w="12700" cap="flat">
              <a:solidFill>
                <a:srgbClr val="4F6228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6"/>
      <p:bldP build="whole" bldLvl="1" animBg="1" rev="0" advAuto="0" spid="81" grpId="8"/>
      <p:bldP build="whole" bldLvl="1" animBg="1" rev="0" advAuto="0" spid="64" grpId="1"/>
      <p:bldP build="whole" bldLvl="1" animBg="1" rev="0" advAuto="0" spid="56" grpId="5"/>
      <p:bldP build="whole" bldLvl="1" animBg="1" rev="0" advAuto="0" spid="60" grpId="3"/>
      <p:bldP build="whole" bldLvl="1" animBg="1" rev="0" advAuto="0" spid="72" grpId="4"/>
      <p:bldP build="whole" bldLvl="1" animBg="1" rev="0" advAuto="0" spid="77" grpId="7"/>
      <p:bldP build="whole" bldLvl="1" animBg="1" rev="0" advAuto="0" spid="68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Testing the perfect data set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Can we recover known survival probability function and parasite-induced mortality?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Specify true survival function, h(x)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Draw hosts from NBD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Kill hosts based on h(x)</a:t>
            </a:r>
            <a:endParaRPr sz="2700"/>
          </a:p>
          <a:p>
            <a:pPr lvl="1" marL="868947" indent="-360947">
              <a:buFontTx/>
              <a:buAutoNum type="arabicPeriod" startAt="1"/>
              <a:defRPr sz="1800"/>
            </a:pPr>
            <a:r>
              <a:rPr sz="2700"/>
              <a:t>Apply previous technique to estimate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imulation_example.pdf"/>
          <p:cNvPicPr/>
          <p:nvPr/>
        </p:nvPicPr>
        <p:blipFill>
          <a:blip r:embed="rId2">
            <a:extLst/>
          </a:blip>
          <a:srcRect l="0" t="0" r="0" b="39"/>
          <a:stretch>
            <a:fillRect/>
          </a:stretch>
        </p:blipFill>
        <p:spPr>
          <a:xfrm>
            <a:off x="1446490" y="1098268"/>
            <a:ext cx="6251137" cy="565352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Testing the perfect data set</a:t>
            </a:r>
          </a:p>
        </p:txBody>
      </p:sp>
      <p:pic>
        <p:nvPicPr>
          <p:cNvPr id="21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2473" y="3136754"/>
            <a:ext cx="1791663" cy="475107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Testing the perfect data set</a:t>
            </a:r>
          </a:p>
        </p:txBody>
      </p:sp>
      <p:pic>
        <p:nvPicPr>
          <p:cNvPr id="2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2473" y="3136755"/>
            <a:ext cx="1791663" cy="475106"/>
          </a:xfrm>
          <a:prstGeom prst="rect">
            <a:avLst/>
          </a:prstGeom>
        </p:spPr>
      </p:pic>
      <p:pic>
        <p:nvPicPr>
          <p:cNvPr id="216" name="power_analysis_for_a-values_observed__tru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461" y="1524000"/>
            <a:ext cx="7523078" cy="4712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Testing the perfect data set</a:t>
            </a:r>
          </a:p>
        </p:txBody>
      </p:sp>
      <p:pic>
        <p:nvPicPr>
          <p:cNvPr id="21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2473" y="3136755"/>
            <a:ext cx="1791663" cy="475106"/>
          </a:xfrm>
          <a:prstGeom prst="rect">
            <a:avLst/>
          </a:prstGeom>
        </p:spPr>
      </p:pic>
      <p:pic>
        <p:nvPicPr>
          <p:cNvPr id="220" name="power_analysis_for_b-values_observed__tru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5637" y="1549400"/>
            <a:ext cx="7292726" cy="4568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Testing the perfect data set</a:t>
            </a:r>
          </a:p>
        </p:txBody>
      </p:sp>
      <p:pic>
        <p:nvPicPr>
          <p:cNvPr id="22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2473" y="3136755"/>
            <a:ext cx="1791663" cy="475106"/>
          </a:xfrm>
          <a:prstGeom prst="rect">
            <a:avLst/>
          </a:prstGeom>
        </p:spPr>
      </p:pic>
      <p:pic>
        <p:nvPicPr>
          <p:cNvPr id="224" name="power_analysis_for_mortality_ratio_observed__tru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053" y="1638300"/>
            <a:ext cx="6537894" cy="4542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Does this method ever work?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Unlikely to ever work with a realistic dataset</a:t>
            </a:r>
            <a:endParaRPr sz="3200"/>
          </a:p>
          <a:p>
            <a:pPr lvl="0" marL="609600" indent="-609600">
              <a:defRPr sz="1800"/>
            </a:pPr>
            <a:r>
              <a:rPr sz="3200"/>
              <a:t>Ambitious parasite dataset: 200 hosts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Future work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Host Age- move to age intensity comparisons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7649" y="1600200"/>
            <a:ext cx="4569772" cy="451593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Modeling Parasite Transmission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335280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3200"/>
              <a:t>Parasite population regulation</a:t>
            </a:r>
          </a:p>
          <a:p>
            <a:pPr lvl="0" marL="609600" indent="-609600">
              <a:defRPr sz="1800"/>
            </a:pPr>
            <a:r>
              <a:rPr sz="3200"/>
              <a:t>Parasite induced host mortality?</a:t>
            </a:r>
          </a:p>
        </p:txBody>
      </p:sp>
      <p:pic>
        <p:nvPicPr>
          <p:cNvPr id="86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3911" y="2209800"/>
            <a:ext cx="1922480" cy="1488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4334" y="3880732"/>
            <a:ext cx="2315576" cy="902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81800" y="4782782"/>
            <a:ext cx="1905000" cy="1195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  <p:bldP build="whole" bldLvl="1" animBg="1" rev="0" advAuto="0" spid="87" grpId="2"/>
      <p:bldP build="whole" bldLvl="1" animBg="1" rev="0" advAuto="0" spid="8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 defTabSz="832103">
              <a:defRPr sz="1800"/>
            </a:pPr>
            <a:r>
              <a:rPr sz="3100"/>
              <a:t>Methods for estimating </a:t>
            </a:r>
            <a:br>
              <a:rPr sz="3100"/>
            </a:br>
            <a:r>
              <a:rPr sz="3100"/>
              <a:t>Parasite Induce Host mortality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Ideal experiment</a:t>
            </a:r>
          </a:p>
          <a:p>
            <a:pPr lvl="1" marL="854075" indent="-396875">
              <a:spcBef>
                <a:spcPts val="600"/>
              </a:spcBef>
              <a:defRPr sz="1800"/>
            </a:pPr>
            <a:r>
              <a:rPr sz="2500"/>
              <a:t>capture animals from an uninfected population, infect some and then release them back into the wild</a:t>
            </a:r>
          </a:p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Second best</a:t>
            </a:r>
          </a:p>
          <a:p>
            <a:pPr lvl="1" marL="854075" indent="-396875">
              <a:spcBef>
                <a:spcPts val="600"/>
              </a:spcBef>
              <a:defRPr sz="1800"/>
            </a:pPr>
            <a:r>
              <a:rPr sz="2500"/>
              <a:t>treat some of the infected hosts in a wild population and then monitor survival</a:t>
            </a:r>
          </a:p>
          <a:p>
            <a:pPr lvl="0" marL="552450" indent="-552450">
              <a:spcBef>
                <a:spcPts val="600"/>
              </a:spcBef>
              <a:defRPr sz="1800"/>
            </a:pPr>
            <a:r>
              <a:rPr sz="2900"/>
              <a:t>Third (?) best</a:t>
            </a:r>
          </a:p>
          <a:p>
            <a:pPr lvl="1" marL="854075" indent="-396875">
              <a:spcBef>
                <a:spcPts val="600"/>
              </a:spcBef>
              <a:defRPr sz="1800"/>
            </a:pPr>
            <a:r>
              <a:rPr sz="2500"/>
              <a:t>monitor survival of wild animals with a range of known infection intensities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When experiments aren’t an option 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Long term data that correlates mortality with worm loads</a:t>
            </a:r>
          </a:p>
        </p:txBody>
      </p:sp>
      <p:pic>
        <p:nvPicPr>
          <p:cNvPr id="95" name="image10.png" descr="Screen Clippi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3390379"/>
            <a:ext cx="5181600" cy="273578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5410198" y="5927199"/>
            <a:ext cx="1935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Hudson et al 1992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Autopsy data</a:t>
            </a:r>
          </a:p>
        </p:txBody>
      </p:sp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When experiments aren’t an option </a:t>
            </a:r>
          </a:p>
        </p:txBody>
      </p:sp>
      <p:pic>
        <p:nvPicPr>
          <p:cNvPr id="10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0" y="2704831"/>
            <a:ext cx="2455879" cy="190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222520"/>
            <a:ext cx="3489213" cy="1359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 intensity data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198" y="1600200"/>
            <a:ext cx="400082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decrease in infection intensity in older hosts</a:t>
            </a:r>
          </a:p>
        </p:txBody>
      </p:sp>
      <p:pic>
        <p:nvPicPr>
          <p:cNvPr id="107" name="image11.png"/>
          <p:cNvPicPr/>
          <p:nvPr/>
        </p:nvPicPr>
        <p:blipFill>
          <a:blip r:embed="rId2">
            <a:extLst/>
          </a:blip>
          <a:srcRect l="4987" t="0" r="0" b="9791"/>
          <a:stretch>
            <a:fillRect/>
          </a:stretch>
        </p:blipFill>
        <p:spPr>
          <a:xfrm>
            <a:off x="4953000" y="1371600"/>
            <a:ext cx="3578736" cy="332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6324598" y="4525557"/>
            <a:ext cx="99007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Host Age</a:t>
            </a:r>
          </a:p>
        </p:txBody>
      </p:sp>
      <p:sp>
        <p:nvSpPr>
          <p:cNvPr id="109" name="Shape 109"/>
          <p:cNvSpPr/>
          <p:nvPr/>
        </p:nvSpPr>
        <p:spPr>
          <a:xfrm rot="16200000">
            <a:off x="3914899" y="2922293"/>
            <a:ext cx="197714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Infection Intensity</a:t>
            </a:r>
          </a:p>
        </p:txBody>
      </p:sp>
      <p:sp>
        <p:nvSpPr>
          <p:cNvPr id="110" name="Shape 110"/>
          <p:cNvSpPr/>
          <p:nvPr/>
        </p:nvSpPr>
        <p:spPr>
          <a:xfrm>
            <a:off x="6172200" y="2819400"/>
            <a:ext cx="381002" cy="0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1" name="Shape 111"/>
          <p:cNvSpPr/>
          <p:nvPr/>
        </p:nvSpPr>
        <p:spPr>
          <a:xfrm>
            <a:off x="6553199" y="2819399"/>
            <a:ext cx="283080" cy="635268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2" name="Shape 112"/>
          <p:cNvSpPr/>
          <p:nvPr/>
        </p:nvSpPr>
        <p:spPr>
          <a:xfrm>
            <a:off x="7090991" y="3656650"/>
            <a:ext cx="408241" cy="457202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836277" y="3454664"/>
            <a:ext cx="1240924" cy="126737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14" name="Shape 114"/>
          <p:cNvSpPr/>
          <p:nvPr/>
        </p:nvSpPr>
        <p:spPr>
          <a:xfrm>
            <a:off x="6155504" y="2895599"/>
            <a:ext cx="414392" cy="121965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5433304" y="3961507"/>
            <a:ext cx="289230" cy="155564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5766910" y="3453869"/>
            <a:ext cx="345581" cy="66093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6623249" y="3533628"/>
            <a:ext cx="414392" cy="581173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7577490" y="3810000"/>
            <a:ext cx="414392" cy="305251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Shape 119"/>
          <p:cNvSpPr/>
          <p:nvPr/>
        </p:nvSpPr>
        <p:spPr>
          <a:xfrm flipV="1">
            <a:off x="5562599" y="2819399"/>
            <a:ext cx="609602" cy="1270533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4"/>
      <p:bldP build="whole" bldLvl="1" animBg="1" rev="0" advAuto="0" spid="119" grpId="1"/>
      <p:bldP build="whole" bldLvl="1" animBg="1" rev="0" advAuto="0" spid="110" grpId="2"/>
      <p:bldP build="whole" bldLvl="1" animBg="1" rev="0" advAuto="0" spid="111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 intensity data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198" y="1600200"/>
            <a:ext cx="4000820" cy="4525963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buClr>
                <a:srgbClr val="BFBFBF"/>
              </a:buClr>
              <a:defRPr sz="1800"/>
            </a:pPr>
            <a:r>
              <a:rPr sz="3200">
                <a:solidFill>
                  <a:srgbClr val="BFBFBF"/>
                </a:solidFill>
              </a:rPr>
              <a:t>decrease in infection intensity in older hosts</a:t>
            </a:r>
          </a:p>
          <a:p>
            <a:pPr lvl="0" marL="609600" indent="-609600">
              <a:defRPr sz="1800"/>
            </a:pPr>
            <a:r>
              <a:rPr sz="3200"/>
              <a:t>The variance/mean ratio</a:t>
            </a:r>
          </a:p>
        </p:txBody>
      </p:sp>
      <p:pic>
        <p:nvPicPr>
          <p:cNvPr id="123" name="image11.png"/>
          <p:cNvPicPr/>
          <p:nvPr/>
        </p:nvPicPr>
        <p:blipFill>
          <a:blip r:embed="rId2">
            <a:extLst/>
          </a:blip>
          <a:srcRect l="4987" t="0" r="0" b="9791"/>
          <a:stretch>
            <a:fillRect/>
          </a:stretch>
        </p:blipFill>
        <p:spPr>
          <a:xfrm>
            <a:off x="4953000" y="1371600"/>
            <a:ext cx="3578736" cy="332799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324598" y="4525557"/>
            <a:ext cx="99007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Host Age</a:t>
            </a:r>
          </a:p>
        </p:txBody>
      </p:sp>
      <p:sp>
        <p:nvSpPr>
          <p:cNvPr id="125" name="Shape 125"/>
          <p:cNvSpPr/>
          <p:nvPr/>
        </p:nvSpPr>
        <p:spPr>
          <a:xfrm rot="16200000">
            <a:off x="3914899" y="2922293"/>
            <a:ext cx="197714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Infection Intensity</a:t>
            </a:r>
          </a:p>
        </p:txBody>
      </p:sp>
      <p:sp>
        <p:nvSpPr>
          <p:cNvPr id="126" name="Shape 126"/>
          <p:cNvSpPr/>
          <p:nvPr/>
        </p:nvSpPr>
        <p:spPr>
          <a:xfrm>
            <a:off x="5715000" y="3352799"/>
            <a:ext cx="1" cy="7620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7" name="Shape 127"/>
          <p:cNvSpPr/>
          <p:nvPr/>
        </p:nvSpPr>
        <p:spPr>
          <a:xfrm>
            <a:off x="6019800" y="2895599"/>
            <a:ext cx="1" cy="9144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8" name="Shape 128"/>
          <p:cNvSpPr/>
          <p:nvPr/>
        </p:nvSpPr>
        <p:spPr>
          <a:xfrm>
            <a:off x="6400800" y="2514599"/>
            <a:ext cx="1" cy="9144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29" name="Shape 129"/>
          <p:cNvSpPr/>
          <p:nvPr/>
        </p:nvSpPr>
        <p:spPr>
          <a:xfrm>
            <a:off x="6857999" y="2362200"/>
            <a:ext cx="1" cy="5334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30" name="Shape 130"/>
          <p:cNvSpPr/>
          <p:nvPr/>
        </p:nvSpPr>
        <p:spPr>
          <a:xfrm>
            <a:off x="7315199" y="2209800"/>
            <a:ext cx="1" cy="457202"/>
          </a:xfrm>
          <a:prstGeom prst="line">
            <a:avLst/>
          </a:prstGeom>
          <a:ln w="38100">
            <a:solidFill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31" name="Shape 131"/>
          <p:cNvSpPr/>
          <p:nvPr/>
        </p:nvSpPr>
        <p:spPr>
          <a:xfrm>
            <a:off x="5671064" y="3695699"/>
            <a:ext cx="76200" cy="76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5981699" y="3339961"/>
            <a:ext cx="76199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6362699" y="2931473"/>
            <a:ext cx="76199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6812796" y="2597895"/>
            <a:ext cx="7620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7277099" y="2386570"/>
            <a:ext cx="76199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599" y="2209800"/>
            <a:ext cx="6705601" cy="45140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Parasite distribution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609600" indent="-609600">
              <a:defRPr sz="3200"/>
            </a:lvl1pPr>
          </a:lstStyle>
          <a:p>
            <a:pPr lvl="0">
              <a:defRPr sz="1800"/>
            </a:pPr>
            <a:r>
              <a:rPr sz="3200"/>
              <a:t>Deviations from negative binomial distribution (NBD)</a:t>
            </a:r>
          </a:p>
        </p:txBody>
      </p:sp>
      <p:sp>
        <p:nvSpPr>
          <p:cNvPr id="140" name="Shape 140"/>
          <p:cNvSpPr/>
          <p:nvPr/>
        </p:nvSpPr>
        <p:spPr>
          <a:xfrm flipH="1">
            <a:off x="4114798" y="2971799"/>
            <a:ext cx="3" cy="3657602"/>
          </a:xfrm>
          <a:prstGeom prst="line">
            <a:avLst/>
          </a:prstGeom>
          <a:ln w="57150">
            <a:solidFill>
              <a:srgbClr val="FF0000"/>
            </a:solidFill>
            <a:prstDash val="dash"/>
            <a:miter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