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9144000" cy="6858000"/>
  <p:notesSz cx="6858000" cy="9144000"/>
  <p:defaultTextStyle>
    <a:lvl1pPr>
      <a:defRPr>
        <a:latin typeface="Calibri"/>
        <a:ea typeface="Calibri"/>
        <a:cs typeface="Calibri"/>
        <a:sym typeface="Calibri"/>
      </a:defRPr>
    </a:lvl1pPr>
    <a:lvl2pPr indent="457200">
      <a:defRPr>
        <a:latin typeface="Calibri"/>
        <a:ea typeface="Calibri"/>
        <a:cs typeface="Calibri"/>
        <a:sym typeface="Calibri"/>
      </a:defRPr>
    </a:lvl2pPr>
    <a:lvl3pPr indent="914400">
      <a:defRPr>
        <a:latin typeface="Calibri"/>
        <a:ea typeface="Calibri"/>
        <a:cs typeface="Calibri"/>
        <a:sym typeface="Calibri"/>
      </a:defRPr>
    </a:lvl3pPr>
    <a:lvl4pPr indent="1371600">
      <a:defRPr>
        <a:latin typeface="Calibri"/>
        <a:ea typeface="Calibri"/>
        <a:cs typeface="Calibri"/>
        <a:sym typeface="Calibri"/>
      </a:defRPr>
    </a:lvl4pPr>
    <a:lvl5pPr indent="1828800">
      <a:defRPr>
        <a:latin typeface="Calibri"/>
        <a:ea typeface="Calibri"/>
        <a:cs typeface="Calibri"/>
        <a:sym typeface="Calibri"/>
      </a:defRPr>
    </a:lvl5pPr>
    <a:lvl6pPr indent="2286000">
      <a:defRPr>
        <a:latin typeface="Calibri"/>
        <a:ea typeface="Calibri"/>
        <a:cs typeface="Calibri"/>
        <a:sym typeface="Calibri"/>
      </a:defRPr>
    </a:lvl6pPr>
    <a:lvl7pPr indent="2743200">
      <a:defRPr>
        <a:latin typeface="Calibri"/>
        <a:ea typeface="Calibri"/>
        <a:cs typeface="Calibri"/>
        <a:sym typeface="Calibri"/>
      </a:defRPr>
    </a:lvl7pPr>
    <a:lvl8pPr indent="3200400">
      <a:defRPr>
        <a:latin typeface="Calibri"/>
        <a:ea typeface="Calibri"/>
        <a:cs typeface="Calibri"/>
        <a:sym typeface="Calibri"/>
      </a:defRPr>
    </a:lvl8pPr>
    <a:lvl9pPr indent="3657600">
      <a:defRPr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7" name="Shape 4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8" name="Shape 9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Note that mortality can also be estimated from a full parasite population model, but that is probably not a great idea because you can only estimate so many parameters from the model before it becomes useless for looking at what you really are interested in.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Click to edit Master subtitle style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  <a:endParaRPr sz="3200"/>
          </a:p>
          <a:p>
            <a:pPr lvl="1">
              <a:defRPr sz="1800"/>
            </a:pPr>
            <a:r>
              <a:rPr sz="3200"/>
              <a:t>Second level</a:t>
            </a:r>
            <a:endParaRPr sz="3200"/>
          </a:p>
          <a:p>
            <a:pPr lvl="2">
              <a:defRPr sz="1800"/>
            </a:pPr>
            <a:r>
              <a:rPr sz="3200"/>
              <a:t>Third level</a:t>
            </a:r>
            <a:endParaRPr sz="3200"/>
          </a:p>
          <a:p>
            <a:pPr lvl="3">
              <a:defRPr sz="1800"/>
            </a:pPr>
            <a:r>
              <a:rPr sz="3200"/>
              <a:t>Fourth level</a:t>
            </a:r>
            <a:endParaRPr sz="3200"/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  <a:endParaRPr sz="3200"/>
          </a:p>
          <a:p>
            <a:pPr lvl="1">
              <a:defRPr sz="1800"/>
            </a:pPr>
            <a:r>
              <a:rPr sz="3200"/>
              <a:t>Second level</a:t>
            </a:r>
            <a:endParaRPr sz="3200"/>
          </a:p>
          <a:p>
            <a:pPr lvl="2">
              <a:defRPr sz="1800"/>
            </a:pPr>
            <a:r>
              <a:rPr sz="3200"/>
              <a:t>Third level</a:t>
            </a:r>
            <a:endParaRPr sz="3200"/>
          </a:p>
          <a:p>
            <a:pPr lvl="3">
              <a:defRPr sz="1800"/>
            </a:pPr>
            <a:r>
              <a:rPr sz="3200"/>
              <a:t>Fourth level</a:t>
            </a:r>
            <a:endParaRPr sz="3200"/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  <a:endParaRPr sz="3200"/>
          </a:p>
          <a:p>
            <a:pPr lvl="1">
              <a:defRPr sz="1800"/>
            </a:pPr>
            <a:r>
              <a:rPr sz="3200"/>
              <a:t>Second level</a:t>
            </a:r>
            <a:endParaRPr sz="3200"/>
          </a:p>
          <a:p>
            <a:pPr lvl="2">
              <a:defRPr sz="1800"/>
            </a:pPr>
            <a:r>
              <a:rPr sz="3200"/>
              <a:t>Third level</a:t>
            </a:r>
            <a:endParaRPr sz="3200"/>
          </a:p>
          <a:p>
            <a:pPr lvl="3">
              <a:defRPr sz="1800"/>
            </a:pPr>
            <a:r>
              <a:rPr sz="3200"/>
              <a:t>Fourth level</a:t>
            </a:r>
            <a:endParaRPr sz="3200"/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 lvl="0">
              <a:defRPr b="0" cap="none" sz="1800"/>
            </a:pPr>
            <a:r>
              <a:rPr b="1" cap="all" sz="4000"/>
              <a:t>Click to edit Master title style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Click to edit Master text styles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Click to edit Master text styles</a:t>
            </a:r>
            <a:endParaRPr sz="2800"/>
          </a:p>
          <a:p>
            <a:pPr lvl="1">
              <a:defRPr sz="1800"/>
            </a:pPr>
            <a:r>
              <a:rPr sz="2800"/>
              <a:t>Second level</a:t>
            </a:r>
            <a:endParaRPr sz="2800"/>
          </a:p>
          <a:p>
            <a:pPr lvl="2">
              <a:defRPr sz="1800"/>
            </a:pPr>
            <a:r>
              <a:rPr sz="2800"/>
              <a:t>Third level</a:t>
            </a:r>
            <a:endParaRPr sz="2800"/>
          </a:p>
          <a:p>
            <a:pPr lvl="3">
              <a:defRPr sz="1800"/>
            </a:pPr>
            <a:r>
              <a:rPr sz="2800"/>
              <a:t>Fourth level</a:t>
            </a:r>
            <a:endParaRPr sz="2800"/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457200" y="1435465"/>
            <a:ext cx="40401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</a:lstStyle>
          <a:p>
            <a:pPr lvl="0">
              <a:defRPr b="0" sz="1800"/>
            </a:pPr>
            <a:r>
              <a:rPr b="1" sz="2400"/>
              <a:t>Click to edit Master text styles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 lvl="0">
              <a:defRPr b="0" sz="1800"/>
            </a:pPr>
            <a:r>
              <a:rPr b="1" sz="2000"/>
              <a:t>Click to edit Master title style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  <a:endParaRPr sz="3200"/>
          </a:p>
          <a:p>
            <a:pPr lvl="1">
              <a:defRPr sz="1800"/>
            </a:pPr>
            <a:r>
              <a:rPr sz="3200"/>
              <a:t>Second level</a:t>
            </a:r>
            <a:endParaRPr sz="3200"/>
          </a:p>
          <a:p>
            <a:pPr lvl="2">
              <a:defRPr sz="1800"/>
            </a:pPr>
            <a:r>
              <a:rPr sz="3200"/>
              <a:t>Third level</a:t>
            </a:r>
            <a:endParaRPr sz="3200"/>
          </a:p>
          <a:p>
            <a:pPr lvl="3">
              <a:defRPr sz="1800"/>
            </a:pPr>
            <a:r>
              <a:rPr sz="3200"/>
              <a:t>Fourth level</a:t>
            </a:r>
            <a:endParaRPr sz="3200"/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 lvl="0">
              <a:defRPr b="0" sz="1800"/>
            </a:pPr>
            <a:r>
              <a:rPr b="1" sz="2000"/>
              <a:t>Click to edit Master title style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Click to edit Master text styles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0">
              <a:defRPr sz="1800"/>
            </a:pPr>
            <a:r>
              <a:rPr sz="3200"/>
              <a:t>Click to edit Master text styles</a:t>
            </a:r>
            <a:endParaRPr sz="3200"/>
          </a:p>
          <a:p>
            <a:pPr lvl="1">
              <a:defRPr sz="1800"/>
            </a:pPr>
            <a:r>
              <a:rPr sz="3200"/>
              <a:t>Second level</a:t>
            </a:r>
            <a:endParaRPr sz="3200"/>
          </a:p>
          <a:p>
            <a:pPr lvl="2">
              <a:defRPr sz="1800"/>
            </a:pPr>
            <a:r>
              <a:rPr sz="3200"/>
              <a:t>Third level</a:t>
            </a:r>
            <a:endParaRPr sz="3200"/>
          </a:p>
          <a:p>
            <a:pPr lvl="3">
              <a:defRPr sz="1800"/>
            </a:pPr>
            <a:r>
              <a:rPr sz="3200"/>
              <a:t>Fourth level</a:t>
            </a:r>
            <a:endParaRPr sz="3200"/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 advClick="1"/>
  <p:txStyles>
    <p:titleStyle>
      <a:lvl1pPr algn="ctr">
        <a:defRPr sz="4400">
          <a:latin typeface="Calibri"/>
          <a:ea typeface="Calibri"/>
          <a:cs typeface="Calibri"/>
          <a:sym typeface="Calibri"/>
        </a:defRPr>
      </a:lvl1pPr>
      <a:lvl2pPr algn="ctr">
        <a:defRPr sz="4400">
          <a:latin typeface="Calibri"/>
          <a:ea typeface="Calibri"/>
          <a:cs typeface="Calibri"/>
          <a:sym typeface="Calibri"/>
        </a:defRPr>
      </a:lvl2pPr>
      <a:lvl3pPr algn="ctr">
        <a:defRPr sz="4400">
          <a:latin typeface="Calibri"/>
          <a:ea typeface="Calibri"/>
          <a:cs typeface="Calibri"/>
          <a:sym typeface="Calibri"/>
        </a:defRPr>
      </a:lvl3pPr>
      <a:lvl4pPr algn="ctr">
        <a:defRPr sz="4400">
          <a:latin typeface="Calibri"/>
          <a:ea typeface="Calibri"/>
          <a:cs typeface="Calibri"/>
          <a:sym typeface="Calibri"/>
        </a:defRPr>
      </a:lvl4pPr>
      <a:lvl5pPr algn="ctr">
        <a:defRPr sz="4400">
          <a:latin typeface="Calibri"/>
          <a:ea typeface="Calibri"/>
          <a:cs typeface="Calibri"/>
          <a:sym typeface="Calibri"/>
        </a:defRPr>
      </a:lvl5pPr>
      <a:lvl6pPr algn="ctr">
        <a:defRPr sz="4400">
          <a:latin typeface="Calibri"/>
          <a:ea typeface="Calibri"/>
          <a:cs typeface="Calibri"/>
          <a:sym typeface="Calibri"/>
        </a:defRPr>
      </a:lvl6pPr>
      <a:lvl7pPr algn="ctr">
        <a:defRPr sz="4400">
          <a:latin typeface="Calibri"/>
          <a:ea typeface="Calibri"/>
          <a:cs typeface="Calibri"/>
          <a:sym typeface="Calibri"/>
        </a:defRPr>
      </a:lvl7pPr>
      <a:lvl8pPr algn="ctr">
        <a:defRPr sz="4400">
          <a:latin typeface="Calibri"/>
          <a:ea typeface="Calibri"/>
          <a:cs typeface="Calibri"/>
          <a:sym typeface="Calibri"/>
        </a:defRPr>
      </a:lvl8pPr>
      <a:lvl9pPr algn="ctr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xfrm>
            <a:off x="762000" y="1524000"/>
            <a:ext cx="7772400" cy="14700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Methods for Estimating Parasite Induced Mortality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Will any of these work for the Raccoon Roundworm?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image1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9200" y="2057400"/>
            <a:ext cx="7239000" cy="4657725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Shape 143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Parasite distribution</a:t>
            </a:r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Deviations from negative binomial distribution (NBD)</a:t>
            </a:r>
          </a:p>
        </p:txBody>
      </p:sp>
      <p:sp>
        <p:nvSpPr>
          <p:cNvPr id="145" name="Shape 145"/>
          <p:cNvSpPr/>
          <p:nvPr/>
        </p:nvSpPr>
        <p:spPr>
          <a:xfrm>
            <a:off x="7239000" y="6400799"/>
            <a:ext cx="1729009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Adjei et al 1986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pPr lvl="0">
              <a:defRPr sz="1800"/>
            </a:pPr>
            <a:r>
              <a:rPr sz="3900"/>
              <a:t>Does this work for the raccoon data?</a:t>
            </a:r>
          </a:p>
        </p:txBody>
      </p:sp>
      <p:sp>
        <p:nvSpPr>
          <p:cNvPr id="148" name="Shape 148"/>
          <p:cNvSpPr/>
          <p:nvPr/>
        </p:nvSpPr>
        <p:spPr>
          <a:xfrm>
            <a:off x="279400" y="6394084"/>
            <a:ext cx="2269714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 lvl="0">
              <a:defRPr sz="1800"/>
            </a:pPr>
            <a:r>
              <a:rPr sz="2000"/>
              <a:t>N=457 raccoons, *1</a:t>
            </a:r>
          </a:p>
        </p:txBody>
      </p:sp>
      <p:pic>
        <p:nvPicPr>
          <p:cNvPr id="149" name="full_raccoon_hist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4499" y="1143000"/>
            <a:ext cx="7645401" cy="5461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pPr lvl="0">
              <a:defRPr sz="1800"/>
            </a:pPr>
            <a:r>
              <a:rPr sz="3900"/>
              <a:t>The basic methods</a:t>
            </a:r>
          </a:p>
        </p:txBody>
      </p:sp>
      <p:sp>
        <p:nvSpPr>
          <p:cNvPr id="152" name="Shape 1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36042" indent="-336042" defTabSz="896111">
              <a:defRPr sz="1800"/>
            </a:pPr>
            <a:r>
              <a:rPr sz="3136"/>
              <a:t>Fit the NBD to your parasite data (truncated?)</a:t>
            </a:r>
            <a:endParaRPr sz="3136"/>
          </a:p>
          <a:p>
            <a:pPr lvl="0" marL="336042" indent="-336042" defTabSz="896111">
              <a:defRPr sz="1800"/>
            </a:pPr>
            <a:r>
              <a:rPr sz="3136"/>
              <a:t>Calc. </a:t>
            </a:r>
            <a:r>
              <a:rPr i="1" sz="3136"/>
              <a:t>observed </a:t>
            </a:r>
            <a:r>
              <a:rPr sz="3136"/>
              <a:t>number of hosts with 0, 1, 2, 3… parasites</a:t>
            </a:r>
            <a:endParaRPr sz="3136"/>
          </a:p>
          <a:p>
            <a:pPr lvl="0" marL="336042" indent="-336042" defTabSz="896111">
              <a:defRPr sz="1800"/>
            </a:pPr>
            <a:r>
              <a:rPr sz="3136"/>
              <a:t>Calc. </a:t>
            </a:r>
            <a:r>
              <a:rPr i="1" sz="3136"/>
              <a:t>predicted</a:t>
            </a:r>
            <a:r>
              <a:rPr sz="3136"/>
              <a:t> number with 0, 1, 2, 3 … parasites</a:t>
            </a:r>
            <a:endParaRPr sz="3136"/>
          </a:p>
          <a:p>
            <a:pPr lvl="0" marL="336042" indent="-336042" defTabSz="896111">
              <a:defRPr sz="1800"/>
            </a:pPr>
            <a:r>
              <a:rPr sz="3136"/>
              <a:t>Does </a:t>
            </a:r>
            <a:r>
              <a:rPr i="1" sz="3136"/>
              <a:t>observed</a:t>
            </a:r>
            <a:r>
              <a:rPr sz="3136"/>
              <a:t> match </a:t>
            </a:r>
            <a:r>
              <a:rPr i="1" sz="3136"/>
              <a:t>predicted</a:t>
            </a:r>
            <a:r>
              <a:rPr sz="3136"/>
              <a:t>?</a:t>
            </a:r>
            <a:endParaRPr sz="3136"/>
          </a:p>
          <a:p>
            <a:pPr lvl="0" marL="336042" indent="-336042" defTabSz="896111">
              <a:defRPr sz="1800"/>
            </a:pPr>
            <a:r>
              <a:rPr sz="3136"/>
              <a:t>Calculate parasite-induced mortality</a:t>
            </a:r>
            <a:endParaRPr sz="3136"/>
          </a:p>
          <a:p>
            <a:pPr lvl="0" marL="336042" indent="-336042" defTabSz="896111">
              <a:defRPr sz="1800"/>
            </a:pPr>
            <a:r>
              <a:rPr sz="3136"/>
              <a:t>Weighted Logistic Regression</a:t>
            </a:r>
            <a:endParaRPr sz="3136"/>
          </a:p>
          <a:p>
            <a:pPr lvl="0" marL="336042" indent="-336042" defTabSz="896111">
              <a:defRPr sz="1800"/>
            </a:pPr>
            <a:r>
              <a:rPr sz="3136"/>
              <a:t>Binning?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pPr lvl="0">
              <a:defRPr sz="1800"/>
            </a:pPr>
            <a:r>
              <a:rPr sz="3900"/>
              <a:t>The Assumptions</a:t>
            </a:r>
          </a:p>
        </p:txBody>
      </p:sp>
      <p:sp>
        <p:nvSpPr>
          <p:cNvPr id="155" name="Shape 15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*2 (Drawing of paper assumptions)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pPr lvl="0">
              <a:defRPr sz="1800"/>
            </a:pPr>
            <a:r>
              <a:rPr sz="3900"/>
              <a:t>Does this work for the raccoon data?</a:t>
            </a:r>
          </a:p>
        </p:txBody>
      </p:sp>
      <p:sp>
        <p:nvSpPr>
          <p:cNvPr id="158" name="Shape 158"/>
          <p:cNvSpPr/>
          <p:nvPr/>
        </p:nvSpPr>
        <p:spPr>
          <a:xfrm>
            <a:off x="1447800" y="4762500"/>
            <a:ext cx="3507244" cy="62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t>Parasite-induced Mortality = 11%</a:t>
            </a:r>
          </a:p>
          <a:p>
            <a:pPr lvl="0"/>
            <a:r>
              <a:t>Truncation at 40 worms</a:t>
            </a:r>
          </a:p>
        </p:txBody>
      </p:sp>
      <p:pic>
        <p:nvPicPr>
          <p:cNvPr id="159" name="Raccoon_Mortality,_Truncation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4499" y="1143000"/>
            <a:ext cx="7645401" cy="5461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pPr lvl="0">
              <a:defRPr sz="1800"/>
            </a:pPr>
            <a:r>
              <a:rPr sz="3900"/>
              <a:t>Does this work for the raccoon data?</a:t>
            </a:r>
          </a:p>
        </p:txBody>
      </p:sp>
      <p:sp>
        <p:nvSpPr>
          <p:cNvPr id="162" name="Shape 162"/>
          <p:cNvSpPr/>
          <p:nvPr>
            <p:ph type="body" idx="1"/>
          </p:nvPr>
        </p:nvSpPr>
        <p:spPr>
          <a:xfrm>
            <a:off x="457200" y="1600200"/>
            <a:ext cx="8440490" cy="256713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Something seems fishy…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defTabSz="795527">
              <a:defRPr sz="3828"/>
            </a:lvl1pPr>
          </a:lstStyle>
          <a:p>
            <a:pPr lvl="0">
              <a:defRPr sz="1800"/>
            </a:pPr>
            <a:r>
              <a:rPr sz="3828"/>
              <a:t>Let’s test something deadly…chytrid!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xfrm>
            <a:off x="457200" y="1600200"/>
            <a:ext cx="8407152" cy="303088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i="1" sz="3200"/>
              <a:t>Batrachochytrium dendrobatidis (Bd)</a:t>
            </a:r>
            <a:endParaRPr sz="3200"/>
          </a:p>
          <a:p>
            <a:pPr lvl="0">
              <a:defRPr sz="1800"/>
            </a:pPr>
            <a:r>
              <a:rPr sz="3200"/>
              <a:t>Devastating fungal disease of amphibians</a:t>
            </a:r>
            <a:endParaRPr sz="3200"/>
          </a:p>
          <a:p>
            <a:pPr lvl="0">
              <a:defRPr sz="1800"/>
            </a:pPr>
            <a:r>
              <a:rPr sz="3200"/>
              <a:t>Load-dependent morality *4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900"/>
              <a:t>Does this work for the </a:t>
            </a:r>
            <a:r>
              <a:rPr i="1" sz="3900"/>
              <a:t>Bd</a:t>
            </a:r>
            <a:r>
              <a:rPr sz="3900"/>
              <a:t> data? *3</a:t>
            </a:r>
          </a:p>
        </p:txBody>
      </p:sp>
      <p:sp>
        <p:nvSpPr>
          <p:cNvPr id="168" name="Shape 168"/>
          <p:cNvSpPr/>
          <p:nvPr/>
        </p:nvSpPr>
        <p:spPr>
          <a:xfrm>
            <a:off x="1549400" y="5130800"/>
            <a:ext cx="3507244" cy="62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t>Parasite-induced Mortality = 32%</a:t>
            </a:r>
          </a:p>
          <a:p>
            <a:pPr lvl="0"/>
            <a:r>
              <a:t>Truncated at 5,000 ZEs</a:t>
            </a:r>
          </a:p>
        </p:txBody>
      </p:sp>
      <p:sp>
        <p:nvSpPr>
          <p:cNvPr id="169" name="Shape 169"/>
          <p:cNvSpPr/>
          <p:nvPr/>
        </p:nvSpPr>
        <p:spPr>
          <a:xfrm flipV="1">
            <a:off x="6142335" y="2112312"/>
            <a:ext cx="1" cy="3718526"/>
          </a:xfrm>
          <a:prstGeom prst="line">
            <a:avLst/>
          </a:prstGeom>
          <a:ln w="38100">
            <a:solidFill>
              <a:srgbClr val="FF2600"/>
            </a:solidFill>
            <a:custDash>
              <a:ds d="200000" sp="200000"/>
            </a:custDash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Shape 170"/>
          <p:cNvSpPr/>
          <p:nvPr/>
        </p:nvSpPr>
        <p:spPr>
          <a:xfrm>
            <a:off x="5306182" y="1776405"/>
            <a:ext cx="191477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10,000 Zoospores</a:t>
            </a:r>
          </a:p>
        </p:txBody>
      </p:sp>
      <p:pic>
        <p:nvPicPr>
          <p:cNvPr id="171" name="Enzootic_Chtyrid_Mortality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4499" y="1143000"/>
            <a:ext cx="8255001" cy="58964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900"/>
              <a:t>Does this work for the </a:t>
            </a:r>
            <a:r>
              <a:rPr i="1" sz="3900"/>
              <a:t>Bd</a:t>
            </a:r>
            <a:r>
              <a:rPr sz="3900"/>
              <a:t> data?</a:t>
            </a:r>
          </a:p>
        </p:txBody>
      </p:sp>
      <p:sp>
        <p:nvSpPr>
          <p:cNvPr id="174" name="Shape 174"/>
          <p:cNvSpPr/>
          <p:nvPr/>
        </p:nvSpPr>
        <p:spPr>
          <a:xfrm>
            <a:off x="1511300" y="5219700"/>
            <a:ext cx="3507244" cy="62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t>Parasite-induced Mortality = 22%</a:t>
            </a:r>
          </a:p>
          <a:p>
            <a:pPr lvl="0"/>
            <a:r>
              <a:t>Truncated at 5,000 ZEs</a:t>
            </a:r>
          </a:p>
        </p:txBody>
      </p:sp>
      <p:sp>
        <p:nvSpPr>
          <p:cNvPr id="175" name="Shape 175"/>
          <p:cNvSpPr/>
          <p:nvPr/>
        </p:nvSpPr>
        <p:spPr>
          <a:xfrm flipV="1">
            <a:off x="6142335" y="2112312"/>
            <a:ext cx="1" cy="3675466"/>
          </a:xfrm>
          <a:prstGeom prst="line">
            <a:avLst/>
          </a:prstGeom>
          <a:ln w="38100">
            <a:solidFill>
              <a:srgbClr val="FF2600"/>
            </a:solidFill>
            <a:custDash>
              <a:ds d="200000" sp="200000"/>
            </a:custDash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6" name="Shape 176"/>
          <p:cNvSpPr/>
          <p:nvPr/>
        </p:nvSpPr>
        <p:spPr>
          <a:xfrm>
            <a:off x="5306182" y="1776405"/>
            <a:ext cx="191477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/>
            <a:r>
              <a:t>10,000 Zoospores</a:t>
            </a:r>
          </a:p>
        </p:txBody>
      </p:sp>
      <p:pic>
        <p:nvPicPr>
          <p:cNvPr id="177" name="Enzootic_Chtyrid_Mortality,_Forced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4499" y="1143000"/>
            <a:ext cx="8255001" cy="58964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What are some problems?</a:t>
            </a:r>
          </a:p>
        </p:txBody>
      </p:sp>
      <p:sp>
        <p:nvSpPr>
          <p:cNvPr id="180" name="Shape 18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Forcing </a:t>
            </a:r>
            <a:r>
              <a:rPr i="1" sz="3200"/>
              <a:t>observed &lt;= prediction</a:t>
            </a:r>
            <a:r>
              <a:rPr sz="3200"/>
              <a:t>!</a:t>
            </a:r>
            <a:endParaRPr sz="3200"/>
          </a:p>
          <a:p>
            <a:pPr lvl="0">
              <a:defRPr sz="1800"/>
            </a:pPr>
            <a:r>
              <a:rPr sz="3200"/>
              <a:t>Other mortality inevitably occurs</a:t>
            </a:r>
            <a:endParaRPr sz="3200"/>
          </a:p>
          <a:p>
            <a:pPr lvl="0">
              <a:defRPr sz="1800"/>
            </a:pPr>
            <a:r>
              <a:rPr sz="3200"/>
              <a:t>Truncation</a:t>
            </a:r>
            <a:endParaRPr sz="3200"/>
          </a:p>
          <a:p>
            <a:pPr lvl="1" marL="800100" indent="-342900">
              <a:buChar char="•"/>
              <a:defRPr sz="1800"/>
            </a:pPr>
            <a:r>
              <a:rPr sz="3200"/>
              <a:t>Where do you truncate?</a:t>
            </a:r>
            <a:endParaRPr sz="3200"/>
          </a:p>
          <a:p>
            <a:pPr lvl="1" marL="800100" indent="-342900">
              <a:buChar char="•"/>
              <a:defRPr sz="1800"/>
            </a:pPr>
            <a:r>
              <a:rPr sz="3200"/>
              <a:t>Truncation decreases aggregation</a:t>
            </a:r>
            <a:endParaRPr sz="3200"/>
          </a:p>
          <a:p>
            <a:pPr lvl="1" marL="800100" indent="-342900">
              <a:buChar char="•"/>
              <a:defRPr sz="1800"/>
            </a:pPr>
            <a:r>
              <a:rPr sz="3200"/>
              <a:t>Changes our mean.  We dealt with this by using our original mean</a:t>
            </a:r>
            <a:endParaRPr sz="3200"/>
          </a:p>
          <a:p>
            <a:pPr lvl="0">
              <a:defRPr sz="1800"/>
            </a:pPr>
            <a:r>
              <a:rPr sz="3200"/>
              <a:t>How accurate are outputs?</a:t>
            </a:r>
          </a:p>
        </p:txBody>
      </p:sp>
      <p:sp>
        <p:nvSpPr>
          <p:cNvPr id="181" name="Shape 18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Raccoon Roundworm</a:t>
            </a:r>
          </a:p>
        </p:txBody>
      </p:sp>
      <p:pic>
        <p:nvPicPr>
          <p:cNvPr id="53" name="image1.jpg" descr="C:\Users\weinstein\Dropbox\raccoon parasites\raccoon copy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5079710" y="4208424"/>
            <a:ext cx="2886296" cy="2170444"/>
          </a:xfrm>
          <a:prstGeom prst="rect">
            <a:avLst/>
          </a:prstGeom>
          <a:ln w="12700">
            <a:miter lim="400000"/>
          </a:ln>
        </p:spPr>
      </p:pic>
      <p:pic>
        <p:nvPicPr>
          <p:cNvPr id="54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46205" y="1806867"/>
            <a:ext cx="1469387" cy="1434813"/>
          </a:xfrm>
          <a:prstGeom prst="rect">
            <a:avLst/>
          </a:prstGeom>
          <a:ln w="12700">
            <a:miter lim="400000"/>
          </a:ln>
        </p:spPr>
      </p:pic>
      <p:pic>
        <p:nvPicPr>
          <p:cNvPr id="55" name="image3.jpg" descr="C:\Users\weinstein\Dropbox\raccoon parasites\baby-raccoon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25319" y="1806867"/>
            <a:ext cx="2265558" cy="1857757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image4.png" descr="C:\Users\weinstein\Dropbox\mousedrawing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41405" y="4778666"/>
            <a:ext cx="1614329" cy="1295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0" name="Group 60"/>
          <p:cNvGrpSpPr/>
          <p:nvPr/>
        </p:nvGrpSpPr>
        <p:grpSpPr>
          <a:xfrm>
            <a:off x="2364385" y="3139777"/>
            <a:ext cx="3076264" cy="3093632"/>
            <a:chOff x="0" y="0"/>
            <a:chExt cx="3076262" cy="3093630"/>
          </a:xfrm>
        </p:grpSpPr>
        <p:sp>
          <p:nvSpPr>
            <p:cNvPr id="57" name="Shape 57"/>
            <p:cNvSpPr/>
            <p:nvPr/>
          </p:nvSpPr>
          <p:spPr>
            <a:xfrm rot="13515195">
              <a:off x="-247217" y="1150755"/>
              <a:ext cx="3570697" cy="792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722" y="21600"/>
                  </a:moveTo>
                  <a:lnTo>
                    <a:pt x="19204" y="16200"/>
                  </a:lnTo>
                  <a:lnTo>
                    <a:pt x="19803" y="16200"/>
                  </a:lnTo>
                  <a:lnTo>
                    <a:pt x="19803" y="16200"/>
                  </a:lnTo>
                  <a:cubicBezTo>
                    <a:pt x="18656" y="6663"/>
                    <a:pt x="14649" y="0"/>
                    <a:pt x="10061" y="0"/>
                  </a:cubicBezTo>
                  <a:lnTo>
                    <a:pt x="11259" y="0"/>
                  </a:lnTo>
                  <a:cubicBezTo>
                    <a:pt x="15847" y="0"/>
                    <a:pt x="19854" y="6663"/>
                    <a:pt x="21001" y="16200"/>
                  </a:cubicBezTo>
                  <a:lnTo>
                    <a:pt x="21600" y="16200"/>
                  </a:lnTo>
                  <a:close/>
                  <a:moveTo>
                    <a:pt x="10660" y="38"/>
                  </a:moveTo>
                  <a:lnTo>
                    <a:pt x="10660" y="38"/>
                  </a:lnTo>
                  <a:cubicBezTo>
                    <a:pt x="5346" y="719"/>
                    <a:pt x="1198" y="10170"/>
                    <a:pt x="1198" y="21600"/>
                  </a:cubicBezTo>
                  <a:lnTo>
                    <a:pt x="0" y="21600"/>
                  </a:lnTo>
                  <a:cubicBezTo>
                    <a:pt x="0" y="9671"/>
                    <a:pt x="4505" y="0"/>
                    <a:pt x="10061" y="0"/>
                  </a:cubicBezTo>
                  <a:cubicBezTo>
                    <a:pt x="10261" y="0"/>
                    <a:pt x="10461" y="13"/>
                    <a:pt x="10660" y="38"/>
                  </a:cubicBezTo>
                  <a:close/>
                </a:path>
              </a:pathLst>
            </a:custGeom>
            <a:solidFill>
              <a:srgbClr val="95373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58" name="Shape 58"/>
            <p:cNvSpPr/>
            <p:nvPr/>
          </p:nvSpPr>
          <p:spPr>
            <a:xfrm rot="13515195">
              <a:off x="1293557" y="1792958"/>
              <a:ext cx="1762249" cy="792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38"/>
                  </a:moveTo>
                  <a:lnTo>
                    <a:pt x="21600" y="38"/>
                  </a:lnTo>
                  <a:cubicBezTo>
                    <a:pt x="10831" y="719"/>
                    <a:pt x="2427" y="10170"/>
                    <a:pt x="2427" y="21600"/>
                  </a:cubicBezTo>
                  <a:lnTo>
                    <a:pt x="0" y="21600"/>
                  </a:lnTo>
                  <a:cubicBezTo>
                    <a:pt x="0" y="9671"/>
                    <a:pt x="9127" y="0"/>
                    <a:pt x="20386" y="0"/>
                  </a:cubicBezTo>
                  <a:cubicBezTo>
                    <a:pt x="20791" y="0"/>
                    <a:pt x="21196" y="13"/>
                    <a:pt x="21600" y="38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59" name="Shape 59"/>
            <p:cNvSpPr/>
            <p:nvPr/>
          </p:nvSpPr>
          <p:spPr>
            <a:xfrm rot="13515195">
              <a:off x="-247217" y="1150755"/>
              <a:ext cx="3570697" cy="792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60" y="38"/>
                  </a:moveTo>
                  <a:lnTo>
                    <a:pt x="10660" y="38"/>
                  </a:lnTo>
                  <a:cubicBezTo>
                    <a:pt x="5346" y="719"/>
                    <a:pt x="1198" y="10170"/>
                    <a:pt x="1198" y="21600"/>
                  </a:cubicBezTo>
                  <a:lnTo>
                    <a:pt x="0" y="21600"/>
                  </a:lnTo>
                  <a:cubicBezTo>
                    <a:pt x="0" y="9671"/>
                    <a:pt x="4505" y="0"/>
                    <a:pt x="10061" y="0"/>
                  </a:cubicBezTo>
                  <a:lnTo>
                    <a:pt x="11259" y="0"/>
                  </a:lnTo>
                  <a:cubicBezTo>
                    <a:pt x="15847" y="0"/>
                    <a:pt x="19854" y="6663"/>
                    <a:pt x="21001" y="16200"/>
                  </a:cubicBezTo>
                  <a:lnTo>
                    <a:pt x="21600" y="16200"/>
                  </a:lnTo>
                  <a:lnTo>
                    <a:pt x="20722" y="21600"/>
                  </a:lnTo>
                  <a:lnTo>
                    <a:pt x="19204" y="16200"/>
                  </a:lnTo>
                  <a:lnTo>
                    <a:pt x="19803" y="16200"/>
                  </a:lnTo>
                  <a:lnTo>
                    <a:pt x="19803" y="16200"/>
                  </a:lnTo>
                  <a:cubicBezTo>
                    <a:pt x="18656" y="6663"/>
                    <a:pt x="14649" y="0"/>
                    <a:pt x="10061" y="0"/>
                  </a:cubicBezTo>
                </a:path>
              </a:pathLst>
            </a:custGeom>
            <a:noFill/>
            <a:ln w="12700" cap="flat">
              <a:solidFill>
                <a:srgbClr val="953735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</p:grpSp>
      <p:grpSp>
        <p:nvGrpSpPr>
          <p:cNvPr id="64" name="Group 64"/>
          <p:cNvGrpSpPr/>
          <p:nvPr/>
        </p:nvGrpSpPr>
        <p:grpSpPr>
          <a:xfrm>
            <a:off x="3471791" y="1719235"/>
            <a:ext cx="2850164" cy="920168"/>
            <a:chOff x="0" y="0"/>
            <a:chExt cx="2850162" cy="920166"/>
          </a:xfrm>
        </p:grpSpPr>
        <p:sp>
          <p:nvSpPr>
            <p:cNvPr id="61" name="Shape 61"/>
            <p:cNvSpPr/>
            <p:nvPr/>
          </p:nvSpPr>
          <p:spPr>
            <a:xfrm rot="466168">
              <a:off x="24070" y="186891"/>
              <a:ext cx="2802022" cy="546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70" y="21600"/>
                  </a:moveTo>
                  <a:lnTo>
                    <a:pt x="19494" y="16200"/>
                  </a:lnTo>
                  <a:lnTo>
                    <a:pt x="20021" y="16200"/>
                  </a:lnTo>
                  <a:lnTo>
                    <a:pt x="20021" y="16200"/>
                  </a:lnTo>
                  <a:cubicBezTo>
                    <a:pt x="18861" y="6663"/>
                    <a:pt x="14810" y="0"/>
                    <a:pt x="10172" y="0"/>
                  </a:cubicBezTo>
                  <a:lnTo>
                    <a:pt x="11225" y="0"/>
                  </a:lnTo>
                  <a:cubicBezTo>
                    <a:pt x="15863" y="0"/>
                    <a:pt x="19914" y="6663"/>
                    <a:pt x="21074" y="16200"/>
                  </a:cubicBezTo>
                  <a:lnTo>
                    <a:pt x="21600" y="16200"/>
                  </a:lnTo>
                  <a:close/>
                  <a:moveTo>
                    <a:pt x="10698" y="29"/>
                  </a:moveTo>
                  <a:lnTo>
                    <a:pt x="10698" y="29"/>
                  </a:lnTo>
                  <a:cubicBezTo>
                    <a:pt x="5292" y="624"/>
                    <a:pt x="1053" y="10105"/>
                    <a:pt x="1053" y="21600"/>
                  </a:cubicBezTo>
                  <a:lnTo>
                    <a:pt x="0" y="21600"/>
                  </a:lnTo>
                  <a:cubicBezTo>
                    <a:pt x="0" y="9671"/>
                    <a:pt x="4554" y="0"/>
                    <a:pt x="10172" y="0"/>
                  </a:cubicBezTo>
                  <a:cubicBezTo>
                    <a:pt x="10347" y="0"/>
                    <a:pt x="10523" y="10"/>
                    <a:pt x="10698" y="29"/>
                  </a:cubicBezTo>
                  <a:close/>
                </a:path>
              </a:pathLst>
            </a:custGeom>
            <a:solidFill>
              <a:srgbClr val="95373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62" name="Shape 62"/>
            <p:cNvSpPr/>
            <p:nvPr/>
          </p:nvSpPr>
          <p:spPr>
            <a:xfrm rot="466168">
              <a:off x="30562" y="91299"/>
              <a:ext cx="1387813" cy="546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9"/>
                  </a:moveTo>
                  <a:lnTo>
                    <a:pt x="21600" y="29"/>
                  </a:lnTo>
                  <a:cubicBezTo>
                    <a:pt x="10685" y="624"/>
                    <a:pt x="2126" y="10105"/>
                    <a:pt x="2126" y="21600"/>
                  </a:cubicBezTo>
                  <a:lnTo>
                    <a:pt x="0" y="21600"/>
                  </a:lnTo>
                  <a:cubicBezTo>
                    <a:pt x="0" y="9671"/>
                    <a:pt x="9195" y="0"/>
                    <a:pt x="20537" y="0"/>
                  </a:cubicBezTo>
                  <a:cubicBezTo>
                    <a:pt x="20892" y="0"/>
                    <a:pt x="21246" y="10"/>
                    <a:pt x="21600" y="29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63" name="Shape 63"/>
            <p:cNvSpPr/>
            <p:nvPr/>
          </p:nvSpPr>
          <p:spPr>
            <a:xfrm rot="466168">
              <a:off x="24070" y="186891"/>
              <a:ext cx="2802022" cy="546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98" y="29"/>
                  </a:moveTo>
                  <a:lnTo>
                    <a:pt x="10698" y="29"/>
                  </a:lnTo>
                  <a:cubicBezTo>
                    <a:pt x="5292" y="624"/>
                    <a:pt x="1053" y="10105"/>
                    <a:pt x="1053" y="21600"/>
                  </a:cubicBezTo>
                  <a:lnTo>
                    <a:pt x="0" y="21600"/>
                  </a:lnTo>
                  <a:cubicBezTo>
                    <a:pt x="0" y="9671"/>
                    <a:pt x="4554" y="0"/>
                    <a:pt x="10172" y="0"/>
                  </a:cubicBezTo>
                  <a:lnTo>
                    <a:pt x="11225" y="0"/>
                  </a:lnTo>
                  <a:cubicBezTo>
                    <a:pt x="15863" y="0"/>
                    <a:pt x="19914" y="6663"/>
                    <a:pt x="21074" y="16200"/>
                  </a:cubicBezTo>
                  <a:lnTo>
                    <a:pt x="21600" y="16200"/>
                  </a:lnTo>
                  <a:lnTo>
                    <a:pt x="20870" y="21600"/>
                  </a:lnTo>
                  <a:lnTo>
                    <a:pt x="19494" y="16200"/>
                  </a:lnTo>
                  <a:lnTo>
                    <a:pt x="20021" y="16200"/>
                  </a:lnTo>
                  <a:lnTo>
                    <a:pt x="20021" y="16200"/>
                  </a:lnTo>
                  <a:cubicBezTo>
                    <a:pt x="18861" y="6663"/>
                    <a:pt x="14810" y="0"/>
                    <a:pt x="10172" y="0"/>
                  </a:cubicBezTo>
                </a:path>
              </a:pathLst>
            </a:custGeom>
            <a:noFill/>
            <a:ln w="12700" cap="flat">
              <a:solidFill>
                <a:srgbClr val="953735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</p:grpSp>
      <p:grpSp>
        <p:nvGrpSpPr>
          <p:cNvPr id="68" name="Group 68"/>
          <p:cNvGrpSpPr/>
          <p:nvPr/>
        </p:nvGrpSpPr>
        <p:grpSpPr>
          <a:xfrm>
            <a:off x="6993683" y="3285563"/>
            <a:ext cx="411357" cy="1080329"/>
            <a:chOff x="0" y="0"/>
            <a:chExt cx="411356" cy="1080328"/>
          </a:xfrm>
        </p:grpSpPr>
        <p:sp>
          <p:nvSpPr>
            <p:cNvPr id="65" name="Shape 65"/>
            <p:cNvSpPr/>
            <p:nvPr/>
          </p:nvSpPr>
          <p:spPr>
            <a:xfrm rot="5912110">
              <a:off x="-321189" y="411254"/>
              <a:ext cx="1053735" cy="2578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95" y="21600"/>
                  </a:moveTo>
                  <a:lnTo>
                    <a:pt x="18958" y="16200"/>
                  </a:lnTo>
                  <a:lnTo>
                    <a:pt x="19618" y="16200"/>
                  </a:lnTo>
                  <a:lnTo>
                    <a:pt x="19618" y="16200"/>
                  </a:lnTo>
                  <a:cubicBezTo>
                    <a:pt x="18482" y="6663"/>
                    <a:pt x="14512" y="0"/>
                    <a:pt x="9967" y="0"/>
                  </a:cubicBezTo>
                  <a:lnTo>
                    <a:pt x="11289" y="0"/>
                  </a:lnTo>
                  <a:cubicBezTo>
                    <a:pt x="15834" y="0"/>
                    <a:pt x="19803" y="6663"/>
                    <a:pt x="20939" y="16200"/>
                  </a:cubicBezTo>
                  <a:lnTo>
                    <a:pt x="21600" y="16200"/>
                  </a:lnTo>
                  <a:close/>
                  <a:moveTo>
                    <a:pt x="10628" y="48"/>
                  </a:moveTo>
                  <a:lnTo>
                    <a:pt x="10628" y="48"/>
                  </a:lnTo>
                  <a:cubicBezTo>
                    <a:pt x="5391" y="801"/>
                    <a:pt x="1321" y="10226"/>
                    <a:pt x="1321" y="21600"/>
                  </a:cubicBezTo>
                  <a:lnTo>
                    <a:pt x="0" y="21600"/>
                  </a:lnTo>
                  <a:cubicBezTo>
                    <a:pt x="0" y="9671"/>
                    <a:pt x="4463" y="0"/>
                    <a:pt x="9967" y="0"/>
                  </a:cubicBezTo>
                  <a:cubicBezTo>
                    <a:pt x="10188" y="0"/>
                    <a:pt x="10408" y="16"/>
                    <a:pt x="10628" y="47"/>
                  </a:cubicBezTo>
                  <a:close/>
                </a:path>
              </a:pathLst>
            </a:custGeom>
            <a:solidFill>
              <a:srgbClr val="95373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66" name="Shape 66"/>
            <p:cNvSpPr/>
            <p:nvPr/>
          </p:nvSpPr>
          <p:spPr>
            <a:xfrm rot="5912110">
              <a:off x="-13838" y="146587"/>
              <a:ext cx="518474" cy="257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8"/>
                  </a:moveTo>
                  <a:lnTo>
                    <a:pt x="21600" y="48"/>
                  </a:lnTo>
                  <a:cubicBezTo>
                    <a:pt x="10957" y="801"/>
                    <a:pt x="2685" y="10226"/>
                    <a:pt x="2685" y="21600"/>
                  </a:cubicBezTo>
                  <a:lnTo>
                    <a:pt x="0" y="21600"/>
                  </a:lnTo>
                  <a:cubicBezTo>
                    <a:pt x="0" y="9671"/>
                    <a:pt x="9070" y="0"/>
                    <a:pt x="20257" y="0"/>
                  </a:cubicBezTo>
                  <a:cubicBezTo>
                    <a:pt x="20705" y="0"/>
                    <a:pt x="21153" y="16"/>
                    <a:pt x="21600" y="47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67" name="Shape 67"/>
            <p:cNvSpPr/>
            <p:nvPr/>
          </p:nvSpPr>
          <p:spPr>
            <a:xfrm rot="5912110">
              <a:off x="-321189" y="411254"/>
              <a:ext cx="1053735" cy="2578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28" y="48"/>
                  </a:moveTo>
                  <a:lnTo>
                    <a:pt x="10628" y="48"/>
                  </a:lnTo>
                  <a:cubicBezTo>
                    <a:pt x="5391" y="801"/>
                    <a:pt x="1321" y="10226"/>
                    <a:pt x="1321" y="21600"/>
                  </a:cubicBezTo>
                  <a:lnTo>
                    <a:pt x="0" y="21600"/>
                  </a:lnTo>
                  <a:cubicBezTo>
                    <a:pt x="0" y="9671"/>
                    <a:pt x="4463" y="0"/>
                    <a:pt x="9967" y="0"/>
                  </a:cubicBezTo>
                  <a:lnTo>
                    <a:pt x="11289" y="0"/>
                  </a:lnTo>
                  <a:cubicBezTo>
                    <a:pt x="15834" y="0"/>
                    <a:pt x="19803" y="6663"/>
                    <a:pt x="20939" y="16200"/>
                  </a:cubicBezTo>
                  <a:lnTo>
                    <a:pt x="21600" y="16200"/>
                  </a:lnTo>
                  <a:lnTo>
                    <a:pt x="20595" y="21600"/>
                  </a:lnTo>
                  <a:lnTo>
                    <a:pt x="18958" y="16200"/>
                  </a:lnTo>
                  <a:lnTo>
                    <a:pt x="19618" y="16200"/>
                  </a:lnTo>
                  <a:lnTo>
                    <a:pt x="19618" y="16200"/>
                  </a:lnTo>
                  <a:cubicBezTo>
                    <a:pt x="18482" y="6663"/>
                    <a:pt x="14512" y="0"/>
                    <a:pt x="9967" y="0"/>
                  </a:cubicBezTo>
                </a:path>
              </a:pathLst>
            </a:custGeom>
            <a:noFill/>
            <a:ln w="12700" cap="flat">
              <a:solidFill>
                <a:srgbClr val="953735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</p:grpSp>
      <p:grpSp>
        <p:nvGrpSpPr>
          <p:cNvPr id="72" name="Group 72"/>
          <p:cNvGrpSpPr/>
          <p:nvPr/>
        </p:nvGrpSpPr>
        <p:grpSpPr>
          <a:xfrm>
            <a:off x="1146023" y="2424821"/>
            <a:ext cx="772808" cy="2224329"/>
            <a:chOff x="0" y="0"/>
            <a:chExt cx="772807" cy="2224327"/>
          </a:xfrm>
        </p:grpSpPr>
        <p:sp>
          <p:nvSpPr>
            <p:cNvPr id="69" name="Shape 69"/>
            <p:cNvSpPr/>
            <p:nvPr/>
          </p:nvSpPr>
          <p:spPr>
            <a:xfrm flipH="1" rot="16527982">
              <a:off x="-703678" y="828311"/>
              <a:ext cx="2180163" cy="567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08" y="21600"/>
                  </a:moveTo>
                  <a:lnTo>
                    <a:pt x="18788" y="16200"/>
                  </a:lnTo>
                  <a:lnTo>
                    <a:pt x="19491" y="16200"/>
                  </a:lnTo>
                  <a:lnTo>
                    <a:pt x="19491" y="16200"/>
                  </a:lnTo>
                  <a:cubicBezTo>
                    <a:pt x="18362" y="6663"/>
                    <a:pt x="14418" y="0"/>
                    <a:pt x="9903" y="0"/>
                  </a:cubicBezTo>
                  <a:lnTo>
                    <a:pt x="11309" y="0"/>
                  </a:lnTo>
                  <a:cubicBezTo>
                    <a:pt x="15824" y="0"/>
                    <a:pt x="19768" y="6663"/>
                    <a:pt x="20897" y="16200"/>
                  </a:cubicBezTo>
                  <a:lnTo>
                    <a:pt x="21600" y="16200"/>
                  </a:lnTo>
                  <a:close/>
                  <a:moveTo>
                    <a:pt x="10606" y="55"/>
                  </a:moveTo>
                  <a:lnTo>
                    <a:pt x="10606" y="55"/>
                  </a:lnTo>
                  <a:cubicBezTo>
                    <a:pt x="5423" y="859"/>
                    <a:pt x="1406" y="10266"/>
                    <a:pt x="1406" y="21600"/>
                  </a:cubicBezTo>
                  <a:lnTo>
                    <a:pt x="0" y="21600"/>
                  </a:lnTo>
                  <a:cubicBezTo>
                    <a:pt x="0" y="9671"/>
                    <a:pt x="4434" y="0"/>
                    <a:pt x="9903" y="0"/>
                  </a:cubicBezTo>
                  <a:cubicBezTo>
                    <a:pt x="10137" y="0"/>
                    <a:pt x="10372" y="18"/>
                    <a:pt x="10606" y="55"/>
                  </a:cubicBezTo>
                  <a:close/>
                </a:path>
              </a:pathLst>
            </a:custGeom>
            <a:solidFill>
              <a:srgbClr val="3760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70" name="Shape 70"/>
            <p:cNvSpPr/>
            <p:nvPr/>
          </p:nvSpPr>
          <p:spPr>
            <a:xfrm flipH="1" rot="16527982">
              <a:off x="-95976" y="275989"/>
              <a:ext cx="1070470" cy="567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55"/>
                  </a:moveTo>
                  <a:lnTo>
                    <a:pt x="21600" y="55"/>
                  </a:lnTo>
                  <a:cubicBezTo>
                    <a:pt x="11044" y="859"/>
                    <a:pt x="2864" y="10266"/>
                    <a:pt x="2864" y="21600"/>
                  </a:cubicBezTo>
                  <a:lnTo>
                    <a:pt x="0" y="21600"/>
                  </a:lnTo>
                  <a:cubicBezTo>
                    <a:pt x="0" y="9671"/>
                    <a:pt x="9030" y="0"/>
                    <a:pt x="20168" y="0"/>
                  </a:cubicBezTo>
                  <a:cubicBezTo>
                    <a:pt x="20646" y="0"/>
                    <a:pt x="21123" y="18"/>
                    <a:pt x="21600" y="55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71" name="Shape 71"/>
            <p:cNvSpPr/>
            <p:nvPr/>
          </p:nvSpPr>
          <p:spPr>
            <a:xfrm flipH="1" rot="16527982">
              <a:off x="-703678" y="828311"/>
              <a:ext cx="2180163" cy="567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06" y="55"/>
                  </a:moveTo>
                  <a:lnTo>
                    <a:pt x="10606" y="55"/>
                  </a:lnTo>
                  <a:cubicBezTo>
                    <a:pt x="5423" y="859"/>
                    <a:pt x="1406" y="10266"/>
                    <a:pt x="1406" y="21600"/>
                  </a:cubicBezTo>
                  <a:lnTo>
                    <a:pt x="0" y="21600"/>
                  </a:lnTo>
                  <a:cubicBezTo>
                    <a:pt x="0" y="9671"/>
                    <a:pt x="4434" y="0"/>
                    <a:pt x="9903" y="0"/>
                  </a:cubicBezTo>
                  <a:lnTo>
                    <a:pt x="11309" y="0"/>
                  </a:lnTo>
                  <a:cubicBezTo>
                    <a:pt x="15824" y="0"/>
                    <a:pt x="19768" y="6663"/>
                    <a:pt x="20897" y="16200"/>
                  </a:cubicBezTo>
                  <a:lnTo>
                    <a:pt x="21600" y="16200"/>
                  </a:lnTo>
                  <a:lnTo>
                    <a:pt x="20508" y="21600"/>
                  </a:lnTo>
                  <a:lnTo>
                    <a:pt x="18788" y="16200"/>
                  </a:lnTo>
                  <a:lnTo>
                    <a:pt x="19491" y="16200"/>
                  </a:lnTo>
                  <a:lnTo>
                    <a:pt x="19491" y="16200"/>
                  </a:lnTo>
                  <a:cubicBezTo>
                    <a:pt x="18362" y="6663"/>
                    <a:pt x="14418" y="0"/>
                    <a:pt x="9903" y="0"/>
                  </a:cubicBezTo>
                </a:path>
              </a:pathLst>
            </a:custGeom>
            <a:noFill/>
            <a:ln w="12700" cap="flat">
              <a:solidFill>
                <a:srgbClr val="3A5E8A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</p:grpSp>
      <p:grpSp>
        <p:nvGrpSpPr>
          <p:cNvPr id="76" name="Group 76"/>
          <p:cNvGrpSpPr/>
          <p:nvPr/>
        </p:nvGrpSpPr>
        <p:grpSpPr>
          <a:xfrm>
            <a:off x="2645250" y="5600608"/>
            <a:ext cx="2717890" cy="983459"/>
            <a:chOff x="0" y="0"/>
            <a:chExt cx="2717888" cy="983457"/>
          </a:xfrm>
        </p:grpSpPr>
        <p:sp>
          <p:nvSpPr>
            <p:cNvPr id="73" name="Shape 73"/>
            <p:cNvSpPr/>
            <p:nvPr/>
          </p:nvSpPr>
          <p:spPr>
            <a:xfrm flipH="1" rot="11393535">
              <a:off x="26000" y="225028"/>
              <a:ext cx="2665889" cy="533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42" y="21600"/>
                  </a:moveTo>
                  <a:lnTo>
                    <a:pt x="19439" y="16200"/>
                  </a:lnTo>
                  <a:lnTo>
                    <a:pt x="19979" y="16200"/>
                  </a:lnTo>
                  <a:lnTo>
                    <a:pt x="19979" y="16200"/>
                  </a:lnTo>
                  <a:cubicBezTo>
                    <a:pt x="18822" y="6663"/>
                    <a:pt x="14780" y="0"/>
                    <a:pt x="10151" y="0"/>
                  </a:cubicBezTo>
                  <a:lnTo>
                    <a:pt x="11231" y="0"/>
                  </a:lnTo>
                  <a:cubicBezTo>
                    <a:pt x="15860" y="0"/>
                    <a:pt x="19903" y="6663"/>
                    <a:pt x="21060" y="16200"/>
                  </a:cubicBezTo>
                  <a:lnTo>
                    <a:pt x="21600" y="16200"/>
                  </a:lnTo>
                  <a:close/>
                  <a:moveTo>
                    <a:pt x="10691" y="31"/>
                  </a:moveTo>
                  <a:lnTo>
                    <a:pt x="10691" y="31"/>
                  </a:lnTo>
                  <a:cubicBezTo>
                    <a:pt x="5302" y="642"/>
                    <a:pt x="1080" y="10117"/>
                    <a:pt x="1080" y="21600"/>
                  </a:cubicBezTo>
                  <a:lnTo>
                    <a:pt x="0" y="21600"/>
                  </a:lnTo>
                  <a:cubicBezTo>
                    <a:pt x="0" y="9671"/>
                    <a:pt x="4545" y="0"/>
                    <a:pt x="10151" y="0"/>
                  </a:cubicBezTo>
                  <a:cubicBezTo>
                    <a:pt x="10331" y="0"/>
                    <a:pt x="10511" y="10"/>
                    <a:pt x="10691" y="31"/>
                  </a:cubicBezTo>
                  <a:close/>
                </a:path>
              </a:pathLst>
            </a:custGeom>
            <a:solidFill>
              <a:srgbClr val="3760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74" name="Shape 74"/>
            <p:cNvSpPr/>
            <p:nvPr/>
          </p:nvSpPr>
          <p:spPr>
            <a:xfrm flipH="1" rot="11393535">
              <a:off x="36009" y="109376"/>
              <a:ext cx="1319499" cy="533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31"/>
                  </a:moveTo>
                  <a:lnTo>
                    <a:pt x="21600" y="31"/>
                  </a:lnTo>
                  <a:cubicBezTo>
                    <a:pt x="10713" y="642"/>
                    <a:pt x="2183" y="10117"/>
                    <a:pt x="2183" y="21600"/>
                  </a:cubicBezTo>
                  <a:lnTo>
                    <a:pt x="0" y="21600"/>
                  </a:lnTo>
                  <a:cubicBezTo>
                    <a:pt x="0" y="9671"/>
                    <a:pt x="9182" y="0"/>
                    <a:pt x="20509" y="0"/>
                  </a:cubicBezTo>
                  <a:cubicBezTo>
                    <a:pt x="20873" y="0"/>
                    <a:pt x="21236" y="10"/>
                    <a:pt x="21600" y="31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75" name="Shape 75"/>
            <p:cNvSpPr/>
            <p:nvPr/>
          </p:nvSpPr>
          <p:spPr>
            <a:xfrm flipH="1" rot="11393535">
              <a:off x="26000" y="225028"/>
              <a:ext cx="2665889" cy="533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91" y="31"/>
                  </a:moveTo>
                  <a:lnTo>
                    <a:pt x="10691" y="31"/>
                  </a:lnTo>
                  <a:cubicBezTo>
                    <a:pt x="5302" y="642"/>
                    <a:pt x="1080" y="10117"/>
                    <a:pt x="1080" y="21600"/>
                  </a:cubicBezTo>
                  <a:lnTo>
                    <a:pt x="0" y="21600"/>
                  </a:lnTo>
                  <a:cubicBezTo>
                    <a:pt x="0" y="9671"/>
                    <a:pt x="4545" y="0"/>
                    <a:pt x="10151" y="0"/>
                  </a:cubicBezTo>
                  <a:lnTo>
                    <a:pt x="11231" y="0"/>
                  </a:lnTo>
                  <a:cubicBezTo>
                    <a:pt x="15860" y="0"/>
                    <a:pt x="19903" y="6663"/>
                    <a:pt x="21060" y="16200"/>
                  </a:cubicBezTo>
                  <a:lnTo>
                    <a:pt x="21600" y="16200"/>
                  </a:lnTo>
                  <a:lnTo>
                    <a:pt x="20842" y="21600"/>
                  </a:lnTo>
                  <a:lnTo>
                    <a:pt x="19439" y="16200"/>
                  </a:lnTo>
                  <a:lnTo>
                    <a:pt x="19979" y="16200"/>
                  </a:lnTo>
                  <a:lnTo>
                    <a:pt x="19979" y="16200"/>
                  </a:lnTo>
                  <a:cubicBezTo>
                    <a:pt x="18822" y="6663"/>
                    <a:pt x="14780" y="0"/>
                    <a:pt x="10151" y="0"/>
                  </a:cubicBezTo>
                </a:path>
              </a:pathLst>
            </a:custGeom>
            <a:noFill/>
            <a:ln w="12700" cap="flat">
              <a:solidFill>
                <a:srgbClr val="3A5E8A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</p:grpSp>
      <p:pic>
        <p:nvPicPr>
          <p:cNvPr id="77" name="image5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941864" y="2182150"/>
            <a:ext cx="1498785" cy="230822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1" name="Group 81"/>
          <p:cNvGrpSpPr/>
          <p:nvPr/>
        </p:nvGrpSpPr>
        <p:grpSpPr>
          <a:xfrm>
            <a:off x="3384919" y="2462045"/>
            <a:ext cx="943380" cy="710935"/>
            <a:chOff x="0" y="0"/>
            <a:chExt cx="943378" cy="710933"/>
          </a:xfrm>
        </p:grpSpPr>
        <p:sp>
          <p:nvSpPr>
            <p:cNvPr id="78" name="Shape 78"/>
            <p:cNvSpPr/>
            <p:nvPr/>
          </p:nvSpPr>
          <p:spPr>
            <a:xfrm rot="1618810">
              <a:off x="31329" y="180769"/>
              <a:ext cx="880720" cy="349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754" y="21600"/>
                  </a:moveTo>
                  <a:lnTo>
                    <a:pt x="17315" y="16200"/>
                  </a:lnTo>
                  <a:lnTo>
                    <a:pt x="18387" y="16200"/>
                  </a:lnTo>
                  <a:lnTo>
                    <a:pt x="18387" y="16200"/>
                  </a:lnTo>
                  <a:cubicBezTo>
                    <a:pt x="17322" y="6663"/>
                    <a:pt x="13601" y="0"/>
                    <a:pt x="9342" y="0"/>
                  </a:cubicBezTo>
                  <a:lnTo>
                    <a:pt x="11484" y="0"/>
                  </a:lnTo>
                  <a:cubicBezTo>
                    <a:pt x="15744" y="0"/>
                    <a:pt x="19464" y="6663"/>
                    <a:pt x="20529" y="16200"/>
                  </a:cubicBezTo>
                  <a:lnTo>
                    <a:pt x="21600" y="16200"/>
                  </a:lnTo>
                  <a:close/>
                  <a:moveTo>
                    <a:pt x="10413" y="142"/>
                  </a:moveTo>
                  <a:lnTo>
                    <a:pt x="10413" y="142"/>
                  </a:lnTo>
                  <a:cubicBezTo>
                    <a:pt x="5699" y="1400"/>
                    <a:pt x="2142" y="10629"/>
                    <a:pt x="2142" y="21600"/>
                  </a:cubicBezTo>
                  <a:lnTo>
                    <a:pt x="0" y="21600"/>
                  </a:lnTo>
                  <a:cubicBezTo>
                    <a:pt x="0" y="9671"/>
                    <a:pt x="4182" y="0"/>
                    <a:pt x="9342" y="0"/>
                  </a:cubicBezTo>
                  <a:cubicBezTo>
                    <a:pt x="9700" y="0"/>
                    <a:pt x="10057" y="48"/>
                    <a:pt x="10413" y="142"/>
                  </a:cubicBezTo>
                  <a:close/>
                </a:path>
              </a:pathLst>
            </a:custGeom>
            <a:solidFill>
              <a:srgbClr val="4F622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79" name="Shape 79"/>
            <p:cNvSpPr/>
            <p:nvPr/>
          </p:nvSpPr>
          <p:spPr>
            <a:xfrm rot="1618810">
              <a:off x="56152" y="77296"/>
              <a:ext cx="424571" cy="349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42"/>
                  </a:moveTo>
                  <a:lnTo>
                    <a:pt x="21600" y="142"/>
                  </a:lnTo>
                  <a:cubicBezTo>
                    <a:pt x="11822" y="1400"/>
                    <a:pt x="4444" y="10629"/>
                    <a:pt x="4444" y="21600"/>
                  </a:cubicBezTo>
                  <a:lnTo>
                    <a:pt x="0" y="21600"/>
                  </a:lnTo>
                  <a:cubicBezTo>
                    <a:pt x="0" y="9671"/>
                    <a:pt x="8676" y="0"/>
                    <a:pt x="19378" y="0"/>
                  </a:cubicBezTo>
                  <a:cubicBezTo>
                    <a:pt x="20121" y="0"/>
                    <a:pt x="20862" y="48"/>
                    <a:pt x="21600" y="14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80" name="Shape 80"/>
            <p:cNvSpPr/>
            <p:nvPr/>
          </p:nvSpPr>
          <p:spPr>
            <a:xfrm rot="1618810">
              <a:off x="31329" y="180769"/>
              <a:ext cx="880720" cy="349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413" y="142"/>
                  </a:moveTo>
                  <a:lnTo>
                    <a:pt x="10413" y="142"/>
                  </a:lnTo>
                  <a:cubicBezTo>
                    <a:pt x="5699" y="1400"/>
                    <a:pt x="2142" y="10629"/>
                    <a:pt x="2142" y="21600"/>
                  </a:cubicBezTo>
                  <a:lnTo>
                    <a:pt x="0" y="21600"/>
                  </a:lnTo>
                  <a:cubicBezTo>
                    <a:pt x="0" y="9671"/>
                    <a:pt x="4182" y="0"/>
                    <a:pt x="9342" y="0"/>
                  </a:cubicBezTo>
                  <a:lnTo>
                    <a:pt x="11484" y="0"/>
                  </a:lnTo>
                  <a:cubicBezTo>
                    <a:pt x="15744" y="0"/>
                    <a:pt x="19464" y="6663"/>
                    <a:pt x="20529" y="16200"/>
                  </a:cubicBezTo>
                  <a:lnTo>
                    <a:pt x="21600" y="16200"/>
                  </a:lnTo>
                  <a:lnTo>
                    <a:pt x="19754" y="21600"/>
                  </a:lnTo>
                  <a:lnTo>
                    <a:pt x="17315" y="16200"/>
                  </a:lnTo>
                  <a:lnTo>
                    <a:pt x="18387" y="16200"/>
                  </a:lnTo>
                  <a:lnTo>
                    <a:pt x="18387" y="16200"/>
                  </a:lnTo>
                  <a:cubicBezTo>
                    <a:pt x="17322" y="6663"/>
                    <a:pt x="13601" y="0"/>
                    <a:pt x="9342" y="0"/>
                  </a:cubicBezTo>
                </a:path>
              </a:pathLst>
            </a:custGeom>
            <a:noFill/>
            <a:ln w="12700" cap="flat">
              <a:solidFill>
                <a:srgbClr val="4F6228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</p:grp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after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clickEffect" presetClass="entr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presetClass="entr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afterEffect" presetClass="entr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2" grpId="4"/>
      <p:bldP build="whole" bldLvl="1" animBg="1" rev="0" advAuto="0" spid="60" grpId="3"/>
      <p:bldP build="whole" bldLvl="1" animBg="1" rev="0" advAuto="0" spid="56" grpId="5"/>
      <p:bldP build="whole" bldLvl="1" animBg="1" rev="0" advAuto="0" spid="68" grpId="2"/>
      <p:bldP build="whole" bldLvl="1" animBg="1" rev="0" advAuto="0" spid="77" grpId="7"/>
      <p:bldP build="whole" bldLvl="1" animBg="1" rev="0" advAuto="0" spid="64" grpId="1"/>
      <p:bldP build="whole" bldLvl="1" animBg="1" rev="0" advAuto="0" spid="76" grpId="6"/>
      <p:bldP build="whole" bldLvl="1" animBg="1" rev="0" advAuto="0" spid="81" grpId="8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Testing the perfect data set</a:t>
            </a:r>
          </a:p>
        </p:txBody>
      </p:sp>
      <p:sp>
        <p:nvSpPr>
          <p:cNvPr id="184" name="Shape 184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Does this method ever work?</a:t>
            </a:r>
          </a:p>
        </p:txBody>
      </p:sp>
      <p:sp>
        <p:nvSpPr>
          <p:cNvPr id="187" name="Shape 187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Maybe under really limited circumstances</a:t>
            </a: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Future work</a:t>
            </a:r>
          </a:p>
        </p:txBody>
      </p:sp>
      <p:sp>
        <p:nvSpPr>
          <p:cNvPr id="190" name="Shape 190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Host Age- move to age intensity comparisons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image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57649" y="1600200"/>
            <a:ext cx="4569771" cy="451593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Shape 84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Modeling Parasite Transmission</a:t>
            </a:r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xfrm>
            <a:off x="457200" y="1600200"/>
            <a:ext cx="33528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Parasite population regulation</a:t>
            </a:r>
            <a:endParaRPr sz="3200"/>
          </a:p>
          <a:p>
            <a:pPr lvl="0">
              <a:defRPr sz="1800"/>
            </a:pPr>
            <a:r>
              <a:rPr sz="3200"/>
              <a:t>Parasite induced host mortality?</a:t>
            </a:r>
          </a:p>
        </p:txBody>
      </p:sp>
      <p:pic>
        <p:nvPicPr>
          <p:cNvPr id="86" name="image7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33911" y="2209800"/>
            <a:ext cx="1922479" cy="1488371"/>
          </a:xfrm>
          <a:prstGeom prst="rect">
            <a:avLst/>
          </a:prstGeom>
          <a:ln w="12700">
            <a:miter lim="400000"/>
          </a:ln>
        </p:spPr>
      </p:pic>
      <p:pic>
        <p:nvPicPr>
          <p:cNvPr id="87" name="image8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54334" y="3880732"/>
            <a:ext cx="2315576" cy="902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88" name="image9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781800" y="4782782"/>
            <a:ext cx="1905000" cy="11959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after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6" grpId="1"/>
      <p:bldP build="whole" bldLvl="1" animBg="1" rev="0" advAuto="0" spid="87" grpId="2"/>
      <p:bldP build="whole" bldLvl="1" animBg="1" rev="0" advAuto="0" spid="88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 defTabSz="832104">
              <a:defRPr sz="1800"/>
            </a:pPr>
            <a:r>
              <a:rPr sz="3549"/>
              <a:t>Methods for estimating </a:t>
            </a:r>
            <a:br>
              <a:rPr sz="3549"/>
            </a:br>
            <a:r>
              <a:rPr sz="3549"/>
              <a:t>Parasite Induce Host mortality</a:t>
            </a:r>
          </a:p>
        </p:txBody>
      </p:sp>
      <p:sp>
        <p:nvSpPr>
          <p:cNvPr id="91" name="Shape 91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defRPr sz="1800"/>
            </a:pPr>
            <a:r>
              <a:rPr sz="2900"/>
              <a:t>Ideal experiment</a:t>
            </a:r>
            <a:endParaRPr sz="2900"/>
          </a:p>
          <a:p>
            <a:pPr lvl="1" marL="742950" indent="-285750">
              <a:spcBef>
                <a:spcPts val="600"/>
              </a:spcBef>
              <a:defRPr sz="1800"/>
            </a:pPr>
            <a:r>
              <a:rPr sz="2500"/>
              <a:t>capture animals from an uninfected population, infect some and then release them back into the wild</a:t>
            </a:r>
            <a:endParaRPr sz="2500"/>
          </a:p>
          <a:p>
            <a:pPr lvl="0">
              <a:spcBef>
                <a:spcPts val="600"/>
              </a:spcBef>
              <a:defRPr sz="1800"/>
            </a:pPr>
            <a:r>
              <a:rPr sz="2900"/>
              <a:t>Second best</a:t>
            </a:r>
            <a:endParaRPr sz="2900"/>
          </a:p>
          <a:p>
            <a:pPr lvl="1" marL="742950" indent="-285750">
              <a:spcBef>
                <a:spcPts val="600"/>
              </a:spcBef>
              <a:defRPr sz="1800"/>
            </a:pPr>
            <a:r>
              <a:rPr sz="2500"/>
              <a:t>treat some of the infected hosts in a wild population and then monitor survival</a:t>
            </a:r>
            <a:endParaRPr sz="2500"/>
          </a:p>
          <a:p>
            <a:pPr lvl="0">
              <a:spcBef>
                <a:spcPts val="600"/>
              </a:spcBef>
              <a:defRPr sz="1800"/>
            </a:pPr>
            <a:r>
              <a:rPr sz="2900"/>
              <a:t>Third (?) best</a:t>
            </a:r>
            <a:endParaRPr sz="2900"/>
          </a:p>
          <a:p>
            <a:pPr lvl="1" marL="742950" indent="-285750">
              <a:spcBef>
                <a:spcPts val="600"/>
              </a:spcBef>
              <a:defRPr sz="1800"/>
            </a:pPr>
            <a:r>
              <a:rPr sz="2500"/>
              <a:t>monitor survival of wild animals with a range of known infection intensities 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pPr lvl="0">
              <a:defRPr sz="1800"/>
            </a:pPr>
            <a:r>
              <a:rPr sz="3900"/>
              <a:t>When experiments aren’t an option </a:t>
            </a:r>
          </a:p>
        </p:txBody>
      </p:sp>
      <p:sp>
        <p:nvSpPr>
          <p:cNvPr id="94" name="Shape 94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Long term data that correlates mortality with worm loads</a:t>
            </a:r>
          </a:p>
        </p:txBody>
      </p:sp>
      <p:pic>
        <p:nvPicPr>
          <p:cNvPr id="95" name="image10.png" descr="Screen Clippi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24000" y="3390379"/>
            <a:ext cx="5181600" cy="2735785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Shape 96"/>
          <p:cNvSpPr/>
          <p:nvPr/>
        </p:nvSpPr>
        <p:spPr>
          <a:xfrm>
            <a:off x="5410199" y="5927200"/>
            <a:ext cx="193506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Hudson et al 1992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Autopsy data</a:t>
            </a:r>
          </a:p>
        </p:txBody>
      </p:sp>
      <p:sp>
        <p:nvSpPr>
          <p:cNvPr id="101" name="Shape 101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pPr lvl="0">
              <a:defRPr sz="1800"/>
            </a:pPr>
            <a:r>
              <a:rPr sz="3900"/>
              <a:t>When experiments aren’t an option </a:t>
            </a:r>
          </a:p>
        </p:txBody>
      </p:sp>
      <p:pic>
        <p:nvPicPr>
          <p:cNvPr id="102" name="image7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57800" y="2704831"/>
            <a:ext cx="2455879" cy="19013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image8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7200" y="3222521"/>
            <a:ext cx="3489213" cy="13592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2" grpId="1"/>
      <p:bldP build="whole" bldLvl="1" animBg="1" rev="0" advAuto="0" spid="103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Age intensity data</a:t>
            </a:r>
          </a:p>
        </p:txBody>
      </p:sp>
      <p:sp>
        <p:nvSpPr>
          <p:cNvPr id="106" name="Shape 106"/>
          <p:cNvSpPr/>
          <p:nvPr>
            <p:ph type="body" idx="1"/>
          </p:nvPr>
        </p:nvSpPr>
        <p:spPr>
          <a:xfrm>
            <a:off x="457199" y="1600200"/>
            <a:ext cx="4000819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decrease in infection intensity in older hosts</a:t>
            </a:r>
          </a:p>
        </p:txBody>
      </p:sp>
      <p:pic>
        <p:nvPicPr>
          <p:cNvPr id="107" name="image11.png"/>
          <p:cNvPicPr/>
          <p:nvPr/>
        </p:nvPicPr>
        <p:blipFill>
          <a:blip r:embed="rId2">
            <a:extLst/>
          </a:blip>
          <a:srcRect l="4987" t="0" r="0" b="9792"/>
          <a:stretch>
            <a:fillRect/>
          </a:stretch>
        </p:blipFill>
        <p:spPr>
          <a:xfrm>
            <a:off x="4953000" y="1371600"/>
            <a:ext cx="3578735" cy="3327992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Shape 108"/>
          <p:cNvSpPr/>
          <p:nvPr/>
        </p:nvSpPr>
        <p:spPr>
          <a:xfrm>
            <a:off x="6324599" y="4525557"/>
            <a:ext cx="99007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Host Age</a:t>
            </a:r>
          </a:p>
        </p:txBody>
      </p:sp>
      <p:sp>
        <p:nvSpPr>
          <p:cNvPr id="109" name="Shape 109"/>
          <p:cNvSpPr/>
          <p:nvPr/>
        </p:nvSpPr>
        <p:spPr>
          <a:xfrm rot="16200000">
            <a:off x="3914899" y="2922290"/>
            <a:ext cx="197714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Infection Intensity</a:t>
            </a:r>
          </a:p>
        </p:txBody>
      </p:sp>
      <p:sp>
        <p:nvSpPr>
          <p:cNvPr id="110" name="Shape 110"/>
          <p:cNvSpPr/>
          <p:nvPr/>
        </p:nvSpPr>
        <p:spPr>
          <a:xfrm>
            <a:off x="6172200" y="2819400"/>
            <a:ext cx="381001" cy="0"/>
          </a:xfrm>
          <a:prstGeom prst="line">
            <a:avLst/>
          </a:prstGeom>
          <a:ln w="38100">
            <a:solidFill>
              <a:srgbClr val="FF0000"/>
            </a:solidFill>
            <a:miter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11" name="Shape 111"/>
          <p:cNvSpPr/>
          <p:nvPr/>
        </p:nvSpPr>
        <p:spPr>
          <a:xfrm>
            <a:off x="6553200" y="2819399"/>
            <a:ext cx="283079" cy="635267"/>
          </a:xfrm>
          <a:prstGeom prst="line">
            <a:avLst/>
          </a:prstGeom>
          <a:ln w="38100">
            <a:solidFill>
              <a:srgbClr val="FF0000"/>
            </a:solidFill>
            <a:miter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12" name="Shape 112"/>
          <p:cNvSpPr/>
          <p:nvPr/>
        </p:nvSpPr>
        <p:spPr>
          <a:xfrm>
            <a:off x="7090992" y="3656650"/>
            <a:ext cx="408240" cy="457201"/>
          </a:xfrm>
          <a:prstGeom prst="rect">
            <a:avLst/>
          </a:pr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3" name="Shape 113"/>
          <p:cNvSpPr/>
          <p:nvPr/>
        </p:nvSpPr>
        <p:spPr>
          <a:xfrm>
            <a:off x="6836278" y="3454665"/>
            <a:ext cx="1240923" cy="126736"/>
          </a:xfrm>
          <a:prstGeom prst="line">
            <a:avLst/>
          </a:prstGeom>
          <a:ln w="38100">
            <a:solidFill>
              <a:srgbClr val="FF0000"/>
            </a:solidFill>
            <a:miter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14" name="Shape 114"/>
          <p:cNvSpPr/>
          <p:nvPr/>
        </p:nvSpPr>
        <p:spPr>
          <a:xfrm>
            <a:off x="6155504" y="2895599"/>
            <a:ext cx="414391" cy="1219653"/>
          </a:xfrm>
          <a:prstGeom prst="rect">
            <a:avLst/>
          </a:pr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5" name="Shape 115"/>
          <p:cNvSpPr/>
          <p:nvPr/>
        </p:nvSpPr>
        <p:spPr>
          <a:xfrm>
            <a:off x="5433304" y="3961508"/>
            <a:ext cx="289229" cy="155563"/>
          </a:xfrm>
          <a:prstGeom prst="rect">
            <a:avLst/>
          </a:pr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6" name="Shape 116"/>
          <p:cNvSpPr/>
          <p:nvPr/>
        </p:nvSpPr>
        <p:spPr>
          <a:xfrm>
            <a:off x="5766910" y="3453869"/>
            <a:ext cx="345580" cy="660932"/>
          </a:xfrm>
          <a:prstGeom prst="rect">
            <a:avLst/>
          </a:pr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7" name="Shape 117"/>
          <p:cNvSpPr/>
          <p:nvPr/>
        </p:nvSpPr>
        <p:spPr>
          <a:xfrm>
            <a:off x="6623249" y="3533628"/>
            <a:ext cx="414391" cy="581172"/>
          </a:xfrm>
          <a:prstGeom prst="rect">
            <a:avLst/>
          </a:pr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8" name="Shape 118"/>
          <p:cNvSpPr/>
          <p:nvPr/>
        </p:nvSpPr>
        <p:spPr>
          <a:xfrm>
            <a:off x="7577491" y="3810000"/>
            <a:ext cx="414391" cy="305251"/>
          </a:xfrm>
          <a:prstGeom prst="rect">
            <a:avLst/>
          </a:pr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9" name="Shape 119"/>
          <p:cNvSpPr/>
          <p:nvPr/>
        </p:nvSpPr>
        <p:spPr>
          <a:xfrm flipV="1">
            <a:off x="5562600" y="2819399"/>
            <a:ext cx="609601" cy="1270532"/>
          </a:xfrm>
          <a:prstGeom prst="line">
            <a:avLst/>
          </a:prstGeom>
          <a:ln w="38100">
            <a:solidFill>
              <a:srgbClr val="FF0000"/>
            </a:solidFill>
            <a:miter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after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after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3" grpId="4"/>
      <p:bldP build="whole" bldLvl="1" animBg="1" rev="0" advAuto="0" spid="119" grpId="1"/>
      <p:bldP build="whole" bldLvl="1" animBg="1" rev="0" advAuto="0" spid="110" grpId="2"/>
      <p:bldP build="whole" bldLvl="1" animBg="1" rev="0" advAuto="0" spid="111" grpId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Age intensity data</a:t>
            </a:r>
          </a:p>
        </p:txBody>
      </p:sp>
      <p:sp>
        <p:nvSpPr>
          <p:cNvPr id="122" name="Shape 122"/>
          <p:cNvSpPr/>
          <p:nvPr>
            <p:ph type="body" idx="1"/>
          </p:nvPr>
        </p:nvSpPr>
        <p:spPr>
          <a:xfrm>
            <a:off x="457199" y="1600200"/>
            <a:ext cx="4000819" cy="4525963"/>
          </a:xfrm>
          <a:prstGeom prst="rect">
            <a:avLst/>
          </a:prstGeom>
        </p:spPr>
        <p:txBody>
          <a:bodyPr/>
          <a:lstStyle/>
          <a:p>
            <a:pPr lvl="0">
              <a:buClr>
                <a:srgbClr val="BFBFBF"/>
              </a:buClr>
              <a:defRPr sz="1800"/>
            </a:pPr>
            <a:r>
              <a:rPr sz="3200">
                <a:solidFill>
                  <a:srgbClr val="BFBFBF"/>
                </a:solidFill>
              </a:rPr>
              <a:t>decrease in infection intensity in older hosts</a:t>
            </a:r>
            <a:endParaRPr sz="3200">
              <a:solidFill>
                <a:srgbClr val="BFBFBF"/>
              </a:solidFill>
            </a:endParaRPr>
          </a:p>
          <a:p>
            <a:pPr lvl="0">
              <a:defRPr sz="1800"/>
            </a:pPr>
            <a:r>
              <a:rPr sz="3200"/>
              <a:t>The variance/mean ratio</a:t>
            </a:r>
          </a:p>
        </p:txBody>
      </p:sp>
      <p:pic>
        <p:nvPicPr>
          <p:cNvPr id="123" name="image11.png"/>
          <p:cNvPicPr/>
          <p:nvPr/>
        </p:nvPicPr>
        <p:blipFill>
          <a:blip r:embed="rId2">
            <a:extLst/>
          </a:blip>
          <a:srcRect l="4987" t="0" r="0" b="9792"/>
          <a:stretch>
            <a:fillRect/>
          </a:stretch>
        </p:blipFill>
        <p:spPr>
          <a:xfrm>
            <a:off x="4953000" y="1371600"/>
            <a:ext cx="3578735" cy="3327992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Shape 124"/>
          <p:cNvSpPr/>
          <p:nvPr/>
        </p:nvSpPr>
        <p:spPr>
          <a:xfrm>
            <a:off x="6324599" y="4525557"/>
            <a:ext cx="99007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Host Age</a:t>
            </a:r>
          </a:p>
        </p:txBody>
      </p:sp>
      <p:sp>
        <p:nvSpPr>
          <p:cNvPr id="125" name="Shape 125"/>
          <p:cNvSpPr/>
          <p:nvPr/>
        </p:nvSpPr>
        <p:spPr>
          <a:xfrm rot="16200000">
            <a:off x="3914899" y="2922290"/>
            <a:ext cx="197714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Infection Intensity</a:t>
            </a:r>
          </a:p>
        </p:txBody>
      </p:sp>
      <p:sp>
        <p:nvSpPr>
          <p:cNvPr id="126" name="Shape 126"/>
          <p:cNvSpPr/>
          <p:nvPr/>
        </p:nvSpPr>
        <p:spPr>
          <a:xfrm>
            <a:off x="5715000" y="3352800"/>
            <a:ext cx="0" cy="762001"/>
          </a:xfrm>
          <a:prstGeom prst="line">
            <a:avLst/>
          </a:prstGeom>
          <a:ln w="38100">
            <a:solidFill/>
            <a:miter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27" name="Shape 127"/>
          <p:cNvSpPr/>
          <p:nvPr/>
        </p:nvSpPr>
        <p:spPr>
          <a:xfrm>
            <a:off x="6019800" y="2895600"/>
            <a:ext cx="0" cy="914401"/>
          </a:xfrm>
          <a:prstGeom prst="line">
            <a:avLst/>
          </a:prstGeom>
          <a:ln w="38100">
            <a:solidFill/>
            <a:miter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28" name="Shape 128"/>
          <p:cNvSpPr/>
          <p:nvPr/>
        </p:nvSpPr>
        <p:spPr>
          <a:xfrm>
            <a:off x="6400800" y="2514600"/>
            <a:ext cx="0" cy="914401"/>
          </a:xfrm>
          <a:prstGeom prst="line">
            <a:avLst/>
          </a:prstGeom>
          <a:ln w="38100">
            <a:solidFill/>
            <a:miter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29" name="Shape 129"/>
          <p:cNvSpPr/>
          <p:nvPr/>
        </p:nvSpPr>
        <p:spPr>
          <a:xfrm>
            <a:off x="6858000" y="2362200"/>
            <a:ext cx="0" cy="533401"/>
          </a:xfrm>
          <a:prstGeom prst="line">
            <a:avLst/>
          </a:prstGeom>
          <a:ln w="38100">
            <a:solidFill/>
            <a:miter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30" name="Shape 130"/>
          <p:cNvSpPr/>
          <p:nvPr/>
        </p:nvSpPr>
        <p:spPr>
          <a:xfrm>
            <a:off x="7315200" y="2209800"/>
            <a:ext cx="0" cy="457201"/>
          </a:xfrm>
          <a:prstGeom prst="line">
            <a:avLst/>
          </a:prstGeom>
          <a:ln w="38100">
            <a:solidFill/>
            <a:miter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31" name="Shape 131"/>
          <p:cNvSpPr/>
          <p:nvPr/>
        </p:nvSpPr>
        <p:spPr>
          <a:xfrm>
            <a:off x="5671065" y="3695700"/>
            <a:ext cx="76201" cy="76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12700">
            <a:solidFill/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2" name="Shape 132"/>
          <p:cNvSpPr/>
          <p:nvPr/>
        </p:nvSpPr>
        <p:spPr>
          <a:xfrm>
            <a:off x="5981700" y="3339962"/>
            <a:ext cx="76200" cy="76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12700">
            <a:solidFill/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3" name="Shape 133"/>
          <p:cNvSpPr/>
          <p:nvPr/>
        </p:nvSpPr>
        <p:spPr>
          <a:xfrm>
            <a:off x="6362700" y="2931475"/>
            <a:ext cx="76200" cy="76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12700">
            <a:solidFill/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4" name="Shape 134"/>
          <p:cNvSpPr/>
          <p:nvPr/>
        </p:nvSpPr>
        <p:spPr>
          <a:xfrm>
            <a:off x="6812797" y="2597896"/>
            <a:ext cx="76201" cy="76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12700">
            <a:solidFill/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5" name="Shape 135"/>
          <p:cNvSpPr/>
          <p:nvPr/>
        </p:nvSpPr>
        <p:spPr>
          <a:xfrm>
            <a:off x="7277100" y="2386571"/>
            <a:ext cx="76200" cy="76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12700">
            <a:solidFill/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image1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1599" y="2209800"/>
            <a:ext cx="6705601" cy="4514035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Shape 138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Parasite distribution</a:t>
            </a:r>
          </a:p>
        </p:txBody>
      </p:sp>
      <p:sp>
        <p:nvSpPr>
          <p:cNvPr id="139" name="Shape 139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Deviations from negative binomial distribution (NBD)</a:t>
            </a:r>
          </a:p>
        </p:txBody>
      </p:sp>
      <p:sp>
        <p:nvSpPr>
          <p:cNvPr id="140" name="Shape 140"/>
          <p:cNvSpPr/>
          <p:nvPr/>
        </p:nvSpPr>
        <p:spPr>
          <a:xfrm flipH="1">
            <a:off x="4114799" y="2971800"/>
            <a:ext cx="1" cy="3657601"/>
          </a:xfrm>
          <a:prstGeom prst="line">
            <a:avLst/>
          </a:prstGeom>
          <a:ln w="57150">
            <a:solidFill>
              <a:srgbClr val="FF0000"/>
            </a:solidFill>
            <a:prstDash val="dash"/>
            <a:miter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