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1" r:id="rId2"/>
  </p:sldMasterIdLst>
  <p:sldIdLst>
    <p:sldId id="257" r:id="rId3"/>
    <p:sldId id="258" r:id="rId4"/>
    <p:sldId id="259" r:id="rId5"/>
    <p:sldId id="261" r:id="rId6"/>
    <p:sldId id="260" r:id="rId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7" d="100"/>
          <a:sy n="67" d="100"/>
        </p:scale>
        <p:origin x="6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1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3177714332"/>
      </p:ext>
    </p:extLst>
  </p:cSld>
  <p:clrMapOvr>
    <a:masterClrMapping/>
  </p:clrMapOvr>
  <p:transition/>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2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15707086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
        <p:nvSpPr>
          <p:cNvPr id="16"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37407905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14834900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373431015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2127986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new">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
        <p:nvSpPr>
          <p:cNvPr id="16"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1816871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
        <p:nvSpPr>
          <p:cNvPr id="13"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320056370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3643063595"/>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391876709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41606928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
        <p:nvSpPr>
          <p:cNvPr id="17"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63033656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296295220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351373359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3113637778"/>
      </p:ext>
    </p:extLst>
  </p:cSld>
  <p:clrMapOvr>
    <a:masterClrMapping/>
  </p:clrMapOvr>
  <p:transition/>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2633877771"/>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p:nvGrpSpPr>
        <p:grpSpPr bwMode="gray">
          <a:xfrm>
            <a:off x="744114" y="3556002"/>
            <a:ext cx="6875879" cy="2803523"/>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63215803"/>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001191907"/>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065642177"/>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9834780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8801170"/>
      </p:ext>
    </p:extLst>
  </p:cSld>
  <p:clrMapOvr>
    <a:masterClrMapping/>
  </p:clrMapOvr>
  <p:transition/>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0813458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
        <p:nvSpPr>
          <p:cNvPr id="18"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396009862"/>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42578443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59414753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Tree>
    <p:extLst>
      <p:ext uri="{BB962C8B-B14F-4D97-AF65-F5344CB8AC3E}">
        <p14:creationId xmlns:p14="http://schemas.microsoft.com/office/powerpoint/2010/main" val="383933840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Tree>
    <p:extLst>
      <p:ext uri="{BB962C8B-B14F-4D97-AF65-F5344CB8AC3E}">
        <p14:creationId xmlns:p14="http://schemas.microsoft.com/office/powerpoint/2010/main" val="15004839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709564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amp;A new">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27"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85669237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93002062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3750216070"/>
      </p:ext>
    </p:extLst>
  </p:cSld>
  <p:clrMapOvr>
    <a:masterClrMapping/>
  </p:clrMapOvr>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94611322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0816824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p:nvGrpSpPr>
        <p:grpSpPr bwMode="gray">
          <a:xfrm>
            <a:off x="744114" y="3556002"/>
            <a:ext cx="6875879" cy="2803523"/>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
        <p:nvSpPr>
          <p:cNvPr id="17" name="Text Box 11" descr="&lt;COMPANY_NAME&gt;&#10;"/>
          <p:cNvSpPr txBox="1">
            <a:spLocks noChangeArrowheads="1"/>
          </p:cNvSpPr>
          <p:nvPr/>
        </p:nvSpPr>
        <p:spPr bwMode="auto">
          <a:xfrm>
            <a:off x="761993"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9172049"/>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1077882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6052225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Tree>
    <p:extLst>
      <p:ext uri="{BB962C8B-B14F-4D97-AF65-F5344CB8AC3E}">
        <p14:creationId xmlns:p14="http://schemas.microsoft.com/office/powerpoint/2010/main" val="1891537288"/>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3461150779"/>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117920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1664054497"/>
      </p:ext>
    </p:extLst>
  </p:cSld>
  <p:clrMapOvr>
    <a:masterClrMapping/>
  </p:clrMapOvr>
  <p:transition/>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534C9F16-2884-457A-91B1-70F9B0E3CD6A}" type="datetimeFigureOut">
              <a:rPr lang="en-GB" smtClean="0"/>
              <a:t>10/10/2017</a:t>
            </a:fld>
            <a:endParaRPr lang="en-GB"/>
          </a:p>
        </p:txBody>
      </p:sp>
    </p:spTree>
    <p:extLst>
      <p:ext uri="{BB962C8B-B14F-4D97-AF65-F5344CB8AC3E}">
        <p14:creationId xmlns:p14="http://schemas.microsoft.com/office/powerpoint/2010/main" val="21640041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1215E573-7C95-4D53-B523-CADB7ABE8C73}" type="slidenum">
              <a:rPr lang="en-GB" smtClean="0"/>
              <a:t>‹#›</a:t>
            </a:fld>
            <a:endParaRPr lang="en-GB"/>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41365524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transition>
    <p:fade/>
  </p:transition>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9" name="TextBox 8" descr="CONFIDENTIAL_TAG_0xFFEE"/>
          <p:cNvSpPr txBox="1"/>
          <p:nvPr/>
        </p:nvSpPr>
        <p:spPr bwMode="auto">
          <a:xfrm>
            <a:off x="10927907" y="14658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20533327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Connected Freight</a:t>
            </a:r>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2016100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To estimate the CF potential in Manilla, we will extrapolate from known data points to model the entirety of the addressable market </a:t>
            </a:r>
          </a:p>
        </p:txBody>
      </p:sp>
      <p:sp>
        <p:nvSpPr>
          <p:cNvPr id="10" name="Content Placeholder 9"/>
          <p:cNvSpPr>
            <a:spLocks noGrp="1"/>
          </p:cNvSpPr>
          <p:nvPr>
            <p:ph sz="quarter" idx="13"/>
          </p:nvPr>
        </p:nvSpPr>
        <p:spPr>
          <a:xfrm>
            <a:off x="6762044" y="1927577"/>
            <a:ext cx="4917194" cy="4056593"/>
          </a:xfrm>
        </p:spPr>
        <p:txBody>
          <a:bodyPr/>
          <a:lstStyle/>
          <a:p>
            <a:pPr marL="285750" indent="-285750">
              <a:buFont typeface="Arial" panose="020B0604020202020204" pitchFamily="34" charset="0"/>
              <a:buChar char="•"/>
            </a:pPr>
            <a:r>
              <a:rPr lang="en-GB" dirty="0"/>
              <a:t>The CF team have details of all deliveries to Shell and non-Shell sites, from two large suppliers (Centro Asia &amp; </a:t>
            </a:r>
            <a:r>
              <a:rPr lang="en-GB" dirty="0" err="1"/>
              <a:t>BluCoffee</a:t>
            </a:r>
            <a:r>
              <a:rPr lang="en-GB" dirty="0"/>
              <a:t>) and one small supplier (Set Power) that only supplies Shell</a:t>
            </a:r>
          </a:p>
          <a:p>
            <a:pPr marL="285750" indent="-285750">
              <a:buFont typeface="Arial" panose="020B0604020202020204" pitchFamily="34" charset="0"/>
              <a:buChar char="•"/>
            </a:pPr>
            <a:r>
              <a:rPr lang="en-GB" dirty="0"/>
              <a:t>We also have details of all deliveries to Shell sites from our other suppliers</a:t>
            </a:r>
          </a:p>
          <a:p>
            <a:pPr marL="285750" indent="-285750">
              <a:buFont typeface="Arial" panose="020B0604020202020204" pitchFamily="34" charset="0"/>
              <a:buChar char="•"/>
            </a:pPr>
            <a:r>
              <a:rPr lang="en-GB" dirty="0"/>
              <a:t>We will need to model deliveries from Shell’s other suppliers to Centro Asia’s other customers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will not attempt to model deliveries from other (non-Shell) Suppliers, nor from Shell’s suppliers to other retailers that are not Centro Asia customers.  Excluding these may mean we slightly understate the potential benefit of Connected Freight are slightly understated, but we believe the proposed approach should cover sufficient orders to reveal the level of efficiency that cross optimisation can bring to Manilla</a:t>
            </a:r>
          </a:p>
        </p:txBody>
      </p:sp>
      <p:graphicFrame>
        <p:nvGraphicFramePr>
          <p:cNvPr id="11" name="Table 10"/>
          <p:cNvGraphicFramePr>
            <a:graphicFrameLocks noGrp="1"/>
          </p:cNvGraphicFramePr>
          <p:nvPr>
            <p:extLst>
              <p:ext uri="{D42A27DB-BD31-4B8C-83A1-F6EECF244321}">
                <p14:modId xmlns:p14="http://schemas.microsoft.com/office/powerpoint/2010/main" val="1010753834"/>
              </p:ext>
            </p:extLst>
          </p:nvPr>
        </p:nvGraphicFramePr>
        <p:xfrm>
          <a:off x="508000" y="1927577"/>
          <a:ext cx="5654116" cy="3708400"/>
        </p:xfrm>
        <a:graphic>
          <a:graphicData uri="http://schemas.openxmlformats.org/drawingml/2006/table">
            <a:tbl>
              <a:tblPr firstRow="1" firstCol="1" bandRow="1">
                <a:tableStyleId>{5C22544A-7EE6-4342-B048-85BDC9FD1C3A}</a:tableStyleId>
              </a:tblPr>
              <a:tblGrid>
                <a:gridCol w="1083025">
                  <a:extLst>
                    <a:ext uri="{9D8B030D-6E8A-4147-A177-3AD203B41FA5}">
                      <a16:colId xmlns:a16="http://schemas.microsoft.com/office/drawing/2014/main" val="222814205"/>
                    </a:ext>
                  </a:extLst>
                </a:gridCol>
                <a:gridCol w="646341">
                  <a:extLst>
                    <a:ext uri="{9D8B030D-6E8A-4147-A177-3AD203B41FA5}">
                      <a16:colId xmlns:a16="http://schemas.microsoft.com/office/drawing/2014/main" val="358625965"/>
                    </a:ext>
                  </a:extLst>
                </a:gridCol>
                <a:gridCol w="784950">
                  <a:extLst>
                    <a:ext uri="{9D8B030D-6E8A-4147-A177-3AD203B41FA5}">
                      <a16:colId xmlns:a16="http://schemas.microsoft.com/office/drawing/2014/main" val="710097699"/>
                    </a:ext>
                  </a:extLst>
                </a:gridCol>
                <a:gridCol w="784950">
                  <a:extLst>
                    <a:ext uri="{9D8B030D-6E8A-4147-A177-3AD203B41FA5}">
                      <a16:colId xmlns:a16="http://schemas.microsoft.com/office/drawing/2014/main" val="2541525997"/>
                    </a:ext>
                  </a:extLst>
                </a:gridCol>
                <a:gridCol w="784950">
                  <a:extLst>
                    <a:ext uri="{9D8B030D-6E8A-4147-A177-3AD203B41FA5}">
                      <a16:colId xmlns:a16="http://schemas.microsoft.com/office/drawing/2014/main" val="1001886971"/>
                    </a:ext>
                  </a:extLst>
                </a:gridCol>
                <a:gridCol w="784950">
                  <a:extLst>
                    <a:ext uri="{9D8B030D-6E8A-4147-A177-3AD203B41FA5}">
                      <a16:colId xmlns:a16="http://schemas.microsoft.com/office/drawing/2014/main" val="1095530069"/>
                    </a:ext>
                  </a:extLst>
                </a:gridCol>
                <a:gridCol w="784950">
                  <a:extLst>
                    <a:ext uri="{9D8B030D-6E8A-4147-A177-3AD203B41FA5}">
                      <a16:colId xmlns:a16="http://schemas.microsoft.com/office/drawing/2014/main" val="1546053793"/>
                    </a:ext>
                  </a:extLst>
                </a:gridCol>
              </a:tblGrid>
              <a:tr h="370840">
                <a:tc>
                  <a:txBody>
                    <a:bodyPr/>
                    <a:lstStyle/>
                    <a:p>
                      <a:endParaRPr lang="en-GB" sz="1600" dirty="0">
                        <a:solidFill>
                          <a:schemeClr val="tx1"/>
                        </a:solidFill>
                      </a:endParaRPr>
                    </a:p>
                  </a:txBody>
                  <a:tcPr marL="0" marR="0" marT="0" marB="0">
                    <a:solidFill>
                      <a:schemeClr val="bg1"/>
                    </a:solidFill>
                  </a:tcPr>
                </a:tc>
                <a:tc>
                  <a:txBody>
                    <a:bodyPr/>
                    <a:lstStyle/>
                    <a:p>
                      <a:r>
                        <a:rPr lang="en-GB" sz="1400" b="0" dirty="0">
                          <a:solidFill>
                            <a:schemeClr val="tx1"/>
                          </a:solidFill>
                        </a:rPr>
                        <a:t>Shell</a:t>
                      </a:r>
                    </a:p>
                  </a:txBody>
                  <a:tcPr marL="0" marR="0" marT="0" marB="0">
                    <a:solidFill>
                      <a:schemeClr val="bg1"/>
                    </a:solidFill>
                  </a:tcPr>
                </a:tc>
                <a:tc>
                  <a:txBody>
                    <a:bodyPr/>
                    <a:lstStyle/>
                    <a:p>
                      <a:r>
                        <a:rPr lang="en-GB" sz="1400" b="0" dirty="0">
                          <a:solidFill>
                            <a:schemeClr val="tx1"/>
                          </a:solidFill>
                        </a:rPr>
                        <a:t>Retailer 2</a:t>
                      </a:r>
                    </a:p>
                  </a:txBody>
                  <a:tcPr marL="0" marR="0" marT="0" marB="0">
                    <a:solidFill>
                      <a:schemeClr val="bg1"/>
                    </a:solidFill>
                  </a:tcPr>
                </a:tc>
                <a:tc>
                  <a:txBody>
                    <a:bodyPr/>
                    <a:lstStyle/>
                    <a:p>
                      <a:r>
                        <a:rPr lang="en-GB" sz="1400" b="0" dirty="0">
                          <a:solidFill>
                            <a:schemeClr val="tx1"/>
                          </a:solidFill>
                        </a:rPr>
                        <a:t>Retailer 3</a:t>
                      </a:r>
                    </a:p>
                  </a:txBody>
                  <a:tcPr marL="0" marR="0" marT="0" marB="0">
                    <a:solidFill>
                      <a:schemeClr val="bg1"/>
                    </a:solidFill>
                  </a:tcPr>
                </a:tc>
                <a:tc>
                  <a:txBody>
                    <a:bodyPr/>
                    <a:lstStyle/>
                    <a:p>
                      <a:r>
                        <a:rPr lang="en-GB" sz="1400" b="0" dirty="0">
                          <a:solidFill>
                            <a:schemeClr val="tx1"/>
                          </a:solidFill>
                        </a:rPr>
                        <a:t>     …</a:t>
                      </a:r>
                    </a:p>
                  </a:txBody>
                  <a:tcPr marL="0" marR="0" marT="0" marB="0">
                    <a:solidFill>
                      <a:schemeClr val="bg1"/>
                    </a:solidFill>
                  </a:tcPr>
                </a:tc>
                <a:tc>
                  <a:txBody>
                    <a:bodyPr/>
                    <a:lstStyle/>
                    <a:p>
                      <a:r>
                        <a:rPr lang="en-GB" sz="1400" b="0" dirty="0">
                          <a:solidFill>
                            <a:schemeClr val="tx1"/>
                          </a:solidFill>
                        </a:rPr>
                        <a:t>Retailer n</a:t>
                      </a:r>
                    </a:p>
                  </a:txBody>
                  <a:tcPr marL="0" marR="0" marT="0" marB="0">
                    <a:solidFill>
                      <a:schemeClr val="bg1"/>
                    </a:solidFill>
                  </a:tcPr>
                </a:tc>
                <a:tc>
                  <a:txBody>
                    <a:bodyPr/>
                    <a:lstStyle/>
                    <a:p>
                      <a:r>
                        <a:rPr lang="en-GB" sz="1400" b="0" dirty="0">
                          <a:solidFill>
                            <a:schemeClr val="tx1"/>
                          </a:solidFill>
                        </a:rPr>
                        <a:t>Retailer x</a:t>
                      </a:r>
                    </a:p>
                  </a:txBody>
                  <a:tcPr marL="0" marR="0" marT="0" marB="0">
                    <a:solidFill>
                      <a:schemeClr val="bg1"/>
                    </a:solidFill>
                  </a:tcPr>
                </a:tc>
                <a:extLst>
                  <a:ext uri="{0D108BD9-81ED-4DB2-BD59-A6C34878D82A}">
                    <a16:rowId xmlns:a16="http://schemas.microsoft.com/office/drawing/2014/main" val="1349760968"/>
                  </a:ext>
                </a:extLst>
              </a:tr>
              <a:tr h="370840">
                <a:tc>
                  <a:txBody>
                    <a:bodyPr/>
                    <a:lstStyle/>
                    <a:p>
                      <a:r>
                        <a:rPr lang="en-GB" sz="1400" b="0" dirty="0">
                          <a:solidFill>
                            <a:schemeClr val="tx1"/>
                          </a:solidFill>
                        </a:rPr>
                        <a:t>Centro Asia</a:t>
                      </a:r>
                    </a:p>
                  </a:txBody>
                  <a:tcPr marL="0" marR="0" marT="0" marB="0">
                    <a:solidFill>
                      <a:schemeClr val="bg1"/>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chemeClr val="bg1"/>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rgbClr val="FF0000"/>
                    </a:solidFill>
                  </a:tcPr>
                </a:tc>
                <a:extLst>
                  <a:ext uri="{0D108BD9-81ED-4DB2-BD59-A6C34878D82A}">
                    <a16:rowId xmlns:a16="http://schemas.microsoft.com/office/drawing/2014/main" val="2323334295"/>
                  </a:ext>
                </a:extLst>
              </a:tr>
              <a:tr h="370840">
                <a:tc>
                  <a:txBody>
                    <a:bodyPr/>
                    <a:lstStyle/>
                    <a:p>
                      <a:r>
                        <a:rPr lang="en-GB" sz="1400" b="0" dirty="0" err="1">
                          <a:solidFill>
                            <a:schemeClr val="tx1"/>
                          </a:solidFill>
                        </a:rPr>
                        <a:t>BluCoffee</a:t>
                      </a:r>
                      <a:endParaRPr lang="en-GB" sz="1400" b="0" dirty="0">
                        <a:solidFill>
                          <a:schemeClr val="tx1"/>
                        </a:solidFill>
                      </a:endParaRPr>
                    </a:p>
                  </a:txBody>
                  <a:tcPr marL="0" marR="0" marT="0" marB="0">
                    <a:solidFill>
                      <a:schemeClr val="bg1"/>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chemeClr val="bg1"/>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rgbClr val="92D050"/>
                    </a:solidFill>
                  </a:tcPr>
                </a:tc>
                <a:tc>
                  <a:txBody>
                    <a:bodyPr/>
                    <a:lstStyle/>
                    <a:p>
                      <a:endParaRPr lang="en-GB" dirty="0"/>
                    </a:p>
                  </a:txBody>
                  <a:tcPr marL="0" marR="0" marT="0" marB="0">
                    <a:solidFill>
                      <a:srgbClr val="FF0000"/>
                    </a:solidFill>
                  </a:tcPr>
                </a:tc>
                <a:extLst>
                  <a:ext uri="{0D108BD9-81ED-4DB2-BD59-A6C34878D82A}">
                    <a16:rowId xmlns:a16="http://schemas.microsoft.com/office/drawing/2014/main" val="3540880459"/>
                  </a:ext>
                </a:extLst>
              </a:tr>
              <a:tr h="370840">
                <a:tc>
                  <a:txBody>
                    <a:bodyPr/>
                    <a:lstStyle/>
                    <a:p>
                      <a:r>
                        <a:rPr lang="en-GB" sz="1400" b="0" dirty="0">
                          <a:solidFill>
                            <a:schemeClr val="tx1"/>
                          </a:solidFill>
                        </a:rPr>
                        <a:t>Set Power</a:t>
                      </a:r>
                    </a:p>
                  </a:txBody>
                  <a:tcPr marL="0" marR="0" marT="0" marB="0">
                    <a:solidFill>
                      <a:schemeClr val="bg1"/>
                    </a:solidFill>
                  </a:tcPr>
                </a:tc>
                <a:tc>
                  <a:txBody>
                    <a:bodyPr/>
                    <a:lstStyle/>
                    <a:p>
                      <a:endParaRPr lang="en-GB" dirty="0"/>
                    </a:p>
                  </a:txBody>
                  <a:tcPr marL="0" marR="0" marT="0" marB="0">
                    <a:solidFill>
                      <a:srgbClr val="92D050"/>
                    </a:solidFill>
                  </a:tcPr>
                </a:tc>
                <a:tc>
                  <a:txBody>
                    <a:bodyPr/>
                    <a:lstStyle/>
                    <a:p>
                      <a:endParaRPr lang="en-GB" dirty="0"/>
                    </a:p>
                  </a:txBody>
                  <a:tcPr marL="0" marR="0" marT="0" marB="0">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marL="0" marR="0" marT="0" marB="0">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marL="0" marR="0" marT="0" marB="0">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marL="0" marR="0" marT="0" marB="0">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marL="0" marR="0" marT="0" marB="0">
                    <a:lnB w="12700" cap="flat" cmpd="sng" algn="ctr">
                      <a:solidFill>
                        <a:schemeClr val="bg1"/>
                      </a:solidFill>
                      <a:prstDash val="solid"/>
                      <a:round/>
                      <a:headEnd type="none" w="med" len="med"/>
                      <a:tailEnd type="none" w="med" len="med"/>
                    </a:lnB>
                    <a:solidFill>
                      <a:srgbClr val="FF0000"/>
                    </a:solidFill>
                  </a:tcPr>
                </a:tc>
                <a:extLst>
                  <a:ext uri="{0D108BD9-81ED-4DB2-BD59-A6C34878D82A}">
                    <a16:rowId xmlns:a16="http://schemas.microsoft.com/office/drawing/2014/main" val="1508013429"/>
                  </a:ext>
                </a:extLst>
              </a:tr>
              <a:tr h="370840">
                <a:tc>
                  <a:txBody>
                    <a:bodyPr/>
                    <a:lstStyle/>
                    <a:p>
                      <a:r>
                        <a:rPr lang="en-GB" sz="1400" b="0" dirty="0">
                          <a:solidFill>
                            <a:schemeClr val="tx1"/>
                          </a:solidFill>
                        </a:rPr>
                        <a:t>Supplier 4</a:t>
                      </a:r>
                    </a:p>
                  </a:txBody>
                  <a:tcPr marL="0" marR="0" marT="0" marB="0">
                    <a:solidFill>
                      <a:schemeClr val="bg1"/>
                    </a:solidFill>
                  </a:tcPr>
                </a:tc>
                <a:tc>
                  <a:txBody>
                    <a:bodyPr/>
                    <a:lstStyle/>
                    <a:p>
                      <a:endParaRPr lang="en-GB" dirty="0"/>
                    </a:p>
                  </a:txBody>
                  <a:tcPr marL="0" marR="0" marT="0" marB="0">
                    <a:lnR w="12700" cap="flat" cmpd="sng" algn="ctr">
                      <a:solidFill>
                        <a:schemeClr val="tx1"/>
                      </a:solidFill>
                      <a:prstDash val="solid"/>
                      <a:round/>
                      <a:headEnd type="none" w="med" len="med"/>
                      <a:tailEnd type="none" w="med" len="med"/>
                    </a:lnR>
                    <a:solidFill>
                      <a:srgbClr val="92D050"/>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562982367"/>
                  </a:ext>
                </a:extLst>
              </a:tr>
              <a:tr h="370840">
                <a:tc>
                  <a:txBody>
                    <a:bodyPr/>
                    <a:lstStyle/>
                    <a:p>
                      <a:r>
                        <a:rPr lang="en-GB" sz="1400" b="0" dirty="0">
                          <a:solidFill>
                            <a:schemeClr val="tx1"/>
                          </a:solidFill>
                        </a:rPr>
                        <a:t>Supplier 5</a:t>
                      </a:r>
                    </a:p>
                  </a:txBody>
                  <a:tcPr marL="0" marR="0" marT="0" marB="0">
                    <a:solidFill>
                      <a:schemeClr val="bg1"/>
                    </a:solidFill>
                  </a:tcPr>
                </a:tc>
                <a:tc>
                  <a:txBody>
                    <a:bodyPr/>
                    <a:lstStyle/>
                    <a:p>
                      <a:endParaRPr lang="en-GB" dirty="0"/>
                    </a:p>
                  </a:txBody>
                  <a:tcPr marL="0" marR="0" marT="0" marB="0">
                    <a:lnR w="12700" cap="flat" cmpd="sng" algn="ctr">
                      <a:solidFill>
                        <a:schemeClr val="tx1"/>
                      </a:solidFill>
                      <a:prstDash val="solid"/>
                      <a:round/>
                      <a:headEnd type="none" w="med" len="med"/>
                      <a:tailEnd type="none" w="med" len="med"/>
                    </a:lnR>
                    <a:solidFill>
                      <a:srgbClr val="92D050"/>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marL="0" marR="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547966394"/>
                  </a:ext>
                </a:extLst>
              </a:tr>
              <a:tr h="370840">
                <a:tc>
                  <a:txBody>
                    <a:bodyPr/>
                    <a:lstStyle/>
                    <a:p>
                      <a:r>
                        <a:rPr lang="en-GB" sz="1400" b="0" dirty="0">
                          <a:solidFill>
                            <a:schemeClr val="tx1"/>
                          </a:solidFill>
                        </a:rPr>
                        <a:t>…</a:t>
                      </a:r>
                    </a:p>
                  </a:txBody>
                  <a:tcPr marL="0" marR="0" marT="0" marB="0">
                    <a:solidFill>
                      <a:schemeClr val="bg1"/>
                    </a:solidFill>
                  </a:tcPr>
                </a:tc>
                <a:tc>
                  <a:txBody>
                    <a:bodyPr/>
                    <a:lstStyle/>
                    <a:p>
                      <a:endParaRPr lang="en-GB" dirty="0"/>
                    </a:p>
                  </a:txBody>
                  <a:tcPr marL="0" marR="0" marT="0" marB="0">
                    <a:lnR w="12700" cap="flat" cmpd="sng" algn="ctr">
                      <a:solidFill>
                        <a:schemeClr val="tx1"/>
                      </a:solidFill>
                      <a:prstDash val="solid"/>
                      <a:round/>
                      <a:headEnd type="none" w="med" len="med"/>
                      <a:tailEnd type="none" w="med" len="med"/>
                    </a:lnR>
                    <a:solidFill>
                      <a:srgbClr val="92D050"/>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a:r>
                        <a:rPr lang="en-GB" b="1" dirty="0">
                          <a:latin typeface="Calibri" panose="020F0502020204030204" pitchFamily="34" charset="0"/>
                          <a:cs typeface="Calibri" panose="020F0502020204030204" pitchFamily="34" charset="0"/>
                        </a:rPr>
                        <a:t>?</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hMerge="1">
                  <a:txBody>
                    <a:bodyPr/>
                    <a:lstStyle/>
                    <a:p>
                      <a:pPr algn="ctr"/>
                      <a:endParaRPr lang="en-GB" b="1" dirty="0">
                        <a:latin typeface="Calibri" panose="020F0502020204030204" pitchFamily="34" charset="0"/>
                        <a:cs typeface="Calibri" panose="020F0502020204030204" pitchFamily="34" charset="0"/>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436193089"/>
                  </a:ext>
                </a:extLst>
              </a:tr>
              <a:tr h="370840">
                <a:tc>
                  <a:txBody>
                    <a:bodyPr/>
                    <a:lstStyle/>
                    <a:p>
                      <a:r>
                        <a:rPr lang="en-GB" sz="1400" b="0" dirty="0">
                          <a:solidFill>
                            <a:schemeClr val="tx1"/>
                          </a:solidFill>
                        </a:rPr>
                        <a:t>…</a:t>
                      </a:r>
                    </a:p>
                  </a:txBody>
                  <a:tcPr marL="0" marR="0" marT="0" marB="0">
                    <a:solidFill>
                      <a:schemeClr val="bg1"/>
                    </a:solidFill>
                  </a:tcPr>
                </a:tc>
                <a:tc>
                  <a:txBody>
                    <a:bodyPr/>
                    <a:lstStyle/>
                    <a:p>
                      <a:endParaRPr lang="en-GB" dirty="0"/>
                    </a:p>
                  </a:txBody>
                  <a:tcPr marL="0" marR="0" marT="0" marB="0">
                    <a:lnR w="12700" cap="flat" cmpd="sng" algn="ctr">
                      <a:solidFill>
                        <a:schemeClr val="tx1"/>
                      </a:solidFill>
                      <a:prstDash val="solid"/>
                      <a:round/>
                      <a:headEnd type="none" w="med" len="med"/>
                      <a:tailEnd type="none" w="med" len="med"/>
                    </a:lnR>
                    <a:solidFill>
                      <a:srgbClr val="92D050"/>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43428554"/>
                  </a:ext>
                </a:extLst>
              </a:tr>
              <a:tr h="370840">
                <a:tc>
                  <a:txBody>
                    <a:bodyPr/>
                    <a:lstStyle/>
                    <a:p>
                      <a:r>
                        <a:rPr lang="en-GB" sz="1400" b="0" dirty="0">
                          <a:solidFill>
                            <a:schemeClr val="tx1"/>
                          </a:solidFill>
                        </a:rPr>
                        <a:t>Supplier n</a:t>
                      </a:r>
                    </a:p>
                  </a:txBody>
                  <a:tcPr marL="0" marR="0" marT="0" marB="0">
                    <a:lnB w="12700" cap="flat" cmpd="sng" algn="ctr">
                      <a:solidFill>
                        <a:schemeClr val="bg1"/>
                      </a:solidFill>
                      <a:prstDash val="solid"/>
                      <a:round/>
                      <a:headEnd type="none" w="med" len="med"/>
                      <a:tailEnd type="none" w="med" len="med"/>
                    </a:lnB>
                    <a:solidFill>
                      <a:schemeClr val="bg1"/>
                    </a:solidFill>
                  </a:tcPr>
                </a:tc>
                <a:tc>
                  <a:txBody>
                    <a:bodyPr/>
                    <a:lstStyle/>
                    <a:p>
                      <a:endParaRPr lang="en-GB" dirty="0"/>
                    </a:p>
                  </a:txBody>
                  <a:tcPr marL="0" marR="0" marT="0" marB="0">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92D050"/>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marL="0" marR="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0037144"/>
                  </a:ext>
                </a:extLst>
              </a:tr>
              <a:tr h="370840">
                <a:tc>
                  <a:txBody>
                    <a:bodyPr/>
                    <a:lstStyle/>
                    <a:p>
                      <a:r>
                        <a:rPr lang="en-GB" sz="1400" b="0" dirty="0">
                          <a:solidFill>
                            <a:schemeClr val="tx1"/>
                          </a:solidFill>
                        </a:rPr>
                        <a:t>Supplier x</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GB" dirty="0"/>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GB" dirty="0"/>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GB" dirty="0"/>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GB" dirty="0"/>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GB" dirty="0"/>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GB" dirty="0"/>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25919906"/>
                  </a:ext>
                </a:extLst>
              </a:tr>
            </a:tbl>
          </a:graphicData>
        </a:graphic>
      </p:graphicFrame>
    </p:spTree>
    <p:extLst>
      <p:ext uri="{BB962C8B-B14F-4D97-AF65-F5344CB8AC3E}">
        <p14:creationId xmlns:p14="http://schemas.microsoft.com/office/powerpoint/2010/main" val="8196453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we apply a “statistical twin” methodology to estimate orders from non-Shell stores</a:t>
            </a:r>
          </a:p>
        </p:txBody>
      </p:sp>
      <p:sp>
        <p:nvSpPr>
          <p:cNvPr id="3" name="Content Placeholder 2"/>
          <p:cNvSpPr>
            <a:spLocks noGrp="1"/>
          </p:cNvSpPr>
          <p:nvPr>
            <p:ph sz="quarter" idx="13"/>
          </p:nvPr>
        </p:nvSpPr>
        <p:spPr>
          <a:xfrm>
            <a:off x="6215064" y="2165907"/>
            <a:ext cx="5464174" cy="4830761"/>
          </a:xfrm>
        </p:spPr>
        <p:txBody>
          <a:bodyPr/>
          <a:lstStyle/>
          <a:p>
            <a:pPr marL="285750" indent="-285750">
              <a:buFont typeface="Arial" panose="020B0604020202020204" pitchFamily="34" charset="0"/>
              <a:buChar char="•"/>
            </a:pPr>
            <a:r>
              <a:rPr lang="en-GB" dirty="0"/>
              <a:t>Each non-Shell store will be “twinned” with a Shell store based on it having a similar pattern of orders from Centro Asia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can then use the orders from other Suppliers for the Shell store as a starting point to simulate orders from other Suppliers for the non-Shell store</a:t>
            </a:r>
          </a:p>
        </p:txBody>
      </p:sp>
      <p:sp>
        <p:nvSpPr>
          <p:cNvPr id="5" name="Rectangle 4"/>
          <p:cNvSpPr/>
          <p:nvPr/>
        </p:nvSpPr>
        <p:spPr>
          <a:xfrm>
            <a:off x="1353673" y="2246786"/>
            <a:ext cx="581098" cy="14166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6" name="Freeform: Shape 5"/>
          <p:cNvSpPr/>
          <p:nvPr/>
        </p:nvSpPr>
        <p:spPr>
          <a:xfrm>
            <a:off x="1564344" y="2955124"/>
            <a:ext cx="581098" cy="290611"/>
          </a:xfrm>
          <a:custGeom>
            <a:avLst/>
            <a:gdLst>
              <a:gd name="connsiteX0" fmla="*/ 0 w 656823"/>
              <a:gd name="connsiteY0" fmla="*/ 271493 h 290611"/>
              <a:gd name="connsiteX1" fmla="*/ 103031 w 656823"/>
              <a:gd name="connsiteY1" fmla="*/ 1037 h 290611"/>
              <a:gd name="connsiteX2" fmla="*/ 193183 w 656823"/>
              <a:gd name="connsiteY2" fmla="*/ 181341 h 290611"/>
              <a:gd name="connsiteX3" fmla="*/ 334851 w 656823"/>
              <a:gd name="connsiteY3" fmla="*/ 258614 h 290611"/>
              <a:gd name="connsiteX4" fmla="*/ 412124 w 656823"/>
              <a:gd name="connsiteY4" fmla="*/ 26794 h 290611"/>
              <a:gd name="connsiteX5" fmla="*/ 450761 w 656823"/>
              <a:gd name="connsiteY5" fmla="*/ 271493 h 290611"/>
              <a:gd name="connsiteX6" fmla="*/ 656823 w 656823"/>
              <a:gd name="connsiteY6" fmla="*/ 271493 h 290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823" h="290611">
                <a:moveTo>
                  <a:pt x="0" y="271493"/>
                </a:moveTo>
                <a:cubicBezTo>
                  <a:pt x="35417" y="143777"/>
                  <a:pt x="70834" y="16062"/>
                  <a:pt x="103031" y="1037"/>
                </a:cubicBezTo>
                <a:cubicBezTo>
                  <a:pt x="135228" y="-13988"/>
                  <a:pt x="154546" y="138412"/>
                  <a:pt x="193183" y="181341"/>
                </a:cubicBezTo>
                <a:cubicBezTo>
                  <a:pt x="231820" y="224270"/>
                  <a:pt x="298361" y="284372"/>
                  <a:pt x="334851" y="258614"/>
                </a:cubicBezTo>
                <a:cubicBezTo>
                  <a:pt x="371341" y="232856"/>
                  <a:pt x="392806" y="24648"/>
                  <a:pt x="412124" y="26794"/>
                </a:cubicBezTo>
                <a:cubicBezTo>
                  <a:pt x="431442" y="28940"/>
                  <a:pt x="409978" y="230710"/>
                  <a:pt x="450761" y="271493"/>
                </a:cubicBezTo>
                <a:cubicBezTo>
                  <a:pt x="491544" y="312276"/>
                  <a:pt x="583843" y="275786"/>
                  <a:pt x="656823" y="271493"/>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Shape 6"/>
          <p:cNvSpPr/>
          <p:nvPr/>
        </p:nvSpPr>
        <p:spPr>
          <a:xfrm>
            <a:off x="1564344" y="2966109"/>
            <a:ext cx="592492" cy="303184"/>
          </a:xfrm>
          <a:custGeom>
            <a:avLst/>
            <a:gdLst>
              <a:gd name="connsiteX0" fmla="*/ 0 w 669702"/>
              <a:gd name="connsiteY0" fmla="*/ 286266 h 303184"/>
              <a:gd name="connsiteX1" fmla="*/ 90152 w 669702"/>
              <a:gd name="connsiteY1" fmla="*/ 2931 h 303184"/>
              <a:gd name="connsiteX2" fmla="*/ 167425 w 669702"/>
              <a:gd name="connsiteY2" fmla="*/ 131719 h 303184"/>
              <a:gd name="connsiteX3" fmla="*/ 244699 w 669702"/>
              <a:gd name="connsiteY3" fmla="*/ 15809 h 303184"/>
              <a:gd name="connsiteX4" fmla="*/ 309093 w 669702"/>
              <a:gd name="connsiteY4" fmla="*/ 273387 h 303184"/>
              <a:gd name="connsiteX5" fmla="*/ 463640 w 669702"/>
              <a:gd name="connsiteY5" fmla="*/ 260508 h 303184"/>
              <a:gd name="connsiteX6" fmla="*/ 528034 w 669702"/>
              <a:gd name="connsiteY6" fmla="*/ 131719 h 303184"/>
              <a:gd name="connsiteX7" fmla="*/ 579549 w 669702"/>
              <a:gd name="connsiteY7" fmla="*/ 286266 h 303184"/>
              <a:gd name="connsiteX8" fmla="*/ 669702 w 669702"/>
              <a:gd name="connsiteY8" fmla="*/ 299145 h 303184"/>
              <a:gd name="connsiteX9" fmla="*/ 669702 w 669702"/>
              <a:gd name="connsiteY9" fmla="*/ 299145 h 30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702" h="303184">
                <a:moveTo>
                  <a:pt x="0" y="286266"/>
                </a:moveTo>
                <a:cubicBezTo>
                  <a:pt x="31124" y="157477"/>
                  <a:pt x="62248" y="28689"/>
                  <a:pt x="90152" y="2931"/>
                </a:cubicBezTo>
                <a:cubicBezTo>
                  <a:pt x="118056" y="-22827"/>
                  <a:pt x="141667" y="129573"/>
                  <a:pt x="167425" y="131719"/>
                </a:cubicBezTo>
                <a:cubicBezTo>
                  <a:pt x="193183" y="133865"/>
                  <a:pt x="221088" y="-7802"/>
                  <a:pt x="244699" y="15809"/>
                </a:cubicBezTo>
                <a:cubicBezTo>
                  <a:pt x="268310" y="39420"/>
                  <a:pt x="272603" y="232604"/>
                  <a:pt x="309093" y="273387"/>
                </a:cubicBezTo>
                <a:cubicBezTo>
                  <a:pt x="345583" y="314170"/>
                  <a:pt x="427150" y="284119"/>
                  <a:pt x="463640" y="260508"/>
                </a:cubicBezTo>
                <a:cubicBezTo>
                  <a:pt x="500130" y="236897"/>
                  <a:pt x="508716" y="127426"/>
                  <a:pt x="528034" y="131719"/>
                </a:cubicBezTo>
                <a:cubicBezTo>
                  <a:pt x="547352" y="136012"/>
                  <a:pt x="555938" y="258362"/>
                  <a:pt x="579549" y="286266"/>
                </a:cubicBezTo>
                <a:cubicBezTo>
                  <a:pt x="603160" y="314170"/>
                  <a:pt x="669702" y="299145"/>
                  <a:pt x="669702" y="299145"/>
                </a:cubicBezTo>
                <a:lnTo>
                  <a:pt x="669702" y="299145"/>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p:cNvSpPr/>
          <p:nvPr/>
        </p:nvSpPr>
        <p:spPr>
          <a:xfrm rot="5400000">
            <a:off x="1340159" y="2296320"/>
            <a:ext cx="608122" cy="581099"/>
          </a:xfrm>
          <a:custGeom>
            <a:avLst/>
            <a:gdLst>
              <a:gd name="connsiteX0" fmla="*/ 0 w 695460"/>
              <a:gd name="connsiteY0" fmla="*/ 425003 h 443932"/>
              <a:gd name="connsiteX1" fmla="*/ 90153 w 695460"/>
              <a:gd name="connsiteY1" fmla="*/ 180304 h 443932"/>
              <a:gd name="connsiteX2" fmla="*/ 193184 w 695460"/>
              <a:gd name="connsiteY2" fmla="*/ 347729 h 443932"/>
              <a:gd name="connsiteX3" fmla="*/ 270457 w 695460"/>
              <a:gd name="connsiteY3" fmla="*/ 0 h 443932"/>
              <a:gd name="connsiteX4" fmla="*/ 321972 w 695460"/>
              <a:gd name="connsiteY4" fmla="*/ 347729 h 443932"/>
              <a:gd name="connsiteX5" fmla="*/ 695460 w 695460"/>
              <a:gd name="connsiteY5" fmla="*/ 425003 h 443932"/>
              <a:gd name="connsiteX6" fmla="*/ 695460 w 695460"/>
              <a:gd name="connsiteY6" fmla="*/ 425003 h 443932"/>
              <a:gd name="connsiteX7" fmla="*/ 695460 w 695460"/>
              <a:gd name="connsiteY7" fmla="*/ 412124 h 44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460" h="443932">
                <a:moveTo>
                  <a:pt x="0" y="425003"/>
                </a:moveTo>
                <a:cubicBezTo>
                  <a:pt x="28978" y="309093"/>
                  <a:pt x="57956" y="193183"/>
                  <a:pt x="90153" y="180304"/>
                </a:cubicBezTo>
                <a:cubicBezTo>
                  <a:pt x="122350" y="167425"/>
                  <a:pt x="163133" y="377780"/>
                  <a:pt x="193184" y="347729"/>
                </a:cubicBezTo>
                <a:cubicBezTo>
                  <a:pt x="223235" y="317678"/>
                  <a:pt x="248992" y="0"/>
                  <a:pt x="270457" y="0"/>
                </a:cubicBezTo>
                <a:cubicBezTo>
                  <a:pt x="291922" y="0"/>
                  <a:pt x="251138" y="276895"/>
                  <a:pt x="321972" y="347729"/>
                </a:cubicBezTo>
                <a:cubicBezTo>
                  <a:pt x="392806" y="418563"/>
                  <a:pt x="695460" y="425003"/>
                  <a:pt x="695460" y="425003"/>
                </a:cubicBezTo>
                <a:lnTo>
                  <a:pt x="695460" y="425003"/>
                </a:lnTo>
                <a:cubicBezTo>
                  <a:pt x="695460" y="422857"/>
                  <a:pt x="676142" y="476518"/>
                  <a:pt x="695460" y="41212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p:cNvSpPr/>
          <p:nvPr/>
        </p:nvSpPr>
        <p:spPr>
          <a:xfrm>
            <a:off x="1353671" y="2890930"/>
            <a:ext cx="379256" cy="772531"/>
          </a:xfrm>
          <a:custGeom>
            <a:avLst/>
            <a:gdLst>
              <a:gd name="connsiteX0" fmla="*/ 0 w 428678"/>
              <a:gd name="connsiteY0" fmla="*/ 0 h 685800"/>
              <a:gd name="connsiteX1" fmla="*/ 414338 w 428678"/>
              <a:gd name="connsiteY1" fmla="*/ 114300 h 685800"/>
              <a:gd name="connsiteX2" fmla="*/ 28575 w 428678"/>
              <a:gd name="connsiteY2" fmla="*/ 271463 h 685800"/>
              <a:gd name="connsiteX3" fmla="*/ 428625 w 428678"/>
              <a:gd name="connsiteY3" fmla="*/ 314325 h 685800"/>
              <a:gd name="connsiteX4" fmla="*/ 57150 w 428678"/>
              <a:gd name="connsiteY4" fmla="*/ 500063 h 685800"/>
              <a:gd name="connsiteX5" fmla="*/ 57150 w 428678"/>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78" h="685800">
                <a:moveTo>
                  <a:pt x="0" y="0"/>
                </a:moveTo>
                <a:cubicBezTo>
                  <a:pt x="204788" y="34528"/>
                  <a:pt x="409576" y="69056"/>
                  <a:pt x="414338" y="114300"/>
                </a:cubicBezTo>
                <a:cubicBezTo>
                  <a:pt x="419100" y="159544"/>
                  <a:pt x="26194" y="238126"/>
                  <a:pt x="28575" y="271463"/>
                </a:cubicBezTo>
                <a:cubicBezTo>
                  <a:pt x="30956" y="304800"/>
                  <a:pt x="423863" y="276225"/>
                  <a:pt x="428625" y="314325"/>
                </a:cubicBezTo>
                <a:cubicBezTo>
                  <a:pt x="433388" y="352425"/>
                  <a:pt x="119062" y="438151"/>
                  <a:pt x="57150" y="500063"/>
                </a:cubicBezTo>
                <a:cubicBezTo>
                  <a:pt x="-4762" y="561975"/>
                  <a:pt x="61913" y="654844"/>
                  <a:pt x="57150" y="68580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2145442" y="2246786"/>
            <a:ext cx="581098" cy="14166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1" name="Rectangle 10"/>
          <p:cNvSpPr/>
          <p:nvPr/>
        </p:nvSpPr>
        <p:spPr>
          <a:xfrm>
            <a:off x="2937211" y="2246785"/>
            <a:ext cx="581098" cy="14166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2" name="Rectangle 11"/>
          <p:cNvSpPr/>
          <p:nvPr/>
        </p:nvSpPr>
        <p:spPr>
          <a:xfrm>
            <a:off x="3714537" y="2246785"/>
            <a:ext cx="581098" cy="14166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3" name="Rectangle 12"/>
          <p:cNvSpPr/>
          <p:nvPr/>
        </p:nvSpPr>
        <p:spPr>
          <a:xfrm>
            <a:off x="4506307" y="2246785"/>
            <a:ext cx="581098" cy="14166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4" name="Rectangle 13"/>
          <p:cNvSpPr/>
          <p:nvPr/>
        </p:nvSpPr>
        <p:spPr>
          <a:xfrm>
            <a:off x="5241155" y="2246785"/>
            <a:ext cx="581098" cy="14166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5" name="Freeform: Shape 14"/>
          <p:cNvSpPr/>
          <p:nvPr/>
        </p:nvSpPr>
        <p:spPr>
          <a:xfrm>
            <a:off x="2167993" y="2246785"/>
            <a:ext cx="558546" cy="644145"/>
          </a:xfrm>
          <a:custGeom>
            <a:avLst/>
            <a:gdLst>
              <a:gd name="connsiteX0" fmla="*/ 88230 w 516855"/>
              <a:gd name="connsiteY0" fmla="*/ 0 h 828675"/>
              <a:gd name="connsiteX1" fmla="*/ 73943 w 516855"/>
              <a:gd name="connsiteY1" fmla="*/ 242887 h 828675"/>
              <a:gd name="connsiteX2" fmla="*/ 216818 w 516855"/>
              <a:gd name="connsiteY2" fmla="*/ 300037 h 828675"/>
              <a:gd name="connsiteX3" fmla="*/ 45368 w 516855"/>
              <a:gd name="connsiteY3" fmla="*/ 471487 h 828675"/>
              <a:gd name="connsiteX4" fmla="*/ 516855 w 516855"/>
              <a:gd name="connsiteY4" fmla="*/ 542925 h 828675"/>
              <a:gd name="connsiteX5" fmla="*/ 45368 w 516855"/>
              <a:gd name="connsiteY5" fmla="*/ 714375 h 828675"/>
              <a:gd name="connsiteX6" fmla="*/ 45368 w 516855"/>
              <a:gd name="connsiteY6"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855" h="828675">
                <a:moveTo>
                  <a:pt x="88230" y="0"/>
                </a:moveTo>
                <a:cubicBezTo>
                  <a:pt x="70371" y="96440"/>
                  <a:pt x="52512" y="192881"/>
                  <a:pt x="73943" y="242887"/>
                </a:cubicBezTo>
                <a:cubicBezTo>
                  <a:pt x="95374" y="292893"/>
                  <a:pt x="221581" y="261937"/>
                  <a:pt x="216818" y="300037"/>
                </a:cubicBezTo>
                <a:cubicBezTo>
                  <a:pt x="212056" y="338137"/>
                  <a:pt x="-4638" y="431006"/>
                  <a:pt x="45368" y="471487"/>
                </a:cubicBezTo>
                <a:cubicBezTo>
                  <a:pt x="95374" y="511968"/>
                  <a:pt x="516855" y="502444"/>
                  <a:pt x="516855" y="542925"/>
                </a:cubicBezTo>
                <a:cubicBezTo>
                  <a:pt x="516855" y="583406"/>
                  <a:pt x="123949" y="666750"/>
                  <a:pt x="45368" y="714375"/>
                </a:cubicBezTo>
                <a:cubicBezTo>
                  <a:pt x="-33213" y="762000"/>
                  <a:pt x="6077" y="795337"/>
                  <a:pt x="45368" y="8286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p:cNvSpPr/>
          <p:nvPr/>
        </p:nvSpPr>
        <p:spPr>
          <a:xfrm>
            <a:off x="2955789" y="2273229"/>
            <a:ext cx="548076" cy="617701"/>
          </a:xfrm>
          <a:custGeom>
            <a:avLst/>
            <a:gdLst>
              <a:gd name="connsiteX0" fmla="*/ 57605 w 492374"/>
              <a:gd name="connsiteY0" fmla="*/ 0 h 728663"/>
              <a:gd name="connsiteX1" fmla="*/ 71892 w 492374"/>
              <a:gd name="connsiteY1" fmla="*/ 100013 h 728663"/>
              <a:gd name="connsiteX2" fmla="*/ 486230 w 492374"/>
              <a:gd name="connsiteY2" fmla="*/ 171450 h 728663"/>
              <a:gd name="connsiteX3" fmla="*/ 329067 w 492374"/>
              <a:gd name="connsiteY3" fmla="*/ 257175 h 728663"/>
              <a:gd name="connsiteX4" fmla="*/ 457655 w 492374"/>
              <a:gd name="connsiteY4" fmla="*/ 328613 h 728663"/>
              <a:gd name="connsiteX5" fmla="*/ 143330 w 492374"/>
              <a:gd name="connsiteY5" fmla="*/ 442913 h 728663"/>
              <a:gd name="connsiteX6" fmla="*/ 457655 w 492374"/>
              <a:gd name="connsiteY6" fmla="*/ 500063 h 728663"/>
              <a:gd name="connsiteX7" fmla="*/ 43317 w 492374"/>
              <a:gd name="connsiteY7" fmla="*/ 657225 h 728663"/>
              <a:gd name="connsiteX8" fmla="*/ 43317 w 492374"/>
              <a:gd name="connsiteY8" fmla="*/ 728663 h 72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374" h="728663">
                <a:moveTo>
                  <a:pt x="57605" y="0"/>
                </a:moveTo>
                <a:cubicBezTo>
                  <a:pt x="29029" y="35719"/>
                  <a:pt x="454" y="71438"/>
                  <a:pt x="71892" y="100013"/>
                </a:cubicBezTo>
                <a:cubicBezTo>
                  <a:pt x="143330" y="128588"/>
                  <a:pt x="443368" y="145256"/>
                  <a:pt x="486230" y="171450"/>
                </a:cubicBezTo>
                <a:cubicBezTo>
                  <a:pt x="529093" y="197644"/>
                  <a:pt x="333829" y="230981"/>
                  <a:pt x="329067" y="257175"/>
                </a:cubicBezTo>
                <a:cubicBezTo>
                  <a:pt x="324305" y="283369"/>
                  <a:pt x="488611" y="297657"/>
                  <a:pt x="457655" y="328613"/>
                </a:cubicBezTo>
                <a:cubicBezTo>
                  <a:pt x="426699" y="359569"/>
                  <a:pt x="143330" y="414338"/>
                  <a:pt x="143330" y="442913"/>
                </a:cubicBezTo>
                <a:cubicBezTo>
                  <a:pt x="143330" y="471488"/>
                  <a:pt x="474324" y="464344"/>
                  <a:pt x="457655" y="500063"/>
                </a:cubicBezTo>
                <a:cubicBezTo>
                  <a:pt x="440986" y="535782"/>
                  <a:pt x="112373" y="619125"/>
                  <a:pt x="43317" y="657225"/>
                </a:cubicBezTo>
                <a:cubicBezTo>
                  <a:pt x="-25739" y="695325"/>
                  <a:pt x="-1927" y="714376"/>
                  <a:pt x="43317" y="72866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p:cNvSpPr/>
          <p:nvPr/>
        </p:nvSpPr>
        <p:spPr>
          <a:xfrm>
            <a:off x="3734206" y="2273229"/>
            <a:ext cx="522388" cy="617701"/>
          </a:xfrm>
          <a:custGeom>
            <a:avLst/>
            <a:gdLst>
              <a:gd name="connsiteX0" fmla="*/ 44736 w 546435"/>
              <a:gd name="connsiteY0" fmla="*/ 0 h 716007"/>
              <a:gd name="connsiteX1" fmla="*/ 501936 w 546435"/>
              <a:gd name="connsiteY1" fmla="*/ 42863 h 716007"/>
              <a:gd name="connsiteX2" fmla="*/ 459074 w 546435"/>
              <a:gd name="connsiteY2" fmla="*/ 171450 h 716007"/>
              <a:gd name="connsiteX3" fmla="*/ 530511 w 546435"/>
              <a:gd name="connsiteY3" fmla="*/ 242888 h 716007"/>
              <a:gd name="connsiteX4" fmla="*/ 101886 w 546435"/>
              <a:gd name="connsiteY4" fmla="*/ 342900 h 716007"/>
              <a:gd name="connsiteX5" fmla="*/ 87599 w 546435"/>
              <a:gd name="connsiteY5" fmla="*/ 500063 h 716007"/>
              <a:gd name="connsiteX6" fmla="*/ 501936 w 546435"/>
              <a:gd name="connsiteY6" fmla="*/ 514350 h 716007"/>
              <a:gd name="connsiteX7" fmla="*/ 44736 w 546435"/>
              <a:gd name="connsiteY7" fmla="*/ 671513 h 716007"/>
              <a:gd name="connsiteX8" fmla="*/ 44736 w 546435"/>
              <a:gd name="connsiteY8" fmla="*/ 714375 h 7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435" h="716007">
                <a:moveTo>
                  <a:pt x="44736" y="0"/>
                </a:moveTo>
                <a:cubicBezTo>
                  <a:pt x="238808" y="7144"/>
                  <a:pt x="432880" y="14288"/>
                  <a:pt x="501936" y="42863"/>
                </a:cubicBezTo>
                <a:cubicBezTo>
                  <a:pt x="570992" y="71438"/>
                  <a:pt x="454312" y="138113"/>
                  <a:pt x="459074" y="171450"/>
                </a:cubicBezTo>
                <a:cubicBezTo>
                  <a:pt x="463836" y="204787"/>
                  <a:pt x="590042" y="214313"/>
                  <a:pt x="530511" y="242888"/>
                </a:cubicBezTo>
                <a:cubicBezTo>
                  <a:pt x="470980" y="271463"/>
                  <a:pt x="175705" y="300038"/>
                  <a:pt x="101886" y="342900"/>
                </a:cubicBezTo>
                <a:cubicBezTo>
                  <a:pt x="28067" y="385763"/>
                  <a:pt x="20924" y="471488"/>
                  <a:pt x="87599" y="500063"/>
                </a:cubicBezTo>
                <a:cubicBezTo>
                  <a:pt x="154274" y="528638"/>
                  <a:pt x="509080" y="485775"/>
                  <a:pt x="501936" y="514350"/>
                </a:cubicBezTo>
                <a:cubicBezTo>
                  <a:pt x="494792" y="542925"/>
                  <a:pt x="44736" y="671513"/>
                  <a:pt x="44736" y="671513"/>
                </a:cubicBezTo>
                <a:cubicBezTo>
                  <a:pt x="-31464" y="704850"/>
                  <a:pt x="4255" y="721519"/>
                  <a:pt x="44736" y="714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p:cNvSpPr/>
          <p:nvPr/>
        </p:nvSpPr>
        <p:spPr>
          <a:xfrm>
            <a:off x="4527576" y="2244526"/>
            <a:ext cx="555089" cy="646404"/>
          </a:xfrm>
          <a:custGeom>
            <a:avLst/>
            <a:gdLst>
              <a:gd name="connsiteX0" fmla="*/ 81357 w 524315"/>
              <a:gd name="connsiteY0" fmla="*/ 0 h 757366"/>
              <a:gd name="connsiteX1" fmla="*/ 95644 w 524315"/>
              <a:gd name="connsiteY1" fmla="*/ 285750 h 757366"/>
              <a:gd name="connsiteX2" fmla="*/ 524269 w 524315"/>
              <a:gd name="connsiteY2" fmla="*/ 385762 h 757366"/>
              <a:gd name="connsiteX3" fmla="*/ 67069 w 524315"/>
              <a:gd name="connsiteY3" fmla="*/ 514350 h 757366"/>
              <a:gd name="connsiteX4" fmla="*/ 438544 w 524315"/>
              <a:gd name="connsiteY4" fmla="*/ 585787 h 757366"/>
              <a:gd name="connsiteX5" fmla="*/ 38494 w 524315"/>
              <a:gd name="connsiteY5" fmla="*/ 700087 h 757366"/>
              <a:gd name="connsiteX6" fmla="*/ 38494 w 524315"/>
              <a:gd name="connsiteY6" fmla="*/ 757237 h 75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315" h="757366">
                <a:moveTo>
                  <a:pt x="81357" y="0"/>
                </a:moveTo>
                <a:cubicBezTo>
                  <a:pt x="51591" y="110728"/>
                  <a:pt x="21826" y="221456"/>
                  <a:pt x="95644" y="285750"/>
                </a:cubicBezTo>
                <a:cubicBezTo>
                  <a:pt x="169462" y="350044"/>
                  <a:pt x="529032" y="347662"/>
                  <a:pt x="524269" y="385762"/>
                </a:cubicBezTo>
                <a:cubicBezTo>
                  <a:pt x="519507" y="423862"/>
                  <a:pt x="81356" y="481013"/>
                  <a:pt x="67069" y="514350"/>
                </a:cubicBezTo>
                <a:cubicBezTo>
                  <a:pt x="52782" y="547687"/>
                  <a:pt x="443307" y="554831"/>
                  <a:pt x="438544" y="585787"/>
                </a:cubicBezTo>
                <a:cubicBezTo>
                  <a:pt x="433782" y="616743"/>
                  <a:pt x="38494" y="700087"/>
                  <a:pt x="38494" y="700087"/>
                </a:cubicBezTo>
                <a:cubicBezTo>
                  <a:pt x="-28181" y="728662"/>
                  <a:pt x="5157" y="759618"/>
                  <a:pt x="38494" y="75723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p:cNvSpPr/>
          <p:nvPr/>
        </p:nvSpPr>
        <p:spPr>
          <a:xfrm>
            <a:off x="2155497" y="2936885"/>
            <a:ext cx="388903" cy="726576"/>
          </a:xfrm>
          <a:custGeom>
            <a:avLst/>
            <a:gdLst>
              <a:gd name="connsiteX0" fmla="*/ 3218 w 659581"/>
              <a:gd name="connsiteY0" fmla="*/ 0 h 814937"/>
              <a:gd name="connsiteX1" fmla="*/ 574718 w 659581"/>
              <a:gd name="connsiteY1" fmla="*/ 100012 h 814937"/>
              <a:gd name="connsiteX2" fmla="*/ 603293 w 659581"/>
              <a:gd name="connsiteY2" fmla="*/ 485775 h 814937"/>
              <a:gd name="connsiteX3" fmla="*/ 60368 w 659581"/>
              <a:gd name="connsiteY3" fmla="*/ 571500 h 814937"/>
              <a:gd name="connsiteX4" fmla="*/ 646155 w 659581"/>
              <a:gd name="connsiteY4" fmla="*/ 642937 h 814937"/>
              <a:gd name="connsiteX5" fmla="*/ 46080 w 659581"/>
              <a:gd name="connsiteY5" fmla="*/ 728662 h 814937"/>
              <a:gd name="connsiteX6" fmla="*/ 46080 w 659581"/>
              <a:gd name="connsiteY6" fmla="*/ 814387 h 81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81" h="814937">
                <a:moveTo>
                  <a:pt x="3218" y="0"/>
                </a:moveTo>
                <a:cubicBezTo>
                  <a:pt x="238962" y="9525"/>
                  <a:pt x="474706" y="19050"/>
                  <a:pt x="574718" y="100012"/>
                </a:cubicBezTo>
                <a:cubicBezTo>
                  <a:pt x="674730" y="180974"/>
                  <a:pt x="689018" y="407194"/>
                  <a:pt x="603293" y="485775"/>
                </a:cubicBezTo>
                <a:cubicBezTo>
                  <a:pt x="517568" y="564356"/>
                  <a:pt x="53224" y="545306"/>
                  <a:pt x="60368" y="571500"/>
                </a:cubicBezTo>
                <a:cubicBezTo>
                  <a:pt x="67512" y="597694"/>
                  <a:pt x="648536" y="616743"/>
                  <a:pt x="646155" y="642937"/>
                </a:cubicBezTo>
                <a:cubicBezTo>
                  <a:pt x="643774" y="669131"/>
                  <a:pt x="146092" y="700087"/>
                  <a:pt x="46080" y="728662"/>
                </a:cubicBezTo>
                <a:cubicBezTo>
                  <a:pt x="-53932" y="757237"/>
                  <a:pt x="38936" y="821531"/>
                  <a:pt x="46080" y="814387"/>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bwMode="auto">
          <a:xfrm>
            <a:off x="507999" y="1700213"/>
            <a:ext cx="2549525" cy="34471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rgbClr val="FFC000"/>
                </a:solidFill>
              </a:rPr>
              <a:t>Shell Stores Order Patterns</a:t>
            </a:r>
          </a:p>
        </p:txBody>
      </p:sp>
      <p:sp>
        <p:nvSpPr>
          <p:cNvPr id="24" name="TextBox 23"/>
          <p:cNvSpPr txBox="1"/>
          <p:nvPr/>
        </p:nvSpPr>
        <p:spPr bwMode="auto">
          <a:xfrm>
            <a:off x="559459" y="2231627"/>
            <a:ext cx="624478"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buClr>
                <a:schemeClr val="accent2"/>
              </a:buClr>
              <a:buSzPct val="85000"/>
            </a:pPr>
            <a:r>
              <a:rPr lang="en-GB" sz="1400" dirty="0">
                <a:solidFill>
                  <a:srgbClr val="FF0000"/>
                </a:solidFill>
              </a:rPr>
              <a:t>Centro Asia</a:t>
            </a:r>
          </a:p>
        </p:txBody>
      </p:sp>
      <p:sp>
        <p:nvSpPr>
          <p:cNvPr id="25" name="TextBox 24"/>
          <p:cNvSpPr txBox="1"/>
          <p:nvPr/>
        </p:nvSpPr>
        <p:spPr bwMode="auto">
          <a:xfrm>
            <a:off x="559457" y="2967218"/>
            <a:ext cx="774065"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buClr>
                <a:schemeClr val="accent2"/>
              </a:buClr>
              <a:buSzPct val="85000"/>
            </a:pPr>
            <a:r>
              <a:rPr lang="en-GB" sz="1400" dirty="0">
                <a:solidFill>
                  <a:srgbClr val="009EB4"/>
                </a:solidFill>
              </a:rPr>
              <a:t>Other Suppliers</a:t>
            </a:r>
          </a:p>
        </p:txBody>
      </p:sp>
      <p:sp>
        <p:nvSpPr>
          <p:cNvPr id="26" name="Freeform: Shape 25"/>
          <p:cNvSpPr/>
          <p:nvPr/>
        </p:nvSpPr>
        <p:spPr>
          <a:xfrm>
            <a:off x="5238715" y="2273229"/>
            <a:ext cx="583538" cy="617699"/>
          </a:xfrm>
          <a:custGeom>
            <a:avLst/>
            <a:gdLst>
              <a:gd name="connsiteX0" fmla="*/ 3218 w 659581"/>
              <a:gd name="connsiteY0" fmla="*/ 0 h 814937"/>
              <a:gd name="connsiteX1" fmla="*/ 574718 w 659581"/>
              <a:gd name="connsiteY1" fmla="*/ 100012 h 814937"/>
              <a:gd name="connsiteX2" fmla="*/ 603293 w 659581"/>
              <a:gd name="connsiteY2" fmla="*/ 485775 h 814937"/>
              <a:gd name="connsiteX3" fmla="*/ 60368 w 659581"/>
              <a:gd name="connsiteY3" fmla="*/ 571500 h 814937"/>
              <a:gd name="connsiteX4" fmla="*/ 646155 w 659581"/>
              <a:gd name="connsiteY4" fmla="*/ 642937 h 814937"/>
              <a:gd name="connsiteX5" fmla="*/ 46080 w 659581"/>
              <a:gd name="connsiteY5" fmla="*/ 728662 h 814937"/>
              <a:gd name="connsiteX6" fmla="*/ 46080 w 659581"/>
              <a:gd name="connsiteY6" fmla="*/ 814387 h 81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81" h="814937">
                <a:moveTo>
                  <a:pt x="3218" y="0"/>
                </a:moveTo>
                <a:cubicBezTo>
                  <a:pt x="238962" y="9525"/>
                  <a:pt x="474706" y="19050"/>
                  <a:pt x="574718" y="100012"/>
                </a:cubicBezTo>
                <a:cubicBezTo>
                  <a:pt x="674730" y="180974"/>
                  <a:pt x="689018" y="407194"/>
                  <a:pt x="603293" y="485775"/>
                </a:cubicBezTo>
                <a:cubicBezTo>
                  <a:pt x="517568" y="564356"/>
                  <a:pt x="53224" y="545306"/>
                  <a:pt x="60368" y="571500"/>
                </a:cubicBezTo>
                <a:cubicBezTo>
                  <a:pt x="67512" y="597694"/>
                  <a:pt x="648536" y="616743"/>
                  <a:pt x="646155" y="642937"/>
                </a:cubicBezTo>
                <a:cubicBezTo>
                  <a:pt x="643774" y="669131"/>
                  <a:pt x="146092" y="700087"/>
                  <a:pt x="46080" y="728662"/>
                </a:cubicBezTo>
                <a:cubicBezTo>
                  <a:pt x="-53932" y="757237"/>
                  <a:pt x="38936" y="821531"/>
                  <a:pt x="46080" y="81438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Shape 27"/>
          <p:cNvSpPr/>
          <p:nvPr/>
        </p:nvSpPr>
        <p:spPr>
          <a:xfrm>
            <a:off x="2943413" y="2955123"/>
            <a:ext cx="392601" cy="708338"/>
          </a:xfrm>
          <a:custGeom>
            <a:avLst/>
            <a:gdLst>
              <a:gd name="connsiteX0" fmla="*/ 44736 w 546435"/>
              <a:gd name="connsiteY0" fmla="*/ 0 h 716007"/>
              <a:gd name="connsiteX1" fmla="*/ 501936 w 546435"/>
              <a:gd name="connsiteY1" fmla="*/ 42863 h 716007"/>
              <a:gd name="connsiteX2" fmla="*/ 459074 w 546435"/>
              <a:gd name="connsiteY2" fmla="*/ 171450 h 716007"/>
              <a:gd name="connsiteX3" fmla="*/ 530511 w 546435"/>
              <a:gd name="connsiteY3" fmla="*/ 242888 h 716007"/>
              <a:gd name="connsiteX4" fmla="*/ 101886 w 546435"/>
              <a:gd name="connsiteY4" fmla="*/ 342900 h 716007"/>
              <a:gd name="connsiteX5" fmla="*/ 87599 w 546435"/>
              <a:gd name="connsiteY5" fmla="*/ 500063 h 716007"/>
              <a:gd name="connsiteX6" fmla="*/ 501936 w 546435"/>
              <a:gd name="connsiteY6" fmla="*/ 514350 h 716007"/>
              <a:gd name="connsiteX7" fmla="*/ 44736 w 546435"/>
              <a:gd name="connsiteY7" fmla="*/ 671513 h 716007"/>
              <a:gd name="connsiteX8" fmla="*/ 44736 w 546435"/>
              <a:gd name="connsiteY8" fmla="*/ 714375 h 7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435" h="716007">
                <a:moveTo>
                  <a:pt x="44736" y="0"/>
                </a:moveTo>
                <a:cubicBezTo>
                  <a:pt x="238808" y="7144"/>
                  <a:pt x="432880" y="14288"/>
                  <a:pt x="501936" y="42863"/>
                </a:cubicBezTo>
                <a:cubicBezTo>
                  <a:pt x="570992" y="71438"/>
                  <a:pt x="454312" y="138113"/>
                  <a:pt x="459074" y="171450"/>
                </a:cubicBezTo>
                <a:cubicBezTo>
                  <a:pt x="463836" y="204787"/>
                  <a:pt x="590042" y="214313"/>
                  <a:pt x="530511" y="242888"/>
                </a:cubicBezTo>
                <a:cubicBezTo>
                  <a:pt x="470980" y="271463"/>
                  <a:pt x="175705" y="300038"/>
                  <a:pt x="101886" y="342900"/>
                </a:cubicBezTo>
                <a:cubicBezTo>
                  <a:pt x="28067" y="385763"/>
                  <a:pt x="20924" y="471488"/>
                  <a:pt x="87599" y="500063"/>
                </a:cubicBezTo>
                <a:cubicBezTo>
                  <a:pt x="154274" y="528638"/>
                  <a:pt x="509080" y="485775"/>
                  <a:pt x="501936" y="514350"/>
                </a:cubicBezTo>
                <a:cubicBezTo>
                  <a:pt x="494792" y="542925"/>
                  <a:pt x="44736" y="671513"/>
                  <a:pt x="44736" y="671513"/>
                </a:cubicBezTo>
                <a:cubicBezTo>
                  <a:pt x="-31464" y="704850"/>
                  <a:pt x="4255" y="721519"/>
                  <a:pt x="44736" y="714375"/>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p:cNvSpPr/>
          <p:nvPr/>
        </p:nvSpPr>
        <p:spPr>
          <a:xfrm>
            <a:off x="3737089" y="2923662"/>
            <a:ext cx="475483" cy="739799"/>
          </a:xfrm>
          <a:custGeom>
            <a:avLst/>
            <a:gdLst>
              <a:gd name="connsiteX0" fmla="*/ 88230 w 516855"/>
              <a:gd name="connsiteY0" fmla="*/ 0 h 828675"/>
              <a:gd name="connsiteX1" fmla="*/ 73943 w 516855"/>
              <a:gd name="connsiteY1" fmla="*/ 242887 h 828675"/>
              <a:gd name="connsiteX2" fmla="*/ 216818 w 516855"/>
              <a:gd name="connsiteY2" fmla="*/ 300037 h 828675"/>
              <a:gd name="connsiteX3" fmla="*/ 45368 w 516855"/>
              <a:gd name="connsiteY3" fmla="*/ 471487 h 828675"/>
              <a:gd name="connsiteX4" fmla="*/ 516855 w 516855"/>
              <a:gd name="connsiteY4" fmla="*/ 542925 h 828675"/>
              <a:gd name="connsiteX5" fmla="*/ 45368 w 516855"/>
              <a:gd name="connsiteY5" fmla="*/ 714375 h 828675"/>
              <a:gd name="connsiteX6" fmla="*/ 45368 w 516855"/>
              <a:gd name="connsiteY6"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855" h="828675">
                <a:moveTo>
                  <a:pt x="88230" y="0"/>
                </a:moveTo>
                <a:cubicBezTo>
                  <a:pt x="70371" y="96440"/>
                  <a:pt x="52512" y="192881"/>
                  <a:pt x="73943" y="242887"/>
                </a:cubicBezTo>
                <a:cubicBezTo>
                  <a:pt x="95374" y="292893"/>
                  <a:pt x="221581" y="261937"/>
                  <a:pt x="216818" y="300037"/>
                </a:cubicBezTo>
                <a:cubicBezTo>
                  <a:pt x="212056" y="338137"/>
                  <a:pt x="-4638" y="431006"/>
                  <a:pt x="45368" y="471487"/>
                </a:cubicBezTo>
                <a:cubicBezTo>
                  <a:pt x="95374" y="511968"/>
                  <a:pt x="516855" y="502444"/>
                  <a:pt x="516855" y="542925"/>
                </a:cubicBezTo>
                <a:cubicBezTo>
                  <a:pt x="516855" y="583406"/>
                  <a:pt x="123949" y="666750"/>
                  <a:pt x="45368" y="714375"/>
                </a:cubicBezTo>
                <a:cubicBezTo>
                  <a:pt x="-33213" y="762000"/>
                  <a:pt x="6077" y="795337"/>
                  <a:pt x="45368" y="828675"/>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eform: Shape 29"/>
          <p:cNvSpPr/>
          <p:nvPr/>
        </p:nvSpPr>
        <p:spPr>
          <a:xfrm>
            <a:off x="4522818" y="2936885"/>
            <a:ext cx="330773" cy="726576"/>
          </a:xfrm>
          <a:custGeom>
            <a:avLst/>
            <a:gdLst>
              <a:gd name="connsiteX0" fmla="*/ 57605 w 492374"/>
              <a:gd name="connsiteY0" fmla="*/ 0 h 728663"/>
              <a:gd name="connsiteX1" fmla="*/ 71892 w 492374"/>
              <a:gd name="connsiteY1" fmla="*/ 100013 h 728663"/>
              <a:gd name="connsiteX2" fmla="*/ 486230 w 492374"/>
              <a:gd name="connsiteY2" fmla="*/ 171450 h 728663"/>
              <a:gd name="connsiteX3" fmla="*/ 329067 w 492374"/>
              <a:gd name="connsiteY3" fmla="*/ 257175 h 728663"/>
              <a:gd name="connsiteX4" fmla="*/ 457655 w 492374"/>
              <a:gd name="connsiteY4" fmla="*/ 328613 h 728663"/>
              <a:gd name="connsiteX5" fmla="*/ 143330 w 492374"/>
              <a:gd name="connsiteY5" fmla="*/ 442913 h 728663"/>
              <a:gd name="connsiteX6" fmla="*/ 457655 w 492374"/>
              <a:gd name="connsiteY6" fmla="*/ 500063 h 728663"/>
              <a:gd name="connsiteX7" fmla="*/ 43317 w 492374"/>
              <a:gd name="connsiteY7" fmla="*/ 657225 h 728663"/>
              <a:gd name="connsiteX8" fmla="*/ 43317 w 492374"/>
              <a:gd name="connsiteY8" fmla="*/ 728663 h 72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374" h="728663">
                <a:moveTo>
                  <a:pt x="57605" y="0"/>
                </a:moveTo>
                <a:cubicBezTo>
                  <a:pt x="29029" y="35719"/>
                  <a:pt x="454" y="71438"/>
                  <a:pt x="71892" y="100013"/>
                </a:cubicBezTo>
                <a:cubicBezTo>
                  <a:pt x="143330" y="128588"/>
                  <a:pt x="443368" y="145256"/>
                  <a:pt x="486230" y="171450"/>
                </a:cubicBezTo>
                <a:cubicBezTo>
                  <a:pt x="529093" y="197644"/>
                  <a:pt x="333829" y="230981"/>
                  <a:pt x="329067" y="257175"/>
                </a:cubicBezTo>
                <a:cubicBezTo>
                  <a:pt x="324305" y="283369"/>
                  <a:pt x="488611" y="297657"/>
                  <a:pt x="457655" y="328613"/>
                </a:cubicBezTo>
                <a:cubicBezTo>
                  <a:pt x="426699" y="359569"/>
                  <a:pt x="143330" y="414338"/>
                  <a:pt x="143330" y="442913"/>
                </a:cubicBezTo>
                <a:cubicBezTo>
                  <a:pt x="143330" y="471488"/>
                  <a:pt x="474324" y="464344"/>
                  <a:pt x="457655" y="500063"/>
                </a:cubicBezTo>
                <a:cubicBezTo>
                  <a:pt x="440986" y="535782"/>
                  <a:pt x="112373" y="619125"/>
                  <a:pt x="43317" y="657225"/>
                </a:cubicBezTo>
                <a:cubicBezTo>
                  <a:pt x="-25739" y="695325"/>
                  <a:pt x="-1927" y="714376"/>
                  <a:pt x="43317" y="728663"/>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reeform: Shape 30"/>
          <p:cNvSpPr/>
          <p:nvPr/>
        </p:nvSpPr>
        <p:spPr>
          <a:xfrm>
            <a:off x="5246402" y="2917372"/>
            <a:ext cx="410706" cy="746089"/>
          </a:xfrm>
          <a:custGeom>
            <a:avLst/>
            <a:gdLst>
              <a:gd name="connsiteX0" fmla="*/ 3218 w 659581"/>
              <a:gd name="connsiteY0" fmla="*/ 0 h 814937"/>
              <a:gd name="connsiteX1" fmla="*/ 574718 w 659581"/>
              <a:gd name="connsiteY1" fmla="*/ 100012 h 814937"/>
              <a:gd name="connsiteX2" fmla="*/ 603293 w 659581"/>
              <a:gd name="connsiteY2" fmla="*/ 485775 h 814937"/>
              <a:gd name="connsiteX3" fmla="*/ 60368 w 659581"/>
              <a:gd name="connsiteY3" fmla="*/ 571500 h 814937"/>
              <a:gd name="connsiteX4" fmla="*/ 646155 w 659581"/>
              <a:gd name="connsiteY4" fmla="*/ 642937 h 814937"/>
              <a:gd name="connsiteX5" fmla="*/ 46080 w 659581"/>
              <a:gd name="connsiteY5" fmla="*/ 728662 h 814937"/>
              <a:gd name="connsiteX6" fmla="*/ 46080 w 659581"/>
              <a:gd name="connsiteY6" fmla="*/ 814387 h 81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81" h="814937">
                <a:moveTo>
                  <a:pt x="3218" y="0"/>
                </a:moveTo>
                <a:cubicBezTo>
                  <a:pt x="238962" y="9525"/>
                  <a:pt x="474706" y="19050"/>
                  <a:pt x="574718" y="100012"/>
                </a:cubicBezTo>
                <a:cubicBezTo>
                  <a:pt x="674730" y="180974"/>
                  <a:pt x="689018" y="407194"/>
                  <a:pt x="603293" y="485775"/>
                </a:cubicBezTo>
                <a:cubicBezTo>
                  <a:pt x="517568" y="564356"/>
                  <a:pt x="53224" y="545306"/>
                  <a:pt x="60368" y="571500"/>
                </a:cubicBezTo>
                <a:cubicBezTo>
                  <a:pt x="67512" y="597694"/>
                  <a:pt x="648536" y="616743"/>
                  <a:pt x="646155" y="642937"/>
                </a:cubicBezTo>
                <a:cubicBezTo>
                  <a:pt x="643774" y="669131"/>
                  <a:pt x="146092" y="700087"/>
                  <a:pt x="46080" y="728662"/>
                </a:cubicBezTo>
                <a:cubicBezTo>
                  <a:pt x="-53932" y="757237"/>
                  <a:pt x="38936" y="821531"/>
                  <a:pt x="46080" y="814387"/>
                </a:cubicBezTo>
              </a:path>
            </a:pathLst>
          </a:custGeom>
          <a:noFill/>
          <a:ln>
            <a:solidFill>
              <a:srgbClr val="009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1345318" y="4506443"/>
            <a:ext cx="581098" cy="141667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33" name="Rectangle 32"/>
          <p:cNvSpPr/>
          <p:nvPr/>
        </p:nvSpPr>
        <p:spPr>
          <a:xfrm>
            <a:off x="2133580" y="4484099"/>
            <a:ext cx="581098" cy="141667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35" name="TextBox 34"/>
          <p:cNvSpPr txBox="1"/>
          <p:nvPr/>
        </p:nvSpPr>
        <p:spPr bwMode="auto">
          <a:xfrm>
            <a:off x="590188" y="4027089"/>
            <a:ext cx="2549525" cy="34471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rgbClr val="92D050"/>
                </a:solidFill>
              </a:rPr>
              <a:t>Other Stores Order Patterns</a:t>
            </a:r>
          </a:p>
        </p:txBody>
      </p:sp>
      <p:sp>
        <p:nvSpPr>
          <p:cNvPr id="36" name="TextBox 35"/>
          <p:cNvSpPr txBox="1"/>
          <p:nvPr/>
        </p:nvSpPr>
        <p:spPr bwMode="auto">
          <a:xfrm>
            <a:off x="590188" y="4574646"/>
            <a:ext cx="624478"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buClr>
                <a:schemeClr val="accent2"/>
              </a:buClr>
              <a:buSzPct val="85000"/>
            </a:pPr>
            <a:r>
              <a:rPr lang="en-GB" sz="1400" dirty="0">
                <a:solidFill>
                  <a:srgbClr val="FF0000"/>
                </a:solidFill>
              </a:rPr>
              <a:t>Centro Asia</a:t>
            </a:r>
          </a:p>
        </p:txBody>
      </p:sp>
      <p:sp>
        <p:nvSpPr>
          <p:cNvPr id="37" name="TextBox 36"/>
          <p:cNvSpPr txBox="1"/>
          <p:nvPr/>
        </p:nvSpPr>
        <p:spPr bwMode="auto">
          <a:xfrm>
            <a:off x="616725" y="5214781"/>
            <a:ext cx="774065"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buClr>
                <a:schemeClr val="accent2"/>
              </a:buClr>
              <a:buSzPct val="85000"/>
            </a:pPr>
            <a:r>
              <a:rPr lang="en-GB" sz="1400" dirty="0">
                <a:solidFill>
                  <a:srgbClr val="009EB4"/>
                </a:solidFill>
              </a:rPr>
              <a:t>Other Suppliers</a:t>
            </a:r>
          </a:p>
        </p:txBody>
      </p:sp>
      <p:sp>
        <p:nvSpPr>
          <p:cNvPr id="38" name="Freeform: Shape 37"/>
          <p:cNvSpPr/>
          <p:nvPr/>
        </p:nvSpPr>
        <p:spPr>
          <a:xfrm rot="5400000">
            <a:off x="1336205" y="4570063"/>
            <a:ext cx="608122" cy="581099"/>
          </a:xfrm>
          <a:custGeom>
            <a:avLst/>
            <a:gdLst>
              <a:gd name="connsiteX0" fmla="*/ 0 w 695460"/>
              <a:gd name="connsiteY0" fmla="*/ 425003 h 443932"/>
              <a:gd name="connsiteX1" fmla="*/ 90153 w 695460"/>
              <a:gd name="connsiteY1" fmla="*/ 180304 h 443932"/>
              <a:gd name="connsiteX2" fmla="*/ 193184 w 695460"/>
              <a:gd name="connsiteY2" fmla="*/ 347729 h 443932"/>
              <a:gd name="connsiteX3" fmla="*/ 270457 w 695460"/>
              <a:gd name="connsiteY3" fmla="*/ 0 h 443932"/>
              <a:gd name="connsiteX4" fmla="*/ 321972 w 695460"/>
              <a:gd name="connsiteY4" fmla="*/ 347729 h 443932"/>
              <a:gd name="connsiteX5" fmla="*/ 695460 w 695460"/>
              <a:gd name="connsiteY5" fmla="*/ 425003 h 443932"/>
              <a:gd name="connsiteX6" fmla="*/ 695460 w 695460"/>
              <a:gd name="connsiteY6" fmla="*/ 425003 h 443932"/>
              <a:gd name="connsiteX7" fmla="*/ 695460 w 695460"/>
              <a:gd name="connsiteY7" fmla="*/ 412124 h 44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460" h="443932">
                <a:moveTo>
                  <a:pt x="0" y="425003"/>
                </a:moveTo>
                <a:cubicBezTo>
                  <a:pt x="28978" y="309093"/>
                  <a:pt x="57956" y="193183"/>
                  <a:pt x="90153" y="180304"/>
                </a:cubicBezTo>
                <a:cubicBezTo>
                  <a:pt x="122350" y="167425"/>
                  <a:pt x="163133" y="377780"/>
                  <a:pt x="193184" y="347729"/>
                </a:cubicBezTo>
                <a:cubicBezTo>
                  <a:pt x="223235" y="317678"/>
                  <a:pt x="248992" y="0"/>
                  <a:pt x="270457" y="0"/>
                </a:cubicBezTo>
                <a:cubicBezTo>
                  <a:pt x="291922" y="0"/>
                  <a:pt x="251138" y="276895"/>
                  <a:pt x="321972" y="347729"/>
                </a:cubicBezTo>
                <a:cubicBezTo>
                  <a:pt x="392806" y="418563"/>
                  <a:pt x="695460" y="425003"/>
                  <a:pt x="695460" y="425003"/>
                </a:cubicBezTo>
                <a:lnTo>
                  <a:pt x="695460" y="425003"/>
                </a:lnTo>
                <a:cubicBezTo>
                  <a:pt x="695460" y="422857"/>
                  <a:pt x="676142" y="476518"/>
                  <a:pt x="695460" y="41212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reeform: Shape 38"/>
          <p:cNvSpPr/>
          <p:nvPr/>
        </p:nvSpPr>
        <p:spPr>
          <a:xfrm>
            <a:off x="2159767" y="4506443"/>
            <a:ext cx="522388" cy="617701"/>
          </a:xfrm>
          <a:custGeom>
            <a:avLst/>
            <a:gdLst>
              <a:gd name="connsiteX0" fmla="*/ 44736 w 546435"/>
              <a:gd name="connsiteY0" fmla="*/ 0 h 716007"/>
              <a:gd name="connsiteX1" fmla="*/ 501936 w 546435"/>
              <a:gd name="connsiteY1" fmla="*/ 42863 h 716007"/>
              <a:gd name="connsiteX2" fmla="*/ 459074 w 546435"/>
              <a:gd name="connsiteY2" fmla="*/ 171450 h 716007"/>
              <a:gd name="connsiteX3" fmla="*/ 530511 w 546435"/>
              <a:gd name="connsiteY3" fmla="*/ 242888 h 716007"/>
              <a:gd name="connsiteX4" fmla="*/ 101886 w 546435"/>
              <a:gd name="connsiteY4" fmla="*/ 342900 h 716007"/>
              <a:gd name="connsiteX5" fmla="*/ 87599 w 546435"/>
              <a:gd name="connsiteY5" fmla="*/ 500063 h 716007"/>
              <a:gd name="connsiteX6" fmla="*/ 501936 w 546435"/>
              <a:gd name="connsiteY6" fmla="*/ 514350 h 716007"/>
              <a:gd name="connsiteX7" fmla="*/ 44736 w 546435"/>
              <a:gd name="connsiteY7" fmla="*/ 671513 h 716007"/>
              <a:gd name="connsiteX8" fmla="*/ 44736 w 546435"/>
              <a:gd name="connsiteY8" fmla="*/ 714375 h 7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435" h="716007">
                <a:moveTo>
                  <a:pt x="44736" y="0"/>
                </a:moveTo>
                <a:cubicBezTo>
                  <a:pt x="238808" y="7144"/>
                  <a:pt x="432880" y="14288"/>
                  <a:pt x="501936" y="42863"/>
                </a:cubicBezTo>
                <a:cubicBezTo>
                  <a:pt x="570992" y="71438"/>
                  <a:pt x="454312" y="138113"/>
                  <a:pt x="459074" y="171450"/>
                </a:cubicBezTo>
                <a:cubicBezTo>
                  <a:pt x="463836" y="204787"/>
                  <a:pt x="590042" y="214313"/>
                  <a:pt x="530511" y="242888"/>
                </a:cubicBezTo>
                <a:cubicBezTo>
                  <a:pt x="470980" y="271463"/>
                  <a:pt x="175705" y="300038"/>
                  <a:pt x="101886" y="342900"/>
                </a:cubicBezTo>
                <a:cubicBezTo>
                  <a:pt x="28067" y="385763"/>
                  <a:pt x="20924" y="471488"/>
                  <a:pt x="87599" y="500063"/>
                </a:cubicBezTo>
                <a:cubicBezTo>
                  <a:pt x="154274" y="528638"/>
                  <a:pt x="509080" y="485775"/>
                  <a:pt x="501936" y="514350"/>
                </a:cubicBezTo>
                <a:cubicBezTo>
                  <a:pt x="494792" y="542925"/>
                  <a:pt x="44736" y="671513"/>
                  <a:pt x="44736" y="671513"/>
                </a:cubicBezTo>
                <a:cubicBezTo>
                  <a:pt x="-31464" y="704850"/>
                  <a:pt x="4255" y="721519"/>
                  <a:pt x="44736" y="714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bwMode="auto">
          <a:xfrm>
            <a:off x="1498201" y="5124144"/>
            <a:ext cx="285400" cy="70590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3200" b="1" dirty="0">
                <a:solidFill>
                  <a:srgbClr val="00B0F0"/>
                </a:solidFill>
                <a:latin typeface="Calibri" panose="020F0502020204030204" pitchFamily="34" charset="0"/>
                <a:cs typeface="Calibri" panose="020F0502020204030204" pitchFamily="34" charset="0"/>
              </a:rPr>
              <a:t>?</a:t>
            </a:r>
          </a:p>
        </p:txBody>
      </p:sp>
      <p:sp>
        <p:nvSpPr>
          <p:cNvPr id="41" name="TextBox 40"/>
          <p:cNvSpPr txBox="1"/>
          <p:nvPr/>
        </p:nvSpPr>
        <p:spPr bwMode="auto">
          <a:xfrm>
            <a:off x="2270317" y="5115851"/>
            <a:ext cx="285400" cy="70590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3200" b="1" dirty="0">
                <a:solidFill>
                  <a:srgbClr val="00B0F0"/>
                </a:solidFill>
                <a:latin typeface="Calibri" panose="020F0502020204030204" pitchFamily="34" charset="0"/>
                <a:cs typeface="Calibri" panose="020F0502020204030204" pitchFamily="34" charset="0"/>
              </a:rPr>
              <a:t>?</a:t>
            </a:r>
          </a:p>
        </p:txBody>
      </p:sp>
      <p:sp>
        <p:nvSpPr>
          <p:cNvPr id="44" name="TextBox 43"/>
          <p:cNvSpPr txBox="1"/>
          <p:nvPr/>
        </p:nvSpPr>
        <p:spPr bwMode="auto">
          <a:xfrm>
            <a:off x="1604888" y="3634885"/>
            <a:ext cx="4488731" cy="310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rgbClr val="FBCE07"/>
                </a:solidFill>
              </a:rPr>
              <a:t>A           B           C           D           E           F</a:t>
            </a:r>
          </a:p>
        </p:txBody>
      </p:sp>
      <p:sp>
        <p:nvSpPr>
          <p:cNvPr id="45" name="Arrow: Right 44"/>
          <p:cNvSpPr/>
          <p:nvPr/>
        </p:nvSpPr>
        <p:spPr>
          <a:xfrm>
            <a:off x="3045662" y="4790089"/>
            <a:ext cx="278490" cy="687005"/>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46" name="Rectangle 45"/>
          <p:cNvSpPr/>
          <p:nvPr/>
        </p:nvSpPr>
        <p:spPr>
          <a:xfrm>
            <a:off x="3555296" y="4478680"/>
            <a:ext cx="581098" cy="141667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47" name="Rectangle 46"/>
          <p:cNvSpPr/>
          <p:nvPr/>
        </p:nvSpPr>
        <p:spPr>
          <a:xfrm>
            <a:off x="4343558" y="4456336"/>
            <a:ext cx="581098" cy="141667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48" name="Freeform: Shape 47"/>
          <p:cNvSpPr/>
          <p:nvPr/>
        </p:nvSpPr>
        <p:spPr>
          <a:xfrm rot="5400000">
            <a:off x="3546183" y="4542300"/>
            <a:ext cx="608122" cy="581099"/>
          </a:xfrm>
          <a:custGeom>
            <a:avLst/>
            <a:gdLst>
              <a:gd name="connsiteX0" fmla="*/ 0 w 695460"/>
              <a:gd name="connsiteY0" fmla="*/ 425003 h 443932"/>
              <a:gd name="connsiteX1" fmla="*/ 90153 w 695460"/>
              <a:gd name="connsiteY1" fmla="*/ 180304 h 443932"/>
              <a:gd name="connsiteX2" fmla="*/ 193184 w 695460"/>
              <a:gd name="connsiteY2" fmla="*/ 347729 h 443932"/>
              <a:gd name="connsiteX3" fmla="*/ 270457 w 695460"/>
              <a:gd name="connsiteY3" fmla="*/ 0 h 443932"/>
              <a:gd name="connsiteX4" fmla="*/ 321972 w 695460"/>
              <a:gd name="connsiteY4" fmla="*/ 347729 h 443932"/>
              <a:gd name="connsiteX5" fmla="*/ 695460 w 695460"/>
              <a:gd name="connsiteY5" fmla="*/ 425003 h 443932"/>
              <a:gd name="connsiteX6" fmla="*/ 695460 w 695460"/>
              <a:gd name="connsiteY6" fmla="*/ 425003 h 443932"/>
              <a:gd name="connsiteX7" fmla="*/ 695460 w 695460"/>
              <a:gd name="connsiteY7" fmla="*/ 412124 h 44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460" h="443932">
                <a:moveTo>
                  <a:pt x="0" y="425003"/>
                </a:moveTo>
                <a:cubicBezTo>
                  <a:pt x="28978" y="309093"/>
                  <a:pt x="57956" y="193183"/>
                  <a:pt x="90153" y="180304"/>
                </a:cubicBezTo>
                <a:cubicBezTo>
                  <a:pt x="122350" y="167425"/>
                  <a:pt x="163133" y="377780"/>
                  <a:pt x="193184" y="347729"/>
                </a:cubicBezTo>
                <a:cubicBezTo>
                  <a:pt x="223235" y="317678"/>
                  <a:pt x="248992" y="0"/>
                  <a:pt x="270457" y="0"/>
                </a:cubicBezTo>
                <a:cubicBezTo>
                  <a:pt x="291922" y="0"/>
                  <a:pt x="251138" y="276895"/>
                  <a:pt x="321972" y="347729"/>
                </a:cubicBezTo>
                <a:cubicBezTo>
                  <a:pt x="392806" y="418563"/>
                  <a:pt x="695460" y="425003"/>
                  <a:pt x="695460" y="425003"/>
                </a:cubicBezTo>
                <a:lnTo>
                  <a:pt x="695460" y="425003"/>
                </a:lnTo>
                <a:cubicBezTo>
                  <a:pt x="695460" y="422857"/>
                  <a:pt x="676142" y="476518"/>
                  <a:pt x="695460" y="41212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reeform: Shape 48"/>
          <p:cNvSpPr/>
          <p:nvPr/>
        </p:nvSpPr>
        <p:spPr>
          <a:xfrm>
            <a:off x="4369745" y="4478680"/>
            <a:ext cx="522388" cy="617701"/>
          </a:xfrm>
          <a:custGeom>
            <a:avLst/>
            <a:gdLst>
              <a:gd name="connsiteX0" fmla="*/ 44736 w 546435"/>
              <a:gd name="connsiteY0" fmla="*/ 0 h 716007"/>
              <a:gd name="connsiteX1" fmla="*/ 501936 w 546435"/>
              <a:gd name="connsiteY1" fmla="*/ 42863 h 716007"/>
              <a:gd name="connsiteX2" fmla="*/ 459074 w 546435"/>
              <a:gd name="connsiteY2" fmla="*/ 171450 h 716007"/>
              <a:gd name="connsiteX3" fmla="*/ 530511 w 546435"/>
              <a:gd name="connsiteY3" fmla="*/ 242888 h 716007"/>
              <a:gd name="connsiteX4" fmla="*/ 101886 w 546435"/>
              <a:gd name="connsiteY4" fmla="*/ 342900 h 716007"/>
              <a:gd name="connsiteX5" fmla="*/ 87599 w 546435"/>
              <a:gd name="connsiteY5" fmla="*/ 500063 h 716007"/>
              <a:gd name="connsiteX6" fmla="*/ 501936 w 546435"/>
              <a:gd name="connsiteY6" fmla="*/ 514350 h 716007"/>
              <a:gd name="connsiteX7" fmla="*/ 44736 w 546435"/>
              <a:gd name="connsiteY7" fmla="*/ 671513 h 716007"/>
              <a:gd name="connsiteX8" fmla="*/ 44736 w 546435"/>
              <a:gd name="connsiteY8" fmla="*/ 714375 h 7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435" h="716007">
                <a:moveTo>
                  <a:pt x="44736" y="0"/>
                </a:moveTo>
                <a:cubicBezTo>
                  <a:pt x="238808" y="7144"/>
                  <a:pt x="432880" y="14288"/>
                  <a:pt x="501936" y="42863"/>
                </a:cubicBezTo>
                <a:cubicBezTo>
                  <a:pt x="570992" y="71438"/>
                  <a:pt x="454312" y="138113"/>
                  <a:pt x="459074" y="171450"/>
                </a:cubicBezTo>
                <a:cubicBezTo>
                  <a:pt x="463836" y="204787"/>
                  <a:pt x="590042" y="214313"/>
                  <a:pt x="530511" y="242888"/>
                </a:cubicBezTo>
                <a:cubicBezTo>
                  <a:pt x="470980" y="271463"/>
                  <a:pt x="175705" y="300038"/>
                  <a:pt x="101886" y="342900"/>
                </a:cubicBezTo>
                <a:cubicBezTo>
                  <a:pt x="28067" y="385763"/>
                  <a:pt x="20924" y="471488"/>
                  <a:pt x="87599" y="500063"/>
                </a:cubicBezTo>
                <a:cubicBezTo>
                  <a:pt x="154274" y="528638"/>
                  <a:pt x="509080" y="485775"/>
                  <a:pt x="501936" y="514350"/>
                </a:cubicBezTo>
                <a:cubicBezTo>
                  <a:pt x="494792" y="542925"/>
                  <a:pt x="44736" y="671513"/>
                  <a:pt x="44736" y="671513"/>
                </a:cubicBezTo>
                <a:cubicBezTo>
                  <a:pt x="-31464" y="704850"/>
                  <a:pt x="4255" y="721519"/>
                  <a:pt x="44736" y="714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reeform: Shape 51"/>
          <p:cNvSpPr/>
          <p:nvPr/>
        </p:nvSpPr>
        <p:spPr>
          <a:xfrm>
            <a:off x="3580200" y="5143069"/>
            <a:ext cx="379256" cy="729943"/>
          </a:xfrm>
          <a:custGeom>
            <a:avLst/>
            <a:gdLst>
              <a:gd name="connsiteX0" fmla="*/ 0 w 428678"/>
              <a:gd name="connsiteY0" fmla="*/ 0 h 685800"/>
              <a:gd name="connsiteX1" fmla="*/ 414338 w 428678"/>
              <a:gd name="connsiteY1" fmla="*/ 114300 h 685800"/>
              <a:gd name="connsiteX2" fmla="*/ 28575 w 428678"/>
              <a:gd name="connsiteY2" fmla="*/ 271463 h 685800"/>
              <a:gd name="connsiteX3" fmla="*/ 428625 w 428678"/>
              <a:gd name="connsiteY3" fmla="*/ 314325 h 685800"/>
              <a:gd name="connsiteX4" fmla="*/ 57150 w 428678"/>
              <a:gd name="connsiteY4" fmla="*/ 500063 h 685800"/>
              <a:gd name="connsiteX5" fmla="*/ 57150 w 428678"/>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78" h="685800">
                <a:moveTo>
                  <a:pt x="0" y="0"/>
                </a:moveTo>
                <a:cubicBezTo>
                  <a:pt x="204788" y="34528"/>
                  <a:pt x="409576" y="69056"/>
                  <a:pt x="414338" y="114300"/>
                </a:cubicBezTo>
                <a:cubicBezTo>
                  <a:pt x="419100" y="159544"/>
                  <a:pt x="26194" y="238126"/>
                  <a:pt x="28575" y="271463"/>
                </a:cubicBezTo>
                <a:cubicBezTo>
                  <a:pt x="30956" y="304800"/>
                  <a:pt x="423863" y="276225"/>
                  <a:pt x="428625" y="314325"/>
                </a:cubicBezTo>
                <a:cubicBezTo>
                  <a:pt x="433388" y="352425"/>
                  <a:pt x="119062" y="438151"/>
                  <a:pt x="57150" y="500063"/>
                </a:cubicBezTo>
                <a:cubicBezTo>
                  <a:pt x="-4762" y="561975"/>
                  <a:pt x="61913" y="654844"/>
                  <a:pt x="57150" y="685800"/>
                </a:cubicBezTo>
              </a:path>
            </a:pathLst>
          </a:cu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reeform: Shape 52"/>
          <p:cNvSpPr/>
          <p:nvPr/>
        </p:nvSpPr>
        <p:spPr>
          <a:xfrm>
            <a:off x="4379341" y="5133591"/>
            <a:ext cx="475483" cy="739799"/>
          </a:xfrm>
          <a:custGeom>
            <a:avLst/>
            <a:gdLst>
              <a:gd name="connsiteX0" fmla="*/ 88230 w 516855"/>
              <a:gd name="connsiteY0" fmla="*/ 0 h 828675"/>
              <a:gd name="connsiteX1" fmla="*/ 73943 w 516855"/>
              <a:gd name="connsiteY1" fmla="*/ 242887 h 828675"/>
              <a:gd name="connsiteX2" fmla="*/ 216818 w 516855"/>
              <a:gd name="connsiteY2" fmla="*/ 300037 h 828675"/>
              <a:gd name="connsiteX3" fmla="*/ 45368 w 516855"/>
              <a:gd name="connsiteY3" fmla="*/ 471487 h 828675"/>
              <a:gd name="connsiteX4" fmla="*/ 516855 w 516855"/>
              <a:gd name="connsiteY4" fmla="*/ 542925 h 828675"/>
              <a:gd name="connsiteX5" fmla="*/ 45368 w 516855"/>
              <a:gd name="connsiteY5" fmla="*/ 714375 h 828675"/>
              <a:gd name="connsiteX6" fmla="*/ 45368 w 516855"/>
              <a:gd name="connsiteY6"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855" h="828675">
                <a:moveTo>
                  <a:pt x="88230" y="0"/>
                </a:moveTo>
                <a:cubicBezTo>
                  <a:pt x="70371" y="96440"/>
                  <a:pt x="52512" y="192881"/>
                  <a:pt x="73943" y="242887"/>
                </a:cubicBezTo>
                <a:cubicBezTo>
                  <a:pt x="95374" y="292893"/>
                  <a:pt x="221581" y="261937"/>
                  <a:pt x="216818" y="300037"/>
                </a:cubicBezTo>
                <a:cubicBezTo>
                  <a:pt x="212056" y="338137"/>
                  <a:pt x="-4638" y="431006"/>
                  <a:pt x="45368" y="471487"/>
                </a:cubicBezTo>
                <a:cubicBezTo>
                  <a:pt x="95374" y="511968"/>
                  <a:pt x="516855" y="502444"/>
                  <a:pt x="516855" y="542925"/>
                </a:cubicBezTo>
                <a:cubicBezTo>
                  <a:pt x="516855" y="583406"/>
                  <a:pt x="123949" y="666750"/>
                  <a:pt x="45368" y="714375"/>
                </a:cubicBezTo>
                <a:cubicBezTo>
                  <a:pt x="-33213" y="762000"/>
                  <a:pt x="6077" y="795337"/>
                  <a:pt x="45368" y="828675"/>
                </a:cubicBezTo>
              </a:path>
            </a:pathLst>
          </a:cu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bwMode="auto">
          <a:xfrm>
            <a:off x="3482648" y="5895356"/>
            <a:ext cx="766576" cy="5735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400" dirty="0">
                <a:solidFill>
                  <a:srgbClr val="595959"/>
                </a:solidFill>
              </a:rPr>
              <a:t>Twinned with A</a:t>
            </a:r>
          </a:p>
        </p:txBody>
      </p:sp>
      <p:sp>
        <p:nvSpPr>
          <p:cNvPr id="56" name="TextBox 55"/>
          <p:cNvSpPr txBox="1"/>
          <p:nvPr/>
        </p:nvSpPr>
        <p:spPr bwMode="auto">
          <a:xfrm>
            <a:off x="4256565" y="5881646"/>
            <a:ext cx="783235" cy="60324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400" dirty="0">
                <a:solidFill>
                  <a:srgbClr val="595959"/>
                </a:solidFill>
              </a:rPr>
              <a:t>Twinned with D</a:t>
            </a:r>
          </a:p>
        </p:txBody>
      </p:sp>
      <p:sp>
        <p:nvSpPr>
          <p:cNvPr id="57" name="TextBox 56"/>
          <p:cNvSpPr txBox="1"/>
          <p:nvPr/>
        </p:nvSpPr>
        <p:spPr bwMode="auto">
          <a:xfrm>
            <a:off x="1353670" y="5923119"/>
            <a:ext cx="1475255" cy="310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rgbClr val="92D050"/>
                </a:solidFill>
              </a:rPr>
              <a:t>    F           G</a:t>
            </a:r>
          </a:p>
        </p:txBody>
      </p:sp>
    </p:spTree>
    <p:extLst>
      <p:ext uri="{BB962C8B-B14F-4D97-AF65-F5344CB8AC3E}">
        <p14:creationId xmlns:p14="http://schemas.microsoft.com/office/powerpoint/2010/main" val="4134394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then adjust the results to account for other stores using a different mix of suppliers</a:t>
            </a:r>
          </a:p>
        </p:txBody>
      </p:sp>
      <p:sp>
        <p:nvSpPr>
          <p:cNvPr id="3" name="Content Placeholder 2"/>
          <p:cNvSpPr>
            <a:spLocks noGrp="1"/>
          </p:cNvSpPr>
          <p:nvPr>
            <p:ph sz="quarter" idx="13"/>
          </p:nvPr>
        </p:nvSpPr>
        <p:spPr/>
        <p:txBody>
          <a:bodyPr/>
          <a:lstStyle/>
          <a:p>
            <a:pPr marL="285750" indent="-285750">
              <a:buFont typeface="Arial" panose="020B0604020202020204" pitchFamily="34" charset="0"/>
              <a:buChar char="•"/>
            </a:pPr>
            <a:r>
              <a:rPr lang="en-GB" sz="1600" dirty="0"/>
              <a:t>We will work with the local CF team to understand each Shell suppliers penetration with other retailers, classifying each Shell supplier as:</a:t>
            </a:r>
          </a:p>
          <a:p>
            <a:pPr marL="688950" lvl="2" indent="-285750">
              <a:buFont typeface="Arial" panose="020B0604020202020204" pitchFamily="34" charset="0"/>
              <a:buChar char="•"/>
            </a:pPr>
            <a:r>
              <a:rPr lang="en-GB" sz="1400" dirty="0"/>
              <a:t>Monopoly – supplies all retailers</a:t>
            </a:r>
          </a:p>
          <a:p>
            <a:pPr marL="688950" lvl="2" indent="-285750">
              <a:buFont typeface="Arial" panose="020B0604020202020204" pitchFamily="34" charset="0"/>
              <a:buChar char="•"/>
            </a:pPr>
            <a:r>
              <a:rPr lang="en-GB" sz="1400" dirty="0"/>
              <a:t>High penetration – suppliers most retailers</a:t>
            </a:r>
          </a:p>
          <a:p>
            <a:pPr marL="688950" lvl="2" indent="-285750">
              <a:buFont typeface="Arial" panose="020B0604020202020204" pitchFamily="34" charset="0"/>
              <a:buChar char="•"/>
            </a:pPr>
            <a:r>
              <a:rPr lang="en-GB" sz="1400" dirty="0"/>
              <a:t>Moderate penetration – suppliers several retailers</a:t>
            </a:r>
          </a:p>
          <a:p>
            <a:pPr marL="688950" lvl="2" indent="-285750">
              <a:buFont typeface="Arial" panose="020B0604020202020204" pitchFamily="34" charset="0"/>
              <a:buChar char="•"/>
            </a:pPr>
            <a:r>
              <a:rPr lang="en-GB" sz="1400" dirty="0"/>
              <a:t>Low penetration – suppliers few retailers</a:t>
            </a:r>
          </a:p>
          <a:p>
            <a:pPr marL="688950" lvl="2" indent="-285750">
              <a:buFont typeface="Arial" panose="020B0604020202020204" pitchFamily="34" charset="0"/>
              <a:buChar char="•"/>
            </a:pPr>
            <a:r>
              <a:rPr lang="en-GB" sz="1400" dirty="0"/>
              <a:t>Shell only – supplies no other retailers</a:t>
            </a:r>
          </a:p>
          <a:p>
            <a:pPr marL="285750" indent="-285750">
              <a:spcBef>
                <a:spcPts val="600"/>
              </a:spcBef>
              <a:buFont typeface="Arial" panose="020B0604020202020204" pitchFamily="34" charset="0"/>
              <a:buChar char="•"/>
            </a:pPr>
            <a:r>
              <a:rPr lang="en-GB" sz="1600" dirty="0"/>
              <a:t>We will randomly simulate whether each supplier supplies each retail chain with higher penetration suppliers more likely to be assigned to a retailer in the simulation</a:t>
            </a:r>
          </a:p>
          <a:p>
            <a:pPr marL="285750" indent="-285750">
              <a:spcBef>
                <a:spcPts val="600"/>
              </a:spcBef>
              <a:buFont typeface="Arial" panose="020B0604020202020204" pitchFamily="34" charset="0"/>
              <a:buChar char="•"/>
            </a:pPr>
            <a:r>
              <a:rPr lang="en-GB" sz="1600" dirty="0"/>
              <a:t>We can adjust the probabilities to understand the sensitivity of out conclusions to our assumed probabilities</a:t>
            </a:r>
          </a:p>
        </p:txBody>
      </p:sp>
      <p:grpSp>
        <p:nvGrpSpPr>
          <p:cNvPr id="8" name="Group 7"/>
          <p:cNvGrpSpPr/>
          <p:nvPr/>
        </p:nvGrpSpPr>
        <p:grpSpPr>
          <a:xfrm>
            <a:off x="1982533" y="2121635"/>
            <a:ext cx="1342867" cy="3930427"/>
            <a:chOff x="877879" y="2141761"/>
            <a:chExt cx="581098" cy="1417054"/>
          </a:xfrm>
        </p:grpSpPr>
        <p:sp>
          <p:nvSpPr>
            <p:cNvPr id="5" name="Rectangle 4"/>
            <p:cNvSpPr/>
            <p:nvPr/>
          </p:nvSpPr>
          <p:spPr>
            <a:xfrm>
              <a:off x="877879" y="2141761"/>
              <a:ext cx="581098" cy="1416676"/>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6" name="Freeform: Shape 5"/>
            <p:cNvSpPr/>
            <p:nvPr/>
          </p:nvSpPr>
          <p:spPr>
            <a:xfrm>
              <a:off x="897883" y="2164105"/>
              <a:ext cx="522388" cy="617701"/>
            </a:xfrm>
            <a:custGeom>
              <a:avLst/>
              <a:gdLst>
                <a:gd name="connsiteX0" fmla="*/ 44736 w 546435"/>
                <a:gd name="connsiteY0" fmla="*/ 0 h 716007"/>
                <a:gd name="connsiteX1" fmla="*/ 501936 w 546435"/>
                <a:gd name="connsiteY1" fmla="*/ 42863 h 716007"/>
                <a:gd name="connsiteX2" fmla="*/ 459074 w 546435"/>
                <a:gd name="connsiteY2" fmla="*/ 171450 h 716007"/>
                <a:gd name="connsiteX3" fmla="*/ 530511 w 546435"/>
                <a:gd name="connsiteY3" fmla="*/ 242888 h 716007"/>
                <a:gd name="connsiteX4" fmla="*/ 101886 w 546435"/>
                <a:gd name="connsiteY4" fmla="*/ 342900 h 716007"/>
                <a:gd name="connsiteX5" fmla="*/ 87599 w 546435"/>
                <a:gd name="connsiteY5" fmla="*/ 500063 h 716007"/>
                <a:gd name="connsiteX6" fmla="*/ 501936 w 546435"/>
                <a:gd name="connsiteY6" fmla="*/ 514350 h 716007"/>
                <a:gd name="connsiteX7" fmla="*/ 44736 w 546435"/>
                <a:gd name="connsiteY7" fmla="*/ 671513 h 716007"/>
                <a:gd name="connsiteX8" fmla="*/ 44736 w 546435"/>
                <a:gd name="connsiteY8" fmla="*/ 714375 h 7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435" h="716007">
                  <a:moveTo>
                    <a:pt x="44736" y="0"/>
                  </a:moveTo>
                  <a:cubicBezTo>
                    <a:pt x="238808" y="7144"/>
                    <a:pt x="432880" y="14288"/>
                    <a:pt x="501936" y="42863"/>
                  </a:cubicBezTo>
                  <a:cubicBezTo>
                    <a:pt x="570992" y="71438"/>
                    <a:pt x="454312" y="138113"/>
                    <a:pt x="459074" y="171450"/>
                  </a:cubicBezTo>
                  <a:cubicBezTo>
                    <a:pt x="463836" y="204787"/>
                    <a:pt x="590042" y="214313"/>
                    <a:pt x="530511" y="242888"/>
                  </a:cubicBezTo>
                  <a:cubicBezTo>
                    <a:pt x="470980" y="271463"/>
                    <a:pt x="175705" y="300038"/>
                    <a:pt x="101886" y="342900"/>
                  </a:cubicBezTo>
                  <a:cubicBezTo>
                    <a:pt x="28067" y="385763"/>
                    <a:pt x="20924" y="471488"/>
                    <a:pt x="87599" y="500063"/>
                  </a:cubicBezTo>
                  <a:cubicBezTo>
                    <a:pt x="154274" y="528638"/>
                    <a:pt x="509080" y="485775"/>
                    <a:pt x="501936" y="514350"/>
                  </a:cubicBezTo>
                  <a:cubicBezTo>
                    <a:pt x="494792" y="542925"/>
                    <a:pt x="44736" y="671513"/>
                    <a:pt x="44736" y="671513"/>
                  </a:cubicBezTo>
                  <a:cubicBezTo>
                    <a:pt x="-31464" y="704850"/>
                    <a:pt x="4255" y="721519"/>
                    <a:pt x="44736" y="714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Shape 6"/>
            <p:cNvSpPr/>
            <p:nvPr/>
          </p:nvSpPr>
          <p:spPr>
            <a:xfrm>
              <a:off x="907479" y="2819016"/>
              <a:ext cx="475483" cy="739799"/>
            </a:xfrm>
            <a:custGeom>
              <a:avLst/>
              <a:gdLst>
                <a:gd name="connsiteX0" fmla="*/ 88230 w 516855"/>
                <a:gd name="connsiteY0" fmla="*/ 0 h 828675"/>
                <a:gd name="connsiteX1" fmla="*/ 73943 w 516855"/>
                <a:gd name="connsiteY1" fmla="*/ 242887 h 828675"/>
                <a:gd name="connsiteX2" fmla="*/ 216818 w 516855"/>
                <a:gd name="connsiteY2" fmla="*/ 300037 h 828675"/>
                <a:gd name="connsiteX3" fmla="*/ 45368 w 516855"/>
                <a:gd name="connsiteY3" fmla="*/ 471487 h 828675"/>
                <a:gd name="connsiteX4" fmla="*/ 516855 w 516855"/>
                <a:gd name="connsiteY4" fmla="*/ 542925 h 828675"/>
                <a:gd name="connsiteX5" fmla="*/ 45368 w 516855"/>
                <a:gd name="connsiteY5" fmla="*/ 714375 h 828675"/>
                <a:gd name="connsiteX6" fmla="*/ 45368 w 516855"/>
                <a:gd name="connsiteY6"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855" h="828675">
                  <a:moveTo>
                    <a:pt x="88230" y="0"/>
                  </a:moveTo>
                  <a:cubicBezTo>
                    <a:pt x="70371" y="96440"/>
                    <a:pt x="52512" y="192881"/>
                    <a:pt x="73943" y="242887"/>
                  </a:cubicBezTo>
                  <a:cubicBezTo>
                    <a:pt x="95374" y="292893"/>
                    <a:pt x="221581" y="261937"/>
                    <a:pt x="216818" y="300037"/>
                  </a:cubicBezTo>
                  <a:cubicBezTo>
                    <a:pt x="212056" y="338137"/>
                    <a:pt x="-4638" y="431006"/>
                    <a:pt x="45368" y="471487"/>
                  </a:cubicBezTo>
                  <a:cubicBezTo>
                    <a:pt x="95374" y="511968"/>
                    <a:pt x="516855" y="502444"/>
                    <a:pt x="516855" y="542925"/>
                  </a:cubicBezTo>
                  <a:cubicBezTo>
                    <a:pt x="516855" y="583406"/>
                    <a:pt x="123949" y="666750"/>
                    <a:pt x="45368" y="714375"/>
                  </a:cubicBezTo>
                  <a:cubicBezTo>
                    <a:pt x="-33213" y="762000"/>
                    <a:pt x="6077" y="795337"/>
                    <a:pt x="45368" y="828675"/>
                  </a:cubicBezTo>
                </a:path>
              </a:pathLst>
            </a:cu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bwMode="auto">
          <a:xfrm>
            <a:off x="1968172" y="1528764"/>
            <a:ext cx="1332240" cy="60324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400" dirty="0">
                <a:solidFill>
                  <a:srgbClr val="595959"/>
                </a:solidFill>
              </a:rPr>
              <a:t>Store F, twinned with Shell store A</a:t>
            </a:r>
          </a:p>
        </p:txBody>
      </p:sp>
      <p:sp>
        <p:nvSpPr>
          <p:cNvPr id="10" name="Rectangle 9"/>
          <p:cNvSpPr/>
          <p:nvPr/>
        </p:nvSpPr>
        <p:spPr>
          <a:xfrm>
            <a:off x="1978872" y="4000111"/>
            <a:ext cx="1346528" cy="3660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1" name="Rectangle 10"/>
          <p:cNvSpPr/>
          <p:nvPr/>
        </p:nvSpPr>
        <p:spPr>
          <a:xfrm>
            <a:off x="1978872" y="4366138"/>
            <a:ext cx="1346528" cy="4681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2" name="Rectangle 11"/>
          <p:cNvSpPr/>
          <p:nvPr/>
        </p:nvSpPr>
        <p:spPr>
          <a:xfrm>
            <a:off x="1978872" y="4835373"/>
            <a:ext cx="1346528" cy="26281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3" name="Rectangle 12"/>
          <p:cNvSpPr/>
          <p:nvPr/>
        </p:nvSpPr>
        <p:spPr>
          <a:xfrm>
            <a:off x="1978872" y="5098192"/>
            <a:ext cx="1346528" cy="3660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5" name="Arrow: Right 14"/>
          <p:cNvSpPr/>
          <p:nvPr/>
        </p:nvSpPr>
        <p:spPr>
          <a:xfrm>
            <a:off x="3635064" y="3209898"/>
            <a:ext cx="278490" cy="687005"/>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7" name="Rectangle 16"/>
          <p:cNvSpPr/>
          <p:nvPr/>
        </p:nvSpPr>
        <p:spPr>
          <a:xfrm>
            <a:off x="4175443" y="2132006"/>
            <a:ext cx="1346528" cy="3929379"/>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8" name="Freeform: Shape 17"/>
          <p:cNvSpPr/>
          <p:nvPr/>
        </p:nvSpPr>
        <p:spPr>
          <a:xfrm>
            <a:off x="4225331" y="2193981"/>
            <a:ext cx="1207193" cy="1713293"/>
          </a:xfrm>
          <a:custGeom>
            <a:avLst/>
            <a:gdLst>
              <a:gd name="connsiteX0" fmla="*/ 44736 w 546435"/>
              <a:gd name="connsiteY0" fmla="*/ 0 h 716007"/>
              <a:gd name="connsiteX1" fmla="*/ 501936 w 546435"/>
              <a:gd name="connsiteY1" fmla="*/ 42863 h 716007"/>
              <a:gd name="connsiteX2" fmla="*/ 459074 w 546435"/>
              <a:gd name="connsiteY2" fmla="*/ 171450 h 716007"/>
              <a:gd name="connsiteX3" fmla="*/ 530511 w 546435"/>
              <a:gd name="connsiteY3" fmla="*/ 242888 h 716007"/>
              <a:gd name="connsiteX4" fmla="*/ 101886 w 546435"/>
              <a:gd name="connsiteY4" fmla="*/ 342900 h 716007"/>
              <a:gd name="connsiteX5" fmla="*/ 87599 w 546435"/>
              <a:gd name="connsiteY5" fmla="*/ 500063 h 716007"/>
              <a:gd name="connsiteX6" fmla="*/ 501936 w 546435"/>
              <a:gd name="connsiteY6" fmla="*/ 514350 h 716007"/>
              <a:gd name="connsiteX7" fmla="*/ 44736 w 546435"/>
              <a:gd name="connsiteY7" fmla="*/ 671513 h 716007"/>
              <a:gd name="connsiteX8" fmla="*/ 44736 w 546435"/>
              <a:gd name="connsiteY8" fmla="*/ 714375 h 7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435" h="716007">
                <a:moveTo>
                  <a:pt x="44736" y="0"/>
                </a:moveTo>
                <a:cubicBezTo>
                  <a:pt x="238808" y="7144"/>
                  <a:pt x="432880" y="14288"/>
                  <a:pt x="501936" y="42863"/>
                </a:cubicBezTo>
                <a:cubicBezTo>
                  <a:pt x="570992" y="71438"/>
                  <a:pt x="454312" y="138113"/>
                  <a:pt x="459074" y="171450"/>
                </a:cubicBezTo>
                <a:cubicBezTo>
                  <a:pt x="463836" y="204787"/>
                  <a:pt x="590042" y="214313"/>
                  <a:pt x="530511" y="242888"/>
                </a:cubicBezTo>
                <a:cubicBezTo>
                  <a:pt x="470980" y="271463"/>
                  <a:pt x="175705" y="300038"/>
                  <a:pt x="101886" y="342900"/>
                </a:cubicBezTo>
                <a:cubicBezTo>
                  <a:pt x="28067" y="385763"/>
                  <a:pt x="20924" y="471488"/>
                  <a:pt x="87599" y="500063"/>
                </a:cubicBezTo>
                <a:cubicBezTo>
                  <a:pt x="154274" y="528638"/>
                  <a:pt x="509080" y="485775"/>
                  <a:pt x="501936" y="514350"/>
                </a:cubicBezTo>
                <a:cubicBezTo>
                  <a:pt x="494792" y="542925"/>
                  <a:pt x="44736" y="671513"/>
                  <a:pt x="44736" y="671513"/>
                </a:cubicBezTo>
                <a:cubicBezTo>
                  <a:pt x="-31464" y="704850"/>
                  <a:pt x="4255" y="721519"/>
                  <a:pt x="44736" y="714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p:cNvSpPr/>
          <p:nvPr/>
        </p:nvSpPr>
        <p:spPr>
          <a:xfrm>
            <a:off x="4247506" y="4010482"/>
            <a:ext cx="1098800" cy="2051951"/>
          </a:xfrm>
          <a:custGeom>
            <a:avLst/>
            <a:gdLst>
              <a:gd name="connsiteX0" fmla="*/ 88230 w 516855"/>
              <a:gd name="connsiteY0" fmla="*/ 0 h 828675"/>
              <a:gd name="connsiteX1" fmla="*/ 73943 w 516855"/>
              <a:gd name="connsiteY1" fmla="*/ 242887 h 828675"/>
              <a:gd name="connsiteX2" fmla="*/ 216818 w 516855"/>
              <a:gd name="connsiteY2" fmla="*/ 300037 h 828675"/>
              <a:gd name="connsiteX3" fmla="*/ 45368 w 516855"/>
              <a:gd name="connsiteY3" fmla="*/ 471487 h 828675"/>
              <a:gd name="connsiteX4" fmla="*/ 516855 w 516855"/>
              <a:gd name="connsiteY4" fmla="*/ 542925 h 828675"/>
              <a:gd name="connsiteX5" fmla="*/ 45368 w 516855"/>
              <a:gd name="connsiteY5" fmla="*/ 714375 h 828675"/>
              <a:gd name="connsiteX6" fmla="*/ 45368 w 516855"/>
              <a:gd name="connsiteY6"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855" h="828675">
                <a:moveTo>
                  <a:pt x="88230" y="0"/>
                </a:moveTo>
                <a:cubicBezTo>
                  <a:pt x="70371" y="96440"/>
                  <a:pt x="52512" y="192881"/>
                  <a:pt x="73943" y="242887"/>
                </a:cubicBezTo>
                <a:cubicBezTo>
                  <a:pt x="95374" y="292893"/>
                  <a:pt x="221581" y="261937"/>
                  <a:pt x="216818" y="300037"/>
                </a:cubicBezTo>
                <a:cubicBezTo>
                  <a:pt x="212056" y="338137"/>
                  <a:pt x="-4638" y="431006"/>
                  <a:pt x="45368" y="471487"/>
                </a:cubicBezTo>
                <a:cubicBezTo>
                  <a:pt x="95374" y="511968"/>
                  <a:pt x="516855" y="502444"/>
                  <a:pt x="516855" y="542925"/>
                </a:cubicBezTo>
                <a:cubicBezTo>
                  <a:pt x="516855" y="583406"/>
                  <a:pt x="123949" y="666750"/>
                  <a:pt x="45368" y="714375"/>
                </a:cubicBezTo>
                <a:cubicBezTo>
                  <a:pt x="-33213" y="762000"/>
                  <a:pt x="6077" y="795337"/>
                  <a:pt x="45368" y="828675"/>
                </a:cubicBezTo>
              </a:path>
            </a:pathLst>
          </a:cu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175442" y="4010482"/>
            <a:ext cx="1346528" cy="3660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1" name="Rectangle 20"/>
          <p:cNvSpPr/>
          <p:nvPr/>
        </p:nvSpPr>
        <p:spPr>
          <a:xfrm>
            <a:off x="4175442" y="4376509"/>
            <a:ext cx="1346528" cy="468187"/>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2" name="Rectangle 21"/>
          <p:cNvSpPr/>
          <p:nvPr/>
        </p:nvSpPr>
        <p:spPr>
          <a:xfrm>
            <a:off x="4175442" y="4845744"/>
            <a:ext cx="1346528" cy="26281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3" name="Rectangle 22"/>
          <p:cNvSpPr/>
          <p:nvPr/>
        </p:nvSpPr>
        <p:spPr>
          <a:xfrm>
            <a:off x="4175442" y="5108563"/>
            <a:ext cx="1346528" cy="366027"/>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4" name="TextBox 23"/>
          <p:cNvSpPr txBox="1"/>
          <p:nvPr/>
        </p:nvSpPr>
        <p:spPr bwMode="auto">
          <a:xfrm>
            <a:off x="100011" y="4010482"/>
            <a:ext cx="1825297"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Supplier A - Monopoly</a:t>
            </a:r>
          </a:p>
        </p:txBody>
      </p:sp>
      <p:sp>
        <p:nvSpPr>
          <p:cNvPr id="25" name="TextBox 24"/>
          <p:cNvSpPr txBox="1"/>
          <p:nvPr/>
        </p:nvSpPr>
        <p:spPr bwMode="auto">
          <a:xfrm>
            <a:off x="100010" y="2638399"/>
            <a:ext cx="1825297"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Supplier Centro Asia</a:t>
            </a:r>
          </a:p>
        </p:txBody>
      </p:sp>
      <p:sp>
        <p:nvSpPr>
          <p:cNvPr id="26" name="TextBox 25"/>
          <p:cNvSpPr txBox="1"/>
          <p:nvPr/>
        </p:nvSpPr>
        <p:spPr bwMode="auto">
          <a:xfrm>
            <a:off x="100009" y="4428172"/>
            <a:ext cx="1825297"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Supplier B – Shell only</a:t>
            </a:r>
          </a:p>
        </p:txBody>
      </p:sp>
      <p:sp>
        <p:nvSpPr>
          <p:cNvPr id="27" name="TextBox 26"/>
          <p:cNvSpPr txBox="1"/>
          <p:nvPr/>
        </p:nvSpPr>
        <p:spPr bwMode="auto">
          <a:xfrm>
            <a:off x="100008" y="4812054"/>
            <a:ext cx="1825297"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Supplier C – High pen</a:t>
            </a:r>
          </a:p>
        </p:txBody>
      </p:sp>
      <p:sp>
        <p:nvSpPr>
          <p:cNvPr id="28" name="TextBox 27"/>
          <p:cNvSpPr txBox="1"/>
          <p:nvPr/>
        </p:nvSpPr>
        <p:spPr bwMode="auto">
          <a:xfrm>
            <a:off x="64729" y="5135953"/>
            <a:ext cx="1825297"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Supplier C – Low pen</a:t>
            </a:r>
          </a:p>
        </p:txBody>
      </p:sp>
      <p:sp>
        <p:nvSpPr>
          <p:cNvPr id="29" name="TextBox 28"/>
          <p:cNvSpPr txBox="1"/>
          <p:nvPr/>
        </p:nvSpPr>
        <p:spPr bwMode="auto">
          <a:xfrm>
            <a:off x="85743" y="5579960"/>
            <a:ext cx="1825297"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Supplier C – Med pen</a:t>
            </a:r>
          </a:p>
        </p:txBody>
      </p:sp>
      <p:sp>
        <p:nvSpPr>
          <p:cNvPr id="30" name="TextBox 29"/>
          <p:cNvSpPr txBox="1"/>
          <p:nvPr/>
        </p:nvSpPr>
        <p:spPr bwMode="auto">
          <a:xfrm>
            <a:off x="3539515" y="4001366"/>
            <a:ext cx="497484"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100%</a:t>
            </a:r>
          </a:p>
        </p:txBody>
      </p:sp>
      <p:sp>
        <p:nvSpPr>
          <p:cNvPr id="31" name="TextBox 30"/>
          <p:cNvSpPr txBox="1"/>
          <p:nvPr/>
        </p:nvSpPr>
        <p:spPr bwMode="auto">
          <a:xfrm>
            <a:off x="3539514" y="4456313"/>
            <a:ext cx="497485"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0%</a:t>
            </a:r>
          </a:p>
        </p:txBody>
      </p:sp>
      <p:sp>
        <p:nvSpPr>
          <p:cNvPr id="32" name="TextBox 31"/>
          <p:cNvSpPr txBox="1"/>
          <p:nvPr/>
        </p:nvSpPr>
        <p:spPr bwMode="auto">
          <a:xfrm>
            <a:off x="3539514" y="4844696"/>
            <a:ext cx="497485"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70%</a:t>
            </a:r>
          </a:p>
        </p:txBody>
      </p:sp>
      <p:sp>
        <p:nvSpPr>
          <p:cNvPr id="33" name="TextBox 32"/>
          <p:cNvSpPr txBox="1"/>
          <p:nvPr/>
        </p:nvSpPr>
        <p:spPr bwMode="auto">
          <a:xfrm>
            <a:off x="3539514" y="5141383"/>
            <a:ext cx="497485"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20%</a:t>
            </a:r>
          </a:p>
        </p:txBody>
      </p:sp>
      <p:sp>
        <p:nvSpPr>
          <p:cNvPr id="34" name="TextBox 33"/>
          <p:cNvSpPr txBox="1"/>
          <p:nvPr/>
        </p:nvSpPr>
        <p:spPr bwMode="auto">
          <a:xfrm>
            <a:off x="3539514" y="5596330"/>
            <a:ext cx="497485"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r" defTabSz="357708">
              <a:lnSpc>
                <a:spcPct val="140000"/>
              </a:lnSpc>
              <a:buClr>
                <a:schemeClr val="accent2"/>
              </a:buClr>
              <a:buSzPct val="85000"/>
            </a:pPr>
            <a:r>
              <a:rPr lang="en-GB" sz="1400" dirty="0">
                <a:solidFill>
                  <a:srgbClr val="595959"/>
                </a:solidFill>
              </a:rPr>
              <a:t>50%</a:t>
            </a:r>
          </a:p>
        </p:txBody>
      </p:sp>
    </p:spTree>
    <p:extLst>
      <p:ext uri="{BB962C8B-B14F-4D97-AF65-F5344CB8AC3E}">
        <p14:creationId xmlns:p14="http://schemas.microsoft.com/office/powerpoint/2010/main" val="4989425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807541"/>
      </p:ext>
    </p:extLst>
  </p:cSld>
  <p:clrMapOvr>
    <a:masterClrMapping/>
  </p:clrMapOvr>
  <p:transition/>
</p:sld>
</file>

<file path=ppt/theme/theme1.xml><?xml version="1.0" encoding="utf-8"?>
<a:theme xmlns:a="http://schemas.openxmlformats.org/drawingml/2006/main" name="Shell">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id="{7845589D-16CA-4AAC-BE99-DD4B354C9CBC}" vid="{984AAF1D-59E7-4703-847F-6BD5484CD857}"/>
    </a:ext>
  </a:extLst>
</a:theme>
</file>

<file path=ppt/theme/theme2.xml><?xml version="1.0" encoding="utf-8"?>
<a:theme xmlns:a="http://schemas.openxmlformats.org/drawingml/2006/main" name="1_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docProps/app.xml><?xml version="1.0" encoding="utf-8"?>
<Properties xmlns="http://schemas.openxmlformats.org/officeDocument/2006/extended-properties" xmlns:vt="http://schemas.openxmlformats.org/officeDocument/2006/docPropsVTypes">
  <Template>Shell</Template>
  <TotalTime>1211</TotalTime>
  <Words>441</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Futura Bold</vt:lpstr>
      <vt:lpstr>Futura Medium</vt:lpstr>
      <vt:lpstr>Wingdings</vt:lpstr>
      <vt:lpstr>Shell</vt:lpstr>
      <vt:lpstr>1_Shell WizKit V3_Template_Widescreen_06July2016</vt:lpstr>
      <vt:lpstr>Connected Freight</vt:lpstr>
      <vt:lpstr>To estimate the CF potential in Manilla, we will extrapolate from known data points to model the entirety of the addressable market </vt:lpstr>
      <vt:lpstr>First we apply a “statistical twin” methodology to estimate orders from non-Shell stores</vt:lpstr>
      <vt:lpstr>We then adjust the results to account for other stores using a different mix of suppliers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Freight</dc:title>
  <dc:creator>Spurgeon, Paul GSUK-PTT/DAAC</dc:creator>
  <cp:lastModifiedBy>Spurgeon, Paul GSUK-PTT/DAAC</cp:lastModifiedBy>
  <cp:revision>17</cp:revision>
  <dcterms:created xsi:type="dcterms:W3CDTF">2017-10-10T16:43:12Z</dcterms:created>
  <dcterms:modified xsi:type="dcterms:W3CDTF">2017-10-11T12:54:26Z</dcterms:modified>
</cp:coreProperties>
</file>