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726B-57BA-4232-874A-3037B07B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2114B-0F89-4CDE-A5C2-96A39B476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9E1E-0B7B-4E9E-AB15-B79FA8FB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F894-A7E0-41AA-914A-ABEA78E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9A5-1F45-4606-B817-4B94BE4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0054-FC4F-4B25-AB9B-9AC24AA9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63103-0D31-4C26-9F1B-5791608A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E715-57C5-4995-9D65-BEAEED76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F4A9-C539-46D5-ACC3-3C404408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4490-E13B-4219-8D67-D54C5E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1DB3A-5817-4442-9DAF-500501584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C58F-B972-4CF0-B6ED-D953BD32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BCEF-489A-4032-8017-ACE6FCE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7EBD-311B-49AA-9A47-7A280AA3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5ADE-0930-4902-B445-85608AB2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2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8066-3E0B-45A3-AF79-8DF98A36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D80A-273F-4907-A379-797A20F3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D42E-C09F-48B1-AB53-EEE07FF1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6647-6F6B-45C2-96F4-520F150B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8F84-C080-4C27-90CC-C53CA472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21A1-977A-40CB-B4C5-BE5BB417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89DE-9CC7-4C11-A502-D71A1585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CABF-5AD6-416B-B837-C5BBD2A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8F59-2D4E-481D-9EC3-FDBB96C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3673-B08D-4C59-AF43-BA255523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2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032D-3D96-4521-A5E8-A4EFF50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7B4A-8E95-4F5B-A29F-B6105AD3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BBF64-2A6D-4391-917B-0E8C4E36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23EB-2D24-4DA1-896D-1B6CF4E3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C738-6F14-45B4-B926-37F8692F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A885-D2E5-4535-8EE1-9E702D69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49DC-4B25-40F1-A0C1-C69DE8CD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3DA3E-FC03-4DE7-817B-2833202A1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1047-4B50-4221-AA07-1234A43E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35AE-6AD2-4BB5-9010-680A09576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B47B-79DC-4289-A403-201BF1BD6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49F2-38A4-4D91-BF77-CE118A2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FA49-39F0-4296-AA8F-6B6DBA3F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AECD-0738-43C3-8B5A-4169A9E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4707-2929-435B-97E2-8C9D3E1D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B2C08-47B5-4D22-A243-1B224E4A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E254F-1C66-4218-A19B-7451FA8B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58EAB-FBBC-40D7-B5AC-356D935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6D59-20E2-4D02-AE33-93BF691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A54A-A9F7-479F-ADD0-BEF5E4FB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7F9D-CBBB-460C-B796-AFB86AE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1920-1F6E-460A-A926-B2E06F22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7194-C8B6-4ECA-856E-0EEB4BCE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90A6C-4794-4E0B-A781-81D966FA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E4A9-D8FC-45D5-A65E-30D4D5DA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7E0F-DBC4-41D4-AA80-32FD88C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7750-AD9F-4303-8753-07F0317D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8A40-30A6-453E-8D6C-27BAAB7B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242C0-2B5B-4443-98DE-343E41FF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DAF79-11BF-458C-B5F1-44B68D4DF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5AD90-CA91-4B46-87FF-1FCC6AFE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7BFB-B089-481F-987A-074488AD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F63BA-C34F-4327-B797-9F4D6BD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4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67E6-DEFB-4A46-9B97-C2E115C0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4DA5-0292-420D-89F0-7331B6A1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17F2-F4DD-4CCC-8639-5EC4E10E9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A53A-9279-4C53-9242-9E3A7DA3851D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0D6-9786-4C99-94F2-E9EACFF5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FF7D-338F-40F6-B2A7-6C0C4160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D7D0-D542-40EB-BB55-88570F979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9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22F0AA-DCDE-4B73-B888-FA6B729A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94722"/>
              </p:ext>
            </p:extLst>
          </p:nvPr>
        </p:nvGraphicFramePr>
        <p:xfrm>
          <a:off x="927278" y="502276"/>
          <a:ext cx="10509161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035">
                  <a:extLst>
                    <a:ext uri="{9D8B030D-6E8A-4147-A177-3AD203B41FA5}">
                      <a16:colId xmlns:a16="http://schemas.microsoft.com/office/drawing/2014/main" val="747612013"/>
                    </a:ext>
                  </a:extLst>
                </a:gridCol>
                <a:gridCol w="7441126">
                  <a:extLst>
                    <a:ext uri="{9D8B030D-6E8A-4147-A177-3AD203B41FA5}">
                      <a16:colId xmlns:a16="http://schemas.microsoft.com/office/drawing/2014/main" val="39736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ID: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Name: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Full adoption by Shell’s large suppliers with cross-optimisation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Purpose: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Cross optimisation across all Shell Suppliers and Centro Asia customers plus Mr Donut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 Assumptions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Retailers: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Shell Select Stores, Shell SKU 100 Stores, Centro Asia’s non-Shell customers, Mr Donut non-Shell customers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6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Suppliers: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All of Shell’s 55 largest suppliers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Fleet: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Assume same type of vehicles as Centro Asia, but unlimited fleet size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Cross Optimisation: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4472C4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Full – all suppliers can share vehicles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Service times: 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Extrapolated from Centro Asia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5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Service windows: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Assume all-day service window for all customers except for Mr Donut orders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5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Delivery frequency: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 current (extrapolated from Centro Asia).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 optimisation across different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1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/>
                        <a:t>Vehicle start locations: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Assume start at first supplier after being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/>
                        <a:t>Supplier pick up times: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Assume one hour to load from second and subsequent 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22F0AA-DCDE-4B73-B888-FA6B729A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33392"/>
              </p:ext>
            </p:extLst>
          </p:nvPr>
        </p:nvGraphicFramePr>
        <p:xfrm>
          <a:off x="927278" y="502276"/>
          <a:ext cx="10509161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035">
                  <a:extLst>
                    <a:ext uri="{9D8B030D-6E8A-4147-A177-3AD203B41FA5}">
                      <a16:colId xmlns:a16="http://schemas.microsoft.com/office/drawing/2014/main" val="747612013"/>
                    </a:ext>
                  </a:extLst>
                </a:gridCol>
                <a:gridCol w="7441126">
                  <a:extLst>
                    <a:ext uri="{9D8B030D-6E8A-4147-A177-3AD203B41FA5}">
                      <a16:colId xmlns:a16="http://schemas.microsoft.com/office/drawing/2014/main" val="39736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ID: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Name: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Baseline for full adoption by Shell’s large suppliers with cross-optimisation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Scenario Purpose: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Estimate the number of vehicles and miles and time travelled without Connected Freight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 Assumptions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Retailers: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Shell Select Stores, Shell SKU 100 Stores, Centro Asia’s non-Shell customers, Mr Donut non-Shell customers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6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Suppliers: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All of Shell’s 55 largest suppliers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Fleet: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Assume same type of vehicles as Centro Asia, but unlimited fleet size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Cross Optimisation: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55A1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None, vehicles can only carry orders from a single supplier each 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Service times:   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Extrapolated from Centro Asia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5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Service windows: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Assume all-day service window for all customers except for Mr Donut orders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5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Delivery frequency: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 current (extrapolated from Centro Asia).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 optimisation across different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1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/>
                        <a:t>Vehicle start locations: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Assume start at first supplier after being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4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dirty="0"/>
                        <a:t>Supplier pick up times: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+mn-cs"/>
                        </a:rP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304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Spurgeon, Paul GSUK-PTT/DAAC</dc:creator>
  <cp:lastModifiedBy>Spurgeon, Paul GSUK-PTT/DAAC</cp:lastModifiedBy>
  <cp:revision>5</cp:revision>
  <dcterms:created xsi:type="dcterms:W3CDTF">2017-11-07T09:36:36Z</dcterms:created>
  <dcterms:modified xsi:type="dcterms:W3CDTF">2017-11-08T09:18:02Z</dcterms:modified>
</cp:coreProperties>
</file>