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14"/>
  </p:notesMasterIdLst>
  <p:handoutMasterIdLst>
    <p:handoutMasterId r:id="rId15"/>
  </p:handoutMasterIdLst>
  <p:sldIdLst>
    <p:sldId id="419" r:id="rId7"/>
    <p:sldId id="431" r:id="rId8"/>
    <p:sldId id="432" r:id="rId9"/>
    <p:sldId id="420" r:id="rId10"/>
    <p:sldId id="428" r:id="rId11"/>
    <p:sldId id="430" r:id="rId12"/>
    <p:sldId id="427" r:id="rId13"/>
  </p:sldIdLst>
  <p:sldSz cx="12192000" cy="6858000"/>
  <p:notesSz cx="6797675" cy="9926638"/>
  <p:embeddedFontLst>
    <p:embeddedFont>
      <p:font typeface="Futura Bold" panose="00000900000000000000" pitchFamily="2" charset="0"/>
      <p:regular r:id="rId16"/>
    </p:embeddedFont>
    <p:embeddedFont>
      <p:font typeface="Futura Medium" panose="00000400000000000000" pitchFamily="2" charset="0"/>
      <p:regular r:id="rId17"/>
      <p:bold r:id="rId18"/>
      <p:italic r:id="rId19"/>
      <p:boldItalic r:id="rId20"/>
    </p:embeddedFont>
    <p:embeddedFont>
      <p:font typeface="Haettenschweiler" panose="020B0706040902060204" pitchFamily="3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19" autoAdjust="0"/>
    <p:restoredTop sz="88975" autoAdjust="0"/>
  </p:normalViewPr>
  <p:slideViewPr>
    <p:cSldViewPr showGuides="1">
      <p:cViewPr>
        <p:scale>
          <a:sx n="70" d="100"/>
          <a:sy n="70" d="100"/>
        </p:scale>
        <p:origin x="-744" y="-1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font" Target="fonts/font9.fntdata"/><Relationship Id="rId5" Type="http://schemas.openxmlformats.org/officeDocument/2006/relationships/customXml" Target="../customXml/item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font" Target="fonts/font4.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05/07/2017</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05/07/2017</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1196372">
              <a:defRPr/>
            </a:pPr>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3668091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userDrawn="1"/>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p>
        </p:txBody>
      </p:sp>
      <p:sp>
        <p:nvSpPr>
          <p:cNvPr id="11" name="Text Placeholder 10"/>
          <p:cNvSpPr>
            <a:spLocks noGrp="1"/>
          </p:cNvSpPr>
          <p:nvPr>
            <p:ph type="body" idx="1"/>
          </p:nvPr>
        </p:nvSpPr>
        <p:spPr>
          <a:xfrm>
            <a:off x="763200" y="1696947"/>
            <a:ext cx="7565048" cy="821230"/>
          </a:xfrm>
        </p:spPr>
        <p:txBody>
          <a:bodyPr/>
          <a:lstStyle/>
          <a:p>
            <a:r>
              <a:rPr lang="en-GB" dirty="0"/>
              <a:t>Digital Ventures – </a:t>
            </a:r>
            <a:r>
              <a:rPr lang="en-GB" dirty="0" err="1"/>
              <a:t>FitCar</a:t>
            </a:r>
            <a:endParaRPr lang="en-GB" dirty="0"/>
          </a:p>
        </p:txBody>
      </p:sp>
      <p:sp>
        <p:nvSpPr>
          <p:cNvPr id="6" name="Slide Number Placeholder 5"/>
          <p:cNvSpPr>
            <a:spLocks noGrp="1"/>
          </p:cNvSpPr>
          <p:nvPr>
            <p:ph type="sldNum" sz="quarter" idx="4"/>
          </p:nvPr>
        </p:nvSpPr>
        <p:spPr/>
        <p:txBody>
          <a:bodyPr/>
          <a:lstStyle/>
          <a:p>
            <a:fld id="{D32BAE6A-B452-4007-8177-56DD051636F9}" type="slidenum">
              <a:rPr lang="en-GB" smtClean="0"/>
              <a:pPr/>
              <a:t>1</a:t>
            </a:fld>
            <a:endParaRPr lang="en-GB" dirty="0"/>
          </a:p>
        </p:txBody>
      </p:sp>
      <p:sp>
        <p:nvSpPr>
          <p:cNvPr id="9" name="Footer Placeholder 8"/>
          <p:cNvSpPr>
            <a:spLocks noGrp="1"/>
          </p:cNvSpPr>
          <p:nvPr>
            <p:ph type="ftr" sz="quarter" idx="3"/>
          </p:nvPr>
        </p:nvSpPr>
        <p:spPr/>
        <p:txBody>
          <a:bodyPr/>
          <a:lstStyle/>
          <a:p>
            <a:pPr>
              <a:defRPr/>
            </a:pPr>
            <a:r>
              <a:rPr lang="en-GB" smtClean="0"/>
              <a:t>Footer </a:t>
            </a:r>
            <a:endParaRPr lang="en-GB" dirty="0"/>
          </a:p>
        </p:txBody>
      </p:sp>
    </p:spTree>
    <p:extLst>
      <p:ext uri="{BB962C8B-B14F-4D97-AF65-F5344CB8AC3E}">
        <p14:creationId xmlns:p14="http://schemas.microsoft.com/office/powerpoint/2010/main" val="231854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Fitcar™?</a:t>
            </a:r>
            <a:r>
              <a:rPr lang="fr-FR" dirty="0"/>
              <a:t/>
            </a:r>
            <a:br>
              <a:rPr lang="fr-FR" dirty="0"/>
            </a:br>
            <a:endParaRPr lang="fr-FR" dirty="0"/>
          </a:p>
        </p:txBody>
      </p:sp>
      <p:pic>
        <p:nvPicPr>
          <p:cNvPr id="12" name="Picture Placeholder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17549" b="17549"/>
          <a:stretch>
            <a:fillRect/>
          </a:stretch>
        </p:blipFill>
        <p:spPr>
          <a:xfrm>
            <a:off x="-2382" y="1412776"/>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p:spPr>
      </p:pic>
      <p:sp>
        <p:nvSpPr>
          <p:cNvPr id="8" name="Content Placeholder 7"/>
          <p:cNvSpPr>
            <a:spLocks noGrp="1"/>
          </p:cNvSpPr>
          <p:nvPr>
            <p:ph sz="quarter" idx="11"/>
          </p:nvPr>
        </p:nvSpPr>
        <p:spPr>
          <a:xfrm>
            <a:off x="1919536" y="1484784"/>
            <a:ext cx="6264696" cy="1036141"/>
          </a:xfrm>
        </p:spPr>
        <p:txBody>
          <a:bodyPr/>
          <a:lstStyle/>
          <a:p>
            <a:pPr>
              <a:lnSpc>
                <a:spcPct val="100000"/>
              </a:lnSpc>
            </a:pPr>
            <a:r>
              <a:rPr lang="en-US" dirty="0">
                <a:ln w="18415" cmpd="sng">
                  <a:solidFill>
                    <a:srgbClr val="FFFFFF"/>
                  </a:solidFill>
                  <a:prstDash val="solid"/>
                </a:ln>
                <a:solidFill>
                  <a:srgbClr val="FFFFFF"/>
                </a:solidFill>
              </a:rPr>
              <a:t>Our research has shown that our customers are often too busy to track their vehicle’s maintenance &amp; they’re concerned about unexpected costs &amp; surprises. </a:t>
            </a:r>
            <a:endParaRPr lang="fr-FR" dirty="0">
              <a:ln w="18415" cmpd="sng">
                <a:solidFill>
                  <a:srgbClr val="FFFFFF"/>
                </a:solidFill>
                <a:prstDash val="solid"/>
              </a:ln>
              <a:solidFill>
                <a:srgbClr val="FFFFFF"/>
              </a:solidFill>
            </a:endParaRPr>
          </a:p>
        </p:txBody>
      </p:sp>
      <p:sp>
        <p:nvSpPr>
          <p:cNvPr id="13" name="Rectangle 12"/>
          <p:cNvSpPr/>
          <p:nvPr/>
        </p:nvSpPr>
        <p:spPr>
          <a:xfrm>
            <a:off x="1847528" y="2386623"/>
            <a:ext cx="5976664" cy="2554545"/>
          </a:xfrm>
          <a:prstGeom prst="rect">
            <a:avLst/>
          </a:prstGeom>
        </p:spPr>
        <p:txBody>
          <a:bodyPr wrap="square">
            <a:spAutoFit/>
          </a:bodyPr>
          <a:lstStyle/>
          <a:p>
            <a:pPr defTabSz="357708">
              <a:buClr>
                <a:schemeClr val="accent2"/>
              </a:buClr>
              <a:buSzPct val="85000"/>
            </a:pPr>
            <a:r>
              <a:rPr lang="en-US" sz="2000" dirty="0">
                <a:ln w="18415" cmpd="sng">
                  <a:solidFill>
                    <a:srgbClr val="FFFFFF"/>
                  </a:solidFill>
                  <a:prstDash val="solid"/>
                </a:ln>
                <a:solidFill>
                  <a:srgbClr val="FFFFFF"/>
                </a:solidFill>
              </a:rPr>
              <a:t>Fitcar™</a:t>
            </a:r>
            <a:r>
              <a:rPr lang="en-GB" sz="2000" dirty="0">
                <a:ln w="18415" cmpd="sng">
                  <a:solidFill>
                    <a:srgbClr val="FFFFFF"/>
                  </a:solidFill>
                  <a:prstDash val="solid"/>
                </a:ln>
                <a:solidFill>
                  <a:srgbClr val="FFFFFF"/>
                </a:solidFill>
              </a:rPr>
              <a:t> is building a landscape of mobility services utilizing connected devices and big data to harvest real time, location based vehicle &amp; driver information. These are turned into contextual, cross-business offers for existing Shell products &amp; new adjacent business models.</a:t>
            </a:r>
            <a:endParaRPr lang="en-US" sz="2000" dirty="0">
              <a:ln w="18415" cmpd="sng">
                <a:solidFill>
                  <a:srgbClr val="FFFFFF"/>
                </a:solidFill>
                <a:prstDash val="solid"/>
              </a:ln>
              <a:solidFill>
                <a:srgbClr val="FFFFFF"/>
              </a:solidFill>
            </a:endParaRPr>
          </a:p>
          <a:p>
            <a:pPr defTabSz="357708">
              <a:buClr>
                <a:schemeClr val="accent2"/>
              </a:buClr>
              <a:buSzPct val="85000"/>
            </a:pPr>
            <a:endParaRPr lang="fr-FR" sz="2000" dirty="0">
              <a:ln w="18415" cmpd="sng">
                <a:solidFill>
                  <a:srgbClr val="FFFFFF"/>
                </a:solidFill>
                <a:prstDash val="solid"/>
              </a:ln>
              <a:solidFill>
                <a:srgbClr val="FFFFFF"/>
              </a:solidFill>
            </a:endParaRPr>
          </a:p>
          <a:p>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bwMode="auto">
          <a:xfrm>
            <a:off x="908999" y="4790182"/>
            <a:ext cx="7923305" cy="123110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GB" sz="8000" dirty="0">
                <a:solidFill>
                  <a:srgbClr val="FBCE07"/>
                </a:solidFill>
                <a:latin typeface="Haettenschweiler" panose="020B0706040902060204" pitchFamily="34" charset="0"/>
              </a:rPr>
              <a:t>READY. SET. CONNECT.</a:t>
            </a:r>
            <a:endParaRPr lang="fr-FR" sz="8000" dirty="0">
              <a:solidFill>
                <a:srgbClr val="FBCE07"/>
              </a:solidFill>
              <a:latin typeface="Haettenschweiler" panose="020B0706040902060204" pitchFamily="34" charset="0"/>
            </a:endParaRPr>
          </a:p>
        </p:txBody>
      </p:sp>
      <p:sp>
        <p:nvSpPr>
          <p:cNvPr id="9" name="TextBox 8"/>
          <p:cNvSpPr txBox="1"/>
          <p:nvPr/>
        </p:nvSpPr>
        <p:spPr bwMode="auto">
          <a:xfrm>
            <a:off x="2599420" y="5939988"/>
            <a:ext cx="4904928" cy="3693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a:r>
              <a:rPr lang="en-GB" dirty="0">
                <a:solidFill>
                  <a:srgbClr val="FBCE07"/>
                </a:solidFill>
              </a:rPr>
              <a:t>EASY VEHICLE CARE.</a:t>
            </a:r>
            <a:endParaRPr lang="fr-FR" dirty="0">
              <a:solidFill>
                <a:srgbClr val="FBCE07"/>
              </a:solidFill>
            </a:endParaRPr>
          </a:p>
        </p:txBody>
      </p:sp>
    </p:spTree>
    <p:extLst>
      <p:ext uri="{BB962C8B-B14F-4D97-AF65-F5344CB8AC3E}">
        <p14:creationId xmlns:p14="http://schemas.microsoft.com/office/powerpoint/2010/main" val="3957865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 y="2050730"/>
            <a:ext cx="12192000" cy="422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ed Rectangle 20"/>
          <p:cNvSpPr/>
          <p:nvPr/>
        </p:nvSpPr>
        <p:spPr>
          <a:xfrm>
            <a:off x="8112224" y="2207083"/>
            <a:ext cx="3816424" cy="3814204"/>
          </a:xfrm>
          <a:prstGeom prst="roundRect">
            <a:avLst/>
          </a:prstGeom>
          <a:solidFill>
            <a:schemeClr val="bg1"/>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9" name="Rounded Rectangle 18"/>
          <p:cNvSpPr/>
          <p:nvPr/>
        </p:nvSpPr>
        <p:spPr>
          <a:xfrm>
            <a:off x="4207054" y="2207083"/>
            <a:ext cx="2969066" cy="3814204"/>
          </a:xfrm>
          <a:prstGeom prst="roundRect">
            <a:avLst/>
          </a:prstGeom>
          <a:solidFill>
            <a:schemeClr val="bg1"/>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 name="Rounded Rectangle 2"/>
          <p:cNvSpPr/>
          <p:nvPr/>
        </p:nvSpPr>
        <p:spPr>
          <a:xfrm>
            <a:off x="297615" y="2204190"/>
            <a:ext cx="2969066" cy="3814204"/>
          </a:xfrm>
          <a:prstGeom prst="roundRect">
            <a:avLst/>
          </a:prstGeom>
          <a:solidFill>
            <a:schemeClr val="bg1"/>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15" name="Picture 14"/>
          <p:cNvPicPr/>
          <p:nvPr/>
        </p:nvPicPr>
        <p:blipFill rotWithShape="1">
          <a:blip r:embed="rId2"/>
          <a:srcRect l="12594" t="23890" r="65827" b="47365"/>
          <a:stretch/>
        </p:blipFill>
        <p:spPr>
          <a:xfrm>
            <a:off x="720717" y="2851430"/>
            <a:ext cx="2148103" cy="2899596"/>
          </a:xfrm>
          <a:prstGeom prst="rect">
            <a:avLst/>
          </a:prstGeom>
        </p:spPr>
      </p:pic>
      <p:sp>
        <p:nvSpPr>
          <p:cNvPr id="2" name="Title 1"/>
          <p:cNvSpPr>
            <a:spLocks noGrp="1"/>
          </p:cNvSpPr>
          <p:nvPr>
            <p:ph type="title"/>
          </p:nvPr>
        </p:nvSpPr>
        <p:spPr/>
        <p:txBody>
          <a:bodyPr/>
          <a:lstStyle/>
          <a:p>
            <a:r>
              <a:rPr lang="en-US" sz="2800" b="1" dirty="0"/>
              <a:t>How does Fitcar™ work?</a:t>
            </a:r>
            <a:r>
              <a:rPr lang="fr-FR" sz="2800" dirty="0"/>
              <a:t/>
            </a:r>
            <a:br>
              <a:rPr lang="fr-FR" sz="2800" dirty="0"/>
            </a:br>
            <a:r>
              <a:rPr lang="fr-FR" sz="1000" dirty="0"/>
              <a:t/>
            </a:r>
            <a:br>
              <a:rPr lang="fr-FR" sz="1000" dirty="0"/>
            </a:br>
            <a:r>
              <a:rPr lang="en-US" sz="2000" i="1" dirty="0">
                <a:solidFill>
                  <a:prstClr val="black"/>
                </a:solidFill>
                <a:latin typeface="Arial" charset="0"/>
              </a:rPr>
              <a:t>The OBD device is plugged into the customers’ vehicle to collects and transmits data about the vehicle's current state onto the mobile app via Bluetooth. </a:t>
            </a:r>
            <a:r>
              <a:rPr lang="en-US" sz="2800" dirty="0">
                <a:solidFill>
                  <a:prstClr val="black"/>
                </a:solidFill>
                <a:latin typeface="Arial" charset="0"/>
              </a:rPr>
              <a:t/>
            </a:r>
            <a:br>
              <a:rPr lang="en-US" sz="2800" dirty="0">
                <a:solidFill>
                  <a:prstClr val="black"/>
                </a:solidFill>
                <a:latin typeface="Arial" charset="0"/>
              </a:rPr>
            </a:br>
            <a:endParaRPr lang="fr-FR" sz="2800" dirty="0"/>
          </a:p>
        </p:txBody>
      </p:sp>
      <p:pic>
        <p:nvPicPr>
          <p:cNvPr id="16" name="Picture 15"/>
          <p:cNvPicPr/>
          <p:nvPr/>
        </p:nvPicPr>
        <p:blipFill rotWithShape="1">
          <a:blip r:embed="rId2"/>
          <a:srcRect l="41320" t="32592" r="50000" b="57663"/>
          <a:stretch/>
        </p:blipFill>
        <p:spPr>
          <a:xfrm>
            <a:off x="5461930" y="5039464"/>
            <a:ext cx="492790" cy="621683"/>
          </a:xfrm>
          <a:prstGeom prst="rect">
            <a:avLst/>
          </a:prstGeom>
        </p:spPr>
      </p:pic>
      <p:sp>
        <p:nvSpPr>
          <p:cNvPr id="17" name="Rectangle 16"/>
          <p:cNvSpPr/>
          <p:nvPr/>
        </p:nvSpPr>
        <p:spPr>
          <a:xfrm>
            <a:off x="8112225" y="2349585"/>
            <a:ext cx="3816425" cy="400110"/>
          </a:xfrm>
          <a:prstGeom prst="rect">
            <a:avLst/>
          </a:prstGeom>
        </p:spPr>
        <p:txBody>
          <a:bodyPr wrap="square">
            <a:spAutoFit/>
          </a:bodyPr>
          <a:lstStyle/>
          <a:p>
            <a:pPr algn="ctr"/>
            <a:r>
              <a:rPr lang="en-US" sz="2000" dirty="0">
                <a:ln w="18415" cmpd="sng">
                  <a:noFill/>
                  <a:prstDash val="solid"/>
                </a:ln>
                <a:solidFill>
                  <a:schemeClr val="accent1"/>
                </a:solidFill>
                <a:effectLst>
                  <a:outerShdw blurRad="63500" dir="3600000" algn="tl" rotWithShape="0">
                    <a:srgbClr val="000000">
                      <a:alpha val="70000"/>
                    </a:srgbClr>
                  </a:outerShdw>
                </a:effectLst>
              </a:rPr>
              <a:t>Key CVPs</a:t>
            </a:r>
          </a:p>
        </p:txBody>
      </p:sp>
      <p:sp>
        <p:nvSpPr>
          <p:cNvPr id="20" name="Rectangle 19"/>
          <p:cNvSpPr/>
          <p:nvPr/>
        </p:nvSpPr>
        <p:spPr>
          <a:xfrm>
            <a:off x="9152160" y="2852936"/>
            <a:ext cx="2748019" cy="646331"/>
          </a:xfrm>
          <a:prstGeom prst="rect">
            <a:avLst/>
          </a:prstGeom>
        </p:spPr>
        <p:txBody>
          <a:bodyPr wrap="square">
            <a:spAutoFit/>
          </a:bodyPr>
          <a:lstStyle/>
          <a:p>
            <a:r>
              <a:rPr lang="en-US" sz="1800" dirty="0"/>
              <a:t>Maintenance information &amp; diagnostic alerts</a:t>
            </a:r>
          </a:p>
        </p:txBody>
      </p:sp>
      <p:sp>
        <p:nvSpPr>
          <p:cNvPr id="23" name="Rectangle 22"/>
          <p:cNvSpPr/>
          <p:nvPr/>
        </p:nvSpPr>
        <p:spPr>
          <a:xfrm>
            <a:off x="9152159" y="4077072"/>
            <a:ext cx="2748018" cy="646331"/>
          </a:xfrm>
          <a:prstGeom prst="rect">
            <a:avLst/>
          </a:prstGeom>
        </p:spPr>
        <p:txBody>
          <a:bodyPr wrap="square">
            <a:spAutoFit/>
          </a:bodyPr>
          <a:lstStyle/>
          <a:p>
            <a:r>
              <a:rPr lang="en-US" sz="1800" dirty="0"/>
              <a:t>App-exclusive discounts, user based insurance</a:t>
            </a:r>
          </a:p>
        </p:txBody>
      </p:sp>
      <p:sp>
        <p:nvSpPr>
          <p:cNvPr id="24" name="Rectangle 23"/>
          <p:cNvSpPr/>
          <p:nvPr/>
        </p:nvSpPr>
        <p:spPr>
          <a:xfrm>
            <a:off x="9152159" y="4797152"/>
            <a:ext cx="2776489" cy="646331"/>
          </a:xfrm>
          <a:prstGeom prst="rect">
            <a:avLst/>
          </a:prstGeom>
        </p:spPr>
        <p:txBody>
          <a:bodyPr wrap="square">
            <a:spAutoFit/>
          </a:bodyPr>
          <a:lstStyle/>
          <a:p>
            <a:r>
              <a:rPr lang="en-US" sz="1800" dirty="0"/>
              <a:t>Daily driving &amp; fuel efficiency statistics</a:t>
            </a:r>
          </a:p>
        </p:txBody>
      </p:sp>
      <p:sp>
        <p:nvSpPr>
          <p:cNvPr id="18" name="Rectangle 17"/>
          <p:cNvSpPr/>
          <p:nvPr/>
        </p:nvSpPr>
        <p:spPr>
          <a:xfrm>
            <a:off x="4223793" y="2349586"/>
            <a:ext cx="2969066" cy="707886"/>
          </a:xfrm>
          <a:prstGeom prst="rect">
            <a:avLst/>
          </a:prstGeom>
        </p:spPr>
        <p:txBody>
          <a:bodyPr wrap="square">
            <a:spAutoFit/>
          </a:bodyPr>
          <a:lstStyle/>
          <a:p>
            <a:pPr algn="ctr"/>
            <a:r>
              <a:rPr lang="en-US" sz="2000" dirty="0">
                <a:ln w="18415" cmpd="sng">
                  <a:noFill/>
                  <a:prstDash val="solid"/>
                </a:ln>
                <a:solidFill>
                  <a:schemeClr val="accent1"/>
                </a:solidFill>
                <a:effectLst>
                  <a:outerShdw blurRad="63500" dir="3600000" algn="tl" rotWithShape="0">
                    <a:srgbClr val="000000">
                      <a:alpha val="70000"/>
                    </a:srgbClr>
                  </a:outerShdw>
                </a:effectLst>
              </a:rPr>
              <a:t>ONBOARD DIAGNOSTIC DEVICE  </a:t>
            </a:r>
          </a:p>
        </p:txBody>
      </p:sp>
      <p:sp>
        <p:nvSpPr>
          <p:cNvPr id="4" name="Rectangle 3"/>
          <p:cNvSpPr/>
          <p:nvPr/>
        </p:nvSpPr>
        <p:spPr>
          <a:xfrm>
            <a:off x="1006935" y="2349585"/>
            <a:ext cx="1550424" cy="400110"/>
          </a:xfrm>
          <a:prstGeom prst="rect">
            <a:avLst/>
          </a:prstGeom>
        </p:spPr>
        <p:txBody>
          <a:bodyPr wrap="none">
            <a:spAutoFit/>
          </a:bodyPr>
          <a:lstStyle/>
          <a:p>
            <a:pPr algn="ctr"/>
            <a:r>
              <a:rPr lang="en-US" sz="2000" dirty="0">
                <a:ln w="18415" cmpd="sng">
                  <a:noFill/>
                  <a:prstDash val="solid"/>
                </a:ln>
                <a:solidFill>
                  <a:schemeClr val="accent1"/>
                </a:solidFill>
                <a:effectLst>
                  <a:outerShdw blurRad="63500" dir="3600000" algn="tl" rotWithShape="0">
                    <a:srgbClr val="000000">
                      <a:alpha val="70000"/>
                    </a:srgbClr>
                  </a:outerShdw>
                </a:effectLst>
              </a:rPr>
              <a:t>MOBILE APP</a:t>
            </a:r>
            <a:endParaRPr lang="fr-FR" sz="2000" dirty="0">
              <a:ln w="18415" cmpd="sng">
                <a:noFill/>
                <a:prstDash val="solid"/>
              </a:ln>
              <a:solidFill>
                <a:schemeClr val="accent1"/>
              </a:solidFill>
            </a:endParaRPr>
          </a:p>
        </p:txBody>
      </p:sp>
      <p:pic>
        <p:nvPicPr>
          <p:cNvPr id="14" name="Content Placeholder 12"/>
          <p:cNvPicPr>
            <a:picLocks/>
          </p:cNvPicPr>
          <p:nvPr/>
        </p:nvPicPr>
        <p:blipFill rotWithShape="1">
          <a:blip r:embed="rId3"/>
          <a:srcRect t="72010" r="56291"/>
          <a:stretch/>
        </p:blipFill>
        <p:spPr bwMode="auto">
          <a:xfrm>
            <a:off x="4766565" y="3321415"/>
            <a:ext cx="1850042" cy="1718049"/>
          </a:xfrm>
          <a:prstGeom prst="rect">
            <a:avLst/>
          </a:prstGeom>
          <a:noFill/>
          <a:ln w="9525" algn="ctr">
            <a:noFill/>
            <a:miter lim="800000"/>
            <a:headEnd/>
            <a:tailEnd/>
          </a:ln>
        </p:spPr>
      </p:pic>
      <p:pic>
        <p:nvPicPr>
          <p:cNvPr id="25" name="Picture 24"/>
          <p:cNvPicPr/>
          <p:nvPr/>
        </p:nvPicPr>
        <p:blipFill rotWithShape="1">
          <a:blip r:embed="rId2"/>
          <a:srcRect l="41320" t="32592" r="50000" b="57663"/>
          <a:stretch/>
        </p:blipFill>
        <p:spPr>
          <a:xfrm>
            <a:off x="986781" y="5022214"/>
            <a:ext cx="492790" cy="621683"/>
          </a:xfrm>
          <a:prstGeom prst="rect">
            <a:avLst/>
          </a:prstGeom>
        </p:spPr>
      </p:pic>
      <p:sp>
        <p:nvSpPr>
          <p:cNvPr id="5" name="Equal 4"/>
          <p:cNvSpPr/>
          <p:nvPr/>
        </p:nvSpPr>
        <p:spPr>
          <a:xfrm>
            <a:off x="7248128" y="3677194"/>
            <a:ext cx="792088" cy="585356"/>
          </a:xfrm>
          <a:prstGeom prst="mathEqual">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Plus 5"/>
          <p:cNvSpPr/>
          <p:nvPr/>
        </p:nvSpPr>
        <p:spPr>
          <a:xfrm>
            <a:off x="3287690" y="3573020"/>
            <a:ext cx="868365" cy="793713"/>
          </a:xfrm>
          <a:prstGeom prst="mathPlus">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03912" y="4349457"/>
            <a:ext cx="792088" cy="2316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8"/>
          <p:cNvPicPr/>
          <p:nvPr/>
        </p:nvPicPr>
        <p:blipFill rotWithShape="1">
          <a:blip r:embed="rId4"/>
          <a:srcRect l="53179" r="37839" b="50000"/>
          <a:stretch/>
        </p:blipFill>
        <p:spPr>
          <a:xfrm>
            <a:off x="8400258" y="4077072"/>
            <a:ext cx="554589" cy="664159"/>
          </a:xfrm>
          <a:prstGeom prst="rect">
            <a:avLst/>
          </a:prstGeom>
        </p:spPr>
      </p:pic>
      <p:pic>
        <p:nvPicPr>
          <p:cNvPr id="31" name="Picture 30"/>
          <p:cNvPicPr/>
          <p:nvPr/>
        </p:nvPicPr>
        <p:blipFill rotWithShape="1">
          <a:blip r:embed="rId4"/>
          <a:srcRect t="-941" r="90293" b="55708"/>
          <a:stretch/>
        </p:blipFill>
        <p:spPr>
          <a:xfrm>
            <a:off x="8400256" y="2852936"/>
            <a:ext cx="599334" cy="600830"/>
          </a:xfrm>
          <a:prstGeom prst="rect">
            <a:avLst/>
          </a:prstGeom>
        </p:spPr>
      </p:pic>
      <p:pic>
        <p:nvPicPr>
          <p:cNvPr id="32" name="Picture 31"/>
          <p:cNvPicPr/>
          <p:nvPr/>
        </p:nvPicPr>
        <p:blipFill rotWithShape="1">
          <a:blip r:embed="rId4"/>
          <a:srcRect l="1046" t="55691" r="90293"/>
          <a:stretch/>
        </p:blipFill>
        <p:spPr>
          <a:xfrm>
            <a:off x="8428152" y="3573016"/>
            <a:ext cx="534777" cy="588563"/>
          </a:xfrm>
          <a:prstGeom prst="rect">
            <a:avLst/>
          </a:prstGeom>
        </p:spPr>
      </p:pic>
      <p:pic>
        <p:nvPicPr>
          <p:cNvPr id="33" name="Picture 32"/>
          <p:cNvPicPr/>
          <p:nvPr/>
        </p:nvPicPr>
        <p:blipFill rotWithShape="1">
          <a:blip r:embed="rId4"/>
          <a:srcRect l="54090" t="51580" r="37383"/>
          <a:stretch/>
        </p:blipFill>
        <p:spPr>
          <a:xfrm>
            <a:off x="8457382" y="4725144"/>
            <a:ext cx="526467" cy="643175"/>
          </a:xfrm>
          <a:prstGeom prst="rect">
            <a:avLst/>
          </a:prstGeom>
        </p:spPr>
      </p:pic>
      <p:sp>
        <p:nvSpPr>
          <p:cNvPr id="26" name="Rectangle 25"/>
          <p:cNvSpPr/>
          <p:nvPr/>
        </p:nvSpPr>
        <p:spPr>
          <a:xfrm>
            <a:off x="9180629" y="3645024"/>
            <a:ext cx="2748019" cy="369332"/>
          </a:xfrm>
          <a:prstGeom prst="rect">
            <a:avLst/>
          </a:prstGeom>
        </p:spPr>
        <p:txBody>
          <a:bodyPr wrap="square">
            <a:spAutoFit/>
          </a:bodyPr>
          <a:lstStyle/>
          <a:p>
            <a:r>
              <a:rPr lang="en-US" sz="1800" dirty="0"/>
              <a:t>Emissions testing</a:t>
            </a:r>
          </a:p>
        </p:txBody>
      </p:sp>
      <p:sp>
        <p:nvSpPr>
          <p:cNvPr id="27" name="Rectangle 26"/>
          <p:cNvSpPr/>
          <p:nvPr/>
        </p:nvSpPr>
        <p:spPr>
          <a:xfrm>
            <a:off x="9180629" y="5435932"/>
            <a:ext cx="2776489" cy="369332"/>
          </a:xfrm>
          <a:prstGeom prst="rect">
            <a:avLst/>
          </a:prstGeom>
        </p:spPr>
        <p:txBody>
          <a:bodyPr wrap="square">
            <a:spAutoFit/>
          </a:bodyPr>
          <a:lstStyle/>
          <a:p>
            <a:r>
              <a:rPr lang="en-US" sz="1800" dirty="0"/>
              <a:t>Fleet management</a:t>
            </a:r>
          </a:p>
        </p:txBody>
      </p:sp>
      <p:pic>
        <p:nvPicPr>
          <p:cNvPr id="28" name="Picture 27"/>
          <p:cNvPicPr/>
          <p:nvPr/>
        </p:nvPicPr>
        <p:blipFill rotWithShape="1">
          <a:blip r:embed="rId4"/>
          <a:srcRect t="-941" r="90293" b="55708"/>
          <a:stretch/>
        </p:blipFill>
        <p:spPr>
          <a:xfrm>
            <a:off x="8400256" y="5301208"/>
            <a:ext cx="599334" cy="600830"/>
          </a:xfrm>
          <a:prstGeom prst="rect">
            <a:avLst/>
          </a:prstGeom>
        </p:spPr>
      </p:pic>
    </p:spTree>
    <p:extLst>
      <p:ext uri="{BB962C8B-B14F-4D97-AF65-F5344CB8AC3E}">
        <p14:creationId xmlns:p14="http://schemas.microsoft.com/office/powerpoint/2010/main" val="384252423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FitCar</a:t>
            </a:r>
            <a:r>
              <a:rPr lang="en-GB" dirty="0"/>
              <a:t> - </a:t>
            </a:r>
            <a:r>
              <a:rPr lang="en-GB" dirty="0" smtClean="0"/>
              <a:t>BOLA</a:t>
            </a:r>
            <a:endParaRPr lang="en-GB" dirty="0"/>
          </a:p>
        </p:txBody>
      </p:sp>
      <p:sp>
        <p:nvSpPr>
          <p:cNvPr id="3" name="Slide Number Placeholder 2"/>
          <p:cNvSpPr>
            <a:spLocks noGrp="1"/>
          </p:cNvSpPr>
          <p:nvPr>
            <p:ph type="sldNum" sz="quarter" idx="4"/>
          </p:nvPr>
        </p:nvSpPr>
        <p:spPr/>
        <p:txBody>
          <a:bodyPr/>
          <a:lstStyle/>
          <a:p>
            <a:fld id="{D32BAE6A-B452-4007-8177-56DD051636F9}" type="slidenum">
              <a:rPr lang="en-GB" smtClean="0"/>
              <a:pPr/>
              <a:t>4</a:t>
            </a:fld>
            <a:endParaRPr lang="en-GB" dirty="0"/>
          </a:p>
        </p:txBody>
      </p:sp>
      <p:sp>
        <p:nvSpPr>
          <p:cNvPr id="4" name="Footer Placeholder 3"/>
          <p:cNvSpPr>
            <a:spLocks noGrp="1"/>
          </p:cNvSpPr>
          <p:nvPr>
            <p:ph type="ftr" sz="quarter" idx="3"/>
          </p:nvPr>
        </p:nvSpPr>
        <p:spPr/>
        <p:txBody>
          <a:bodyPr/>
          <a:lstStyle/>
          <a:p>
            <a:pPr>
              <a:defRPr/>
            </a:pPr>
            <a:r>
              <a:rPr lang="en-GB" smtClean="0"/>
              <a:t>Footer </a:t>
            </a:r>
            <a:endParaRPr lang="en-GB" dirty="0"/>
          </a:p>
        </p:txBody>
      </p:sp>
      <p:sp>
        <p:nvSpPr>
          <p:cNvPr id="5" name="Date Placeholder 4"/>
          <p:cNvSpPr>
            <a:spLocks noGrp="1"/>
          </p:cNvSpPr>
          <p:nvPr>
            <p:ph type="dt" sz="half" idx="2"/>
          </p:nvPr>
        </p:nvSpPr>
        <p:spPr/>
        <p:txBody>
          <a:bodyPr/>
          <a:lstStyle/>
          <a:p>
            <a:pPr>
              <a:defRPr/>
            </a:pPr>
            <a:r>
              <a:rPr lang="en-GB" smtClean="0"/>
              <a:t>Date Month 2016</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788126787"/>
              </p:ext>
            </p:extLst>
          </p:nvPr>
        </p:nvGraphicFramePr>
        <p:xfrm>
          <a:off x="479376" y="1268760"/>
          <a:ext cx="5328592" cy="2016224"/>
        </p:xfrm>
        <a:graphic>
          <a:graphicData uri="http://schemas.openxmlformats.org/drawingml/2006/table">
            <a:tbl>
              <a:tblPr firstCol="1" bandRow="1">
                <a:tableStyleId>{5C22544A-7EE6-4342-B048-85BDC9FD1C3A}</a:tableStyleId>
              </a:tblPr>
              <a:tblGrid>
                <a:gridCol w="360040"/>
                <a:gridCol w="4968552"/>
              </a:tblGrid>
              <a:tr h="2016224">
                <a:tc>
                  <a:txBody>
                    <a:bodyPr/>
                    <a:lstStyle/>
                    <a:p>
                      <a:pPr algn="ctr"/>
                      <a:r>
                        <a:rPr lang="en-US" sz="1200" dirty="0" smtClean="0"/>
                        <a:t>Opportunity</a:t>
                      </a:r>
                      <a:r>
                        <a:rPr lang="en-US" sz="1200" baseline="0" dirty="0" smtClean="0"/>
                        <a:t> Description</a:t>
                      </a:r>
                      <a:endParaRPr lang="en-US" sz="1200" dirty="0">
                        <a:solidFill>
                          <a:sysClr val="windowText" lastClr="000000"/>
                        </a:solidFill>
                      </a:endParaRPr>
                    </a:p>
                  </a:txBody>
                  <a:tcPr vert="vert270" anchor="ctr"/>
                </a:tc>
                <a:tc>
                  <a:txBody>
                    <a:bodyPr/>
                    <a:lstStyle/>
                    <a:p>
                      <a:pPr marL="0" marR="0" indent="0" algn="l" defTabSz="914400" rtl="0" eaLnBrk="1" fontAlgn="auto" latinLnBrk="0" hangingPunct="1">
                        <a:lnSpc>
                          <a:spcPct val="150000"/>
                        </a:lnSpc>
                        <a:spcBef>
                          <a:spcPct val="0"/>
                        </a:spcBef>
                        <a:spcAft>
                          <a:spcPts val="0"/>
                        </a:spcAft>
                        <a:buClrTx/>
                        <a:buSzTx/>
                        <a:buFontTx/>
                        <a:buNone/>
                        <a:tabLst/>
                        <a:defRPr/>
                      </a:pPr>
                      <a:r>
                        <a:rPr lang="en-US" sz="1000" b="0" u="none" kern="1200" baseline="0" dirty="0" err="1" smtClean="0"/>
                        <a:t>FitCar</a:t>
                      </a:r>
                      <a:r>
                        <a:rPr lang="en-US" sz="1000" b="0" u="none" kern="1200" baseline="0" dirty="0" smtClean="0"/>
                        <a:t> is a digital venture being incubated under Integrated Energy Solutions which provides a platform for Shell to connect to OBD devices plugged into customers’ vehicle to collects and transmits data about the vehicle's current state onto the mobile app via Bluetooth. Number of users targeted for YE 2017 is 1m users in US.</a:t>
                      </a:r>
                    </a:p>
                    <a:p>
                      <a:pPr marL="0" marR="0" indent="0" algn="l" defTabSz="914400" rtl="0" eaLnBrk="1" fontAlgn="auto" latinLnBrk="0" hangingPunct="1">
                        <a:lnSpc>
                          <a:spcPct val="150000"/>
                        </a:lnSpc>
                        <a:spcBef>
                          <a:spcPct val="0"/>
                        </a:spcBef>
                        <a:spcAft>
                          <a:spcPts val="0"/>
                        </a:spcAft>
                        <a:buClrTx/>
                        <a:buSzTx/>
                        <a:buFontTx/>
                        <a:buNone/>
                        <a:tabLst/>
                        <a:defRPr/>
                      </a:pPr>
                      <a:r>
                        <a:rPr lang="en-US" sz="1000" b="0" u="none" kern="1200" baseline="0" dirty="0" smtClean="0"/>
                        <a:t>Use cases across OEMs, Insurances, Data Monetization can be unlocked by applying Machine Learning techniques on the collected data and generating insights based on vehicle and driver performance/</a:t>
                      </a:r>
                      <a:r>
                        <a:rPr lang="en-US" sz="1000" b="0" u="none" kern="1200" baseline="0" dirty="0" err="1" smtClean="0"/>
                        <a:t>behaviour</a:t>
                      </a:r>
                      <a:r>
                        <a:rPr lang="en-US" sz="1000" b="0" u="none" kern="1200" baseline="0" dirty="0" smtClean="0"/>
                        <a:t>/maintenance.</a:t>
                      </a:r>
                    </a:p>
                  </a:txBody>
                  <a:tcPr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57523947"/>
              </p:ext>
            </p:extLst>
          </p:nvPr>
        </p:nvGraphicFramePr>
        <p:xfrm>
          <a:off x="479376" y="3429000"/>
          <a:ext cx="11305256" cy="1567408"/>
        </p:xfrm>
        <a:graphic>
          <a:graphicData uri="http://schemas.openxmlformats.org/drawingml/2006/table">
            <a:tbl>
              <a:tblPr firstCol="1" bandRow="1">
                <a:tableStyleId>{5C22544A-7EE6-4342-B048-85BDC9FD1C3A}</a:tableStyleId>
              </a:tblPr>
              <a:tblGrid>
                <a:gridCol w="360040"/>
                <a:gridCol w="5184576"/>
                <a:gridCol w="5760640"/>
              </a:tblGrid>
              <a:tr h="1567408">
                <a:tc>
                  <a:txBody>
                    <a:bodyPr/>
                    <a:lstStyle/>
                    <a:p>
                      <a:pPr algn="ctr"/>
                      <a:r>
                        <a:rPr lang="en-US" sz="1200" dirty="0" smtClean="0"/>
                        <a:t>Deliverables</a:t>
                      </a:r>
                      <a:endParaRPr lang="en-US" sz="1200" dirty="0">
                        <a:solidFill>
                          <a:sysClr val="windowText" lastClr="000000"/>
                        </a:solidFill>
                      </a:endParaRPr>
                    </a:p>
                  </a:txBody>
                  <a:tcPr vert="vert270" anchor="ctr"/>
                </a:tc>
                <a:tc>
                  <a:txBody>
                    <a:bodyPr/>
                    <a:lstStyle/>
                    <a:p>
                      <a:pPr marL="0" marR="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lang="en-US" sz="1050" b="1" kern="1200" baseline="0" dirty="0" smtClean="0">
                          <a:solidFill>
                            <a:schemeClr val="dk1"/>
                          </a:solidFill>
                          <a:latin typeface="+mn-lt"/>
                          <a:ea typeface="+mn-ea"/>
                          <a:cs typeface="+mn-cs"/>
                          <a:sym typeface="Futura Medium" panose="00000800000000000000"/>
                        </a:rPr>
                        <a:t>Phase 1 – Discovery:</a:t>
                      </a:r>
                    </a:p>
                    <a:p>
                      <a:pPr marL="0" marR="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mn-cs"/>
                          <a:sym typeface="Futura Medium" panose="00000800000000000000"/>
                        </a:rPr>
                        <a:t>- Data permissions </a:t>
                      </a:r>
                    </a:p>
                    <a:p>
                      <a:pPr marL="0" marR="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mn-cs"/>
                          <a:sym typeface="Futura Medium" panose="00000800000000000000"/>
                        </a:rPr>
                        <a:t>- Data Connection/Recovery – acquiring relevant data </a:t>
                      </a:r>
                    </a:p>
                    <a:p>
                      <a:pPr marL="0" marR="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mn-cs"/>
                          <a:sym typeface="Futura Medium" panose="00000800000000000000"/>
                        </a:rPr>
                        <a:t>- Data Discovery</a:t>
                      </a:r>
                    </a:p>
                    <a:p>
                      <a:pPr marL="0" marR="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lang="en-US" sz="1050" kern="1200" baseline="0" dirty="0" smtClean="0">
                          <a:solidFill>
                            <a:schemeClr val="dk1"/>
                          </a:solidFill>
                          <a:latin typeface="+mn-lt"/>
                          <a:ea typeface="+mn-ea"/>
                          <a:cs typeface="+mn-cs"/>
                          <a:sym typeface="Futura Medium" panose="00000800000000000000"/>
                        </a:rPr>
                        <a:t>- Solution Design</a:t>
                      </a:r>
                    </a:p>
                  </a:txBody>
                  <a:tcPr anchor="ctr"/>
                </a:tc>
                <a:tc>
                  <a:txBody>
                    <a:bodyPr/>
                    <a:lstStyle/>
                    <a:p>
                      <a:pPr marL="0" marR="0" indent="0" algn="l" defTabSz="914400" rtl="0" eaLnBrk="1" fontAlgn="auto" latinLnBrk="0" hangingPunct="1">
                        <a:lnSpc>
                          <a:spcPct val="150000"/>
                        </a:lnSpc>
                        <a:spcBef>
                          <a:spcPct val="0"/>
                        </a:spcBef>
                        <a:spcAft>
                          <a:spcPts val="0"/>
                        </a:spcAft>
                        <a:buClrTx/>
                        <a:buSzTx/>
                        <a:buFontTx/>
                        <a:buNone/>
                        <a:tabLst/>
                        <a:defRPr/>
                      </a:pPr>
                      <a:r>
                        <a:rPr lang="en-US" sz="1050" b="1" kern="1200" baseline="0" dirty="0" smtClean="0">
                          <a:solidFill>
                            <a:schemeClr val="dk1"/>
                          </a:solidFill>
                          <a:latin typeface="+mn-lt"/>
                          <a:ea typeface="+mn-ea"/>
                          <a:cs typeface="+mn-cs"/>
                          <a:sym typeface="Futura Medium" panose="00000800000000000000"/>
                        </a:rPr>
                        <a:t>Phase 2 Solution:</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0" kern="1200" baseline="0" dirty="0" smtClean="0">
                          <a:solidFill>
                            <a:schemeClr val="dk1"/>
                          </a:solidFill>
                          <a:latin typeface="+mn-lt"/>
                          <a:ea typeface="+mn-ea"/>
                          <a:cs typeface="+mn-cs"/>
                          <a:sym typeface="Futura Medium" panose="00000800000000000000"/>
                        </a:rPr>
                        <a:t>- Data Model Build</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0" kern="1200" baseline="0" dirty="0" smtClean="0">
                          <a:solidFill>
                            <a:schemeClr val="dk1"/>
                          </a:solidFill>
                          <a:latin typeface="+mn-lt"/>
                          <a:ea typeface="+mn-ea"/>
                          <a:cs typeface="+mn-cs"/>
                          <a:sym typeface="Futura Medium" panose="00000800000000000000"/>
                        </a:rPr>
                        <a:t>- Simulation Build</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0" kern="1200" baseline="0" dirty="0" smtClean="0">
                          <a:solidFill>
                            <a:schemeClr val="dk1"/>
                          </a:solidFill>
                          <a:latin typeface="+mn-lt"/>
                          <a:ea typeface="+mn-ea"/>
                          <a:cs typeface="+mn-cs"/>
                          <a:sym typeface="Futura Medium" panose="00000800000000000000"/>
                        </a:rPr>
                        <a:t>- Back-testing and evaluation of indicator scores</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0" kern="1200" baseline="0" dirty="0" smtClean="0">
                          <a:solidFill>
                            <a:schemeClr val="dk1"/>
                          </a:solidFill>
                          <a:latin typeface="+mn-lt"/>
                          <a:ea typeface="+mn-ea"/>
                          <a:cs typeface="+mn-cs"/>
                          <a:sym typeface="Futura Medium" panose="00000800000000000000"/>
                        </a:rPr>
                        <a:t>- Visualization development</a:t>
                      </a:r>
                      <a:endParaRPr lang="en-GB" sz="1050" b="0" kern="1200" baseline="0" dirty="0" smtClean="0">
                        <a:solidFill>
                          <a:schemeClr val="dk1"/>
                        </a:solidFill>
                        <a:latin typeface="+mn-lt"/>
                        <a:ea typeface="+mn-ea"/>
                        <a:cs typeface="+mn-cs"/>
                        <a:sym typeface="Futura Medium" panose="00000800000000000000"/>
                      </a:endParaRPr>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44920136"/>
              </p:ext>
            </p:extLst>
          </p:nvPr>
        </p:nvGraphicFramePr>
        <p:xfrm>
          <a:off x="479376" y="5151705"/>
          <a:ext cx="5328592" cy="1531620"/>
        </p:xfrm>
        <a:graphic>
          <a:graphicData uri="http://schemas.openxmlformats.org/drawingml/2006/table">
            <a:tbl>
              <a:tblPr firstCol="1" bandRow="1">
                <a:tableStyleId>{5C22544A-7EE6-4342-B048-85BDC9FD1C3A}</a:tableStyleId>
              </a:tblPr>
              <a:tblGrid>
                <a:gridCol w="360040"/>
                <a:gridCol w="4968552"/>
              </a:tblGrid>
              <a:tr h="1207368">
                <a:tc>
                  <a:txBody>
                    <a:bodyPr/>
                    <a:lstStyle/>
                    <a:p>
                      <a:pPr algn="ctr"/>
                      <a:r>
                        <a:rPr lang="en-US" sz="1200" dirty="0" smtClean="0"/>
                        <a:t>Risks</a:t>
                      </a:r>
                      <a:endParaRPr lang="en-US" sz="1200" dirty="0">
                        <a:solidFill>
                          <a:sysClr val="windowText" lastClr="000000"/>
                        </a:solidFill>
                      </a:endParaRPr>
                    </a:p>
                  </a:txBody>
                  <a:tcPr vert="vert270"/>
                </a:tc>
                <a:tc>
                  <a:txBody>
                    <a:bodyPr/>
                    <a:lstStyle/>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Data availability </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Predictive power of chosen data sources </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SME engagement / time allocation</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050" kern="1200" baseline="0" dirty="0" smtClean="0">
                        <a:solidFill>
                          <a:schemeClr val="dk1"/>
                        </a:solidFill>
                        <a:latin typeface="+mn-lt"/>
                        <a:ea typeface="+mn-ea"/>
                        <a:cs typeface="+mn-cs"/>
                      </a:endParaRP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050" kern="1200" baseline="0" dirty="0" smtClean="0">
                        <a:solidFill>
                          <a:schemeClr val="dk1"/>
                        </a:solidFill>
                        <a:latin typeface="+mn-lt"/>
                        <a:ea typeface="+mn-ea"/>
                        <a:cs typeface="+mn-cs"/>
                      </a:endParaRP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050" kern="1200" baseline="0" dirty="0" smtClean="0">
                        <a:solidFill>
                          <a:schemeClr val="dk1"/>
                        </a:solidFill>
                        <a:latin typeface="+mn-lt"/>
                        <a:ea typeface="+mn-ea"/>
                        <a:cs typeface="+mn-cs"/>
                      </a:endParaRPr>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17816798"/>
              </p:ext>
            </p:extLst>
          </p:nvPr>
        </p:nvGraphicFramePr>
        <p:xfrm>
          <a:off x="6023992" y="1268760"/>
          <a:ext cx="5760640" cy="2016224"/>
        </p:xfrm>
        <a:graphic>
          <a:graphicData uri="http://schemas.openxmlformats.org/drawingml/2006/table">
            <a:tbl>
              <a:tblPr firstCol="1" bandRow="1">
                <a:tableStyleId>{5C22544A-7EE6-4342-B048-85BDC9FD1C3A}</a:tableStyleId>
              </a:tblPr>
              <a:tblGrid>
                <a:gridCol w="360040"/>
                <a:gridCol w="5400600"/>
              </a:tblGrid>
              <a:tr h="2016224">
                <a:tc>
                  <a:txBody>
                    <a:bodyPr/>
                    <a:lstStyle/>
                    <a:p>
                      <a:pPr algn="ctr"/>
                      <a:r>
                        <a:rPr lang="en-US" sz="1200" dirty="0" smtClean="0"/>
                        <a:t>Detail</a:t>
                      </a:r>
                      <a:endParaRPr lang="en-US" sz="1200" dirty="0">
                        <a:solidFill>
                          <a:sysClr val="windowText" lastClr="000000"/>
                        </a:solidFill>
                      </a:endParaRPr>
                    </a:p>
                  </a:txBody>
                  <a:tcPr vert="vert270" anchor="ctr"/>
                </a:tc>
                <a:tc>
                  <a:txBody>
                    <a:bodyPr/>
                    <a:lstStyle/>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LOB</a:t>
                      </a:r>
                      <a:r>
                        <a:rPr lang="en-US" sz="1050" u="none" kern="1200" baseline="0" dirty="0" smtClean="0">
                          <a:solidFill>
                            <a:schemeClr val="dk1"/>
                          </a:solidFill>
                          <a:latin typeface="+mn-lt"/>
                          <a:ea typeface="+mn-ea"/>
                          <a:cs typeface="+mn-cs"/>
                        </a:rPr>
                        <a:t>: </a:t>
                      </a:r>
                      <a:r>
                        <a:rPr lang="en-US" sz="1050" b="0" u="none" kern="1200" baseline="0" dirty="0" smtClean="0"/>
                        <a:t>Integrated Energy Solutions</a:t>
                      </a:r>
                      <a:endParaRPr lang="en-US" sz="1050" u="none" kern="1200" baseline="0" dirty="0" smtClean="0">
                        <a:solidFill>
                          <a:schemeClr val="dk1"/>
                        </a:solidFill>
                        <a:latin typeface="+mn-lt"/>
                        <a:ea typeface="+mn-ea"/>
                        <a:cs typeface="+mn-cs"/>
                      </a:endParaRP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Business Sponsor</a:t>
                      </a:r>
                      <a:r>
                        <a:rPr lang="en-US" sz="1050" u="none" kern="1200" baseline="0" dirty="0" smtClean="0">
                          <a:solidFill>
                            <a:schemeClr val="dk1"/>
                          </a:solidFill>
                          <a:latin typeface="+mn-lt"/>
                          <a:ea typeface="+mn-ea"/>
                          <a:cs typeface="+mn-cs"/>
                        </a:rPr>
                        <a:t>: </a:t>
                      </a:r>
                      <a:r>
                        <a:rPr lang="de-DE" sz="1050" u="none" kern="1200" baseline="0" dirty="0" smtClean="0">
                          <a:solidFill>
                            <a:schemeClr val="dk1"/>
                          </a:solidFill>
                          <a:latin typeface="+mn-lt"/>
                          <a:ea typeface="+mn-ea"/>
                          <a:cs typeface="+mn-cs"/>
                        </a:rPr>
                        <a:t>Georg Burchardi</a:t>
                      </a:r>
                      <a:endParaRPr lang="en-US" sz="1050" u="none" kern="1200" baseline="0" dirty="0" smtClean="0">
                        <a:solidFill>
                          <a:schemeClr val="dk1"/>
                        </a:solidFill>
                        <a:latin typeface="+mn-lt"/>
                        <a:ea typeface="+mn-ea"/>
                        <a:cs typeface="+mn-cs"/>
                      </a:endParaRP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Opportunity Lead</a:t>
                      </a:r>
                      <a:r>
                        <a:rPr lang="en-US" sz="1050" u="none" kern="1200" baseline="0" dirty="0" smtClean="0">
                          <a:solidFill>
                            <a:schemeClr val="dk1"/>
                          </a:solidFill>
                          <a:latin typeface="+mn-lt"/>
                          <a:ea typeface="+mn-ea"/>
                          <a:cs typeface="+mn-cs"/>
                        </a:rPr>
                        <a:t>: Diego Ferrari</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DS Business Priorities</a:t>
                      </a:r>
                      <a:r>
                        <a:rPr lang="en-US" sz="1050" u="none" kern="1200" baseline="0" dirty="0" smtClean="0">
                          <a:solidFill>
                            <a:schemeClr val="dk1"/>
                          </a:solidFill>
                          <a:latin typeface="+mn-lt"/>
                          <a:ea typeface="+mn-ea"/>
                          <a:cs typeface="+mn-cs"/>
                        </a:rPr>
                        <a:t>: Sales Volume &amp; Market Growth</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DS LOB Business Innovation Themes</a:t>
                      </a:r>
                      <a:r>
                        <a:rPr lang="en-US" sz="1050" u="none" kern="1200" baseline="0" dirty="0" smtClean="0">
                          <a:solidFill>
                            <a:schemeClr val="dk1"/>
                          </a:solidFill>
                          <a:latin typeface="+mn-lt"/>
                          <a:ea typeface="+mn-ea"/>
                          <a:cs typeface="+mn-cs"/>
                        </a:rPr>
                        <a:t>: </a:t>
                      </a:r>
                      <a:r>
                        <a:rPr lang="en-US" sz="1050" i="0" u="none" kern="1200" baseline="0" dirty="0" smtClean="0">
                          <a:solidFill>
                            <a:schemeClr val="dk1"/>
                          </a:solidFill>
                          <a:latin typeface="+mn-lt"/>
                          <a:ea typeface="+mn-ea"/>
                          <a:cs typeface="+mn-cs"/>
                        </a:rPr>
                        <a:t>DS - Sales Volume &amp; Market Growth</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Technology Innovation Themes</a:t>
                      </a:r>
                      <a:r>
                        <a:rPr lang="en-US" sz="1050" u="none" kern="1200" baseline="0" dirty="0" smtClean="0">
                          <a:solidFill>
                            <a:schemeClr val="dk1"/>
                          </a:solidFill>
                          <a:latin typeface="+mn-lt"/>
                          <a:ea typeface="+mn-ea"/>
                          <a:cs typeface="+mn-cs"/>
                        </a:rPr>
                        <a:t>: Advanced Analytics</a:t>
                      </a:r>
                    </a:p>
                    <a:p>
                      <a:pPr marL="0" marR="0" indent="0" algn="l" defTabSz="914400" rtl="0" eaLnBrk="1" fontAlgn="auto" latinLnBrk="0" hangingPunct="1">
                        <a:lnSpc>
                          <a:spcPct val="150000"/>
                        </a:lnSpc>
                        <a:spcBef>
                          <a:spcPct val="0"/>
                        </a:spcBef>
                        <a:spcAft>
                          <a:spcPts val="0"/>
                        </a:spcAft>
                        <a:buClrTx/>
                        <a:buSzTx/>
                        <a:buFontTx/>
                        <a:buNone/>
                        <a:tabLst/>
                        <a:defRPr/>
                      </a:pPr>
                      <a:r>
                        <a:rPr lang="en-US" sz="1050" b="1" u="none" kern="1200" baseline="0" dirty="0" smtClean="0">
                          <a:solidFill>
                            <a:schemeClr val="dk1"/>
                          </a:solidFill>
                          <a:latin typeface="+mn-lt"/>
                          <a:ea typeface="+mn-ea"/>
                          <a:cs typeface="+mn-cs"/>
                        </a:rPr>
                        <a:t>Requestor / Author</a:t>
                      </a:r>
                      <a:r>
                        <a:rPr lang="en-US" sz="1050" u="none" kern="1200" baseline="0" dirty="0" smtClean="0">
                          <a:solidFill>
                            <a:schemeClr val="dk1"/>
                          </a:solidFill>
                          <a:latin typeface="+mn-lt"/>
                          <a:ea typeface="+mn-ea"/>
                          <a:cs typeface="+mn-cs"/>
                        </a:rPr>
                        <a:t>: Diego Ferrari</a:t>
                      </a:r>
                    </a:p>
                  </a:txBody>
                  <a:tcPr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776523829"/>
              </p:ext>
            </p:extLst>
          </p:nvPr>
        </p:nvGraphicFramePr>
        <p:xfrm>
          <a:off x="6023992" y="5151705"/>
          <a:ext cx="5760640" cy="1531620"/>
        </p:xfrm>
        <a:graphic>
          <a:graphicData uri="http://schemas.openxmlformats.org/drawingml/2006/table">
            <a:tbl>
              <a:tblPr firstCol="1" bandRow="1">
                <a:tableStyleId>{5C22544A-7EE6-4342-B048-85BDC9FD1C3A}</a:tableStyleId>
              </a:tblPr>
              <a:tblGrid>
                <a:gridCol w="369272"/>
                <a:gridCol w="5391368"/>
              </a:tblGrid>
              <a:tr h="1207368">
                <a:tc>
                  <a:txBody>
                    <a:bodyPr/>
                    <a:lstStyle/>
                    <a:p>
                      <a:pPr algn="ctr"/>
                      <a:r>
                        <a:rPr lang="en-US" sz="1200" dirty="0" smtClean="0"/>
                        <a:t>Benefits</a:t>
                      </a:r>
                      <a:endParaRPr lang="en-US" sz="1200" dirty="0">
                        <a:solidFill>
                          <a:sysClr val="windowText" lastClr="000000"/>
                        </a:solidFill>
                      </a:endParaRPr>
                    </a:p>
                  </a:txBody>
                  <a:tcPr vert="vert270" anchor="ctr"/>
                </a:tc>
                <a:tc>
                  <a:txBody>
                    <a:bodyPr/>
                    <a:lstStyle/>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Pathfinder exercise for application of innovative Machine Learning approaches to Shell Digital Ventures and new business models for Shell and for de-risking future investments</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Opportunity with expected NPV</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Improved understanding of fuel performance and maintenance requirements per OEM – could lead to additional use cases in Lubricants</a:t>
                      </a:r>
                    </a:p>
                    <a:p>
                      <a:pPr marL="171450" marR="0" indent="-17145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050" kern="1200" baseline="0" dirty="0" smtClean="0">
                          <a:solidFill>
                            <a:schemeClr val="dk1"/>
                          </a:solidFill>
                          <a:latin typeface="+mn-lt"/>
                          <a:ea typeface="+mn-ea"/>
                          <a:cs typeface="+mn-cs"/>
                        </a:rPr>
                        <a:t>Analytics can un-lock new revenue streams for the venture </a:t>
                      </a:r>
                    </a:p>
                  </a:txBody>
                  <a:tcPr anchor="ctr"/>
                </a:tc>
              </a:tr>
            </a:tbl>
          </a:graphicData>
        </a:graphic>
      </p:graphicFrame>
    </p:spTree>
    <p:extLst>
      <p:ext uri="{BB962C8B-B14F-4D97-AF65-F5344CB8AC3E}">
        <p14:creationId xmlns:p14="http://schemas.microsoft.com/office/powerpoint/2010/main" val="3892174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nvPr>
        </p:nvGraphicFramePr>
        <p:xfrm>
          <a:off x="1593" y="1592"/>
          <a:ext cx="1587" cy="1587"/>
        </p:xfrm>
        <a:graphic>
          <a:graphicData uri="http://schemas.openxmlformats.org/presentationml/2006/ole">
            <mc:AlternateContent xmlns:mc="http://schemas.openxmlformats.org/markup-compatibility/2006">
              <mc:Choice xmlns:v="urn:schemas-microsoft-com:vml" Requires="v">
                <p:oleObj spid="_x0000_s211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93" y="1592"/>
                        <a:ext cx="1587" cy="1587"/>
                      </a:xfrm>
                      <a:prstGeom prst="rect">
                        <a:avLst/>
                      </a:prstGeom>
                    </p:spPr>
                  </p:pic>
                </p:oleObj>
              </mc:Fallback>
            </mc:AlternateContent>
          </a:graphicData>
        </a:graphic>
      </p:graphicFrame>
      <p:sp>
        <p:nvSpPr>
          <p:cNvPr id="18" name="Rectangle 17" hidden="1"/>
          <p:cNvSpPr/>
          <p:nvPr>
            <p:custDataLst>
              <p:tags r:id="rId3"/>
            </p:custDataLst>
          </p:nvPr>
        </p:nvSpPr>
        <p:spPr bwMode="auto">
          <a:xfrm>
            <a:off x="13" y="0"/>
            <a:ext cx="158751"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000" dirty="0">
              <a:solidFill>
                <a:srgbClr val="FFFFFF"/>
              </a:solidFill>
              <a:latin typeface="Futura Medium"/>
              <a:sym typeface="Futura Medium"/>
            </a:endParaRPr>
          </a:p>
        </p:txBody>
      </p:sp>
      <p:sp>
        <p:nvSpPr>
          <p:cNvPr id="2" name="Title 1"/>
          <p:cNvSpPr>
            <a:spLocks noGrp="1"/>
          </p:cNvSpPr>
          <p:nvPr>
            <p:ph type="title"/>
          </p:nvPr>
        </p:nvSpPr>
        <p:spPr>
          <a:xfrm>
            <a:off x="606524" y="616275"/>
            <a:ext cx="11117453" cy="686163"/>
          </a:xfrm>
          <a:noFill/>
          <a:ln w="9525" algn="ctr">
            <a:noFill/>
            <a:miter lim="800000"/>
            <a:headEnd/>
            <a:tailEnd/>
          </a:ln>
        </p:spPr>
        <p:txBody>
          <a:bodyPr vert="horz" wrap="square" lIns="0" tIns="0" rIns="0" bIns="0" numCol="1" anchor="t" anchorCtr="0" compatLnSpc="1">
            <a:prstTxWarp prst="textNoShape">
              <a:avLst/>
            </a:prstTxWarp>
          </a:bodyPr>
          <a:lstStyle/>
          <a:p>
            <a:r>
              <a:rPr lang="en-US" sz="1800" dirty="0" smtClean="0"/>
              <a:t>Advanced Analytics use cases for </a:t>
            </a:r>
            <a:r>
              <a:rPr lang="en-US" sz="1800" dirty="0" err="1" smtClean="0"/>
              <a:t>Fitcar</a:t>
            </a:r>
            <a:r>
              <a:rPr lang="en-US" sz="1800" dirty="0" smtClean="0"/>
              <a:t/>
            </a:r>
            <a:br>
              <a:rPr lang="en-US" sz="1800" dirty="0" smtClean="0"/>
            </a:br>
            <a:endParaRPr lang="en-US" sz="1800" dirty="0"/>
          </a:p>
        </p:txBody>
      </p:sp>
      <p:sp>
        <p:nvSpPr>
          <p:cNvPr id="333" name="Rounded Rectangle 332"/>
          <p:cNvSpPr/>
          <p:nvPr/>
        </p:nvSpPr>
        <p:spPr>
          <a:xfrm>
            <a:off x="479376" y="980728"/>
            <a:ext cx="10855487" cy="41044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lnSpc>
                <a:spcPct val="150000"/>
              </a:lnSpc>
              <a:buClr>
                <a:srgbClr val="C00000"/>
              </a:buClr>
              <a:buFont typeface="+mj-lt"/>
              <a:buAutoNum type="arabicPeriod"/>
            </a:pPr>
            <a:r>
              <a:rPr lang="en-US" sz="1050" b="1" dirty="0" smtClean="0">
                <a:solidFill>
                  <a:srgbClr val="595959"/>
                </a:solidFill>
              </a:rPr>
              <a:t>Generate</a:t>
            </a:r>
            <a:r>
              <a:rPr lang="en-US" sz="1050" b="1" dirty="0">
                <a:solidFill>
                  <a:srgbClr val="595959"/>
                </a:solidFill>
              </a:rPr>
              <a:t> </a:t>
            </a:r>
            <a:r>
              <a:rPr lang="en-US" sz="1050" b="1" dirty="0" smtClean="0">
                <a:solidFill>
                  <a:srgbClr val="595959"/>
                </a:solidFill>
              </a:rPr>
              <a:t>recommendation </a:t>
            </a:r>
            <a:r>
              <a:rPr lang="en-US" sz="1050" b="1" dirty="0">
                <a:solidFill>
                  <a:srgbClr val="595959"/>
                </a:solidFill>
              </a:rPr>
              <a:t>on driving style </a:t>
            </a:r>
            <a:r>
              <a:rPr lang="en-US" sz="1050" b="1" dirty="0" smtClean="0">
                <a:solidFill>
                  <a:srgbClr val="595959"/>
                </a:solidFill>
              </a:rPr>
              <a:t>to end-users using </a:t>
            </a:r>
            <a:r>
              <a:rPr lang="en-US" sz="1050" b="1" dirty="0">
                <a:solidFill>
                  <a:srgbClr val="595959"/>
                </a:solidFill>
              </a:rPr>
              <a:t>predictions on fuel consumption and lubricants replenishment. (example: by reducing maximum speed by 5kh/m on average you will save 100$/year</a:t>
            </a:r>
            <a:r>
              <a:rPr lang="en-US" sz="1050" b="1" dirty="0" smtClean="0">
                <a:solidFill>
                  <a:srgbClr val="595959"/>
                </a:solidFill>
              </a:rPr>
              <a:t>)</a:t>
            </a:r>
            <a:endParaRPr lang="en-US" sz="1050" b="1" dirty="0">
              <a:solidFill>
                <a:srgbClr val="595959"/>
              </a:solidFill>
            </a:endParaRP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Benefit will</a:t>
            </a:r>
            <a:r>
              <a:rPr lang="en-US" sz="1050" b="1" dirty="0">
                <a:solidFill>
                  <a:srgbClr val="595959"/>
                </a:solidFill>
              </a:rPr>
              <a:t> </a:t>
            </a:r>
            <a:r>
              <a:rPr lang="en-US" sz="1050" dirty="0" smtClean="0">
                <a:solidFill>
                  <a:srgbClr val="595959"/>
                </a:solidFill>
              </a:rPr>
              <a:t>include increased user </a:t>
            </a:r>
            <a:r>
              <a:rPr lang="en-US" sz="1050" dirty="0">
                <a:solidFill>
                  <a:srgbClr val="595959"/>
                </a:solidFill>
              </a:rPr>
              <a:t>attraction and retention</a:t>
            </a:r>
            <a:endParaRPr lang="en-US" sz="1050" dirty="0" smtClean="0">
              <a:solidFill>
                <a:srgbClr val="595959"/>
              </a:solidFill>
            </a:endParaRPr>
          </a:p>
          <a:p>
            <a:pPr marL="952485" lvl="2" indent="-342900">
              <a:lnSpc>
                <a:spcPct val="150000"/>
              </a:lnSpc>
              <a:buClr>
                <a:srgbClr val="C00000"/>
              </a:buClr>
              <a:buFont typeface="Arial" panose="020B0604020202020204" pitchFamily="34" charset="0"/>
              <a:buChar char="•"/>
            </a:pPr>
            <a:r>
              <a:rPr lang="en-US" sz="1050" dirty="0" smtClean="0">
                <a:solidFill>
                  <a:srgbClr val="595959"/>
                </a:solidFill>
              </a:rPr>
              <a:t>This</a:t>
            </a:r>
            <a:r>
              <a:rPr lang="en-US" sz="1050" dirty="0">
                <a:solidFill>
                  <a:srgbClr val="595959"/>
                </a:solidFill>
              </a:rPr>
              <a:t> </a:t>
            </a:r>
            <a:r>
              <a:rPr lang="en-US" sz="1050" dirty="0" smtClean="0">
                <a:solidFill>
                  <a:srgbClr val="595959"/>
                </a:solidFill>
              </a:rPr>
              <a:t>use </a:t>
            </a:r>
            <a:r>
              <a:rPr lang="en-US" sz="1050" dirty="0">
                <a:solidFill>
                  <a:srgbClr val="595959"/>
                </a:solidFill>
              </a:rPr>
              <a:t>case will help </a:t>
            </a:r>
            <a:r>
              <a:rPr lang="en-US" sz="1050" dirty="0" err="1">
                <a:solidFill>
                  <a:srgbClr val="595959"/>
                </a:solidFill>
              </a:rPr>
              <a:t>FitCar</a:t>
            </a:r>
            <a:r>
              <a:rPr lang="en-US" sz="1050" dirty="0">
                <a:solidFill>
                  <a:srgbClr val="595959"/>
                </a:solidFill>
              </a:rPr>
              <a:t> </a:t>
            </a:r>
            <a:r>
              <a:rPr lang="en-US" sz="1050" dirty="0" err="1">
                <a:solidFill>
                  <a:srgbClr val="595959"/>
                </a:solidFill>
              </a:rPr>
              <a:t>incrase</a:t>
            </a:r>
            <a:r>
              <a:rPr lang="en-US" sz="1050" dirty="0">
                <a:solidFill>
                  <a:srgbClr val="595959"/>
                </a:solidFill>
              </a:rPr>
              <a:t> the number of qualified drivers for insurance </a:t>
            </a:r>
            <a:r>
              <a:rPr lang="en-US" sz="1050" dirty="0" smtClean="0">
                <a:solidFill>
                  <a:srgbClr val="595959"/>
                </a:solidFill>
              </a:rPr>
              <a:t>offers</a:t>
            </a:r>
          </a:p>
          <a:p>
            <a:pPr marL="952485" lvl="2" indent="-342900">
              <a:lnSpc>
                <a:spcPct val="150000"/>
              </a:lnSpc>
              <a:buClr>
                <a:srgbClr val="C00000"/>
              </a:buClr>
              <a:buFont typeface="Arial" panose="020B0604020202020204" pitchFamily="34" charset="0"/>
              <a:buChar char="•"/>
            </a:pPr>
            <a:r>
              <a:rPr lang="en-US" sz="1050" dirty="0" smtClean="0">
                <a:solidFill>
                  <a:srgbClr val="595959"/>
                </a:solidFill>
              </a:rPr>
              <a:t>NPV </a:t>
            </a:r>
            <a:r>
              <a:rPr lang="en-US" sz="1050" dirty="0">
                <a:solidFill>
                  <a:srgbClr val="595959"/>
                </a:solidFill>
              </a:rPr>
              <a:t>allocation for this use case: 20% of </a:t>
            </a:r>
            <a:r>
              <a:rPr lang="en-US" sz="1050" dirty="0" err="1">
                <a:solidFill>
                  <a:srgbClr val="595959"/>
                </a:solidFill>
              </a:rPr>
              <a:t>FitCar</a:t>
            </a:r>
            <a:r>
              <a:rPr lang="en-US" sz="1050" dirty="0">
                <a:solidFill>
                  <a:srgbClr val="595959"/>
                </a:solidFill>
              </a:rPr>
              <a:t> Business Plan “Insurance (Policy Leads &amp; Claims support</a:t>
            </a:r>
            <a:r>
              <a:rPr lang="en-US" sz="1050" dirty="0" smtClean="0">
                <a:solidFill>
                  <a:srgbClr val="595959"/>
                </a:solidFill>
              </a:rPr>
              <a:t>)”</a:t>
            </a:r>
            <a:endParaRPr lang="en-US" sz="1050" dirty="0">
              <a:solidFill>
                <a:srgbClr val="595959"/>
              </a:solidFill>
            </a:endParaRPr>
          </a:p>
          <a:p>
            <a:pPr marL="342900" indent="-342900">
              <a:lnSpc>
                <a:spcPct val="150000"/>
              </a:lnSpc>
              <a:buClr>
                <a:srgbClr val="C00000"/>
              </a:buClr>
              <a:buFont typeface="+mj-lt"/>
              <a:buAutoNum type="arabicPeriod"/>
            </a:pPr>
            <a:r>
              <a:rPr lang="en-US" sz="1050" b="1" dirty="0" smtClean="0">
                <a:solidFill>
                  <a:srgbClr val="595959"/>
                </a:solidFill>
              </a:rPr>
              <a:t>Proactive </a:t>
            </a:r>
            <a:r>
              <a:rPr lang="en-US" sz="1050" b="1" dirty="0">
                <a:solidFill>
                  <a:srgbClr val="595959"/>
                </a:solidFill>
              </a:rPr>
              <a:t>preventive maintenance </a:t>
            </a:r>
            <a:r>
              <a:rPr lang="en-US" sz="1050" b="1" dirty="0" smtClean="0">
                <a:solidFill>
                  <a:srgbClr val="595959"/>
                </a:solidFill>
              </a:rPr>
              <a:t>(even </a:t>
            </a:r>
            <a:r>
              <a:rPr lang="en-US" sz="1050" b="1" dirty="0">
                <a:solidFill>
                  <a:srgbClr val="595959"/>
                </a:solidFill>
              </a:rPr>
              <a:t>before </a:t>
            </a:r>
            <a:r>
              <a:rPr lang="en-US" sz="1050" b="1" dirty="0" smtClean="0">
                <a:solidFill>
                  <a:srgbClr val="595959"/>
                </a:solidFill>
              </a:rPr>
              <a:t>OEM recommendation) to increases frequency of visit to Shell branded workshop and more </a:t>
            </a:r>
            <a:r>
              <a:rPr lang="en-US" sz="1050" b="1" dirty="0">
                <a:solidFill>
                  <a:srgbClr val="595959"/>
                </a:solidFill>
              </a:rPr>
              <a:t>customized recommendation </a:t>
            </a:r>
            <a:r>
              <a:rPr lang="en-US" sz="1050" b="1" dirty="0" smtClean="0">
                <a:solidFill>
                  <a:srgbClr val="595959"/>
                </a:solidFill>
              </a:rPr>
              <a:t>to end-users based on their </a:t>
            </a:r>
            <a:r>
              <a:rPr lang="en-US" sz="1050" b="1" dirty="0">
                <a:solidFill>
                  <a:srgbClr val="595959"/>
                </a:solidFill>
              </a:rPr>
              <a:t>driving </a:t>
            </a:r>
            <a:r>
              <a:rPr lang="en-US" sz="1050" b="1" dirty="0" smtClean="0">
                <a:solidFill>
                  <a:srgbClr val="595959"/>
                </a:solidFill>
              </a:rPr>
              <a:t>patterns</a:t>
            </a:r>
            <a:endParaRPr lang="en-US" sz="1050" b="1" dirty="0">
              <a:solidFill>
                <a:srgbClr val="595959"/>
              </a:solidFill>
            </a:endParaRP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Data to be used: mileage, speed, accelerometer</a:t>
            </a:r>
            <a:r>
              <a:rPr lang="en-US" sz="1050" dirty="0">
                <a:solidFill>
                  <a:srgbClr val="595959"/>
                </a:solidFill>
              </a:rPr>
              <a:t>, type of roads, </a:t>
            </a:r>
            <a:r>
              <a:rPr lang="en-US" sz="1050" dirty="0" smtClean="0">
                <a:solidFill>
                  <a:srgbClr val="595959"/>
                </a:solidFill>
              </a:rPr>
              <a:t>prediction on whether a </a:t>
            </a:r>
            <a:r>
              <a:rPr lang="en-US" sz="1050" dirty="0">
                <a:solidFill>
                  <a:srgbClr val="595959"/>
                </a:solidFill>
              </a:rPr>
              <a:t>big trip is coming </a:t>
            </a:r>
            <a:r>
              <a:rPr lang="en-US" sz="1050" dirty="0" smtClean="0">
                <a:solidFill>
                  <a:srgbClr val="595959"/>
                </a:solidFill>
              </a:rPr>
              <a:t>up, breaks usage, oil changes</a:t>
            </a:r>
            <a:r>
              <a:rPr lang="en-US" sz="1050" dirty="0">
                <a:solidFill>
                  <a:srgbClr val="595959"/>
                </a:solidFill>
              </a:rPr>
              <a:t>, engine information, fuel consumption, frequency of re-fuelling, geo-location, accidents/breakages (if preset in car logs</a:t>
            </a:r>
            <a:r>
              <a:rPr lang="en-US" sz="1050" dirty="0" smtClean="0">
                <a:solidFill>
                  <a:srgbClr val="595959"/>
                </a:solidFill>
              </a:rPr>
              <a:t>).</a:t>
            </a:r>
            <a:r>
              <a:rPr lang="en-US" sz="1050" dirty="0">
                <a:solidFill>
                  <a:srgbClr val="595959"/>
                </a:solidFill>
              </a:rPr>
              <a:t> </a:t>
            </a:r>
            <a:endParaRPr lang="en-US" sz="1050" dirty="0" smtClean="0">
              <a:solidFill>
                <a:srgbClr val="595959"/>
              </a:solidFill>
            </a:endParaRP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This customized analysis could also be sold to</a:t>
            </a:r>
            <a:r>
              <a:rPr lang="en-US" sz="1050" dirty="0">
                <a:solidFill>
                  <a:srgbClr val="595959"/>
                </a:solidFill>
              </a:rPr>
              <a:t> insurances and / or cross-sell/up-sell of </a:t>
            </a:r>
            <a:r>
              <a:rPr lang="en-US" sz="1050" dirty="0" smtClean="0">
                <a:solidFill>
                  <a:srgbClr val="595959"/>
                </a:solidFill>
              </a:rPr>
              <a:t>Shell products</a:t>
            </a: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NPV</a:t>
            </a:r>
            <a:r>
              <a:rPr lang="en-US" sz="1050" dirty="0">
                <a:solidFill>
                  <a:srgbClr val="595959"/>
                </a:solidFill>
              </a:rPr>
              <a:t> </a:t>
            </a:r>
            <a:r>
              <a:rPr lang="en-US" sz="1050" dirty="0" smtClean="0">
                <a:solidFill>
                  <a:srgbClr val="595959"/>
                </a:solidFill>
              </a:rPr>
              <a:t>allocation for this use case</a:t>
            </a:r>
            <a:r>
              <a:rPr lang="en-US" sz="1050" dirty="0">
                <a:solidFill>
                  <a:srgbClr val="595959"/>
                </a:solidFill>
              </a:rPr>
              <a:t>: 3</a:t>
            </a:r>
            <a:r>
              <a:rPr lang="en-US" sz="1050" dirty="0" smtClean="0">
                <a:solidFill>
                  <a:srgbClr val="595959"/>
                </a:solidFill>
              </a:rPr>
              <a:t>0% </a:t>
            </a:r>
            <a:r>
              <a:rPr lang="en-US" sz="1050" dirty="0">
                <a:solidFill>
                  <a:srgbClr val="595959"/>
                </a:solidFill>
              </a:rPr>
              <a:t>of </a:t>
            </a:r>
            <a:r>
              <a:rPr lang="en-US" sz="1050" dirty="0" err="1">
                <a:solidFill>
                  <a:srgbClr val="595959"/>
                </a:solidFill>
              </a:rPr>
              <a:t>FitCar</a:t>
            </a:r>
            <a:r>
              <a:rPr lang="en-US" sz="1050" dirty="0">
                <a:solidFill>
                  <a:srgbClr val="595959"/>
                </a:solidFill>
              </a:rPr>
              <a:t> Business Plan </a:t>
            </a:r>
            <a:r>
              <a:rPr lang="en-US" sz="1050" dirty="0" smtClean="0">
                <a:solidFill>
                  <a:srgbClr val="595959"/>
                </a:solidFill>
              </a:rPr>
              <a:t>“Tires</a:t>
            </a:r>
            <a:r>
              <a:rPr lang="en-US" sz="1050" dirty="0">
                <a:solidFill>
                  <a:srgbClr val="595959"/>
                </a:solidFill>
              </a:rPr>
              <a:t>, breaks, battery </a:t>
            </a:r>
            <a:r>
              <a:rPr lang="en-US" sz="1050" dirty="0" smtClean="0">
                <a:solidFill>
                  <a:srgbClr val="595959"/>
                </a:solidFill>
              </a:rPr>
              <a:t>services”</a:t>
            </a:r>
          </a:p>
          <a:p>
            <a:pPr marL="342900" indent="-342900">
              <a:lnSpc>
                <a:spcPct val="150000"/>
              </a:lnSpc>
              <a:buClr>
                <a:srgbClr val="C00000"/>
              </a:buClr>
              <a:buFont typeface="+mj-lt"/>
              <a:buAutoNum type="arabicPeriod"/>
            </a:pPr>
            <a:r>
              <a:rPr lang="en-US" sz="1050" b="1" dirty="0" smtClean="0">
                <a:solidFill>
                  <a:srgbClr val="595959"/>
                </a:solidFill>
              </a:rPr>
              <a:t>Monetize</a:t>
            </a:r>
            <a:r>
              <a:rPr lang="en-US" sz="1050" b="1" dirty="0">
                <a:solidFill>
                  <a:srgbClr val="595959"/>
                </a:solidFill>
              </a:rPr>
              <a:t> </a:t>
            </a:r>
            <a:r>
              <a:rPr lang="en-US" sz="1050" b="1" dirty="0" smtClean="0">
                <a:solidFill>
                  <a:srgbClr val="595959"/>
                </a:solidFill>
              </a:rPr>
              <a:t>spatial </a:t>
            </a:r>
            <a:r>
              <a:rPr lang="en-US" sz="1050" b="1" dirty="0">
                <a:solidFill>
                  <a:srgbClr val="595959"/>
                </a:solidFill>
              </a:rPr>
              <a:t>data aggregated info for retailers (Fuel </a:t>
            </a:r>
            <a:r>
              <a:rPr lang="en-US" sz="1050" b="1" dirty="0" smtClean="0">
                <a:solidFill>
                  <a:srgbClr val="595959"/>
                </a:solidFill>
              </a:rPr>
              <a:t>or other </a:t>
            </a:r>
            <a:r>
              <a:rPr lang="en-US" sz="1050" b="1" dirty="0">
                <a:solidFill>
                  <a:srgbClr val="595959"/>
                </a:solidFill>
              </a:rPr>
              <a:t>road retailers) </a:t>
            </a:r>
            <a:r>
              <a:rPr lang="en-US" sz="1050" b="1" dirty="0" smtClean="0">
                <a:solidFill>
                  <a:srgbClr val="595959"/>
                </a:solidFill>
              </a:rPr>
              <a:t>or government (for infrastructure maintenance) to better understand example </a:t>
            </a:r>
            <a:r>
              <a:rPr lang="en-US" sz="1050" b="1" dirty="0" err="1" smtClean="0">
                <a:solidFill>
                  <a:srgbClr val="595959"/>
                </a:solidFill>
              </a:rPr>
              <a:t>behaviours</a:t>
            </a:r>
            <a:r>
              <a:rPr lang="en-US" sz="1050" b="1" dirty="0" smtClean="0">
                <a:solidFill>
                  <a:srgbClr val="595959"/>
                </a:solidFill>
              </a:rPr>
              <a:t> from their customers, </a:t>
            </a:r>
            <a:r>
              <a:rPr lang="en-US" sz="1050" b="1" dirty="0" err="1" smtClean="0">
                <a:solidFill>
                  <a:srgbClr val="595959"/>
                </a:solidFill>
              </a:rPr>
              <a:t>eg</a:t>
            </a:r>
            <a:r>
              <a:rPr lang="en-US" sz="1050" b="1" dirty="0" smtClean="0">
                <a:solidFill>
                  <a:srgbClr val="595959"/>
                </a:solidFill>
              </a:rPr>
              <a:t>. demographics</a:t>
            </a:r>
            <a:r>
              <a:rPr lang="en-US" sz="1050" b="1" dirty="0">
                <a:solidFill>
                  <a:srgbClr val="595959"/>
                </a:solidFill>
              </a:rPr>
              <a:t>, type of car, know when they stop at stations </a:t>
            </a:r>
            <a:r>
              <a:rPr lang="en-US" sz="1050" b="1" dirty="0" smtClean="0">
                <a:solidFill>
                  <a:srgbClr val="595959"/>
                </a:solidFill>
              </a:rPr>
              <a:t>and</a:t>
            </a:r>
            <a:r>
              <a:rPr lang="en-US" sz="1050" dirty="0">
                <a:solidFill>
                  <a:srgbClr val="595959"/>
                </a:solidFill>
              </a:rPr>
              <a:t> </a:t>
            </a:r>
            <a:r>
              <a:rPr lang="en-US" sz="1050" b="1" dirty="0" smtClean="0">
                <a:solidFill>
                  <a:srgbClr val="595959"/>
                </a:solidFill>
              </a:rPr>
              <a:t>competitors</a:t>
            </a:r>
            <a:endParaRPr lang="en-US" sz="1050" b="1" dirty="0">
              <a:solidFill>
                <a:srgbClr val="595959"/>
              </a:solidFill>
            </a:endParaRP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This could also be </a:t>
            </a:r>
            <a:r>
              <a:rPr lang="en-US" sz="1050" dirty="0">
                <a:solidFill>
                  <a:srgbClr val="595959"/>
                </a:solidFill>
              </a:rPr>
              <a:t>monetized </a:t>
            </a:r>
            <a:r>
              <a:rPr lang="en-US" sz="1050" dirty="0" smtClean="0">
                <a:solidFill>
                  <a:srgbClr val="595959"/>
                </a:solidFill>
              </a:rPr>
              <a:t>through internal Shell Retail </a:t>
            </a:r>
            <a:r>
              <a:rPr lang="en-US" sz="1050" dirty="0">
                <a:solidFill>
                  <a:srgbClr val="595959"/>
                </a:solidFill>
              </a:rPr>
              <a:t>use cases</a:t>
            </a:r>
            <a:endParaRPr lang="en-US" sz="1050" dirty="0" smtClean="0">
              <a:solidFill>
                <a:srgbClr val="595959"/>
              </a:solidFill>
            </a:endParaRPr>
          </a:p>
          <a:p>
            <a:pPr marL="952485" lvl="1" indent="-342900">
              <a:lnSpc>
                <a:spcPct val="150000"/>
              </a:lnSpc>
              <a:buClr>
                <a:srgbClr val="C00000"/>
              </a:buClr>
              <a:buFont typeface="Arial" panose="020B0604020202020204" pitchFamily="34" charset="0"/>
              <a:buChar char="•"/>
            </a:pPr>
            <a:r>
              <a:rPr lang="en-US" sz="1050" dirty="0" smtClean="0">
                <a:solidFill>
                  <a:srgbClr val="595959"/>
                </a:solidFill>
              </a:rPr>
              <a:t>NPV</a:t>
            </a:r>
            <a:r>
              <a:rPr lang="en-US" sz="1050" dirty="0">
                <a:solidFill>
                  <a:srgbClr val="595959"/>
                </a:solidFill>
              </a:rPr>
              <a:t> </a:t>
            </a:r>
            <a:r>
              <a:rPr lang="en-US" sz="1050" dirty="0" smtClean="0">
                <a:solidFill>
                  <a:srgbClr val="595959"/>
                </a:solidFill>
              </a:rPr>
              <a:t>allocation: </a:t>
            </a:r>
            <a:r>
              <a:rPr lang="en-US" sz="1050" dirty="0">
                <a:solidFill>
                  <a:srgbClr val="595959"/>
                </a:solidFill>
              </a:rPr>
              <a:t>100% of </a:t>
            </a:r>
            <a:r>
              <a:rPr lang="en-US" sz="1050" dirty="0" err="1">
                <a:solidFill>
                  <a:srgbClr val="595959"/>
                </a:solidFill>
              </a:rPr>
              <a:t>FitCar</a:t>
            </a:r>
            <a:r>
              <a:rPr lang="en-US" sz="1050" dirty="0">
                <a:solidFill>
                  <a:srgbClr val="595959"/>
                </a:solidFill>
              </a:rPr>
              <a:t> Business Plan "Data (aggregated) sales to OEMs, tier-1 and government agencies</a:t>
            </a:r>
            <a:r>
              <a:rPr lang="en-US" sz="1050" dirty="0" smtClean="0">
                <a:solidFill>
                  <a:srgbClr val="595959"/>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449155038"/>
              </p:ext>
            </p:extLst>
          </p:nvPr>
        </p:nvGraphicFramePr>
        <p:xfrm>
          <a:off x="479379" y="5157192"/>
          <a:ext cx="10729187" cy="1524000"/>
        </p:xfrm>
        <a:graphic>
          <a:graphicData uri="http://schemas.openxmlformats.org/drawingml/2006/table">
            <a:tbl>
              <a:tblPr firstRow="1" bandRow="1">
                <a:tableStyleId>{5C22544A-7EE6-4342-B048-85BDC9FD1C3A}</a:tableStyleId>
              </a:tblPr>
              <a:tblGrid>
                <a:gridCol w="1532741"/>
                <a:gridCol w="1532741"/>
                <a:gridCol w="1532741"/>
                <a:gridCol w="1532741"/>
                <a:gridCol w="1532741"/>
                <a:gridCol w="1532741"/>
                <a:gridCol w="1532741"/>
              </a:tblGrid>
              <a:tr h="224281">
                <a:tc>
                  <a:txBody>
                    <a:bodyPr/>
                    <a:lstStyle/>
                    <a:p>
                      <a:r>
                        <a:rPr lang="en-US" sz="1000" dirty="0" smtClean="0"/>
                        <a:t>Use case</a:t>
                      </a:r>
                      <a:endParaRPr lang="nl-NL" sz="1000" dirty="0"/>
                    </a:p>
                  </a:txBody>
                  <a:tcPr/>
                </a:tc>
                <a:tc>
                  <a:txBody>
                    <a:bodyPr/>
                    <a:lstStyle/>
                    <a:p>
                      <a:r>
                        <a:rPr lang="en-US" sz="1000" dirty="0" smtClean="0"/>
                        <a:t>NPV 2017 (USD </a:t>
                      </a:r>
                      <a:r>
                        <a:rPr lang="en-US" sz="1000" dirty="0" err="1" smtClean="0"/>
                        <a:t>mln</a:t>
                      </a:r>
                      <a:r>
                        <a:rPr lang="en-US" sz="1000" dirty="0" smtClean="0"/>
                        <a:t>)</a:t>
                      </a:r>
                      <a:endParaRPr lang="nl-NL" sz="1000" dirty="0"/>
                    </a:p>
                  </a:txBody>
                  <a:tcPr/>
                </a:tc>
                <a:tc>
                  <a:txBody>
                    <a:bodyPr/>
                    <a:lstStyle/>
                    <a:p>
                      <a:r>
                        <a:rPr lang="en-US" sz="1000" dirty="0" smtClean="0"/>
                        <a:t>NPV</a:t>
                      </a:r>
                      <a:r>
                        <a:rPr lang="en-US" sz="1000" baseline="0" dirty="0" smtClean="0"/>
                        <a:t> 2018 </a:t>
                      </a:r>
                      <a:r>
                        <a:rPr lang="en-US" sz="1000" dirty="0" smtClean="0"/>
                        <a:t>(USD </a:t>
                      </a:r>
                      <a:r>
                        <a:rPr lang="en-US" sz="1000" dirty="0" err="1" smtClean="0"/>
                        <a:t>mln</a:t>
                      </a:r>
                      <a:r>
                        <a:rPr lang="en-US" sz="1000" dirty="0" smtClean="0"/>
                        <a:t>)</a:t>
                      </a:r>
                      <a:endParaRPr lang="nl-NL" sz="1000" dirty="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NPV</a:t>
                      </a:r>
                      <a:r>
                        <a:rPr lang="en-US" sz="1000" baseline="0" dirty="0" smtClean="0"/>
                        <a:t> 2019 </a:t>
                      </a:r>
                      <a:r>
                        <a:rPr lang="en-US" sz="1000" dirty="0" smtClean="0"/>
                        <a:t>(USD </a:t>
                      </a:r>
                      <a:r>
                        <a:rPr lang="en-US" sz="1000" dirty="0" err="1" smtClean="0"/>
                        <a:t>mln</a:t>
                      </a:r>
                      <a:r>
                        <a:rPr lang="en-US" sz="1000" dirty="0" smtClean="0"/>
                        <a:t>)</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NPV</a:t>
                      </a:r>
                      <a:r>
                        <a:rPr lang="en-US" sz="1000" baseline="0" dirty="0" smtClean="0"/>
                        <a:t> 2020 </a:t>
                      </a:r>
                      <a:r>
                        <a:rPr lang="en-US" sz="1000" dirty="0" smtClean="0"/>
                        <a:t>(USD </a:t>
                      </a:r>
                      <a:r>
                        <a:rPr lang="en-US" sz="1000" dirty="0" err="1" smtClean="0"/>
                        <a:t>mln</a:t>
                      </a:r>
                      <a:r>
                        <a:rPr lang="en-US" sz="1000" dirty="0" smtClean="0"/>
                        <a:t>)</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NPV</a:t>
                      </a:r>
                      <a:r>
                        <a:rPr lang="en-US" sz="1000" baseline="0" dirty="0" smtClean="0"/>
                        <a:t> 2021 </a:t>
                      </a:r>
                      <a:r>
                        <a:rPr lang="en-US" sz="1000" dirty="0" smtClean="0"/>
                        <a:t>(USD </a:t>
                      </a:r>
                      <a:r>
                        <a:rPr lang="en-US" sz="1000" dirty="0" err="1" smtClean="0"/>
                        <a:t>mln</a:t>
                      </a:r>
                      <a:r>
                        <a:rPr lang="en-US" sz="1000" dirty="0" smtClean="0"/>
                        <a:t>)</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5</a:t>
                      </a:r>
                      <a:r>
                        <a:rPr lang="en-US" sz="1000" baseline="0" dirty="0" smtClean="0"/>
                        <a:t>-y NPV </a:t>
                      </a:r>
                      <a:r>
                        <a:rPr lang="en-US" sz="1000" dirty="0" smtClean="0"/>
                        <a:t>(USD </a:t>
                      </a:r>
                      <a:r>
                        <a:rPr lang="en-US" sz="1000" dirty="0" err="1" smtClean="0"/>
                        <a:t>mln</a:t>
                      </a:r>
                      <a:r>
                        <a:rPr lang="en-US" sz="1000" dirty="0" smtClean="0"/>
                        <a:t>) </a:t>
                      </a:r>
                      <a:endParaRPr lang="nl-NL" sz="1000" dirty="0" smtClean="0"/>
                    </a:p>
                  </a:txBody>
                  <a:tcPr/>
                </a:tc>
              </a:tr>
              <a:tr h="239643">
                <a:tc>
                  <a:txBody>
                    <a:bodyPr/>
                    <a:lstStyle/>
                    <a:p>
                      <a:r>
                        <a:rPr lang="en-US" sz="1000" dirty="0" smtClean="0"/>
                        <a:t>Customized user recommendations</a:t>
                      </a:r>
                      <a:endParaRPr lang="nl-NL" sz="1000" dirty="0"/>
                    </a:p>
                  </a:txBody>
                  <a:tcPr/>
                </a:tc>
                <a:tc>
                  <a:txBody>
                    <a:bodyPr/>
                    <a:lstStyle/>
                    <a:p>
                      <a:r>
                        <a:rPr lang="en-US" sz="1000" dirty="0" smtClean="0"/>
                        <a:t>0.0</a:t>
                      </a:r>
                      <a:endParaRPr lang="nl-NL" sz="1000" dirty="0"/>
                    </a:p>
                  </a:txBody>
                  <a:tcPr/>
                </a:tc>
                <a:tc>
                  <a:txBody>
                    <a:bodyPr/>
                    <a:lstStyle/>
                    <a:p>
                      <a:r>
                        <a:rPr lang="en-US" sz="1000" dirty="0" smtClean="0"/>
                        <a:t>5.4</a:t>
                      </a:r>
                      <a:endParaRPr lang="nl-NL" sz="1000" dirty="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10.5</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13.7</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17.0</a:t>
                      </a:r>
                      <a:endParaRPr lang="nl-NL" sz="1000" dirty="0" smtClean="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00" dirty="0" smtClean="0"/>
                        <a:t>46.6</a:t>
                      </a:r>
                      <a:endParaRPr lang="nl-NL" sz="1000" dirty="0" smtClean="0"/>
                    </a:p>
                  </a:txBody>
                  <a:tcPr/>
                </a:tc>
              </a:tr>
              <a:tr h="239643">
                <a:tc>
                  <a:txBody>
                    <a:bodyPr/>
                    <a:lstStyle/>
                    <a:p>
                      <a:r>
                        <a:rPr lang="en-US" sz="1000" dirty="0" smtClean="0"/>
                        <a:t>Proactive preventive</a:t>
                      </a:r>
                      <a:r>
                        <a:rPr lang="en-US" sz="1000" baseline="0" dirty="0" smtClean="0"/>
                        <a:t> maintenance</a:t>
                      </a:r>
                      <a:endParaRPr lang="nl-NL" sz="1000" dirty="0"/>
                    </a:p>
                  </a:txBody>
                  <a:tcPr/>
                </a:tc>
                <a:tc>
                  <a:txBody>
                    <a:bodyPr/>
                    <a:lstStyle/>
                    <a:p>
                      <a:r>
                        <a:rPr lang="en-US" sz="1000" dirty="0" smtClean="0"/>
                        <a:t>0.0</a:t>
                      </a:r>
                      <a:endParaRPr lang="nl-NL" sz="1000" dirty="0"/>
                    </a:p>
                  </a:txBody>
                  <a:tcPr/>
                </a:tc>
                <a:tc>
                  <a:txBody>
                    <a:bodyPr/>
                    <a:lstStyle/>
                    <a:p>
                      <a:r>
                        <a:rPr lang="en-US" sz="1000" dirty="0" smtClean="0"/>
                        <a:t>0.5</a:t>
                      </a:r>
                      <a:endParaRPr lang="nl-NL" sz="1000" dirty="0"/>
                    </a:p>
                  </a:txBody>
                  <a:tcPr/>
                </a:tc>
                <a:tc>
                  <a:txBody>
                    <a:bodyPr/>
                    <a:lstStyle/>
                    <a:p>
                      <a:r>
                        <a:rPr lang="en-US" sz="1000" dirty="0" smtClean="0"/>
                        <a:t>1.1</a:t>
                      </a:r>
                      <a:endParaRPr lang="nl-NL" sz="1000" dirty="0"/>
                    </a:p>
                  </a:txBody>
                  <a:tcPr/>
                </a:tc>
                <a:tc>
                  <a:txBody>
                    <a:bodyPr/>
                    <a:lstStyle/>
                    <a:p>
                      <a:r>
                        <a:rPr lang="en-US" sz="1000" dirty="0" smtClean="0"/>
                        <a:t>1.6</a:t>
                      </a:r>
                      <a:endParaRPr lang="nl-NL" sz="1000" dirty="0"/>
                    </a:p>
                  </a:txBody>
                  <a:tcPr/>
                </a:tc>
                <a:tc>
                  <a:txBody>
                    <a:bodyPr/>
                    <a:lstStyle/>
                    <a:p>
                      <a:r>
                        <a:rPr lang="en-US" sz="1000" dirty="0" smtClean="0"/>
                        <a:t>1.8</a:t>
                      </a:r>
                      <a:endParaRPr lang="nl-NL" sz="1000" dirty="0"/>
                    </a:p>
                  </a:txBody>
                  <a:tcPr/>
                </a:tc>
                <a:tc>
                  <a:txBody>
                    <a:bodyPr/>
                    <a:lstStyle/>
                    <a:p>
                      <a:r>
                        <a:rPr lang="en-US" sz="1000" dirty="0" smtClean="0"/>
                        <a:t>5.0</a:t>
                      </a:r>
                      <a:endParaRPr lang="nl-NL" sz="1000" dirty="0"/>
                    </a:p>
                  </a:txBody>
                  <a:tcPr/>
                </a:tc>
              </a:tr>
              <a:tr h="224281">
                <a:tc>
                  <a:txBody>
                    <a:bodyPr/>
                    <a:lstStyle/>
                    <a:p>
                      <a:r>
                        <a:rPr lang="en-US" sz="1000" dirty="0" smtClean="0"/>
                        <a:t>Monetize data packages</a:t>
                      </a:r>
                      <a:endParaRPr lang="nl-NL" sz="1000" dirty="0"/>
                    </a:p>
                  </a:txBody>
                  <a:tcPr/>
                </a:tc>
                <a:tc>
                  <a:txBody>
                    <a:bodyPr/>
                    <a:lstStyle/>
                    <a:p>
                      <a:r>
                        <a:rPr lang="en-US" sz="1000" dirty="0" smtClean="0"/>
                        <a:t>0.0</a:t>
                      </a:r>
                      <a:endParaRPr lang="nl-NL" sz="1000" dirty="0"/>
                    </a:p>
                  </a:txBody>
                  <a:tcPr/>
                </a:tc>
                <a:tc>
                  <a:txBody>
                    <a:bodyPr/>
                    <a:lstStyle/>
                    <a:p>
                      <a:r>
                        <a:rPr lang="en-US" sz="1000" dirty="0" smtClean="0"/>
                        <a:t>0.0</a:t>
                      </a:r>
                      <a:endParaRPr lang="nl-NL" sz="1000" dirty="0"/>
                    </a:p>
                  </a:txBody>
                  <a:tcPr/>
                </a:tc>
                <a:tc>
                  <a:txBody>
                    <a:bodyPr/>
                    <a:lstStyle/>
                    <a:p>
                      <a:r>
                        <a:rPr lang="en-US" sz="1000" dirty="0" smtClean="0"/>
                        <a:t>0.0</a:t>
                      </a:r>
                      <a:endParaRPr lang="nl-NL" sz="1000" dirty="0"/>
                    </a:p>
                  </a:txBody>
                  <a:tcPr/>
                </a:tc>
                <a:tc>
                  <a:txBody>
                    <a:bodyPr/>
                    <a:lstStyle/>
                    <a:p>
                      <a:r>
                        <a:rPr lang="en-US" sz="1000" dirty="0" smtClean="0"/>
                        <a:t>0.0</a:t>
                      </a:r>
                      <a:endParaRPr lang="nl-NL" sz="1000" dirty="0"/>
                    </a:p>
                  </a:txBody>
                  <a:tcPr/>
                </a:tc>
                <a:tc>
                  <a:txBody>
                    <a:bodyPr/>
                    <a:lstStyle/>
                    <a:p>
                      <a:r>
                        <a:rPr lang="en-US" sz="1000" dirty="0" smtClean="0"/>
                        <a:t>1.0</a:t>
                      </a:r>
                      <a:endParaRPr lang="nl-NL" sz="1000" dirty="0"/>
                    </a:p>
                  </a:txBody>
                  <a:tcPr/>
                </a:tc>
                <a:tc>
                  <a:txBody>
                    <a:bodyPr/>
                    <a:lstStyle/>
                    <a:p>
                      <a:r>
                        <a:rPr lang="en-US" sz="1000" dirty="0" smtClean="0"/>
                        <a:t>1.0</a:t>
                      </a:r>
                      <a:endParaRPr lang="nl-NL" sz="1000" dirty="0"/>
                    </a:p>
                  </a:txBody>
                  <a:tcPr/>
                </a:tc>
              </a:tr>
              <a:tr h="224281">
                <a:tc>
                  <a:txBody>
                    <a:bodyPr/>
                    <a:lstStyle/>
                    <a:p>
                      <a:r>
                        <a:rPr lang="en-US" sz="1000" b="1" dirty="0" smtClean="0"/>
                        <a:t>TOTAL</a:t>
                      </a:r>
                      <a:endParaRPr lang="nl-NL" sz="1000" b="1" dirty="0"/>
                    </a:p>
                  </a:txBody>
                  <a:tcPr/>
                </a:tc>
                <a:tc>
                  <a:txBody>
                    <a:bodyPr/>
                    <a:lstStyle/>
                    <a:p>
                      <a:endParaRPr lang="nl-NL" sz="1000" dirty="0"/>
                    </a:p>
                  </a:txBody>
                  <a:tcPr/>
                </a:tc>
                <a:tc>
                  <a:txBody>
                    <a:bodyPr/>
                    <a:lstStyle/>
                    <a:p>
                      <a:endParaRPr lang="nl-NL" sz="1000" dirty="0"/>
                    </a:p>
                  </a:txBody>
                  <a:tcPr/>
                </a:tc>
                <a:tc>
                  <a:txBody>
                    <a:bodyPr/>
                    <a:lstStyle/>
                    <a:p>
                      <a:endParaRPr lang="nl-NL" sz="1000" dirty="0"/>
                    </a:p>
                  </a:txBody>
                  <a:tcPr/>
                </a:tc>
                <a:tc>
                  <a:txBody>
                    <a:bodyPr/>
                    <a:lstStyle/>
                    <a:p>
                      <a:endParaRPr lang="nl-NL" sz="1000" dirty="0"/>
                    </a:p>
                  </a:txBody>
                  <a:tcPr/>
                </a:tc>
                <a:tc>
                  <a:txBody>
                    <a:bodyPr/>
                    <a:lstStyle/>
                    <a:p>
                      <a:endParaRPr lang="nl-NL" sz="1000" dirty="0"/>
                    </a:p>
                  </a:txBody>
                  <a:tcPr/>
                </a:tc>
                <a:tc>
                  <a:txBody>
                    <a:bodyPr/>
                    <a:lstStyle/>
                    <a:p>
                      <a:r>
                        <a:rPr lang="en-US" sz="1000" b="1" dirty="0" smtClean="0"/>
                        <a:t>52.6</a:t>
                      </a:r>
                      <a:endParaRPr lang="nl-NL" sz="1000" b="1" dirty="0"/>
                    </a:p>
                  </a:txBody>
                  <a:tcPr/>
                </a:tc>
              </a:tr>
            </a:tbl>
          </a:graphicData>
        </a:graphic>
      </p:graphicFrame>
    </p:spTree>
    <p:extLst>
      <p:ext uri="{BB962C8B-B14F-4D97-AF65-F5344CB8AC3E}">
        <p14:creationId xmlns:p14="http://schemas.microsoft.com/office/powerpoint/2010/main" val="10566257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r>
              <a:rPr lang="en-GB" dirty="0" err="1"/>
              <a:t>FitCar</a:t>
            </a:r>
            <a:r>
              <a:rPr lang="en-GB" dirty="0"/>
              <a:t> AA use cases Roadmap</a:t>
            </a:r>
            <a:endParaRPr lang="en-GB" sz="1600" dirty="0"/>
          </a:p>
        </p:txBody>
      </p:sp>
      <p:sp>
        <p:nvSpPr>
          <p:cNvPr id="124" name="Rectangle 123"/>
          <p:cNvSpPr/>
          <p:nvPr/>
        </p:nvSpPr>
        <p:spPr>
          <a:xfrm>
            <a:off x="-4108" y="1340768"/>
            <a:ext cx="12196107" cy="54095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107" y="1448409"/>
            <a:ext cx="12220787" cy="28924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40" name="TextBox 139"/>
          <p:cNvSpPr txBox="1"/>
          <p:nvPr/>
        </p:nvSpPr>
        <p:spPr>
          <a:xfrm>
            <a:off x="11331018" y="4092468"/>
            <a:ext cx="757952" cy="377540"/>
          </a:xfrm>
          <a:prstGeom prst="rect">
            <a:avLst/>
          </a:prstGeom>
          <a:noFill/>
        </p:spPr>
        <p:txBody>
          <a:bodyPr wrap="none" lIns="0" tIns="0" rIns="0" bIns="0" rtlCol="0">
            <a:noAutofit/>
          </a:bodyPr>
          <a:lstStyle/>
          <a:p>
            <a:pPr marL="177800" indent="-177800" algn="ctr">
              <a:lnSpc>
                <a:spcPct val="113000"/>
              </a:lnSpc>
              <a:spcAft>
                <a:spcPts val="60"/>
              </a:spcAft>
            </a:pPr>
            <a:r>
              <a:rPr lang="en-GB" sz="1000" b="1" dirty="0" smtClean="0">
                <a:solidFill>
                  <a:schemeClr val="accent2"/>
                </a:solidFill>
              </a:rPr>
              <a:t>Business review</a:t>
            </a:r>
          </a:p>
        </p:txBody>
      </p:sp>
      <p:sp>
        <p:nvSpPr>
          <p:cNvPr id="141" name="5-Point Star 140"/>
          <p:cNvSpPr/>
          <p:nvPr/>
        </p:nvSpPr>
        <p:spPr>
          <a:xfrm>
            <a:off x="11504964" y="4330260"/>
            <a:ext cx="470781" cy="353086"/>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TextBox 64"/>
          <p:cNvSpPr txBox="1"/>
          <p:nvPr/>
        </p:nvSpPr>
        <p:spPr>
          <a:xfrm>
            <a:off x="-456728" y="4111516"/>
            <a:ext cx="2062341" cy="790574"/>
          </a:xfrm>
          <a:prstGeom prst="rect">
            <a:avLst/>
          </a:prstGeom>
          <a:noFill/>
        </p:spPr>
        <p:txBody>
          <a:bodyPr wrap="square" lIns="0" tIns="0" rIns="0" bIns="0" rtlCol="0" anchor="ctr">
            <a:noAutofit/>
          </a:bodyPr>
          <a:lstStyle/>
          <a:p>
            <a:pPr algn="ctr">
              <a:lnSpc>
                <a:spcPct val="113000"/>
              </a:lnSpc>
              <a:spcAft>
                <a:spcPts val="60"/>
              </a:spcAft>
            </a:pPr>
            <a:r>
              <a:rPr lang="en-US" sz="1050" b="1" dirty="0"/>
              <a:t>Proactive </a:t>
            </a:r>
            <a:endParaRPr lang="en-US" sz="1050" b="1" dirty="0" smtClean="0"/>
          </a:p>
          <a:p>
            <a:pPr algn="ctr">
              <a:lnSpc>
                <a:spcPct val="113000"/>
              </a:lnSpc>
              <a:spcAft>
                <a:spcPts val="60"/>
              </a:spcAft>
            </a:pPr>
            <a:r>
              <a:rPr lang="en-US" sz="1050" b="1" dirty="0" smtClean="0"/>
              <a:t>preventive </a:t>
            </a:r>
          </a:p>
          <a:p>
            <a:pPr algn="ctr">
              <a:lnSpc>
                <a:spcPct val="113000"/>
              </a:lnSpc>
              <a:spcAft>
                <a:spcPts val="60"/>
              </a:spcAft>
            </a:pPr>
            <a:r>
              <a:rPr lang="en-US" sz="1050" b="1" dirty="0" smtClean="0"/>
              <a:t>maintenance</a:t>
            </a:r>
          </a:p>
        </p:txBody>
      </p:sp>
      <p:sp>
        <p:nvSpPr>
          <p:cNvPr id="67" name="TextBox 66"/>
          <p:cNvSpPr txBox="1"/>
          <p:nvPr/>
        </p:nvSpPr>
        <p:spPr>
          <a:xfrm>
            <a:off x="-430837" y="2086898"/>
            <a:ext cx="2062341" cy="790574"/>
          </a:xfrm>
          <a:prstGeom prst="rect">
            <a:avLst/>
          </a:prstGeom>
          <a:noFill/>
        </p:spPr>
        <p:txBody>
          <a:bodyPr wrap="square" lIns="0" tIns="0" rIns="0" bIns="0" rtlCol="0" anchor="ctr">
            <a:noAutofit/>
          </a:bodyPr>
          <a:lstStyle/>
          <a:p>
            <a:pPr algn="ctr">
              <a:lnSpc>
                <a:spcPct val="113000"/>
              </a:lnSpc>
              <a:spcAft>
                <a:spcPts val="60"/>
              </a:spcAft>
            </a:pPr>
            <a:r>
              <a:rPr lang="en-US" sz="1050" b="1" dirty="0"/>
              <a:t>Customized </a:t>
            </a:r>
            <a:r>
              <a:rPr lang="en-US" sz="1050" b="1" dirty="0" smtClean="0"/>
              <a:t>user </a:t>
            </a:r>
          </a:p>
          <a:p>
            <a:pPr algn="ctr">
              <a:lnSpc>
                <a:spcPct val="113000"/>
              </a:lnSpc>
              <a:spcAft>
                <a:spcPts val="60"/>
              </a:spcAft>
            </a:pPr>
            <a:r>
              <a:rPr lang="en-US" sz="1050" b="1" dirty="0" smtClean="0"/>
              <a:t>recommendations</a:t>
            </a:r>
          </a:p>
        </p:txBody>
      </p:sp>
      <p:sp>
        <p:nvSpPr>
          <p:cNvPr id="2" name="TextBox 1"/>
          <p:cNvSpPr txBox="1"/>
          <p:nvPr/>
        </p:nvSpPr>
        <p:spPr bwMode="auto">
          <a:xfrm>
            <a:off x="1071929" y="1500700"/>
            <a:ext cx="575479" cy="18466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r>
              <a:rPr lang="en-US" sz="1200" b="1" dirty="0"/>
              <a:t>Jul 2017</a:t>
            </a:r>
            <a:endParaRPr lang="nl-NL" sz="1200" b="1" dirty="0" smtClean="0"/>
          </a:p>
        </p:txBody>
      </p:sp>
      <p:sp>
        <p:nvSpPr>
          <p:cNvPr id="46" name="Chevron 45"/>
          <p:cNvSpPr/>
          <p:nvPr/>
        </p:nvSpPr>
        <p:spPr>
          <a:xfrm>
            <a:off x="1370430" y="4268922"/>
            <a:ext cx="1249742"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a:bodyPr>
          <a:lstStyle/>
          <a:p>
            <a:pPr algn="ctr"/>
            <a:r>
              <a:rPr lang="nl-NL" sz="1000" b="1" dirty="0"/>
              <a:t>Sign off project </a:t>
            </a:r>
            <a:r>
              <a:rPr lang="nl-NL" sz="1000" b="1" dirty="0" smtClean="0"/>
              <a:t>charter</a:t>
            </a:r>
          </a:p>
          <a:p>
            <a:pPr algn="ctr"/>
            <a:r>
              <a:rPr lang="nl-NL" sz="1000" dirty="0" smtClean="0"/>
              <a:t>(Tbc)</a:t>
            </a:r>
          </a:p>
        </p:txBody>
      </p:sp>
      <p:sp>
        <p:nvSpPr>
          <p:cNvPr id="47" name="TextBox 46"/>
          <p:cNvSpPr txBox="1"/>
          <p:nvPr/>
        </p:nvSpPr>
        <p:spPr>
          <a:xfrm>
            <a:off x="1586454" y="4092575"/>
            <a:ext cx="709398"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2</a:t>
            </a:r>
            <a:r>
              <a:rPr lang="en-GB" sz="1000" dirty="0" smtClean="0">
                <a:solidFill>
                  <a:srgbClr val="C00000"/>
                </a:solidFill>
              </a:rPr>
              <a:t> weeks</a:t>
            </a:r>
            <a:endParaRPr lang="en-US" sz="1000" dirty="0" smtClean="0">
              <a:solidFill>
                <a:srgbClr val="C00000"/>
              </a:solidFill>
            </a:endParaRPr>
          </a:p>
        </p:txBody>
      </p:sp>
      <p:sp>
        <p:nvSpPr>
          <p:cNvPr id="88" name="Chevron 87"/>
          <p:cNvSpPr/>
          <p:nvPr/>
        </p:nvSpPr>
        <p:spPr>
          <a:xfrm>
            <a:off x="2423592" y="4268922"/>
            <a:ext cx="1477972"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Data </a:t>
            </a:r>
            <a:r>
              <a:rPr lang="nl-NL" sz="1000" b="1" dirty="0" smtClean="0"/>
              <a:t>Collection</a:t>
            </a:r>
          </a:p>
          <a:p>
            <a:pPr algn="ctr"/>
            <a:r>
              <a:rPr lang="nl-NL" sz="1000" dirty="0" smtClean="0"/>
              <a:t>(Tbc)</a:t>
            </a:r>
            <a:endParaRPr lang="en-US" sz="1000" dirty="0">
              <a:solidFill>
                <a:schemeClr val="bg1"/>
              </a:solidFill>
            </a:endParaRPr>
          </a:p>
        </p:txBody>
      </p:sp>
      <p:sp>
        <p:nvSpPr>
          <p:cNvPr id="89" name="TextBox 88"/>
          <p:cNvSpPr txBox="1"/>
          <p:nvPr/>
        </p:nvSpPr>
        <p:spPr>
          <a:xfrm>
            <a:off x="2567608" y="4107720"/>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2</a:t>
            </a:r>
            <a:r>
              <a:rPr lang="en-GB" sz="1000" dirty="0" smtClean="0">
                <a:solidFill>
                  <a:srgbClr val="C00000"/>
                </a:solidFill>
              </a:rPr>
              <a:t> weeks</a:t>
            </a:r>
            <a:endParaRPr lang="en-US" sz="1000" dirty="0" smtClean="0">
              <a:solidFill>
                <a:srgbClr val="C00000"/>
              </a:solidFill>
            </a:endParaRPr>
          </a:p>
        </p:txBody>
      </p:sp>
      <p:sp>
        <p:nvSpPr>
          <p:cNvPr id="96" name="Chevron 95"/>
          <p:cNvSpPr/>
          <p:nvPr/>
        </p:nvSpPr>
        <p:spPr>
          <a:xfrm>
            <a:off x="3719736" y="4268922"/>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Data Extraction &amp; </a:t>
            </a:r>
            <a:r>
              <a:rPr lang="nl-NL" sz="1000" b="1" dirty="0" smtClean="0"/>
              <a:t>Exploration</a:t>
            </a:r>
          </a:p>
          <a:p>
            <a:pPr algn="ctr"/>
            <a:r>
              <a:rPr lang="nl-NL" sz="1000" dirty="0" smtClean="0"/>
              <a:t>(Tbc)</a:t>
            </a:r>
            <a:endParaRPr lang="en-US" sz="1000" dirty="0">
              <a:solidFill>
                <a:schemeClr val="bg1"/>
              </a:solidFill>
            </a:endParaRPr>
          </a:p>
        </p:txBody>
      </p:sp>
      <p:sp>
        <p:nvSpPr>
          <p:cNvPr id="97" name="TextBox 96"/>
          <p:cNvSpPr txBox="1"/>
          <p:nvPr/>
        </p:nvSpPr>
        <p:spPr>
          <a:xfrm>
            <a:off x="4107848" y="4107719"/>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4</a:t>
            </a:r>
            <a:r>
              <a:rPr lang="en-GB" sz="1000" dirty="0" smtClean="0">
                <a:solidFill>
                  <a:srgbClr val="C00000"/>
                </a:solidFill>
              </a:rPr>
              <a:t> weeks</a:t>
            </a:r>
            <a:endParaRPr lang="en-US" sz="1000" dirty="0" smtClean="0">
              <a:solidFill>
                <a:srgbClr val="C00000"/>
              </a:solidFill>
            </a:endParaRPr>
          </a:p>
        </p:txBody>
      </p:sp>
      <p:sp>
        <p:nvSpPr>
          <p:cNvPr id="159" name="TextBox 158"/>
          <p:cNvSpPr txBox="1"/>
          <p:nvPr/>
        </p:nvSpPr>
        <p:spPr bwMode="auto">
          <a:xfrm>
            <a:off x="5739625" y="1516142"/>
            <a:ext cx="623569" cy="18466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r>
              <a:rPr lang="en-US" sz="1200" b="1" dirty="0"/>
              <a:t>Oct 2017</a:t>
            </a:r>
            <a:endParaRPr lang="nl-NL" sz="1200" b="1" dirty="0" smtClean="0"/>
          </a:p>
        </p:txBody>
      </p:sp>
      <p:sp>
        <p:nvSpPr>
          <p:cNvPr id="91" name="TextBox 90"/>
          <p:cNvSpPr txBox="1"/>
          <p:nvPr/>
        </p:nvSpPr>
        <p:spPr bwMode="auto">
          <a:xfrm>
            <a:off x="839416" y="1268760"/>
            <a:ext cx="391774" cy="18466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r>
              <a:rPr lang="en-US" sz="1200" b="1" dirty="0" smtClean="0"/>
              <a:t>Today</a:t>
            </a:r>
            <a:endParaRPr lang="nl-NL" sz="1200" b="1" dirty="0" smtClean="0"/>
          </a:p>
        </p:txBody>
      </p:sp>
      <p:cxnSp>
        <p:nvCxnSpPr>
          <p:cNvPr id="4" name="Straight Connector 3"/>
          <p:cNvCxnSpPr/>
          <p:nvPr/>
        </p:nvCxnSpPr>
        <p:spPr>
          <a:xfrm flipH="1">
            <a:off x="1107326" y="1453426"/>
            <a:ext cx="12665" cy="521720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bwMode="auto">
          <a:xfrm>
            <a:off x="11074629" y="1516142"/>
            <a:ext cx="637995" cy="18466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r>
              <a:rPr lang="en-US" sz="1200" b="1" dirty="0" smtClean="0"/>
              <a:t>Dec 2017</a:t>
            </a:r>
            <a:endParaRPr lang="nl-NL" sz="1200" b="1" dirty="0" smtClean="0"/>
          </a:p>
        </p:txBody>
      </p:sp>
      <p:sp>
        <p:nvSpPr>
          <p:cNvPr id="120" name="Chevron 119"/>
          <p:cNvSpPr/>
          <p:nvPr/>
        </p:nvSpPr>
        <p:spPr>
          <a:xfrm>
            <a:off x="7152544" y="4269600"/>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smtClean="0"/>
              <a:t>Modelling </a:t>
            </a:r>
          </a:p>
          <a:p>
            <a:pPr algn="ctr"/>
            <a:r>
              <a:rPr lang="nl-NL" sz="1000" dirty="0" smtClean="0"/>
              <a:t>(Tbc)</a:t>
            </a:r>
            <a:endParaRPr lang="en-US" sz="1000" dirty="0">
              <a:solidFill>
                <a:schemeClr val="bg1"/>
              </a:solidFill>
            </a:endParaRPr>
          </a:p>
        </p:txBody>
      </p:sp>
      <p:sp>
        <p:nvSpPr>
          <p:cNvPr id="121" name="TextBox 120"/>
          <p:cNvSpPr txBox="1"/>
          <p:nvPr/>
        </p:nvSpPr>
        <p:spPr>
          <a:xfrm>
            <a:off x="7540656" y="4088012"/>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smtClean="0">
                <a:solidFill>
                  <a:srgbClr val="C00000"/>
                </a:solidFill>
              </a:rPr>
              <a:t>6 weeks</a:t>
            </a:r>
            <a:endParaRPr lang="en-US" sz="1000" dirty="0" smtClean="0">
              <a:solidFill>
                <a:srgbClr val="C00000"/>
              </a:solidFill>
            </a:endParaRPr>
          </a:p>
        </p:txBody>
      </p:sp>
      <p:sp>
        <p:nvSpPr>
          <p:cNvPr id="128" name="Chevron 127"/>
          <p:cNvSpPr/>
          <p:nvPr/>
        </p:nvSpPr>
        <p:spPr>
          <a:xfrm>
            <a:off x="9576600" y="4258660"/>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smtClean="0"/>
              <a:t>Real-time integration with FitCar platform</a:t>
            </a:r>
          </a:p>
          <a:p>
            <a:pPr algn="ctr"/>
            <a:r>
              <a:rPr lang="nl-NL" sz="1000" dirty="0" smtClean="0"/>
              <a:t>(Tbc)</a:t>
            </a:r>
            <a:endParaRPr lang="en-US" sz="1000" dirty="0">
              <a:solidFill>
                <a:schemeClr val="bg1"/>
              </a:solidFill>
            </a:endParaRPr>
          </a:p>
        </p:txBody>
      </p:sp>
      <p:sp>
        <p:nvSpPr>
          <p:cNvPr id="131" name="TextBox 130"/>
          <p:cNvSpPr txBox="1"/>
          <p:nvPr/>
        </p:nvSpPr>
        <p:spPr>
          <a:xfrm>
            <a:off x="9964712" y="4077072"/>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8</a:t>
            </a:r>
            <a:r>
              <a:rPr lang="en-GB" sz="1000" dirty="0" smtClean="0">
                <a:solidFill>
                  <a:srgbClr val="C00000"/>
                </a:solidFill>
              </a:rPr>
              <a:t> weeks</a:t>
            </a:r>
            <a:endParaRPr lang="en-US" sz="1000" dirty="0" smtClean="0">
              <a:solidFill>
                <a:srgbClr val="C00000"/>
              </a:solidFill>
            </a:endParaRPr>
          </a:p>
        </p:txBody>
      </p:sp>
      <p:sp>
        <p:nvSpPr>
          <p:cNvPr id="143" name="Chevron 142"/>
          <p:cNvSpPr/>
          <p:nvPr/>
        </p:nvSpPr>
        <p:spPr>
          <a:xfrm>
            <a:off x="5447928" y="4268922"/>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Refine use case</a:t>
            </a:r>
            <a:endParaRPr lang="nl-NL" sz="1000" b="1" dirty="0" smtClean="0"/>
          </a:p>
          <a:p>
            <a:pPr algn="ctr"/>
            <a:r>
              <a:rPr lang="nl-NL" sz="1000" dirty="0" smtClean="0"/>
              <a:t>(Tbc)</a:t>
            </a:r>
            <a:endParaRPr lang="en-US" sz="1000" dirty="0">
              <a:solidFill>
                <a:schemeClr val="bg1"/>
              </a:solidFill>
            </a:endParaRPr>
          </a:p>
        </p:txBody>
      </p:sp>
      <p:sp>
        <p:nvSpPr>
          <p:cNvPr id="144" name="TextBox 143"/>
          <p:cNvSpPr txBox="1"/>
          <p:nvPr/>
        </p:nvSpPr>
        <p:spPr>
          <a:xfrm>
            <a:off x="5836040" y="4087334"/>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4</a:t>
            </a:r>
            <a:r>
              <a:rPr lang="en-GB" sz="1000" dirty="0" smtClean="0">
                <a:solidFill>
                  <a:srgbClr val="C00000"/>
                </a:solidFill>
              </a:rPr>
              <a:t> weeks</a:t>
            </a:r>
            <a:endParaRPr lang="en-US" sz="1000" dirty="0" smtClean="0">
              <a:solidFill>
                <a:srgbClr val="C00000"/>
              </a:solidFill>
            </a:endParaRPr>
          </a:p>
        </p:txBody>
      </p:sp>
      <p:sp>
        <p:nvSpPr>
          <p:cNvPr id="44" name="TextBox 43"/>
          <p:cNvSpPr txBox="1"/>
          <p:nvPr/>
        </p:nvSpPr>
        <p:spPr>
          <a:xfrm>
            <a:off x="8898598" y="4073345"/>
            <a:ext cx="757952" cy="377540"/>
          </a:xfrm>
          <a:prstGeom prst="rect">
            <a:avLst/>
          </a:prstGeom>
          <a:noFill/>
        </p:spPr>
        <p:txBody>
          <a:bodyPr wrap="none" lIns="0" tIns="0" rIns="0" bIns="0" rtlCol="0">
            <a:noAutofit/>
          </a:bodyPr>
          <a:lstStyle/>
          <a:p>
            <a:pPr marL="177800" indent="-177800" algn="ctr">
              <a:lnSpc>
                <a:spcPct val="113000"/>
              </a:lnSpc>
              <a:spcAft>
                <a:spcPts val="60"/>
              </a:spcAft>
            </a:pPr>
            <a:r>
              <a:rPr lang="en-GB" sz="1000" b="1" dirty="0" smtClean="0">
                <a:solidFill>
                  <a:schemeClr val="accent2"/>
                </a:solidFill>
              </a:rPr>
              <a:t>Business review</a:t>
            </a:r>
          </a:p>
        </p:txBody>
      </p:sp>
      <p:sp>
        <p:nvSpPr>
          <p:cNvPr id="45" name="5-Point Star 44"/>
          <p:cNvSpPr/>
          <p:nvPr/>
        </p:nvSpPr>
        <p:spPr>
          <a:xfrm>
            <a:off x="9072544" y="4311137"/>
            <a:ext cx="470781" cy="353086"/>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TextBox 47"/>
          <p:cNvSpPr txBox="1"/>
          <p:nvPr/>
        </p:nvSpPr>
        <p:spPr>
          <a:xfrm>
            <a:off x="11304060" y="2049443"/>
            <a:ext cx="757952" cy="377540"/>
          </a:xfrm>
          <a:prstGeom prst="rect">
            <a:avLst/>
          </a:prstGeom>
          <a:noFill/>
        </p:spPr>
        <p:txBody>
          <a:bodyPr wrap="none" lIns="0" tIns="0" rIns="0" bIns="0" rtlCol="0">
            <a:noAutofit/>
          </a:bodyPr>
          <a:lstStyle/>
          <a:p>
            <a:pPr marL="177800" indent="-177800" algn="ctr">
              <a:lnSpc>
                <a:spcPct val="113000"/>
              </a:lnSpc>
              <a:spcAft>
                <a:spcPts val="60"/>
              </a:spcAft>
            </a:pPr>
            <a:r>
              <a:rPr lang="en-GB" sz="1000" b="1" dirty="0" smtClean="0">
                <a:solidFill>
                  <a:schemeClr val="accent2"/>
                </a:solidFill>
              </a:rPr>
              <a:t>Business review</a:t>
            </a:r>
          </a:p>
        </p:txBody>
      </p:sp>
      <p:sp>
        <p:nvSpPr>
          <p:cNvPr id="49" name="5-Point Star 48"/>
          <p:cNvSpPr/>
          <p:nvPr/>
        </p:nvSpPr>
        <p:spPr>
          <a:xfrm>
            <a:off x="11478006" y="2287235"/>
            <a:ext cx="470781" cy="353086"/>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Chevron 49"/>
          <p:cNvSpPr/>
          <p:nvPr/>
        </p:nvSpPr>
        <p:spPr>
          <a:xfrm>
            <a:off x="1343472" y="2225897"/>
            <a:ext cx="1249742"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a:bodyPr>
          <a:lstStyle/>
          <a:p>
            <a:pPr algn="ctr"/>
            <a:r>
              <a:rPr lang="nl-NL" sz="1000" b="1" dirty="0"/>
              <a:t>Sign off project </a:t>
            </a:r>
            <a:r>
              <a:rPr lang="nl-NL" sz="1000" b="1" dirty="0" smtClean="0"/>
              <a:t>charter</a:t>
            </a:r>
          </a:p>
          <a:p>
            <a:pPr algn="ctr"/>
            <a:r>
              <a:rPr lang="nl-NL" sz="1000" dirty="0" smtClean="0"/>
              <a:t>(Tbc)</a:t>
            </a:r>
          </a:p>
        </p:txBody>
      </p:sp>
      <p:sp>
        <p:nvSpPr>
          <p:cNvPr id="51" name="TextBox 50"/>
          <p:cNvSpPr txBox="1"/>
          <p:nvPr/>
        </p:nvSpPr>
        <p:spPr>
          <a:xfrm>
            <a:off x="1559496" y="2049550"/>
            <a:ext cx="709398"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2</a:t>
            </a:r>
            <a:r>
              <a:rPr lang="en-GB" sz="1000" dirty="0" smtClean="0">
                <a:solidFill>
                  <a:srgbClr val="C00000"/>
                </a:solidFill>
              </a:rPr>
              <a:t> weeks</a:t>
            </a:r>
            <a:endParaRPr lang="en-US" sz="1000" dirty="0" smtClean="0">
              <a:solidFill>
                <a:srgbClr val="C00000"/>
              </a:solidFill>
            </a:endParaRPr>
          </a:p>
        </p:txBody>
      </p:sp>
      <p:sp>
        <p:nvSpPr>
          <p:cNvPr id="52" name="Chevron 51"/>
          <p:cNvSpPr/>
          <p:nvPr/>
        </p:nvSpPr>
        <p:spPr>
          <a:xfrm>
            <a:off x="2396634" y="2225897"/>
            <a:ext cx="1477972"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Data </a:t>
            </a:r>
            <a:r>
              <a:rPr lang="nl-NL" sz="1000" b="1" dirty="0" smtClean="0"/>
              <a:t>Collection</a:t>
            </a:r>
          </a:p>
          <a:p>
            <a:pPr algn="ctr"/>
            <a:r>
              <a:rPr lang="nl-NL" sz="1000" dirty="0" smtClean="0"/>
              <a:t>(Tbc)</a:t>
            </a:r>
            <a:endParaRPr lang="en-US" sz="1000" dirty="0">
              <a:solidFill>
                <a:schemeClr val="bg1"/>
              </a:solidFill>
            </a:endParaRPr>
          </a:p>
        </p:txBody>
      </p:sp>
      <p:sp>
        <p:nvSpPr>
          <p:cNvPr id="53" name="TextBox 52"/>
          <p:cNvSpPr txBox="1"/>
          <p:nvPr/>
        </p:nvSpPr>
        <p:spPr>
          <a:xfrm>
            <a:off x="2540650" y="2064695"/>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2</a:t>
            </a:r>
            <a:r>
              <a:rPr lang="en-GB" sz="1000" dirty="0" smtClean="0">
                <a:solidFill>
                  <a:srgbClr val="C00000"/>
                </a:solidFill>
              </a:rPr>
              <a:t> weeks</a:t>
            </a:r>
            <a:endParaRPr lang="en-US" sz="1000" dirty="0" smtClean="0">
              <a:solidFill>
                <a:srgbClr val="C00000"/>
              </a:solidFill>
            </a:endParaRPr>
          </a:p>
        </p:txBody>
      </p:sp>
      <p:sp>
        <p:nvSpPr>
          <p:cNvPr id="54" name="Chevron 53"/>
          <p:cNvSpPr/>
          <p:nvPr/>
        </p:nvSpPr>
        <p:spPr>
          <a:xfrm>
            <a:off x="3692778" y="2225897"/>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Data Extraction &amp; </a:t>
            </a:r>
            <a:r>
              <a:rPr lang="nl-NL" sz="1000" b="1" dirty="0" smtClean="0"/>
              <a:t>Exploration</a:t>
            </a:r>
          </a:p>
          <a:p>
            <a:pPr algn="ctr"/>
            <a:r>
              <a:rPr lang="nl-NL" sz="1000" dirty="0" smtClean="0"/>
              <a:t>(Tbc)</a:t>
            </a:r>
            <a:endParaRPr lang="en-US" sz="1000" dirty="0">
              <a:solidFill>
                <a:schemeClr val="bg1"/>
              </a:solidFill>
            </a:endParaRPr>
          </a:p>
        </p:txBody>
      </p:sp>
      <p:sp>
        <p:nvSpPr>
          <p:cNvPr id="55" name="TextBox 54"/>
          <p:cNvSpPr txBox="1"/>
          <p:nvPr/>
        </p:nvSpPr>
        <p:spPr>
          <a:xfrm>
            <a:off x="4080890" y="2064694"/>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4</a:t>
            </a:r>
            <a:r>
              <a:rPr lang="en-GB" sz="1000" dirty="0" smtClean="0">
                <a:solidFill>
                  <a:srgbClr val="C00000"/>
                </a:solidFill>
              </a:rPr>
              <a:t> weeks</a:t>
            </a:r>
            <a:endParaRPr lang="en-US" sz="1000" dirty="0" smtClean="0">
              <a:solidFill>
                <a:srgbClr val="C00000"/>
              </a:solidFill>
            </a:endParaRPr>
          </a:p>
        </p:txBody>
      </p:sp>
      <p:sp>
        <p:nvSpPr>
          <p:cNvPr id="56" name="Chevron 55"/>
          <p:cNvSpPr/>
          <p:nvPr/>
        </p:nvSpPr>
        <p:spPr>
          <a:xfrm>
            <a:off x="7125586" y="2226575"/>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smtClean="0"/>
              <a:t>Modelling </a:t>
            </a:r>
          </a:p>
          <a:p>
            <a:pPr algn="ctr"/>
            <a:r>
              <a:rPr lang="nl-NL" sz="1000" dirty="0" smtClean="0"/>
              <a:t>(Tbc)</a:t>
            </a:r>
            <a:endParaRPr lang="en-US" sz="1000" dirty="0">
              <a:solidFill>
                <a:schemeClr val="bg1"/>
              </a:solidFill>
            </a:endParaRPr>
          </a:p>
        </p:txBody>
      </p:sp>
      <p:sp>
        <p:nvSpPr>
          <p:cNvPr id="57" name="TextBox 56"/>
          <p:cNvSpPr txBox="1"/>
          <p:nvPr/>
        </p:nvSpPr>
        <p:spPr>
          <a:xfrm>
            <a:off x="7513698" y="2044987"/>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smtClean="0">
                <a:solidFill>
                  <a:srgbClr val="C00000"/>
                </a:solidFill>
              </a:rPr>
              <a:t>6 weeks</a:t>
            </a:r>
            <a:endParaRPr lang="en-US" sz="1000" dirty="0" smtClean="0">
              <a:solidFill>
                <a:srgbClr val="C00000"/>
              </a:solidFill>
            </a:endParaRPr>
          </a:p>
        </p:txBody>
      </p:sp>
      <p:sp>
        <p:nvSpPr>
          <p:cNvPr id="58" name="Chevron 57"/>
          <p:cNvSpPr/>
          <p:nvPr/>
        </p:nvSpPr>
        <p:spPr>
          <a:xfrm>
            <a:off x="9549642" y="2215635"/>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smtClean="0"/>
              <a:t>Real-time integration with FitCar platform</a:t>
            </a:r>
          </a:p>
          <a:p>
            <a:pPr algn="ctr"/>
            <a:r>
              <a:rPr lang="nl-NL" sz="1000" dirty="0" smtClean="0"/>
              <a:t>(Tbc)</a:t>
            </a:r>
            <a:endParaRPr lang="en-US" sz="1000" dirty="0">
              <a:solidFill>
                <a:schemeClr val="bg1"/>
              </a:solidFill>
            </a:endParaRPr>
          </a:p>
        </p:txBody>
      </p:sp>
      <p:sp>
        <p:nvSpPr>
          <p:cNvPr id="59" name="TextBox 58"/>
          <p:cNvSpPr txBox="1"/>
          <p:nvPr/>
        </p:nvSpPr>
        <p:spPr>
          <a:xfrm>
            <a:off x="9937754" y="2034047"/>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8</a:t>
            </a:r>
            <a:r>
              <a:rPr lang="en-GB" sz="1000" dirty="0" smtClean="0">
                <a:solidFill>
                  <a:srgbClr val="C00000"/>
                </a:solidFill>
              </a:rPr>
              <a:t> weeks</a:t>
            </a:r>
            <a:endParaRPr lang="en-US" sz="1000" dirty="0" smtClean="0">
              <a:solidFill>
                <a:srgbClr val="C00000"/>
              </a:solidFill>
            </a:endParaRPr>
          </a:p>
        </p:txBody>
      </p:sp>
      <p:sp>
        <p:nvSpPr>
          <p:cNvPr id="60" name="Chevron 59"/>
          <p:cNvSpPr/>
          <p:nvPr/>
        </p:nvSpPr>
        <p:spPr>
          <a:xfrm>
            <a:off x="5420970" y="2225897"/>
            <a:ext cx="1920000" cy="512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1000" b="1" dirty="0"/>
              <a:t>Refine use case</a:t>
            </a:r>
            <a:endParaRPr lang="nl-NL" sz="1000" b="1" dirty="0" smtClean="0"/>
          </a:p>
          <a:p>
            <a:pPr algn="ctr"/>
            <a:r>
              <a:rPr lang="nl-NL" sz="1000" dirty="0" smtClean="0"/>
              <a:t>(Tbc)</a:t>
            </a:r>
            <a:endParaRPr lang="en-US" sz="1000" dirty="0">
              <a:solidFill>
                <a:schemeClr val="bg1"/>
              </a:solidFill>
            </a:endParaRPr>
          </a:p>
        </p:txBody>
      </p:sp>
      <p:sp>
        <p:nvSpPr>
          <p:cNvPr id="61" name="TextBox 60"/>
          <p:cNvSpPr txBox="1"/>
          <p:nvPr/>
        </p:nvSpPr>
        <p:spPr>
          <a:xfrm>
            <a:off x="5809082" y="2044309"/>
            <a:ext cx="1089860" cy="277092"/>
          </a:xfrm>
          <a:prstGeom prst="rect">
            <a:avLst/>
          </a:prstGeom>
          <a:noFill/>
        </p:spPr>
        <p:txBody>
          <a:bodyPr wrap="square" lIns="0" tIns="0" rIns="0" bIns="0" rtlCol="0">
            <a:noAutofit/>
          </a:bodyPr>
          <a:lstStyle/>
          <a:p>
            <a:pPr marL="177800" indent="-177800" algn="ctr">
              <a:lnSpc>
                <a:spcPct val="113000"/>
              </a:lnSpc>
              <a:spcAft>
                <a:spcPts val="60"/>
              </a:spcAft>
            </a:pPr>
            <a:r>
              <a:rPr lang="en-GB" sz="1000" dirty="0">
                <a:solidFill>
                  <a:srgbClr val="C00000"/>
                </a:solidFill>
              </a:rPr>
              <a:t>4</a:t>
            </a:r>
            <a:r>
              <a:rPr lang="en-GB" sz="1000" dirty="0" smtClean="0">
                <a:solidFill>
                  <a:srgbClr val="C00000"/>
                </a:solidFill>
              </a:rPr>
              <a:t> weeks</a:t>
            </a:r>
            <a:endParaRPr lang="en-US" sz="1000" dirty="0" smtClean="0">
              <a:solidFill>
                <a:srgbClr val="C00000"/>
              </a:solidFill>
            </a:endParaRPr>
          </a:p>
        </p:txBody>
      </p:sp>
      <p:sp>
        <p:nvSpPr>
          <p:cNvPr id="63" name="TextBox 62"/>
          <p:cNvSpPr txBox="1"/>
          <p:nvPr/>
        </p:nvSpPr>
        <p:spPr>
          <a:xfrm>
            <a:off x="8871640" y="2030320"/>
            <a:ext cx="757952" cy="377540"/>
          </a:xfrm>
          <a:prstGeom prst="rect">
            <a:avLst/>
          </a:prstGeom>
          <a:noFill/>
        </p:spPr>
        <p:txBody>
          <a:bodyPr wrap="none" lIns="0" tIns="0" rIns="0" bIns="0" rtlCol="0">
            <a:noAutofit/>
          </a:bodyPr>
          <a:lstStyle/>
          <a:p>
            <a:pPr marL="177800" indent="-177800" algn="ctr">
              <a:lnSpc>
                <a:spcPct val="113000"/>
              </a:lnSpc>
              <a:spcAft>
                <a:spcPts val="60"/>
              </a:spcAft>
            </a:pPr>
            <a:r>
              <a:rPr lang="en-GB" sz="1000" b="1" dirty="0" smtClean="0">
                <a:solidFill>
                  <a:schemeClr val="accent2"/>
                </a:solidFill>
              </a:rPr>
              <a:t>Business review</a:t>
            </a:r>
          </a:p>
        </p:txBody>
      </p:sp>
      <p:sp>
        <p:nvSpPr>
          <p:cNvPr id="64" name="5-Point Star 63"/>
          <p:cNvSpPr/>
          <p:nvPr/>
        </p:nvSpPr>
        <p:spPr>
          <a:xfrm>
            <a:off x="9045586" y="2268112"/>
            <a:ext cx="470781" cy="353086"/>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ounded Rectangle 65"/>
          <p:cNvSpPr/>
          <p:nvPr/>
        </p:nvSpPr>
        <p:spPr>
          <a:xfrm>
            <a:off x="335360" y="5805264"/>
            <a:ext cx="11521280" cy="864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During</a:t>
            </a:r>
            <a:r>
              <a:rPr lang="en-US" sz="1800" b="1" dirty="0"/>
              <a:t> </a:t>
            </a:r>
            <a:r>
              <a:rPr lang="en-US" sz="1800" b="1" dirty="0" smtClean="0"/>
              <a:t>Data Exploration</a:t>
            </a:r>
            <a:r>
              <a:rPr lang="en-US" sz="1800" b="1" dirty="0"/>
              <a:t>, we will perform a detailed feasibility assessment for the </a:t>
            </a:r>
            <a:r>
              <a:rPr lang="en-US" sz="1800" b="1" dirty="0" smtClean="0"/>
              <a:t>use</a:t>
            </a:r>
            <a:r>
              <a:rPr lang="en-US" sz="1800" b="1" dirty="0"/>
              <a:t> </a:t>
            </a:r>
            <a:r>
              <a:rPr lang="en-US" sz="1800" b="1" dirty="0" smtClean="0"/>
              <a:t>cases. </a:t>
            </a:r>
            <a:r>
              <a:rPr lang="en-US" sz="1800" b="1" dirty="0"/>
              <a:t>For preventive maintenance, </a:t>
            </a:r>
            <a:r>
              <a:rPr lang="en-US" sz="1800" b="1" dirty="0" smtClean="0"/>
              <a:t>we</a:t>
            </a:r>
            <a:r>
              <a:rPr lang="en-US" sz="1800" b="1" dirty="0"/>
              <a:t> </a:t>
            </a:r>
            <a:r>
              <a:rPr lang="en-US" sz="1800" b="1" dirty="0" smtClean="0"/>
              <a:t>expect </a:t>
            </a:r>
            <a:r>
              <a:rPr lang="en-US" sz="1800" b="1" dirty="0"/>
              <a:t>we will need </a:t>
            </a:r>
            <a:r>
              <a:rPr lang="en-US" sz="1800" b="1" dirty="0" smtClean="0"/>
              <a:t>historical </a:t>
            </a:r>
            <a:r>
              <a:rPr lang="en-US" sz="1800" b="1" dirty="0"/>
              <a:t>data to be able to predict optimal time for maintenance. For Drivers' recommendations we expect less data to </a:t>
            </a:r>
            <a:r>
              <a:rPr lang="en-US" sz="1800" b="1" dirty="0" smtClean="0"/>
              <a:t>be</a:t>
            </a:r>
            <a:r>
              <a:rPr lang="en-US" sz="1800" b="1" dirty="0"/>
              <a:t> </a:t>
            </a:r>
            <a:r>
              <a:rPr lang="en-US" sz="1800" b="1" dirty="0" smtClean="0"/>
              <a:t>required.</a:t>
            </a:r>
            <a:endParaRPr lang="nl-NL" sz="1800" b="1" dirty="0"/>
          </a:p>
        </p:txBody>
      </p:sp>
    </p:spTree>
    <p:extLst>
      <p:ext uri="{BB962C8B-B14F-4D97-AF65-F5344CB8AC3E}">
        <p14:creationId xmlns:p14="http://schemas.microsoft.com/office/powerpoint/2010/main" val="912032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FitCar</a:t>
            </a:r>
            <a:r>
              <a:rPr lang="en-GB" dirty="0"/>
              <a:t> </a:t>
            </a:r>
            <a:r>
              <a:rPr lang="en-GB" dirty="0" smtClean="0"/>
              <a:t>AA</a:t>
            </a:r>
            <a:r>
              <a:rPr lang="en-GB" dirty="0"/>
              <a:t> </a:t>
            </a:r>
            <a:r>
              <a:rPr lang="en-GB" dirty="0" err="1" smtClean="0"/>
              <a:t>PoC</a:t>
            </a:r>
            <a:r>
              <a:rPr lang="en-GB" dirty="0" smtClean="0"/>
              <a:t> – cost-breakdown</a:t>
            </a:r>
            <a:endParaRPr lang="nl-NL" dirty="0"/>
          </a:p>
        </p:txBody>
      </p:sp>
      <p:sp>
        <p:nvSpPr>
          <p:cNvPr id="4" name="Date Placeholder 3"/>
          <p:cNvSpPr>
            <a:spLocks noGrp="1"/>
          </p:cNvSpPr>
          <p:nvPr>
            <p:ph type="dt" sz="half" idx="2"/>
          </p:nvPr>
        </p:nvSpPr>
        <p:spPr/>
        <p:txBody>
          <a:bodyPr/>
          <a:lstStyle/>
          <a:p>
            <a:pPr>
              <a:defRPr/>
            </a:pPr>
            <a:r>
              <a:rPr lang="en-GB" smtClean="0"/>
              <a:t>Date Month 2016</a:t>
            </a:r>
            <a:endParaRPr lang="en-GB" dirty="0"/>
          </a:p>
        </p:txBody>
      </p:sp>
      <p:sp>
        <p:nvSpPr>
          <p:cNvPr id="5" name="Slide Number Placeholder 4"/>
          <p:cNvSpPr>
            <a:spLocks noGrp="1"/>
          </p:cNvSpPr>
          <p:nvPr>
            <p:ph type="sldNum" sz="quarter" idx="4"/>
          </p:nvPr>
        </p:nvSpPr>
        <p:spPr/>
        <p:txBody>
          <a:bodyPr/>
          <a:lstStyle/>
          <a:p>
            <a:fld id="{D32BAE6A-B452-4007-8177-56DD051636F9}" type="slidenum">
              <a:rPr lang="en-GB" smtClean="0"/>
              <a:pPr/>
              <a:t>7</a:t>
            </a:fld>
            <a:endParaRPr lang="en-GB" dirty="0"/>
          </a:p>
        </p:txBody>
      </p:sp>
      <p:sp>
        <p:nvSpPr>
          <p:cNvPr id="6" name="Footer Placeholder 5"/>
          <p:cNvSpPr>
            <a:spLocks noGrp="1"/>
          </p:cNvSpPr>
          <p:nvPr>
            <p:ph type="ftr" sz="quarter" idx="3"/>
          </p:nvPr>
        </p:nvSpPr>
        <p:spPr/>
        <p:txBody>
          <a:bodyPr/>
          <a:lstStyle/>
          <a:p>
            <a:pPr>
              <a:defRPr/>
            </a:pPr>
            <a:r>
              <a:rPr lang="en-GB" smtClean="0"/>
              <a:t>Footer </a:t>
            </a:r>
            <a:endParaRPr lang="en-GB" dirty="0"/>
          </a:p>
        </p:txBody>
      </p:sp>
      <p:sp>
        <p:nvSpPr>
          <p:cNvPr id="7" name="Content Placeholder 2"/>
          <p:cNvSpPr txBox="1">
            <a:spLocks/>
          </p:cNvSpPr>
          <p:nvPr/>
        </p:nvSpPr>
        <p:spPr bwMode="auto">
          <a:xfrm>
            <a:off x="9192344" y="1916832"/>
            <a:ext cx="2598464" cy="48577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r>
              <a:rPr lang="en-GB" sz="1200" b="1" dirty="0" smtClean="0"/>
              <a:t>Considerations </a:t>
            </a:r>
          </a:p>
          <a:p>
            <a:pPr marL="179388" indent="-179388">
              <a:buFont typeface="Arial" pitchFamily="34" charset="0"/>
              <a:buChar char="•"/>
            </a:pPr>
            <a:endParaRPr lang="en-GB" sz="1050" b="1" dirty="0"/>
          </a:p>
          <a:p>
            <a:pPr marL="287337" lvl="1" indent="-285750">
              <a:buFont typeface="Wingdings" panose="05000000000000000000" pitchFamily="2" charset="2"/>
              <a:buChar char="q"/>
            </a:pPr>
            <a:r>
              <a:rPr lang="en-US" sz="1100" dirty="0" smtClean="0">
                <a:solidFill>
                  <a:srgbClr val="595959"/>
                </a:solidFill>
              </a:rPr>
              <a:t>D1 budget </a:t>
            </a:r>
            <a:r>
              <a:rPr lang="en-US" sz="1100" dirty="0">
                <a:solidFill>
                  <a:srgbClr val="595959"/>
                </a:solidFill>
              </a:rPr>
              <a:t>provided </a:t>
            </a:r>
            <a:r>
              <a:rPr lang="en-US" sz="1100" dirty="0" smtClean="0">
                <a:solidFill>
                  <a:srgbClr val="595959"/>
                </a:solidFill>
              </a:rPr>
              <a:t>by AA CoE</a:t>
            </a:r>
          </a:p>
          <a:p>
            <a:pPr marL="1587" lvl="1"/>
            <a:endParaRPr lang="en-US" sz="1100" dirty="0">
              <a:solidFill>
                <a:srgbClr val="595959"/>
              </a:solidFill>
            </a:endParaRPr>
          </a:p>
          <a:p>
            <a:pPr marL="287337" lvl="1" indent="-285750">
              <a:buFont typeface="Wingdings" panose="05000000000000000000" pitchFamily="2" charset="2"/>
              <a:buChar char="q"/>
            </a:pPr>
            <a:r>
              <a:rPr lang="en-US" sz="1100" dirty="0">
                <a:solidFill>
                  <a:srgbClr val="595959"/>
                </a:solidFill>
              </a:rPr>
              <a:t>Go / No-Go decision for development of </a:t>
            </a:r>
            <a:r>
              <a:rPr lang="en-US" sz="1100" dirty="0" smtClean="0">
                <a:solidFill>
                  <a:srgbClr val="595959"/>
                </a:solidFill>
              </a:rPr>
              <a:t>any scoped opportunity will not be </a:t>
            </a:r>
            <a:r>
              <a:rPr lang="en-US" sz="1100" dirty="0">
                <a:solidFill>
                  <a:srgbClr val="595959"/>
                </a:solidFill>
              </a:rPr>
              <a:t>within the scope of the </a:t>
            </a:r>
            <a:r>
              <a:rPr lang="en-US" sz="1100" dirty="0" smtClean="0">
                <a:solidFill>
                  <a:srgbClr val="595959"/>
                </a:solidFill>
              </a:rPr>
              <a:t>study</a:t>
            </a:r>
          </a:p>
          <a:p>
            <a:pPr marL="1587" lvl="1"/>
            <a:endParaRPr lang="en-GB" sz="1100" dirty="0">
              <a:solidFill>
                <a:srgbClr val="595959"/>
              </a:solidFill>
            </a:endParaRPr>
          </a:p>
          <a:p>
            <a:pPr marL="287337" lvl="1" indent="-285750">
              <a:buFont typeface="Wingdings" panose="05000000000000000000" pitchFamily="2" charset="2"/>
              <a:buChar char="q"/>
            </a:pPr>
            <a:r>
              <a:rPr lang="en-GB" sz="1100" dirty="0" smtClean="0">
                <a:solidFill>
                  <a:srgbClr val="595959"/>
                </a:solidFill>
              </a:rPr>
              <a:t>Business effort to be absorbed by departmental overhead</a:t>
            </a:r>
            <a:endParaRPr lang="en-US" sz="1100" dirty="0">
              <a:solidFill>
                <a:srgbClr val="595959"/>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48987644"/>
              </p:ext>
            </p:extLst>
          </p:nvPr>
        </p:nvGraphicFramePr>
        <p:xfrm>
          <a:off x="2063552" y="1690940"/>
          <a:ext cx="6696744" cy="3754284"/>
        </p:xfrm>
        <a:graphic>
          <a:graphicData uri="http://schemas.openxmlformats.org/drawingml/2006/table">
            <a:tbl>
              <a:tblPr firstRow="1" firstCol="1" bandRow="1">
                <a:tableStyleId>{F5AB1C69-6EDB-4FF4-983F-18BD219EF322}</a:tableStyleId>
              </a:tblPr>
              <a:tblGrid>
                <a:gridCol w="2514077"/>
                <a:gridCol w="2083702"/>
                <a:gridCol w="2098965"/>
              </a:tblGrid>
              <a:tr h="238090">
                <a:tc>
                  <a:txBody>
                    <a:bodyPr/>
                    <a:lstStyle/>
                    <a:p>
                      <a:pPr>
                        <a:spcAft>
                          <a:spcPts val="0"/>
                        </a:spcAft>
                      </a:pPr>
                      <a:r>
                        <a:rPr lang="en-GB" sz="1000" dirty="0">
                          <a:effectLst/>
                        </a:rPr>
                        <a:t>Resource</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a:effectLst/>
                        </a:rPr>
                        <a:t>Role</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Cost ($k)</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dirty="0" smtClean="0">
                          <a:effectLst/>
                        </a:rPr>
                        <a:t>Diego Ferrari</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effectLst/>
                        </a:rPr>
                        <a:t>Opportunity Lead</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solidFill>
                            <a:schemeClr val="dk1"/>
                          </a:solidFill>
                          <a:effectLst/>
                          <a:latin typeface="+mn-lt"/>
                          <a:ea typeface="+mn-ea"/>
                          <a:cs typeface="+mn-cs"/>
                        </a:rPr>
                        <a:t>10</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dirty="0" smtClean="0">
                          <a:effectLst/>
                        </a:rPr>
                        <a:t>Paul Spurgeon</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Project Manager</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3</a:t>
                      </a:r>
                      <a:r>
                        <a:rPr lang="en-GB" sz="1000" dirty="0" smtClean="0">
                          <a:effectLst/>
                        </a:rPr>
                        <a:t>0</a:t>
                      </a:r>
                      <a:endParaRPr lang="nl-NL" sz="1000" dirty="0">
                        <a:solidFill>
                          <a:srgbClr val="365F91"/>
                        </a:solidFill>
                        <a:effectLst/>
                        <a:latin typeface="Calibri"/>
                        <a:ea typeface="Calibri"/>
                        <a:cs typeface="Arial"/>
                      </a:endParaRPr>
                    </a:p>
                  </a:txBody>
                  <a:tcPr marL="68580" marR="68580" marT="0" marB="0"/>
                </a:tc>
              </a:tr>
              <a:tr h="706245">
                <a:tc>
                  <a:txBody>
                    <a:bodyPr/>
                    <a:lstStyle/>
                    <a:p>
                      <a:pPr>
                        <a:spcAft>
                          <a:spcPts val="0"/>
                        </a:spcAft>
                      </a:pPr>
                      <a:r>
                        <a:rPr lang="en-GB" sz="1000" dirty="0" smtClean="0">
                          <a:effectLst/>
                        </a:rPr>
                        <a:t>Winfried Theis (</a:t>
                      </a:r>
                      <a:r>
                        <a:rPr lang="en-GB" sz="1000" dirty="0">
                          <a:effectLst/>
                        </a:rPr>
                        <a:t>supervising), </a:t>
                      </a:r>
                      <a:r>
                        <a:rPr lang="en-GB" sz="1000" dirty="0" smtClean="0">
                          <a:effectLst/>
                        </a:rPr>
                        <a:t>Vasileios Giagkoulas</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Data </a:t>
                      </a:r>
                      <a:r>
                        <a:rPr lang="en-GB" sz="1000" dirty="0" smtClean="0">
                          <a:effectLst/>
                        </a:rPr>
                        <a:t>Science team</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effectLst/>
                        </a:rPr>
                        <a:t>60</a:t>
                      </a:r>
                      <a:endParaRPr lang="nl-NL" sz="1000" dirty="0">
                        <a:solidFill>
                          <a:srgbClr val="365F91"/>
                        </a:solidFill>
                        <a:effectLst/>
                        <a:latin typeface="Calibri"/>
                        <a:ea typeface="Calibri"/>
                        <a:cs typeface="Arial"/>
                      </a:endParaRPr>
                    </a:p>
                  </a:txBody>
                  <a:tcPr marL="68580" marR="68580" marT="0" marB="0"/>
                </a:tc>
              </a:tr>
              <a:tr h="470830">
                <a:tc>
                  <a:txBody>
                    <a:bodyPr/>
                    <a:lstStyle/>
                    <a:p>
                      <a:pPr>
                        <a:spcAft>
                          <a:spcPts val="0"/>
                        </a:spcAft>
                      </a:pPr>
                      <a:r>
                        <a:rPr lang="en-GB" sz="1000" dirty="0">
                          <a:effectLst/>
                        </a:rPr>
                        <a:t>Krishna Somasundaram</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Architect</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a:effectLst/>
                        </a:rPr>
                        <a:t>4</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a:effectLst/>
                        </a:rPr>
                        <a:t>Environment</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solidFill>
                            <a:schemeClr val="dk1"/>
                          </a:solidFill>
                          <a:effectLst/>
                          <a:latin typeface="+mn-lt"/>
                          <a:ea typeface="+mn-ea"/>
                          <a:cs typeface="+mn-cs"/>
                        </a:rPr>
                        <a:t>Machine</a:t>
                      </a:r>
                      <a:r>
                        <a:rPr lang="en-GB" sz="1000" baseline="0" dirty="0" smtClean="0">
                          <a:solidFill>
                            <a:schemeClr val="dk1"/>
                          </a:solidFill>
                          <a:effectLst/>
                          <a:latin typeface="+mn-lt"/>
                          <a:ea typeface="+mn-ea"/>
                          <a:cs typeface="+mn-cs"/>
                        </a:rPr>
                        <a:t> Learning environment for development and back-testing of models</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solidFill>
                            <a:schemeClr val="dk1"/>
                          </a:solidFill>
                          <a:effectLst/>
                          <a:latin typeface="+mn-lt"/>
                          <a:ea typeface="+mn-ea"/>
                          <a:cs typeface="+mn-cs"/>
                        </a:rPr>
                        <a:t>6</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a:effectLst/>
                        </a:rPr>
                        <a:t>Data</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solidFill>
                            <a:schemeClr val="dk1"/>
                          </a:solidFill>
                          <a:effectLst/>
                          <a:latin typeface="+mn-lt"/>
                          <a:ea typeface="+mn-ea"/>
                          <a:cs typeface="+mn-cs"/>
                        </a:rPr>
                        <a:t>We assume no requirement for acquisition </a:t>
                      </a:r>
                      <a:r>
                        <a:rPr lang="en-GB" sz="1000" baseline="0" dirty="0" smtClean="0">
                          <a:solidFill>
                            <a:schemeClr val="dk1"/>
                          </a:solidFill>
                          <a:effectLst/>
                          <a:latin typeface="+mn-lt"/>
                          <a:ea typeface="+mn-ea"/>
                          <a:cs typeface="+mn-cs"/>
                        </a:rPr>
                        <a:t>of external data-sets</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effectLst/>
                        </a:rPr>
                        <a:t>0</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a:effectLst/>
                        </a:rPr>
                        <a:t>Visualization</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effectLst/>
                        </a:rPr>
                        <a:t>Developer</a:t>
                      </a:r>
                      <a:r>
                        <a:rPr lang="en-GB" sz="1000" baseline="0" dirty="0" smtClean="0">
                          <a:effectLst/>
                        </a:rPr>
                        <a:t> </a:t>
                      </a:r>
                      <a:r>
                        <a:rPr lang="en-GB" sz="1000" dirty="0" smtClean="0">
                          <a:effectLst/>
                        </a:rPr>
                        <a:t>(assumption that integration of insights</a:t>
                      </a:r>
                      <a:r>
                        <a:rPr lang="en-GB" sz="1000" baseline="0" dirty="0" smtClean="0">
                          <a:effectLst/>
                        </a:rPr>
                        <a:t> </a:t>
                      </a:r>
                      <a:r>
                        <a:rPr lang="en-GB" sz="1000" dirty="0" smtClean="0">
                          <a:effectLst/>
                        </a:rPr>
                        <a:t>with end-user front-end</a:t>
                      </a:r>
                      <a:r>
                        <a:rPr lang="en-GB" sz="1000" baseline="0" dirty="0" smtClean="0">
                          <a:effectLst/>
                        </a:rPr>
                        <a:t> </a:t>
                      </a:r>
                      <a:r>
                        <a:rPr lang="en-GB" sz="1000" dirty="0" smtClean="0">
                          <a:effectLst/>
                        </a:rPr>
                        <a:t>will be covered by venture </a:t>
                      </a:r>
                      <a:r>
                        <a:rPr lang="en-GB" sz="1000" baseline="0" dirty="0" smtClean="0">
                          <a:effectLst/>
                        </a:rPr>
                        <a:t>development team)</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dirty="0" smtClean="0">
                          <a:effectLst/>
                        </a:rPr>
                        <a:t>0</a:t>
                      </a:r>
                      <a:endParaRPr lang="nl-NL" sz="1000" dirty="0">
                        <a:solidFill>
                          <a:srgbClr val="365F91"/>
                        </a:solidFill>
                        <a:effectLst/>
                        <a:latin typeface="Calibri"/>
                        <a:ea typeface="Calibri"/>
                        <a:cs typeface="Arial"/>
                      </a:endParaRPr>
                    </a:p>
                  </a:txBody>
                  <a:tcPr marL="68580" marR="68580" marT="0" marB="0"/>
                </a:tc>
              </a:tr>
              <a:tr h="238090">
                <a:tc>
                  <a:txBody>
                    <a:bodyPr/>
                    <a:lstStyle/>
                    <a:p>
                      <a:pPr>
                        <a:spcAft>
                          <a:spcPts val="0"/>
                        </a:spcAft>
                      </a:pPr>
                      <a:r>
                        <a:rPr lang="en-GB" sz="1000">
                          <a:effectLst/>
                        </a:rPr>
                        <a:t>Contingency</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a:effectLst/>
                        </a:rPr>
                        <a:t>-</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a:effectLst/>
                        </a:rPr>
                        <a:t>10</a:t>
                      </a:r>
                      <a:endParaRPr lang="nl-NL" sz="1000">
                        <a:solidFill>
                          <a:srgbClr val="365F91"/>
                        </a:solidFill>
                        <a:effectLst/>
                        <a:latin typeface="Calibri"/>
                        <a:ea typeface="Calibri"/>
                        <a:cs typeface="Arial"/>
                      </a:endParaRPr>
                    </a:p>
                  </a:txBody>
                  <a:tcPr marL="68580" marR="68580" marT="0" marB="0"/>
                </a:tc>
              </a:tr>
              <a:tr h="253249">
                <a:tc>
                  <a:txBody>
                    <a:bodyPr/>
                    <a:lstStyle/>
                    <a:p>
                      <a:pPr>
                        <a:spcAft>
                          <a:spcPts val="0"/>
                        </a:spcAft>
                      </a:pPr>
                      <a:r>
                        <a:rPr lang="en-GB" sz="1000" u="sng">
                          <a:effectLst/>
                        </a:rPr>
                        <a:t>Total</a:t>
                      </a:r>
                      <a:endParaRPr lang="nl-NL" sz="1000">
                        <a:solidFill>
                          <a:srgbClr val="365F91"/>
                        </a:solidFill>
                        <a:effectLst/>
                        <a:latin typeface="Calibri"/>
                        <a:ea typeface="Calibri"/>
                        <a:cs typeface="Arial"/>
                      </a:endParaRPr>
                    </a:p>
                  </a:txBody>
                  <a:tcPr marL="68580" marR="68580" marT="0" marB="0"/>
                </a:tc>
                <a:tc>
                  <a:txBody>
                    <a:bodyPr/>
                    <a:lstStyle/>
                    <a:p>
                      <a:pPr>
                        <a:spcAft>
                          <a:spcPts val="0"/>
                        </a:spcAft>
                      </a:pPr>
                      <a:r>
                        <a:rPr lang="en-GB" sz="1000" u="sng" dirty="0">
                          <a:effectLst/>
                        </a:rPr>
                        <a:t>-</a:t>
                      </a:r>
                      <a:endParaRPr lang="nl-NL" sz="1000" dirty="0">
                        <a:solidFill>
                          <a:srgbClr val="365F91"/>
                        </a:solidFill>
                        <a:effectLst/>
                        <a:latin typeface="Calibri"/>
                        <a:ea typeface="Calibri"/>
                        <a:cs typeface="Arial"/>
                      </a:endParaRPr>
                    </a:p>
                  </a:txBody>
                  <a:tcPr marL="68580" marR="68580" marT="0" marB="0"/>
                </a:tc>
                <a:tc>
                  <a:txBody>
                    <a:bodyPr/>
                    <a:lstStyle/>
                    <a:p>
                      <a:pPr>
                        <a:spcAft>
                          <a:spcPts val="0"/>
                        </a:spcAft>
                      </a:pPr>
                      <a:r>
                        <a:rPr lang="en-GB" sz="1000" b="1" u="sng" dirty="0" smtClean="0">
                          <a:effectLst/>
                        </a:rPr>
                        <a:t>120</a:t>
                      </a:r>
                      <a:endParaRPr lang="nl-NL" sz="1000" b="1" dirty="0">
                        <a:solidFill>
                          <a:srgbClr val="365F91"/>
                        </a:solidFill>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277139949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mnU5yEM1RNmMNIlcVXEacA"/>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Global Solutions International B.V.</TermName>
          <TermId xmlns="http://schemas.microsoft.com/office/infopath/2007/PartnerControls">c97403e1-4af2-48b1-b9b1-50ae27f1fcb2</TermId>
        </TermInfo>
      </Terms>
    </Shell_x0020_SharePoint_x0020_SAEF_x0020_LegalEntityTaxHTField0>
    <a9d1734458134f9fa80031a0349b52eb xmlns="3f00a1b7-d598-4514-9ba0-2cd012006aa9">
      <Terms xmlns="http://schemas.microsoft.com/office/infopath/2007/PartnerControls">
        <TermInfo xmlns="http://schemas.microsoft.com/office/infopath/2007/PartnerControls">
          <TermName xmlns="http://schemas.microsoft.com/office/infopath/2007/PartnerControls">No</TermName>
          <TermId xmlns="http://schemas.microsoft.com/office/infopath/2007/PartnerControls">93d324f7-73af-482e-b38c-a220e4cbdd3a</TermId>
        </TermInfo>
      </Terms>
    </a9d1734458134f9fa80031a0349b52eb>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Other Documents [ITI]</TermName>
          <TermId xmlns="http://schemas.microsoft.com/office/infopath/2007/PartnerControls">edfc0688-1130-4c44-ac3d-ed28c45c84f8</TermId>
        </TermInfo>
      </Terms>
    </Shell_x0020_SharePoint_x0020_SAEF_x0020_DocumentTypeTaxHTField0>
    <_dlc_DocId xmlns="3f00a1b7-d598-4514-9ba0-2cd012006aa9">AAAAA2815-671012940-11290</_dlc_DocId>
    <b294d03140264908a00f85e194a9e121 xmlns="3f00a1b7-d598-4514-9ba0-2cd012006aa9">
      <Terms xmlns="http://schemas.microsoft.com/office/infopath/2007/PartnerControls">
        <TermInfo xmlns="http://schemas.microsoft.com/office/infopath/2007/PartnerControls">
          <TermName xmlns="http://schemas.microsoft.com/office/infopath/2007/PartnerControls">P＆T</TermName>
          <TermId xmlns="http://schemas.microsoft.com/office/infopath/2007/PartnerControls">ed649f9c-84b4-4cf6-ab1f-9d8873cf9251</TermId>
        </TermInfo>
      </Terms>
    </b294d03140264908a00f85e194a9e121>
    <TaxCatchAll xmlns="3f00a1b7-d598-4514-9ba0-2cd012006aa9">
      <Value>30</Value>
      <Value>235</Value>
      <Value>13</Value>
      <Value>11</Value>
      <Value>10</Value>
      <Value>9</Value>
      <Value>8</Value>
      <Value>7</Value>
      <Value>6</Value>
      <Value>5</Value>
      <Value>4</Value>
      <Value>3</Value>
      <Value>2</Value>
      <Value>1</Value>
    </TaxCatchAll>
    <_dlc_DocIdUrl xmlns="3f00a1b7-d598-4514-9ba0-2cd012006aa9">
      <Url>https://eu001-sp.shell.com/sites/AAAAA2815/predictiveanalyticscoe/_layouts/15/DocIdRedir.aspx?ID=AAAAA2815-671012940-11290</Url>
      <Description>AAAAA2815-671012940-11290</Description>
    </_dlc_DocIdUrl>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STATES</TermName>
          <TermId xmlns="http://schemas.microsoft.com/office/infopath/2007/PartnerControls">6c4ad875-5af6-45fb-9ae9-62dd1609b327</TermId>
        </TermInfo>
      </Terms>
    </Shell_x0020_SharePoint_x0020_SAEF_x0020_CountryOfJurisdictionTaxHTField0>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Innovation R＆D</TermName>
          <TermId xmlns="http://schemas.microsoft.com/office/infopath/2007/PartnerControls">4faccf86-7c91-4e69-8338-cd2c85ae731a</TermId>
        </TermInfo>
      </Terms>
    </Shell_x0020_SharePoint_x0020_SAEF_x0020_BusinessUnitRegion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Projects ＆ Technology</TermName>
          <TermId xmlns="http://schemas.microsoft.com/office/infopath/2007/PartnerControls">71ef976b-0896-446b-8541-fe6e77f226a6</TermId>
        </TermInfo>
      </Terms>
    </Shell_x0020_SharePoint_x0020_SAEF_x0020_Business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Strategy, Planning and Portfolio - Manage Business Plan</TermName>
          <TermId xmlns="http://schemas.microsoft.com/office/infopath/2007/PartnerControls">29863215-be57-490f-8184-5a226b3f7623</TermId>
        </TermInfo>
      </Terms>
    </Shell_x0020_SharePoint_x0020_SAEF_x0020_BusinessProcess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US content - Non Controlled (EAR99)</TermName>
          <TermId xmlns="http://schemas.microsoft.com/office/infopath/2007/PartnerControls">28f925a0-3150-42d2-9202-9af8bad33ffa</TermId>
        </TermInfo>
      </Terms>
    </Shell_x0020_SharePoint_x0020_SAEF_x0020_ExportControlClassificationTaxHTField0>
    <a6d29e737bbe40e4956e48f72aec4937 xmlns="3f00a1b7-d598-4514-9ba0-2cd012006aa9">
      <Terms xmlns="http://schemas.microsoft.com/office/infopath/2007/PartnerControls"/>
    </a6d29e737bbe40e4956e48f72aec4937>
    <Shell_x0020_SharePoint_x0020_SAEF_x0020_RecordStatus xmlns="http://schemas.microsoft.com/sharepoint/v3" xsi:nil="true"/>
    <IconOverlay xmlns="http://schemas.microsoft.com/sharepoint/v4" xsi:nil="true"/>
    <Shell_x0020_SharePoint_x0020_SAEF_x0020_FilePlanRecordType xmlns="http://schemas.microsoft.com/sharepoint/v3" xsi:nil="true"/>
    <Shell_x0020_SharePoint_x0020_SAEF_x0020_KeepFileLocal xmlns="http://schemas.microsoft.com/sharepoint/v3">false</Shell_x0020_SharePoint_x0020_SAEF_x0020_KeepFileLocal>
    <k700c8e687a342be81399a6f2a3e20f9 xmlns="3f00a1b7-d598-4514-9ba0-2cd012006aa9">
      <Terms xmlns="http://schemas.microsoft.com/office/infopath/2007/PartnerControls"/>
    </k700c8e687a342be81399a6f2a3e20f9>
    <jb3e1e977e90413ba4177010ab4813ab xmlns="3f00a1b7-d598-4514-9ba0-2cd012006aa9">
      <Terms xmlns="http://schemas.microsoft.com/office/infopath/2007/PartnerControls"/>
    </jb3e1e977e90413ba4177010ab4813ab>
    <Shell_x0020_SharePoint_x0020_SAEF_x0020_SiteOwner xmlns="http://schemas.microsoft.com/sharepoint/v3">europe\jo-lynn.tan</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SiteCollectionName xmlns="http://schemas.microsoft.com/sharepoint/v3">Innovation &amp; COE Team Area</Shell_x0020_SharePoint_x0020_SAEF_x0020_SiteCollectionName>
    <Shell_x0020_SharePoint_x0020_SAEF_x0020_Owner xmlns="http://schemas.microsoft.com/sharepoint/v3" xsi:nil="true"/>
    <Shell_x0020_SharePoint_x0020_SAEF_x0020_Declarer xmlns="http://schemas.microsoft.com/sharepoint/v3" xsi:nil="true"/>
    <cc5aff75d201443e8bdf20437d3ce1d9 xmlns="3f00a1b7-d598-4514-9ba0-2cd012006aa9">
      <Terms xmlns="http://schemas.microsoft.com/office/infopath/2007/PartnerControls"/>
    </cc5aff75d201443e8bdf20437d3ce1d9>
    <Shell_x0020_SharePoint_x0020_SAEF_x0020_AssetIdentifier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F709839B8E1F104DB670A81AC65AAACA" ma:contentTypeVersion="157" ma:contentTypeDescription="Shell Document Content Type" ma:contentTypeScope="" ma:versionID="c66d3448e68cf9513a7a6e37085af205">
  <xsd:schema xmlns:xsd="http://www.w3.org/2001/XMLSchema" xmlns:xs="http://www.w3.org/2001/XMLSchema" xmlns:p="http://schemas.microsoft.com/office/2006/metadata/properties" xmlns:ns1="http://schemas.microsoft.com/sharepoint/v3" xmlns:ns2="3f00a1b7-d598-4514-9ba0-2cd012006aa9" xmlns:ns4="http://schemas.microsoft.com/sharepoint/v4" targetNamespace="http://schemas.microsoft.com/office/2006/metadata/properties" ma:root="true" ma:fieldsID="5c1cbb685816f69d6244508ffbdd706e" ns1:_="" ns2:_="" ns4:_="">
    <xsd:import namespace="http://schemas.microsoft.com/sharepoint/v3"/>
    <xsd:import namespace="3f00a1b7-d598-4514-9ba0-2cd012006aa9"/>
    <xsd:import namespace="http://schemas.microsoft.com/sharepoint/v4"/>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SiteCollectionName" minOccurs="0"/>
                <xsd:element ref="ns1:Shell_x0020_SharePoint_x0020_SAEF_x0020_SiteOwner" minOccurs="0"/>
                <xsd:element ref="ns1:Shell_x0020_SharePoint_x0020_SAEF_x0020_KeepFileLocal"/>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k700c8e687a342be81399a6f2a3e20f9" minOccurs="0"/>
                <xsd:element ref="ns2:TaxCatchAll" minOccurs="0"/>
                <xsd:element ref="ns2:TaxCatchAllLabel" minOccurs="0"/>
                <xsd:element ref="ns1:Shell_x0020_SharePoint_x0020_SAEF_x0020_AssetIdentifier" minOccurs="0"/>
                <xsd:element ref="ns2:a6d29e737bbe40e4956e48f72aec4937" minOccurs="0"/>
                <xsd:element ref="ns2:a9d1734458134f9fa80031a0349b52eb" minOccurs="0"/>
                <xsd:element ref="ns2:b294d03140264908a00f85e194a9e121" minOccurs="0"/>
                <xsd:element ref="ns2:cc5aff75d201443e8bdf20437d3ce1d9" minOccurs="0"/>
                <xsd:element ref="ns2:jb3e1e977e90413ba4177010ab4813ab" minOccurs="0"/>
                <xsd:element ref="ns4:IconOverlay"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LanguageTaxHTField0" minOccurs="0"/>
                <xsd:element ref="ns1:Shell_x0020_SharePoint_x0020_SAEF_x0020_CountryOfJurisdiction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ma:readOnly="false">
      <xsd:simpleType>
        <xsd:restriction base="dms:Text"/>
      </xsd:simpleType>
    </xsd:element>
    <xsd:element name="Shell_x0020_SharePoint_x0020_SAEF_x0020_SiteCollectionName" ma:index="21" nillable="true" ma:displayName="Site Collection Name" ma:default="Innovation &amp; COE Team Area" ma:hidden="true" ma:internalName="Shell_x0020_SharePoint_x0020_SAEF_x0020_SiteCollectionName" ma:readOnly="false">
      <xsd:simpleType>
        <xsd:restriction base="dms:Text"/>
      </xsd:simpleType>
    </xsd:element>
    <xsd:element name="Shell_x0020_SharePoint_x0020_SAEF_x0020_SiteOwner" ma:index="22" nillable="true" ma:displayName="Site Owner" ma:default="europe\jo-lynn.tan" ma:hidden="true" ma:internalName="Shell_x0020_SharePoint_x0020_SAEF_x0020_SiteOwner" ma:readOnly="false">
      <xsd:simpleType>
        <xsd:restriction base="dms:Text"/>
      </xsd:simpleType>
    </xsd:element>
    <xsd:element name="Shell_x0020_SharePoint_x0020_SAEF_x0020_KeepFileLocal" ma:index="25" ma:displayName="Keep File Local" ma:default="0" ma:hidden="true" ma:internalName="Shell_x0020_SharePoint_x0020_SAEF_x0020_KeepFileLocal" ma:readOnly="false">
      <xsd:simpleType>
        <xsd:restriction base="dms:Boolean"/>
      </xsd:simpleType>
    </xsd:element>
    <xsd:element name="Shell_x0020_SharePoint_x0020_SAEF_x0020_FilePlanRecordType" ma:index="29" nillable="true" ma:displayName="File Plan Record Type" ma:hidden="true" ma:internalName="Shell_x0020_SharePoint_x0020_SAEF_x0020_FilePlanRecordType">
      <xsd:simpleType>
        <xsd:restriction base="dms:Text"/>
      </xsd:simpleType>
    </xsd:element>
    <xsd:element name="Shell_x0020_SharePoint_x0020_SAEF_x0020_RecordStatus" ma:index="30" nillable="true" ma:displayName="Record Status" ma:hidden="true" ma:internalName="Shell_x0020_SharePoint_x0020_SAEF_x0020_RecordStatus">
      <xsd:simpleType>
        <xsd:restriction base="dms:Text"/>
      </xsd:simpleType>
    </xsd:element>
    <xsd:element name="Shell_x0020_SharePoint_x0020_SAEF_x0020_Declarer" ma:index="31" nillable="true" ma:displayName="Declarer" ma:hidden="true" ma:internalName="Shell_x0020_SharePoint_x0020_SAEF_x0020_Declarer">
      <xsd:simpleType>
        <xsd:restriction base="dms:Text"/>
      </xsd:simpleType>
    </xsd:element>
    <xsd:element name="Shell_x0020_SharePoint_x0020_SAEF_x0020_IsRecord" ma:index="32" nillable="true" ma:displayName="Is Record" ma:hidden="true" ma:internalName="Shell_x0020_SharePoint_x0020_SAEF_x0020_IsRecord">
      <xsd:simpleType>
        <xsd:restriction base="dms:Text"/>
      </xsd:simpleType>
    </xsd:element>
    <xsd:element name="Shell_x0020_SharePoint_x0020_SAEF_x0020_TRIMRecordNumber" ma:index="33" nillable="true" ma:displayName="TRIM Record Number" ma:hidden="true" ma:internalName="Shell_x0020_SharePoint_x0020_SAEF_x0020_TRIMRecordNumber">
      <xsd:simpleType>
        <xsd:restriction base="dms:Text"/>
      </xsd:simpleType>
    </xsd:element>
    <xsd:element name="_dlc_Exempt" ma:index="34" nillable="true" ma:displayName="Exempt from Policy" ma:hidden="true" ma:internalName="_dlc_Exempt" ma:readOnly="true">
      <xsd:simpleType>
        <xsd:restriction base="dms:Unknown"/>
      </xsd:simpleType>
    </xsd:element>
    <xsd:element name="_dlc_ExpireDateSaved" ma:index="35" nillable="true" ma:displayName="Original Expiration Date" ma:hidden="true" ma:internalName="_dlc_ExpireDateSaved" ma:readOnly="true">
      <xsd:simpleType>
        <xsd:restriction base="dms:DateTime"/>
      </xsd:simpleType>
    </xsd:element>
    <xsd:element name="_dlc_ExpireDate" ma:index="36" nillable="true" ma:displayName="Expiration Date" ma:hidden="true" ma:internalName="_dlc_ExpireDate" ma:readOnly="true">
      <xsd:simpleType>
        <xsd:restriction base="dms:DateTime"/>
      </xsd:simpleType>
    </xsd:element>
    <xsd:element name="Shell_x0020_SharePoint_x0020_SAEF_x0020_AssetIdentifier" ma:index="40" nillable="true" ma:displayName="Asset Identifier" ma:hidden="true" ma:internalName="Shell_x0020_SharePoint_x0020_SAEF_x0020_AssetIdentifier">
      <xsd:simpleType>
        <xsd:restriction base="dms:Text"/>
      </xsd:simpleType>
    </xsd:element>
    <xsd:element name="Shell_x0020_SharePoint_x0020_SAEF_x0020_SecurityClassificationTaxHTField0" ma:index="52" nillable="true" ma:taxonomy="true" ma:internalName="Shell_x0020_SharePoint_x0020_SAEF_x0020_SecurityClassificationTaxHTField0" ma:taxonomyFieldName="Shell_x0020_SharePoint_x0020_SAEF_x0020_SecurityClassification" ma:displayName="Security Classification" ma:readOnly="false"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3" nillable="true" ma:taxonomy="true" ma:internalName="Shell_x0020_SharePoint_x0020_SAEF_x0020_ExportControlClassificationTaxHTField0" ma:taxonomyFieldName="Shell_x0020_SharePoint_x0020_SAEF_x0020_ExportControlClassification" ma:displayName="Export Control" ma:readOnly="false" ma:default="9;#US content - Non Controlled (EAR99)|28f925a0-3150-42d2-9202-9af8bad33ffa"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54" ma:taxonomy="true" ma:internalName="Shell_x0020_SharePoint_x0020_SAEF_x0020_DocumentStatusTaxHTField0" ma:taxonomyFieldName="Shell_x0020_SharePoint_x0020_SAEF_x0020_DocumentStatus" ma:displayName="Document Status" ma:default="13;#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55" ma:taxonomy="true" ma:internalName="Shell_x0020_SharePoint_x0020_SAEF_x0020_DocumentTypeTaxHTField0" ma:taxonomyFieldName="Shell_x0020_SharePoint_x0020_SAEF_x0020_DocumentType" ma:displayName="Document Type" ma:readOnly="false" ma:default="119;#Other Documents [ITI]|edfc0688-1130-4c44-ac3d-ed28c45c84f8" ma:fieldId="{566fdc14-b4fa-46ee-a88e-e2aac7ad2eac}" ma:sspId="e3aebf70-341c-4d91-bdd3-aba9df361687" ma:termSetId="be93a769-6cfd-4f8f-b759-9781cd859141" ma:anchorId="f43d5838-5afc-4a32-af90-111d9d52904f" ma:open="false" ma:isKeyword="false">
      <xsd:complexType>
        <xsd:sequence>
          <xsd:element ref="pc:Terms" minOccurs="0" maxOccurs="1"/>
        </xsd:sequence>
      </xsd:complexType>
    </xsd:element>
    <xsd:element name="Shell_x0020_SharePoint_x0020_SAEF_x0020_BusinessTaxHTField0" ma:index="56" nillable="true" ma:taxonomy="true" ma:internalName="Shell_x0020_SharePoint_x0020_SAEF_x0020_BusinessTaxHTField0" ma:taxonomyFieldName="Shell_x0020_SharePoint_x0020_SAEF_x0020_Business" ma:displayName="Business" ma:readOnly="false" ma:default="1;#Projects ＆ Technology|71ef976b-0896-446b-8541-fe6e77f226a6"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57" nillable="true" ma:taxonomy="true" ma:internalName="Shell_x0020_SharePoint_x0020_SAEF_x0020_BusinessUnitRegionTaxHTField0" ma:taxonomyFieldName="Shell_x0020_SharePoint_x0020_SAEF_x0020_BusinessUnitRegion" ma:displayName="Business Unit/Region" ma:readOnly="false" ma:default="2;#Innovation R＆D|4faccf86-7c91-4e69-8338-cd2c85ae731a"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58" nillable="true" ma:taxonomy="true" ma:internalName="Shell_x0020_SharePoint_x0020_SAEF_x0020_GlobalFunctionTaxHTField0" ma:taxonomyFieldName="Shell_x0020_SharePoint_x0020_SAEF_x0020_GlobalFunction" ma:displayName="Business Function" ma:readOnly="false" ma:default="3;#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59" nillable="true" ma:taxonomy="true" ma:internalName="Shell_x0020_SharePoint_x0020_SAEF_x0020_BusinessProcessTaxHTField0" ma:taxonomyFieldName="Shell_x0020_SharePoint_x0020_SAEF_x0020_BusinessProcess" ma:displayName="Business Process" ma:readOnly="false" ma:default="8;#Strategy, Planning and Portfolio - Manage Business Plan|29863215-be57-490f-8184-5a226b3f7623"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60" nillable="true" ma:taxonomy="true" ma:internalName="Shell_x0020_SharePoint_x0020_SAEF_x0020_LegalEntityTaxHTField0" ma:taxonomyFieldName="Shell_x0020_SharePoint_x0020_SAEF_x0020_LegalEntity" ma:displayName="Legal Entity" ma:readOnly="false" ma:default="4;#Shell Global Solutions International B.V.|c97403e1-4af2-48b1-b9b1-50ae27f1fcb2"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61" nillable="true" ma:taxonomy="true" ma:internalName="Shell_x0020_SharePoint_x0020_SAEF_x0020_WorkgroupIDTaxHTField0" ma:taxonomyFieldName="Shell_x0020_SharePoint_x0020_SAEF_x0020_WorkgroupID" ma:displayName="TRIM Workgroup" ma:readOnly="false"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LanguageTaxHTField0" ma:index="62" nillable="true" ma:taxonomy="true" ma:internalName="Shell_x0020_SharePoint_x0020_SAEF_x0020_LanguageTaxHTField0" ma:taxonomyFieldName="Shell_x0020_SharePoint_x0020_SAEF_x0020_Language" ma:displayName="Language" ma:readOnly="fals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63" nillable="true" ma:taxonomy="true" ma:internalName="Shell_x0020_SharePoint_x0020_SAEF_x0020_CountryOfJurisdictionTaxHTField0" ma:taxonomyFieldName="Shell_x0020_SharePoint_x0020_SAEF_x0020_CountryOfJurisdiction" ma:displayName="Country of Jurisdiction" ma:readOnly="false" ma:default="7;#UNITED STATES|6c4ad875-5af6-45fb-9ae9-62dd1609b327"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f00a1b7-d598-4514-9ba0-2cd012006aa9"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element name="k700c8e687a342be81399a6f2a3e20f9" ma:index="37" nillable="true" ma:taxonomy="true" ma:internalName="k700c8e687a342be81399a6f2a3e20f9" ma:taxonomyFieldName="Shell_x0020_SharePoint_x0020_SIS_x0020_Activity_x002f_Area" ma:displayName="Activity / Area" ma:readOnly="false" ma:default="" ma:fieldId="{4700c8e6-87a3-42be-8139-9a6f2a3e20f9}" ma:sspId="e3aebf70-341c-4d91-bdd3-aba9df361687" ma:termSetId="be93a769-6cfd-4f8f-b759-9781cd859141" ma:anchorId="932904cc-5cca-4117-b2ec-c131dfaef05c" ma:open="false" ma:isKeyword="false">
      <xsd:complexType>
        <xsd:sequence>
          <xsd:element ref="pc:Terms" minOccurs="0" maxOccurs="1"/>
        </xsd:sequence>
      </xsd:complexType>
    </xsd:element>
    <xsd:element name="TaxCatchAll" ma:index="38" nillable="true" ma:displayName="Taxonomy Catch All Column" ma:hidden="true" ma:list="{ba5580be-cc9b-46cc-863f-111f7c5a7360}" ma:internalName="TaxCatchAll" ma:showField="CatchAllData" ma:web="3f00a1b7-d598-4514-9ba0-2cd012006aa9">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hidden="true" ma:list="{ba5580be-cc9b-46cc-863f-111f7c5a7360}" ma:internalName="TaxCatchAllLabel" ma:readOnly="true" ma:showField="CatchAllDataLabel" ma:web="3f00a1b7-d598-4514-9ba0-2cd012006aa9">
      <xsd:complexType>
        <xsd:complexContent>
          <xsd:extension base="dms:MultiChoiceLookup">
            <xsd:sequence>
              <xsd:element name="Value" type="dms:Lookup" maxOccurs="unbounded" minOccurs="0" nillable="true"/>
            </xsd:sequence>
          </xsd:extension>
        </xsd:complexContent>
      </xsd:complexType>
    </xsd:element>
    <xsd:element name="a6d29e737bbe40e4956e48f72aec4937" ma:index="41" nillable="true" ma:taxonomy="true" ma:internalName="a6d29e737bbe40e4956e48f72aec4937" ma:taxonomyFieldName="Shell_x0020_SharePoint_x0020_SIS_x0020_Analysis" ma:displayName="Analysis" ma:readOnly="false" ma:default="" ma:fieldId="{a6d29e73-7bbe-40e4-956e-48f72aec4937}" ma:sspId="e3aebf70-341c-4d91-bdd3-aba9df361687" ma:termSetId="be93a769-6cfd-4f8f-b759-9781cd859141" ma:anchorId="d92ccef9-87ce-4d2a-a1f9-f00578ad29e4" ma:open="false" ma:isKeyword="false">
      <xsd:complexType>
        <xsd:sequence>
          <xsd:element ref="pc:Terms" minOccurs="0" maxOccurs="1"/>
        </xsd:sequence>
      </xsd:complexType>
    </xsd:element>
    <xsd:element name="a9d1734458134f9fa80031a0349b52eb" ma:index="43" nillable="true" ma:taxonomy="true" ma:internalName="a9d1734458134f9fa80031a0349b52eb" ma:taxonomyFieldName="Shell_x0020_SharePoint_x0020_SIS_x0020_Forexternalparties" ma:displayName="For external parties" ma:readOnly="false" ma:default="11;#No|93d324f7-73af-482e-b38c-a220e4cbdd3a" ma:fieldId="{a9d17344-5813-4f9f-a800-31a0349b52eb}" ma:sspId="e3aebf70-341c-4d91-bdd3-aba9df361687" ma:termSetId="be93a769-6cfd-4f8f-b759-9781cd859141" ma:anchorId="ad2ea999-7f30-4911-90f4-56cfb3ecf5a4" ma:open="false" ma:isKeyword="false">
      <xsd:complexType>
        <xsd:sequence>
          <xsd:element ref="pc:Terms" minOccurs="0" maxOccurs="1"/>
        </xsd:sequence>
      </xsd:complexType>
    </xsd:element>
    <xsd:element name="b294d03140264908a00f85e194a9e121" ma:index="45" nillable="true" ma:taxonomy="true" ma:internalName="b294d03140264908a00f85e194a9e121" ma:taxonomyFieldName="Shell_x0020_SharePoint_x0020_SIS_x0020_Organization" ma:displayName="Organization" ma:readOnly="false" ma:default="30;#P＆T|ed649f9c-84b4-4cf6-ab1f-9d8873cf9251" ma:fieldId="{b294d031-4026-4908-a00f-85e194a9e121}" ma:sspId="e3aebf70-341c-4d91-bdd3-aba9df361687" ma:termSetId="be93a769-6cfd-4f8f-b759-9781cd859141" ma:anchorId="611e3163-4ed0-4363-82d6-66e91299861b" ma:open="false" ma:isKeyword="false">
      <xsd:complexType>
        <xsd:sequence>
          <xsd:element ref="pc:Terms" minOccurs="0" maxOccurs="1"/>
        </xsd:sequence>
      </xsd:complexType>
    </xsd:element>
    <xsd:element name="cc5aff75d201443e8bdf20437d3ce1d9" ma:index="47" nillable="true" ma:taxonomy="true" ma:internalName="cc5aff75d201443e8bdf20437d3ce1d9" ma:taxonomyFieldName="Shell_x0020_SharePoint_x0020_SIS_x0020_Period" ma:displayName="Period" ma:readOnly="false" ma:default="" ma:fieldId="{cc5aff75-d201-443e-8bdf-20437d3ce1d9}" ma:sspId="e3aebf70-341c-4d91-bdd3-aba9df361687" ma:termSetId="be93a769-6cfd-4f8f-b759-9781cd859141" ma:anchorId="020b71d9-dd45-422f-9dd4-c3f99830b377" ma:open="false" ma:isKeyword="false">
      <xsd:complexType>
        <xsd:sequence>
          <xsd:element ref="pc:Terms" minOccurs="0" maxOccurs="1"/>
        </xsd:sequence>
      </xsd:complexType>
    </xsd:element>
    <xsd:element name="jb3e1e977e90413ba4177010ab4813ab" ma:index="49" nillable="true" ma:taxonomy="true" ma:internalName="jb3e1e977e90413ba4177010ab4813ab" ma:taxonomyFieldName="Shell_x0020_SharePoint_x0020_SIS_x0020_SpecificAudience" ma:displayName="Specific Audience" ma:readOnly="false" ma:default="" ma:fieldId="{3b3e1e97-7e90-413b-a417-7010ab4813ab}" ma:sspId="e3aebf70-341c-4d91-bdd3-aba9df361687" ma:termSetId="be93a769-6cfd-4f8f-b759-9781cd859141" ma:anchorId="d4ab0446-82e6-4bdf-934c-f7a41cfddc6a"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1"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Author"/>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91E932DF-1B04-4B66-8547-5B373FD783D4}">
  <ds:schemaRefs>
    <ds:schemaRef ds:uri="office.server.policy"/>
  </ds:schemaRefs>
</ds:datastoreItem>
</file>

<file path=customXml/itemProps2.xml><?xml version="1.0" encoding="utf-8"?>
<ds:datastoreItem xmlns:ds="http://schemas.openxmlformats.org/officeDocument/2006/customXml" ds:itemID="{59B59B3E-6E4C-4BD5-99EB-ACF724619E07}">
  <ds:schemaRefs>
    <ds:schemaRef ds:uri="http://schemas.microsoft.com/sharepoint/v3/contenttype/forms"/>
  </ds:schemaRefs>
</ds:datastoreItem>
</file>

<file path=customXml/itemProps3.xml><?xml version="1.0" encoding="utf-8"?>
<ds:datastoreItem xmlns:ds="http://schemas.openxmlformats.org/officeDocument/2006/customXml" ds:itemID="{D4937CA0-D808-4CE0-B01F-3F21AEDBB3F7}">
  <ds:schemaRefs>
    <ds:schemaRef ds:uri="http://schemas.openxmlformats.org/package/2006/metadata/core-properties"/>
    <ds:schemaRef ds:uri="http://schemas.microsoft.com/office/infopath/2007/PartnerControls"/>
    <ds:schemaRef ds:uri="http://purl.org/dc/elements/1.1/"/>
    <ds:schemaRef ds:uri="http://schemas.microsoft.com/sharepoint/v3"/>
    <ds:schemaRef ds:uri="http://purl.org/dc/terms/"/>
    <ds:schemaRef ds:uri="http://purl.org/dc/dcmitype/"/>
    <ds:schemaRef ds:uri="http://schemas.microsoft.com/sharepoint/v4"/>
    <ds:schemaRef ds:uri="http://schemas.microsoft.com/office/2006/documentManagement/types"/>
    <ds:schemaRef ds:uri="3f00a1b7-d598-4514-9ba0-2cd012006aa9"/>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760A9D53-4DC2-4DE7-8993-C8AFA0D50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f00a1b7-d598-4514-9ba0-2cd012006aa9"/>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6666726-941C-4B2C-9CD9-F0BA9560D7D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9825</TotalTime>
  <Words>1033</Words>
  <Application>Microsoft Office PowerPoint</Application>
  <PresentationFormat>Custom</PresentationFormat>
  <Paragraphs>188</Paragraphs>
  <Slides>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Futura Bold</vt:lpstr>
      <vt:lpstr>Wingdings</vt:lpstr>
      <vt:lpstr>Futura Medium</vt:lpstr>
      <vt:lpstr>Haettenschweiler</vt:lpstr>
      <vt:lpstr>Calibri</vt:lpstr>
      <vt:lpstr>Shell layouts with footer</vt:lpstr>
      <vt:lpstr>think-cell Slide</vt:lpstr>
      <vt:lpstr>PowerPoint Presentation</vt:lpstr>
      <vt:lpstr>What is Fitcar™? </vt:lpstr>
      <vt:lpstr>How does Fitcar™ work?  The OBD device is plugged into the customers’ vehicle to collects and transmits data about the vehicle's current state onto the mobile app via Bluetooth.  </vt:lpstr>
      <vt:lpstr>FitCar - BOLA</vt:lpstr>
      <vt:lpstr>Advanced Analytics use cases for Fitcar </vt:lpstr>
      <vt:lpstr>FitCar AA use cases Roadmap</vt:lpstr>
      <vt:lpstr>FitCar AA PoC – cost-breakdown</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Karandikar, Shrirang K PTIN-PTT/ICOE</dc:creator>
  <cp:lastModifiedBy>Diego Ferrari</cp:lastModifiedBy>
  <cp:revision>227</cp:revision>
  <dcterms:created xsi:type="dcterms:W3CDTF">2016-07-24T03:24:34Z</dcterms:created>
  <dcterms:modified xsi:type="dcterms:W3CDTF">2017-07-05T10:06:33Z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_dlc_policyId">
    <vt:lpwstr/>
  </property>
  <property fmtid="{D5CDD505-2E9C-101B-9397-08002B2CF9AE}" pid="5" name="ContentTypeId">
    <vt:lpwstr>0x0101006F0A470EEB1140E7AA14F4CE8A50B54C0001CB1477F4DD432AA86DD56CC3887AF400F709839B8E1F104DB670A81AC65AAACA</vt:lpwstr>
  </property>
  <property fmtid="{D5CDD505-2E9C-101B-9397-08002B2CF9AE}" pid="6" name="ItemRetentionFormula">
    <vt:lpwstr/>
  </property>
  <property fmtid="{D5CDD505-2E9C-101B-9397-08002B2CF9AE}" pid="7" name="_dlc_DocIdItemGuid">
    <vt:lpwstr>094cf34f-488f-450e-9ecd-ead5dde09ae8</vt:lpwstr>
  </property>
  <property fmtid="{D5CDD505-2E9C-101B-9397-08002B2CF9AE}" pid="8" name="Shell SharePoint SIS Forexternalparties">
    <vt:lpwstr>11;#No|93d324f7-73af-482e-b38c-a220e4cbdd3a</vt:lpwstr>
  </property>
  <property fmtid="{D5CDD505-2E9C-101B-9397-08002B2CF9AE}" pid="9" name="Shell SharePoint SAEF BusinessProcess">
    <vt:lpwstr>8;#Strategy, Planning and Portfolio - Manage Business Plan|29863215-be57-490f-8184-5a226b3f7623</vt:lpwstr>
  </property>
  <property fmtid="{D5CDD505-2E9C-101B-9397-08002B2CF9AE}" pid="10" name="Shell SharePoint SAEF SecurityClassification">
    <vt:lpwstr>10;#Restricted|21aa7f98-4035-4019-a764-107acb7269af</vt:lpwstr>
  </property>
  <property fmtid="{D5CDD505-2E9C-101B-9397-08002B2CF9AE}" pid="11" name="Shell SharePoint SAEF DocumentType">
    <vt:lpwstr>235;#Other Documents [ITI]|edfc0688-1130-4c44-ac3d-ed28c45c84f8</vt:lpwstr>
  </property>
  <property fmtid="{D5CDD505-2E9C-101B-9397-08002B2CF9AE}" pid="12" name="Shell SharePoint SIS Organization">
    <vt:lpwstr>30;#P＆T|ed649f9c-84b4-4cf6-ab1f-9d8873cf9251</vt:lpwstr>
  </property>
  <property fmtid="{D5CDD505-2E9C-101B-9397-08002B2CF9AE}" pid="13" name="Shell SharePoint SAEF LegalEntity">
    <vt:lpwstr>4;#Shell Global Solutions International B.V.|c97403e1-4af2-48b1-b9b1-50ae27f1fcb2</vt:lpwstr>
  </property>
  <property fmtid="{D5CDD505-2E9C-101B-9397-08002B2CF9AE}" pid="14" name="Shell SharePoint SAEF BusinessUnitRegion">
    <vt:lpwstr>2;#Innovation R＆D|4faccf86-7c91-4e69-8338-cd2c85ae731a</vt:lpwstr>
  </property>
  <property fmtid="{D5CDD505-2E9C-101B-9397-08002B2CF9AE}" pid="15" name="Shell SharePoint SAEF GlobalFunction">
    <vt:lpwstr>3;#Information Technology|d388b442-0f35-4ef7-bb6d-ea4386749e1a</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7;#UNITED STATES|6c4ad875-5af6-45fb-9ae9-62dd1609b327</vt:lpwstr>
  </property>
  <property fmtid="{D5CDD505-2E9C-101B-9397-08002B2CF9AE}" pid="18" name="Shell SharePoint SAEF ExportControlClassification">
    <vt:lpwstr>9;#US content - Non Controlled (EAR99)|28f925a0-3150-42d2-9202-9af8bad33ffa</vt:lpwstr>
  </property>
  <property fmtid="{D5CDD505-2E9C-101B-9397-08002B2CF9AE}" pid="19" name="Shell SharePoint SAEF DocumentStatus">
    <vt:lpwstr>13;#Draft|1c86f377-7d91-4c95-bd5b-c18c83fe0aa5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1;#Projects ＆ Technology|71ef976b-0896-446b-8541-fe6e77f226a6</vt:lpwstr>
  </property>
  <property fmtid="{D5CDD505-2E9C-101B-9397-08002B2CF9AE}" pid="22" name="Shell SharePoint SIS Activity/Area">
    <vt:lpwstr/>
  </property>
  <property fmtid="{D5CDD505-2E9C-101B-9397-08002B2CF9AE}" pid="23" name="Shell SharePoint SIS Analysis">
    <vt:lpwstr/>
  </property>
  <property fmtid="{D5CDD505-2E9C-101B-9397-08002B2CF9AE}" pid="24" name="Shell SharePoint SIS Period">
    <vt:lpwstr/>
  </property>
  <property fmtid="{D5CDD505-2E9C-101B-9397-08002B2CF9AE}" pid="25" name="Shell SharePoint SIS SpecificAudience">
    <vt:lpwstr/>
  </property>
</Properties>
</file>