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4" r:id="rId4"/>
    <p:sldId id="265" r:id="rId5"/>
    <p:sldId id="259" r:id="rId6"/>
    <p:sldId id="260" r:id="rId7"/>
    <p:sldId id="266" r:id="rId8"/>
    <p:sldId id="267" r:id="rId9"/>
    <p:sldId id="268" r:id="rId10"/>
    <p:sldId id="270" r:id="rId11"/>
    <p:sldId id="271" r:id="rId12"/>
    <p:sldId id="272" r:id="rId13"/>
    <p:sldId id="27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B5AA0-7666-0969-BCAD-2536E3DDF923}"/>
              </a:ext>
            </a:extLst>
          </p:cNvPr>
          <p:cNvSpPr>
            <a:spLocks noGrp="1"/>
          </p:cNvSpPr>
          <p:nvPr>
            <p:ph type="title"/>
          </p:nvPr>
        </p:nvSpPr>
        <p:spPr>
          <a:xfrm>
            <a:off x="329184" y="128334"/>
            <a:ext cx="8229600" cy="1143000"/>
          </a:xfrm>
        </p:spPr>
        <p:txBody>
          <a:bodyPr>
            <a:normAutofit fontScale="90000"/>
          </a:bodyPr>
          <a:lstStyle/>
          <a:p>
            <a:r>
              <a:rPr lang="en-IN" dirty="0"/>
              <a:t>Title:</a:t>
            </a:r>
            <a:br>
              <a:rPr lang="en-IN" dirty="0">
                <a:highlight>
                  <a:srgbClr val="00FFFF"/>
                </a:highlight>
              </a:rPr>
            </a:br>
            <a:r>
              <a:rPr lang="en-IN" dirty="0">
                <a:highlight>
                  <a:srgbClr val="00FFFF"/>
                </a:highlight>
              </a:rPr>
              <a:t> “Regional Sales Analysis IN USA</a:t>
            </a:r>
          </a:p>
        </p:txBody>
      </p:sp>
      <p:pic>
        <p:nvPicPr>
          <p:cNvPr id="4" name="Picture 3">
            <a:extLst>
              <a:ext uri="{FF2B5EF4-FFF2-40B4-BE49-F238E27FC236}">
                <a16:creationId xmlns:a16="http://schemas.microsoft.com/office/drawing/2014/main" id="{987BF5ED-D7F9-4DEB-7638-C871455FCD29}"/>
              </a:ext>
            </a:extLst>
          </p:cNvPr>
          <p:cNvPicPr>
            <a:picLocks noChangeAspect="1"/>
          </p:cNvPicPr>
          <p:nvPr/>
        </p:nvPicPr>
        <p:blipFill>
          <a:blip r:embed="rId2"/>
          <a:stretch>
            <a:fillRect/>
          </a:stretch>
        </p:blipFill>
        <p:spPr>
          <a:xfrm>
            <a:off x="320040" y="1997392"/>
            <a:ext cx="8641080" cy="4860608"/>
          </a:xfrm>
          <a:prstGeom prst="rect">
            <a:avLst/>
          </a:prstGeom>
        </p:spPr>
      </p:pic>
      <p:pic>
        <p:nvPicPr>
          <p:cNvPr id="6" name="Picture 5">
            <a:extLst>
              <a:ext uri="{FF2B5EF4-FFF2-40B4-BE49-F238E27FC236}">
                <a16:creationId xmlns:a16="http://schemas.microsoft.com/office/drawing/2014/main" id="{6622A9C2-89EA-E5F4-A644-F107898484C7}"/>
              </a:ext>
            </a:extLst>
          </p:cNvPr>
          <p:cNvPicPr>
            <a:picLocks noChangeAspect="1"/>
          </p:cNvPicPr>
          <p:nvPr/>
        </p:nvPicPr>
        <p:blipFill>
          <a:blip r:embed="rId3"/>
          <a:stretch>
            <a:fillRect/>
          </a:stretch>
        </p:blipFill>
        <p:spPr>
          <a:xfrm>
            <a:off x="6144768" y="1997392"/>
            <a:ext cx="2880360" cy="1556766"/>
          </a:xfrm>
          <a:prstGeom prst="rect">
            <a:avLst/>
          </a:prstGeom>
        </p:spPr>
      </p:pic>
    </p:spTree>
    <p:extLst>
      <p:ext uri="{BB962C8B-B14F-4D97-AF65-F5344CB8AC3E}">
        <p14:creationId xmlns:p14="http://schemas.microsoft.com/office/powerpoint/2010/main" val="2161068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C4F9-7320-5E40-841C-157528C08FDA}"/>
              </a:ext>
            </a:extLst>
          </p:cNvPr>
          <p:cNvSpPr>
            <a:spLocks noGrp="1"/>
          </p:cNvSpPr>
          <p:nvPr>
            <p:ph type="title"/>
          </p:nvPr>
        </p:nvSpPr>
        <p:spPr/>
        <p:txBody>
          <a:bodyPr/>
          <a:lstStyle/>
          <a:p>
            <a:r>
              <a:rPr lang="en-IN" dirty="0"/>
              <a:t>⚠️ </a:t>
            </a:r>
            <a:r>
              <a:rPr lang="en-IN" b="1" dirty="0"/>
              <a:t>– Risks &amp; Challenges</a:t>
            </a:r>
            <a:endParaRPr lang="en-IN" dirty="0"/>
          </a:p>
        </p:txBody>
      </p:sp>
      <p:sp>
        <p:nvSpPr>
          <p:cNvPr id="4" name="TextBox 3">
            <a:extLst>
              <a:ext uri="{FF2B5EF4-FFF2-40B4-BE49-F238E27FC236}">
                <a16:creationId xmlns:a16="http://schemas.microsoft.com/office/drawing/2014/main" id="{FA4AC2A9-C469-7CEB-9789-F837BB88EE65}"/>
              </a:ext>
            </a:extLst>
          </p:cNvPr>
          <p:cNvSpPr txBox="1"/>
          <p:nvPr/>
        </p:nvSpPr>
        <p:spPr>
          <a:xfrm>
            <a:off x="283464" y="1838176"/>
            <a:ext cx="8110728" cy="1477328"/>
          </a:xfrm>
          <a:prstGeom prst="rect">
            <a:avLst/>
          </a:prstGeom>
          <a:noFill/>
        </p:spPr>
        <p:txBody>
          <a:bodyPr wrap="square">
            <a:spAutoFit/>
          </a:bodyPr>
          <a:lstStyle/>
          <a:p>
            <a:pPr>
              <a:buNone/>
            </a:pPr>
            <a:r>
              <a:rPr lang="en-US" b="1" dirty="0"/>
              <a:t>🔑 Key Risks from Data</a:t>
            </a:r>
          </a:p>
          <a:p>
            <a:pPr>
              <a:buFont typeface="Arial" panose="020B0604020202020204" pitchFamily="34" charset="0"/>
              <a:buChar char="•"/>
            </a:pPr>
            <a:r>
              <a:rPr lang="en-US" b="1" dirty="0"/>
              <a:t>Overdependence</a:t>
            </a:r>
            <a:r>
              <a:rPr lang="en-US" dirty="0"/>
              <a:t> on a few products &amp; key customers → concentration risk.</a:t>
            </a:r>
          </a:p>
          <a:p>
            <a:pPr>
              <a:buFont typeface="Arial" panose="020B0604020202020204" pitchFamily="34" charset="0"/>
              <a:buChar char="•"/>
            </a:pPr>
            <a:r>
              <a:rPr lang="en-US" b="1" dirty="0"/>
              <a:t>Underperforming products</a:t>
            </a:r>
            <a:r>
              <a:rPr lang="en-US" dirty="0"/>
              <a:t> → drain resources &amp; reduce profitability.</a:t>
            </a:r>
          </a:p>
          <a:p>
            <a:pPr>
              <a:buFont typeface="Arial" panose="020B0604020202020204" pitchFamily="34" charset="0"/>
              <a:buChar char="•"/>
            </a:pPr>
            <a:r>
              <a:rPr lang="en-US" b="1" dirty="0"/>
              <a:t>Seasonal peaks</a:t>
            </a:r>
            <a:r>
              <a:rPr lang="en-US" dirty="0"/>
              <a:t> → create inventory &amp; forecasting challenges.</a:t>
            </a:r>
          </a:p>
          <a:p>
            <a:pPr>
              <a:buFont typeface="Arial" panose="020B0604020202020204" pitchFamily="34" charset="0"/>
              <a:buChar char="•"/>
            </a:pPr>
            <a:r>
              <a:rPr lang="en-US" b="1" dirty="0"/>
              <a:t>Regional imbalance</a:t>
            </a:r>
            <a:r>
              <a:rPr lang="en-US" dirty="0"/>
              <a:t> → weak Northeast performance limits overall growth.</a:t>
            </a:r>
          </a:p>
        </p:txBody>
      </p:sp>
      <p:sp>
        <p:nvSpPr>
          <p:cNvPr id="6" name="TextBox 5">
            <a:extLst>
              <a:ext uri="{FF2B5EF4-FFF2-40B4-BE49-F238E27FC236}">
                <a16:creationId xmlns:a16="http://schemas.microsoft.com/office/drawing/2014/main" id="{411BAD9E-10CE-437C-C543-B381AAF2882F}"/>
              </a:ext>
            </a:extLst>
          </p:cNvPr>
          <p:cNvSpPr txBox="1"/>
          <p:nvPr/>
        </p:nvSpPr>
        <p:spPr>
          <a:xfrm>
            <a:off x="265176" y="4281160"/>
            <a:ext cx="8778240" cy="2031325"/>
          </a:xfrm>
          <a:prstGeom prst="rect">
            <a:avLst/>
          </a:prstGeom>
          <a:noFill/>
        </p:spPr>
        <p:txBody>
          <a:bodyPr wrap="square">
            <a:spAutoFit/>
          </a:bodyPr>
          <a:lstStyle/>
          <a:p>
            <a:pPr>
              <a:buNone/>
            </a:pPr>
            <a:r>
              <a:rPr lang="en-US" dirty="0"/>
              <a:t>👉 </a:t>
            </a:r>
            <a:r>
              <a:rPr lang="en-US" b="1" dirty="0">
                <a:highlight>
                  <a:srgbClr val="FFFF00"/>
                </a:highlight>
              </a:rPr>
              <a:t>Storytelling for stakeholders:</a:t>
            </a:r>
            <a:br>
              <a:rPr lang="en-US" dirty="0"/>
            </a:br>
            <a:r>
              <a:rPr lang="en-US" dirty="0"/>
              <a:t>“While our business is growing, there are clear risks. Too much of our revenue comes from just a handful of products and customers—if one declines, it could hurt us significantly. Some products aren’t meeting expectations, pulling down overall profit. Seasonal peaks also strain our inventory and forecasting, while the Northeast region continues to lag behind. These challenges highlight why we need a balanced strategy to reduce risks and unlock growth.”</a:t>
            </a:r>
          </a:p>
        </p:txBody>
      </p:sp>
    </p:spTree>
    <p:extLst>
      <p:ext uri="{BB962C8B-B14F-4D97-AF65-F5344CB8AC3E}">
        <p14:creationId xmlns:p14="http://schemas.microsoft.com/office/powerpoint/2010/main" val="170795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DE4F-AEBC-1979-18CB-BB7DE21F5934}"/>
              </a:ext>
            </a:extLst>
          </p:cNvPr>
          <p:cNvSpPr>
            <a:spLocks noGrp="1"/>
          </p:cNvSpPr>
          <p:nvPr>
            <p:ph type="title"/>
          </p:nvPr>
        </p:nvSpPr>
        <p:spPr>
          <a:xfrm>
            <a:off x="0" y="0"/>
            <a:ext cx="8686800" cy="1143000"/>
          </a:xfrm>
        </p:spPr>
        <p:txBody>
          <a:bodyPr>
            <a:normAutofit fontScale="90000"/>
          </a:bodyPr>
          <a:lstStyle/>
          <a:p>
            <a:r>
              <a:rPr lang="en-IN" dirty="0"/>
              <a:t>🚀 </a:t>
            </a:r>
            <a:r>
              <a:rPr lang="en-IN" b="1" dirty="0"/>
              <a:t>Future Focus &amp; Recommendations</a:t>
            </a:r>
            <a:endParaRPr lang="en-IN" dirty="0"/>
          </a:p>
        </p:txBody>
      </p:sp>
      <p:sp>
        <p:nvSpPr>
          <p:cNvPr id="4" name="TextBox 3">
            <a:extLst>
              <a:ext uri="{FF2B5EF4-FFF2-40B4-BE49-F238E27FC236}">
                <a16:creationId xmlns:a16="http://schemas.microsoft.com/office/drawing/2014/main" id="{01B7437E-D015-89E8-ECA4-EB886D1D39F5}"/>
              </a:ext>
            </a:extLst>
          </p:cNvPr>
          <p:cNvSpPr txBox="1"/>
          <p:nvPr/>
        </p:nvSpPr>
        <p:spPr>
          <a:xfrm>
            <a:off x="192024" y="960781"/>
            <a:ext cx="9317736" cy="1200329"/>
          </a:xfrm>
          <a:prstGeom prst="rect">
            <a:avLst/>
          </a:prstGeom>
          <a:noFill/>
        </p:spPr>
        <p:txBody>
          <a:bodyPr wrap="square">
            <a:spAutoFit/>
          </a:bodyPr>
          <a:lstStyle/>
          <a:p>
            <a:pPr>
              <a:buNone/>
            </a:pPr>
            <a:r>
              <a:rPr lang="en-US" b="1" dirty="0">
                <a:highlight>
                  <a:srgbClr val="FFFF00"/>
                </a:highlight>
              </a:rPr>
              <a:t>Product Strategy:</a:t>
            </a:r>
            <a:endParaRPr lang="en-US" dirty="0">
              <a:highlight>
                <a:srgbClr val="FFFF00"/>
              </a:highlight>
            </a:endParaRPr>
          </a:p>
          <a:p>
            <a:pPr>
              <a:buFont typeface="Arial" panose="020B0604020202020204" pitchFamily="34" charset="0"/>
              <a:buChar char="•"/>
            </a:pPr>
            <a:r>
              <a:rPr lang="en-US" dirty="0"/>
              <a:t>Continue to push top sellers (Product 26, 25, 13).</a:t>
            </a:r>
          </a:p>
          <a:p>
            <a:pPr>
              <a:buFont typeface="Arial" panose="020B0604020202020204" pitchFamily="34" charset="0"/>
              <a:buChar char="•"/>
            </a:pPr>
            <a:r>
              <a:rPr lang="en-US" dirty="0"/>
              <a:t>Evaluate underperformers → discontinue or reposition.</a:t>
            </a:r>
          </a:p>
          <a:p>
            <a:pPr>
              <a:buFont typeface="Arial" panose="020B0604020202020204" pitchFamily="34" charset="0"/>
              <a:buChar char="•"/>
            </a:pPr>
            <a:r>
              <a:rPr lang="en-US" dirty="0"/>
              <a:t>Expand profitable niche product</a:t>
            </a:r>
          </a:p>
        </p:txBody>
      </p:sp>
      <p:sp>
        <p:nvSpPr>
          <p:cNvPr id="6" name="TextBox 5">
            <a:extLst>
              <a:ext uri="{FF2B5EF4-FFF2-40B4-BE49-F238E27FC236}">
                <a16:creationId xmlns:a16="http://schemas.microsoft.com/office/drawing/2014/main" id="{CBA5A4B2-5B50-F6BC-DAC7-D7D3A3141F5C}"/>
              </a:ext>
            </a:extLst>
          </p:cNvPr>
          <p:cNvSpPr txBox="1"/>
          <p:nvPr/>
        </p:nvSpPr>
        <p:spPr>
          <a:xfrm>
            <a:off x="192024" y="2161110"/>
            <a:ext cx="7498080" cy="923330"/>
          </a:xfrm>
          <a:prstGeom prst="rect">
            <a:avLst/>
          </a:prstGeom>
          <a:noFill/>
        </p:spPr>
        <p:txBody>
          <a:bodyPr wrap="square">
            <a:spAutoFit/>
          </a:bodyPr>
          <a:lstStyle/>
          <a:p>
            <a:pPr>
              <a:buNone/>
            </a:pPr>
            <a:r>
              <a:rPr lang="en-US" b="1" dirty="0">
                <a:highlight>
                  <a:srgbClr val="FFFF00"/>
                </a:highlight>
              </a:rPr>
              <a:t>Channel Growth:</a:t>
            </a:r>
            <a:endParaRPr lang="en-US" dirty="0">
              <a:highlight>
                <a:srgbClr val="FFFF00"/>
              </a:highlight>
            </a:endParaRPr>
          </a:p>
          <a:p>
            <a:pPr>
              <a:buFont typeface="Arial" panose="020B0604020202020204" pitchFamily="34" charset="0"/>
              <a:buChar char="•"/>
            </a:pPr>
            <a:r>
              <a:rPr lang="en-US" dirty="0"/>
              <a:t>Wholesale is strong but risky to over-rely on.</a:t>
            </a:r>
          </a:p>
          <a:p>
            <a:pPr>
              <a:buFont typeface="Arial" panose="020B0604020202020204" pitchFamily="34" charset="0"/>
              <a:buChar char="•"/>
            </a:pPr>
            <a:r>
              <a:rPr lang="en-US" dirty="0"/>
              <a:t>Strengthen </a:t>
            </a:r>
            <a:r>
              <a:rPr lang="en-US" b="1" dirty="0"/>
              <a:t>distributor &amp; export</a:t>
            </a:r>
            <a:r>
              <a:rPr lang="en-US" dirty="0"/>
              <a:t> partnerships for diversification.</a:t>
            </a:r>
          </a:p>
        </p:txBody>
      </p:sp>
      <p:sp>
        <p:nvSpPr>
          <p:cNvPr id="8" name="TextBox 7">
            <a:extLst>
              <a:ext uri="{FF2B5EF4-FFF2-40B4-BE49-F238E27FC236}">
                <a16:creationId xmlns:a16="http://schemas.microsoft.com/office/drawing/2014/main" id="{8A520C09-00B0-30DA-836D-41C2CBC5D279}"/>
              </a:ext>
            </a:extLst>
          </p:cNvPr>
          <p:cNvSpPr txBox="1"/>
          <p:nvPr/>
        </p:nvSpPr>
        <p:spPr>
          <a:xfrm>
            <a:off x="96012" y="3225387"/>
            <a:ext cx="9317736" cy="3693319"/>
          </a:xfrm>
          <a:prstGeom prst="rect">
            <a:avLst/>
          </a:prstGeom>
          <a:noFill/>
        </p:spPr>
        <p:txBody>
          <a:bodyPr wrap="square">
            <a:spAutoFit/>
          </a:bodyPr>
          <a:lstStyle/>
          <a:p>
            <a:pPr>
              <a:buNone/>
            </a:pPr>
            <a:r>
              <a:rPr lang="en-US" b="1" dirty="0">
                <a:highlight>
                  <a:srgbClr val="FFFF00"/>
                </a:highlight>
              </a:rPr>
              <a:t>Regional Play:</a:t>
            </a:r>
            <a:endParaRPr lang="en-US" dirty="0">
              <a:highlight>
                <a:srgbClr val="FFFF00"/>
              </a:highlight>
            </a:endParaRPr>
          </a:p>
          <a:p>
            <a:pPr>
              <a:buFont typeface="Arial" panose="020B0604020202020204" pitchFamily="34" charset="0"/>
              <a:buChar char="•"/>
            </a:pPr>
            <a:r>
              <a:rPr lang="en-US" dirty="0"/>
              <a:t>Double down in </a:t>
            </a:r>
            <a:r>
              <a:rPr lang="en-US" b="1" dirty="0"/>
              <a:t>West &amp; California</a:t>
            </a:r>
            <a:r>
              <a:rPr lang="en-US" dirty="0"/>
              <a:t> (already strong).</a:t>
            </a:r>
          </a:p>
          <a:p>
            <a:pPr>
              <a:buFont typeface="Arial" panose="020B0604020202020204" pitchFamily="34" charset="0"/>
              <a:buChar char="•"/>
            </a:pPr>
            <a:r>
              <a:rPr lang="en-US" dirty="0"/>
              <a:t>Launch growth campaigns in </a:t>
            </a:r>
            <a:r>
              <a:rPr lang="en-US" b="1" dirty="0"/>
              <a:t>Northeast &amp; Midwest</a:t>
            </a:r>
            <a:r>
              <a:rPr lang="en-US" dirty="0"/>
              <a:t> where margins are good but sales are weaker.</a:t>
            </a:r>
          </a:p>
          <a:p>
            <a:pPr>
              <a:buFont typeface="Arial" panose="020B0604020202020204" pitchFamily="34" charset="0"/>
              <a:buChar char="•"/>
            </a:pPr>
            <a:endParaRPr lang="en-US" dirty="0">
              <a:highlight>
                <a:srgbClr val="FFFF00"/>
              </a:highlight>
            </a:endParaRPr>
          </a:p>
          <a:p>
            <a:r>
              <a:rPr lang="en-US" b="1" dirty="0">
                <a:highlight>
                  <a:srgbClr val="FFFF00"/>
                </a:highlight>
              </a:rPr>
              <a:t>Customer Strategy:</a:t>
            </a:r>
            <a:endParaRPr lang="en-US" dirty="0">
              <a:highlight>
                <a:srgbClr val="FFFF00"/>
              </a:highlight>
            </a:endParaRPr>
          </a:p>
          <a:p>
            <a:r>
              <a:rPr lang="en-US" dirty="0"/>
              <a:t>Build </a:t>
            </a:r>
            <a:r>
              <a:rPr lang="en-US" b="1" dirty="0"/>
              <a:t>loyalty programs</a:t>
            </a:r>
            <a:r>
              <a:rPr lang="en-US" dirty="0"/>
              <a:t> for top customers (retention).</a:t>
            </a:r>
          </a:p>
          <a:p>
            <a:r>
              <a:rPr lang="en-US" dirty="0"/>
              <a:t>Acquire new mid-tier customers to reduce dependency.</a:t>
            </a:r>
          </a:p>
          <a:p>
            <a:pPr>
              <a:buFont typeface="Arial" panose="020B0604020202020204" pitchFamily="34" charset="0"/>
              <a:buChar char="•"/>
            </a:pPr>
            <a:endParaRPr lang="en-US" dirty="0">
              <a:highlight>
                <a:srgbClr val="FFFF00"/>
              </a:highlight>
            </a:endParaRPr>
          </a:p>
          <a:p>
            <a:r>
              <a:rPr lang="en-US" b="1" dirty="0">
                <a:highlight>
                  <a:srgbClr val="FFFF00"/>
                </a:highlight>
              </a:rPr>
              <a:t>Forecasting &amp; Inventory:</a:t>
            </a:r>
            <a:endParaRPr lang="en-US" dirty="0">
              <a:highlight>
                <a:srgbClr val="FFFF00"/>
              </a:highlight>
            </a:endParaRPr>
          </a:p>
          <a:p>
            <a:r>
              <a:rPr lang="en-US" dirty="0"/>
              <a:t>Prepare for seasonal peaks (March, June, Aug) to avoid stockouts.</a:t>
            </a:r>
          </a:p>
          <a:p>
            <a:r>
              <a:rPr lang="en-US" dirty="0"/>
              <a:t>Improve demand forecasting with historical trends.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418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B8AB-5DC4-750B-5645-44746B9DBDE9}"/>
              </a:ext>
            </a:extLst>
          </p:cNvPr>
          <p:cNvSpPr>
            <a:spLocks noGrp="1"/>
          </p:cNvSpPr>
          <p:nvPr>
            <p:ph type="title"/>
          </p:nvPr>
        </p:nvSpPr>
        <p:spPr>
          <a:xfrm>
            <a:off x="91440" y="274638"/>
            <a:ext cx="8732520" cy="1143000"/>
          </a:xfrm>
        </p:spPr>
        <p:txBody>
          <a:bodyPr>
            <a:normAutofit/>
          </a:bodyPr>
          <a:lstStyle/>
          <a:p>
            <a:r>
              <a:rPr lang="en-US" dirty="0"/>
              <a:t>📖 </a:t>
            </a:r>
            <a:r>
              <a:rPr lang="en-US" b="1" dirty="0"/>
              <a:t>Simple Storytelling </a:t>
            </a:r>
            <a:endParaRPr lang="en-IN" dirty="0"/>
          </a:p>
        </p:txBody>
      </p:sp>
      <p:sp>
        <p:nvSpPr>
          <p:cNvPr id="4" name="TextBox 3">
            <a:extLst>
              <a:ext uri="{FF2B5EF4-FFF2-40B4-BE49-F238E27FC236}">
                <a16:creationId xmlns:a16="http://schemas.microsoft.com/office/drawing/2014/main" id="{882F6416-CC98-1F98-C728-9CD79E80084C}"/>
              </a:ext>
            </a:extLst>
          </p:cNvPr>
          <p:cNvSpPr txBox="1"/>
          <p:nvPr/>
        </p:nvSpPr>
        <p:spPr>
          <a:xfrm>
            <a:off x="457200" y="1845945"/>
            <a:ext cx="8366760" cy="3693319"/>
          </a:xfrm>
          <a:prstGeom prst="rect">
            <a:avLst/>
          </a:prstGeom>
          <a:noFill/>
        </p:spPr>
        <p:txBody>
          <a:bodyPr wrap="square">
            <a:spAutoFit/>
          </a:bodyPr>
          <a:lstStyle/>
          <a:p>
            <a:pPr>
              <a:buNone/>
            </a:pPr>
            <a:r>
              <a:rPr lang="en-US" dirty="0"/>
              <a:t>👉 *“Our sales story shows big wins but also hidden risks. Right now, most of our revenue comes from a few products, a few regions, and mainly wholesale customers. That’s good for growth, but risky if any one of them slows down. For example, California alone gives us almost 20% of revenue, and 2-3 products dominate sales. If demand shifts, we could feel the hit quickly.</a:t>
            </a:r>
          </a:p>
          <a:p>
            <a:pPr>
              <a:buNone/>
            </a:pPr>
            <a:endParaRPr lang="en-US" dirty="0"/>
          </a:p>
          <a:p>
            <a:pPr>
              <a:buNone/>
            </a:pPr>
            <a:r>
              <a:rPr lang="en-US" dirty="0"/>
              <a:t>The opportunity? We already know what works — strong products, wholesale channel, and the West region. If we double down there, while also growing in weaker regions and diversifying customers, we can secure sustainable growth.</a:t>
            </a:r>
          </a:p>
          <a:p>
            <a:pPr>
              <a:buNone/>
            </a:pPr>
            <a:endParaRPr lang="en-US" dirty="0"/>
          </a:p>
          <a:p>
            <a:pPr>
              <a:buNone/>
            </a:pPr>
            <a:r>
              <a:rPr lang="en-US" dirty="0"/>
              <a:t>So, the path forward is clear: push best-sellers, strengthen partnerships, expand in underperforming regions, and prepare inventory for seasonal peaks. This way, we don’t just grow revenue, we reduce risk and make the business more resilient.”*</a:t>
            </a:r>
          </a:p>
        </p:txBody>
      </p:sp>
    </p:spTree>
    <p:extLst>
      <p:ext uri="{BB962C8B-B14F-4D97-AF65-F5344CB8AC3E}">
        <p14:creationId xmlns:p14="http://schemas.microsoft.com/office/powerpoint/2010/main" val="4258839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4AD0-84D7-20B4-9B0A-5AF6F158B78B}"/>
              </a:ext>
            </a:extLst>
          </p:cNvPr>
          <p:cNvSpPr>
            <a:spLocks noGrp="1"/>
          </p:cNvSpPr>
          <p:nvPr>
            <p:ph type="title"/>
          </p:nvPr>
        </p:nvSpPr>
        <p:spPr>
          <a:xfrm>
            <a:off x="128016" y="0"/>
            <a:ext cx="8769096" cy="768096"/>
          </a:xfrm>
        </p:spPr>
        <p:txBody>
          <a:bodyPr>
            <a:normAutofit/>
          </a:bodyPr>
          <a:lstStyle/>
          <a:p>
            <a:r>
              <a:rPr lang="en-US" dirty="0"/>
              <a:t>🎯 Sales Performance Dashboard</a:t>
            </a:r>
            <a:endParaRPr lang="en-IN" dirty="0"/>
          </a:p>
        </p:txBody>
      </p:sp>
      <p:pic>
        <p:nvPicPr>
          <p:cNvPr id="4" name="Picture 3">
            <a:extLst>
              <a:ext uri="{FF2B5EF4-FFF2-40B4-BE49-F238E27FC236}">
                <a16:creationId xmlns:a16="http://schemas.microsoft.com/office/drawing/2014/main" id="{AD38426F-D4E7-FB00-4B37-4218EF0681C9}"/>
              </a:ext>
            </a:extLst>
          </p:cNvPr>
          <p:cNvPicPr>
            <a:picLocks noChangeAspect="1"/>
          </p:cNvPicPr>
          <p:nvPr/>
        </p:nvPicPr>
        <p:blipFill>
          <a:blip r:embed="rId2"/>
          <a:stretch>
            <a:fillRect/>
          </a:stretch>
        </p:blipFill>
        <p:spPr>
          <a:xfrm>
            <a:off x="109728" y="832422"/>
            <a:ext cx="4809744" cy="3218370"/>
          </a:xfrm>
          <a:prstGeom prst="rect">
            <a:avLst/>
          </a:prstGeom>
        </p:spPr>
      </p:pic>
      <p:pic>
        <p:nvPicPr>
          <p:cNvPr id="6" name="Picture 5">
            <a:extLst>
              <a:ext uri="{FF2B5EF4-FFF2-40B4-BE49-F238E27FC236}">
                <a16:creationId xmlns:a16="http://schemas.microsoft.com/office/drawing/2014/main" id="{8875E2C4-0029-3D33-5BB0-802DE9D258DD}"/>
              </a:ext>
            </a:extLst>
          </p:cNvPr>
          <p:cNvPicPr>
            <a:picLocks noChangeAspect="1"/>
          </p:cNvPicPr>
          <p:nvPr/>
        </p:nvPicPr>
        <p:blipFill>
          <a:blip r:embed="rId3"/>
          <a:stretch>
            <a:fillRect/>
          </a:stretch>
        </p:blipFill>
        <p:spPr>
          <a:xfrm>
            <a:off x="109728" y="3931920"/>
            <a:ext cx="9034272" cy="2926080"/>
          </a:xfrm>
          <a:prstGeom prst="rect">
            <a:avLst/>
          </a:prstGeom>
        </p:spPr>
      </p:pic>
      <p:pic>
        <p:nvPicPr>
          <p:cNvPr id="8" name="Picture 7">
            <a:extLst>
              <a:ext uri="{FF2B5EF4-FFF2-40B4-BE49-F238E27FC236}">
                <a16:creationId xmlns:a16="http://schemas.microsoft.com/office/drawing/2014/main" id="{A457F6FD-1C45-DAC5-D0BF-D30B0099A98A}"/>
              </a:ext>
            </a:extLst>
          </p:cNvPr>
          <p:cNvPicPr>
            <a:picLocks noChangeAspect="1"/>
          </p:cNvPicPr>
          <p:nvPr/>
        </p:nvPicPr>
        <p:blipFill>
          <a:blip r:embed="rId4"/>
          <a:stretch>
            <a:fillRect/>
          </a:stretch>
        </p:blipFill>
        <p:spPr>
          <a:xfrm>
            <a:off x="4910328" y="832422"/>
            <a:ext cx="4233672" cy="3099498"/>
          </a:xfrm>
          <a:prstGeom prst="rect">
            <a:avLst/>
          </a:prstGeom>
        </p:spPr>
      </p:pic>
    </p:spTree>
    <p:extLst>
      <p:ext uri="{BB962C8B-B14F-4D97-AF65-F5344CB8AC3E}">
        <p14:creationId xmlns:p14="http://schemas.microsoft.com/office/powerpoint/2010/main" val="151504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71A8-971E-FCD9-9415-E678569D4662}"/>
              </a:ext>
            </a:extLst>
          </p:cNvPr>
          <p:cNvSpPr>
            <a:spLocks noGrp="1"/>
          </p:cNvSpPr>
          <p:nvPr>
            <p:ph type="title"/>
          </p:nvPr>
        </p:nvSpPr>
        <p:spPr/>
        <p:txBody>
          <a:bodyPr/>
          <a:lstStyle/>
          <a:p>
            <a:r>
              <a:rPr lang="en-US" dirty="0"/>
              <a:t>🎯 </a:t>
            </a:r>
            <a:r>
              <a:rPr lang="en-US" b="1" dirty="0"/>
              <a:t>Objective of the Project</a:t>
            </a:r>
            <a:endParaRPr lang="en-IN" dirty="0"/>
          </a:p>
        </p:txBody>
      </p:sp>
      <p:sp>
        <p:nvSpPr>
          <p:cNvPr id="4" name="TextBox 3">
            <a:extLst>
              <a:ext uri="{FF2B5EF4-FFF2-40B4-BE49-F238E27FC236}">
                <a16:creationId xmlns:a16="http://schemas.microsoft.com/office/drawing/2014/main" id="{E2654FED-30FC-10F5-A4C0-522F8577EAB4}"/>
              </a:ext>
            </a:extLst>
          </p:cNvPr>
          <p:cNvSpPr txBox="1"/>
          <p:nvPr/>
        </p:nvSpPr>
        <p:spPr>
          <a:xfrm>
            <a:off x="704088" y="2136339"/>
            <a:ext cx="7004304" cy="3416320"/>
          </a:xfrm>
          <a:prstGeom prst="rect">
            <a:avLst/>
          </a:prstGeom>
          <a:noFill/>
        </p:spPr>
        <p:txBody>
          <a:bodyPr wrap="square">
            <a:spAutoFit/>
          </a:bodyPr>
          <a:lstStyle/>
          <a:p>
            <a:pPr>
              <a:buNone/>
            </a:pPr>
            <a:r>
              <a:rPr lang="en-US" sz="2400" dirty="0"/>
              <a:t>The goal of this sales analysis is to:</a:t>
            </a:r>
          </a:p>
          <a:p>
            <a:pPr>
              <a:buFont typeface="Arial" panose="020B0604020202020204" pitchFamily="34" charset="0"/>
              <a:buChar char="•"/>
            </a:pPr>
            <a:r>
              <a:rPr lang="en-US" sz="2400" dirty="0"/>
              <a:t>Track overall sales performance (revenue, profit, margin).</a:t>
            </a:r>
          </a:p>
          <a:p>
            <a:pPr>
              <a:buFont typeface="Arial" panose="020B0604020202020204" pitchFamily="34" charset="0"/>
              <a:buChar char="•"/>
            </a:pPr>
            <a:r>
              <a:rPr lang="en-US" sz="2400" dirty="0"/>
              <a:t>Identify best-performing products, channels, and regions.</a:t>
            </a:r>
          </a:p>
          <a:p>
            <a:pPr>
              <a:buFont typeface="Arial" panose="020B0604020202020204" pitchFamily="34" charset="0"/>
              <a:buChar char="•"/>
            </a:pPr>
            <a:r>
              <a:rPr lang="en-US" sz="2400" dirty="0"/>
              <a:t>Spot risks such as overdependence on certain products/customers.</a:t>
            </a:r>
          </a:p>
          <a:p>
            <a:pPr>
              <a:buFont typeface="Arial" panose="020B0604020202020204" pitchFamily="34" charset="0"/>
              <a:buChar char="•"/>
            </a:pPr>
            <a:r>
              <a:rPr lang="en-US" sz="2400" dirty="0"/>
              <a:t>Provide data-driven recommendations for </a:t>
            </a:r>
            <a:r>
              <a:rPr lang="en-US" sz="2400" b="1" dirty="0"/>
              <a:t>future growth</a:t>
            </a:r>
            <a:r>
              <a:rPr lang="en-US" sz="2400" dirty="0"/>
              <a:t> and efficiency.</a:t>
            </a:r>
          </a:p>
        </p:txBody>
      </p:sp>
    </p:spTree>
    <p:extLst>
      <p:ext uri="{BB962C8B-B14F-4D97-AF65-F5344CB8AC3E}">
        <p14:creationId xmlns:p14="http://schemas.microsoft.com/office/powerpoint/2010/main" val="76964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667A-32A6-6188-059D-73E97B71640B}"/>
              </a:ext>
            </a:extLst>
          </p:cNvPr>
          <p:cNvSpPr>
            <a:spLocks noGrp="1"/>
          </p:cNvSpPr>
          <p:nvPr>
            <p:ph type="title"/>
          </p:nvPr>
        </p:nvSpPr>
        <p:spPr/>
        <p:txBody>
          <a:bodyPr/>
          <a:lstStyle/>
          <a:p>
            <a:r>
              <a:rPr lang="en-IN" dirty="0"/>
              <a:t>📊 </a:t>
            </a:r>
            <a:r>
              <a:rPr lang="en-IN" b="1" dirty="0"/>
              <a:t>Data Overview</a:t>
            </a:r>
            <a:endParaRPr lang="en-IN" dirty="0"/>
          </a:p>
        </p:txBody>
      </p:sp>
      <p:sp>
        <p:nvSpPr>
          <p:cNvPr id="4" name="TextBox 3">
            <a:extLst>
              <a:ext uri="{FF2B5EF4-FFF2-40B4-BE49-F238E27FC236}">
                <a16:creationId xmlns:a16="http://schemas.microsoft.com/office/drawing/2014/main" id="{E524318A-4CC4-F34C-0DD5-80EDAD1F775A}"/>
              </a:ext>
            </a:extLst>
          </p:cNvPr>
          <p:cNvSpPr txBox="1"/>
          <p:nvPr/>
        </p:nvSpPr>
        <p:spPr>
          <a:xfrm>
            <a:off x="118872" y="1166843"/>
            <a:ext cx="9116568" cy="2585323"/>
          </a:xfrm>
          <a:prstGeom prst="rect">
            <a:avLst/>
          </a:prstGeom>
          <a:noFill/>
        </p:spPr>
        <p:txBody>
          <a:bodyPr wrap="square">
            <a:spAutoFit/>
          </a:bodyPr>
          <a:lstStyle/>
          <a:p>
            <a:pPr>
              <a:buNone/>
            </a:pPr>
            <a:r>
              <a:rPr lang="en-US" b="1" dirty="0"/>
              <a:t>🔹 Key Columns / Dimensions</a:t>
            </a:r>
          </a:p>
          <a:p>
            <a:pPr>
              <a:buFont typeface="+mj-lt"/>
              <a:buAutoNum type="arabicPeriod"/>
            </a:pPr>
            <a:r>
              <a:rPr lang="en-US" b="1" dirty="0"/>
              <a:t>Date</a:t>
            </a:r>
            <a:r>
              <a:rPr lang="en-US" dirty="0"/>
              <a:t> – The time period of each sale (helps see seasonality &amp; trends).</a:t>
            </a:r>
          </a:p>
          <a:p>
            <a:pPr>
              <a:buFont typeface="+mj-lt"/>
              <a:buAutoNum type="arabicPeriod"/>
            </a:pPr>
            <a:r>
              <a:rPr lang="en-US" b="1" dirty="0"/>
              <a:t>Region / State</a:t>
            </a:r>
            <a:r>
              <a:rPr lang="en-US" dirty="0"/>
              <a:t> – Geographic sales data (e.g., West, South, California, New York).</a:t>
            </a:r>
          </a:p>
          <a:p>
            <a:pPr>
              <a:buFont typeface="+mj-lt"/>
              <a:buAutoNum type="arabicPeriod"/>
            </a:pPr>
            <a:r>
              <a:rPr lang="en-US" b="1" dirty="0"/>
              <a:t>Customer Name</a:t>
            </a:r>
            <a:r>
              <a:rPr lang="en-US" dirty="0"/>
              <a:t> – Individual customers/companies making purchases.</a:t>
            </a:r>
          </a:p>
          <a:p>
            <a:pPr>
              <a:buFont typeface="+mj-lt"/>
              <a:buAutoNum type="arabicPeriod"/>
            </a:pPr>
            <a:r>
              <a:rPr lang="en-US" b="1" dirty="0"/>
              <a:t>Product ID / Name</a:t>
            </a:r>
            <a:r>
              <a:rPr lang="en-US" dirty="0"/>
              <a:t> – Products sold, used to compare bestsellers vs. weak performers.</a:t>
            </a:r>
          </a:p>
          <a:p>
            <a:pPr>
              <a:buFont typeface="+mj-lt"/>
              <a:buAutoNum type="arabicPeriod"/>
            </a:pPr>
            <a:r>
              <a:rPr lang="en-US" b="1" dirty="0"/>
              <a:t>Sales Channel</a:t>
            </a:r>
            <a:r>
              <a:rPr lang="en-US" dirty="0"/>
              <a:t> – How the sale happened (Wholesale, Distributor, Export, etc.).</a:t>
            </a:r>
          </a:p>
          <a:p>
            <a:pPr>
              <a:buFont typeface="+mj-lt"/>
              <a:buAutoNum type="arabicPeriod"/>
            </a:pPr>
            <a:r>
              <a:rPr lang="en-US" b="1" dirty="0"/>
              <a:t>Revenue (Sales Amount)</a:t>
            </a:r>
            <a:r>
              <a:rPr lang="en-US" dirty="0"/>
              <a:t> – Total sales value for each transaction.</a:t>
            </a:r>
          </a:p>
          <a:p>
            <a:pPr>
              <a:buFont typeface="+mj-lt"/>
              <a:buAutoNum type="arabicPeriod"/>
            </a:pPr>
            <a:r>
              <a:rPr lang="en-US" b="1" dirty="0"/>
              <a:t>Profit / Margin</a:t>
            </a:r>
            <a:r>
              <a:rPr lang="en-US" dirty="0"/>
              <a:t> – Profit generated from the sale (Revenue – Costs).</a:t>
            </a:r>
          </a:p>
          <a:p>
            <a:pPr>
              <a:buFont typeface="+mj-lt"/>
              <a:buAutoNum type="arabicPeriod"/>
            </a:pPr>
            <a:r>
              <a:rPr lang="en-US" b="1" dirty="0"/>
              <a:t>Order Quantity</a:t>
            </a:r>
            <a:r>
              <a:rPr lang="en-US" dirty="0"/>
              <a:t> – Units sold per transaction.</a:t>
            </a:r>
          </a:p>
        </p:txBody>
      </p:sp>
      <p:sp>
        <p:nvSpPr>
          <p:cNvPr id="6" name="TextBox 5">
            <a:extLst>
              <a:ext uri="{FF2B5EF4-FFF2-40B4-BE49-F238E27FC236}">
                <a16:creationId xmlns:a16="http://schemas.microsoft.com/office/drawing/2014/main" id="{BC6DC1DB-E533-A76C-2A89-C795FFBCC00D}"/>
              </a:ext>
            </a:extLst>
          </p:cNvPr>
          <p:cNvSpPr txBox="1"/>
          <p:nvPr/>
        </p:nvSpPr>
        <p:spPr>
          <a:xfrm>
            <a:off x="210312" y="4103638"/>
            <a:ext cx="7187184" cy="1754326"/>
          </a:xfrm>
          <a:prstGeom prst="rect">
            <a:avLst/>
          </a:prstGeom>
          <a:noFill/>
        </p:spPr>
        <p:txBody>
          <a:bodyPr wrap="square">
            <a:spAutoFit/>
          </a:bodyPr>
          <a:lstStyle/>
          <a:p>
            <a:pPr>
              <a:buFont typeface="Arial" panose="020B0604020202020204" pitchFamily="34" charset="0"/>
              <a:buChar char="•"/>
            </a:pPr>
            <a:r>
              <a:rPr lang="en-US" b="1" dirty="0"/>
              <a:t>Time Period:</a:t>
            </a:r>
            <a:r>
              <a:rPr lang="en-US" dirty="0"/>
              <a:t> Multiple years (with monthly granularity).</a:t>
            </a:r>
          </a:p>
          <a:p>
            <a:pPr>
              <a:buFont typeface="Arial" panose="020B0604020202020204" pitchFamily="34" charset="0"/>
              <a:buChar char="•"/>
            </a:pPr>
            <a:r>
              <a:rPr lang="en-US" b="1" dirty="0"/>
              <a:t>Regions:</a:t>
            </a:r>
            <a:r>
              <a:rPr lang="en-US" dirty="0"/>
              <a:t> Covers all U.S. regions (West, South, Midwest, Northeast).</a:t>
            </a:r>
          </a:p>
          <a:p>
            <a:pPr>
              <a:buFont typeface="Arial" panose="020B0604020202020204" pitchFamily="34" charset="0"/>
              <a:buChar char="•"/>
            </a:pPr>
            <a:r>
              <a:rPr lang="en-US" b="1" dirty="0"/>
              <a:t>Products:</a:t>
            </a:r>
            <a:r>
              <a:rPr lang="en-US" dirty="0"/>
              <a:t> 25+ unique products.</a:t>
            </a:r>
          </a:p>
          <a:p>
            <a:pPr>
              <a:buFont typeface="Arial" panose="020B0604020202020204" pitchFamily="34" charset="0"/>
              <a:buChar char="•"/>
            </a:pPr>
            <a:r>
              <a:rPr lang="en-US" b="1" dirty="0"/>
              <a:t>Customers:</a:t>
            </a:r>
            <a:r>
              <a:rPr lang="en-US" dirty="0"/>
              <a:t> 100+ customers, with a mix of small buyers &amp; a few large accounts.</a:t>
            </a:r>
          </a:p>
          <a:p>
            <a:pPr>
              <a:buFont typeface="Arial" panose="020B0604020202020204" pitchFamily="34" charset="0"/>
              <a:buChar char="•"/>
            </a:pPr>
            <a:r>
              <a:rPr lang="en-US" b="1" dirty="0"/>
              <a:t>Channels:</a:t>
            </a:r>
            <a:r>
              <a:rPr lang="en-US" dirty="0"/>
              <a:t> Wholesale, Distributor, Export.</a:t>
            </a:r>
          </a:p>
        </p:txBody>
      </p:sp>
    </p:spTree>
    <p:extLst>
      <p:ext uri="{BB962C8B-B14F-4D97-AF65-F5344CB8AC3E}">
        <p14:creationId xmlns:p14="http://schemas.microsoft.com/office/powerpoint/2010/main" val="138808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E1C0-82C7-3181-C1D9-46F548705A6D}"/>
              </a:ext>
            </a:extLst>
          </p:cNvPr>
          <p:cNvSpPr>
            <a:spLocks noGrp="1"/>
          </p:cNvSpPr>
          <p:nvPr>
            <p:ph type="title"/>
          </p:nvPr>
        </p:nvSpPr>
        <p:spPr/>
        <p:txBody>
          <a:bodyPr>
            <a:normAutofit fontScale="90000"/>
          </a:bodyPr>
          <a:lstStyle/>
          <a:p>
            <a:r>
              <a:rPr lang="en-IN" dirty="0"/>
              <a:t>Current State (Performance Snapshot)</a:t>
            </a:r>
          </a:p>
        </p:txBody>
      </p:sp>
      <p:sp>
        <p:nvSpPr>
          <p:cNvPr id="4" name="TextBox 3">
            <a:extLst>
              <a:ext uri="{FF2B5EF4-FFF2-40B4-BE49-F238E27FC236}">
                <a16:creationId xmlns:a16="http://schemas.microsoft.com/office/drawing/2014/main" id="{6A4A3203-AA1A-A803-A10C-25C79190C5A1}"/>
              </a:ext>
            </a:extLst>
          </p:cNvPr>
          <p:cNvSpPr txBox="1"/>
          <p:nvPr/>
        </p:nvSpPr>
        <p:spPr>
          <a:xfrm>
            <a:off x="1024128" y="1443841"/>
            <a:ext cx="7214616" cy="3970318"/>
          </a:xfrm>
          <a:prstGeom prst="rect">
            <a:avLst/>
          </a:prstGeom>
          <a:noFill/>
        </p:spPr>
        <p:txBody>
          <a:bodyPr wrap="square">
            <a:spAutoFit/>
          </a:bodyPr>
          <a:lstStyle/>
          <a:p>
            <a:pPr>
              <a:buNone/>
            </a:pPr>
            <a:r>
              <a:rPr lang="en-US" b="1" dirty="0"/>
              <a:t>🔑 Key Highlights</a:t>
            </a:r>
          </a:p>
          <a:p>
            <a:pPr>
              <a:buFont typeface="Arial" panose="020B0604020202020204" pitchFamily="34" charset="0"/>
              <a:buChar char="•"/>
            </a:pPr>
            <a:r>
              <a:rPr lang="en-US" b="1" dirty="0"/>
              <a:t>Revenue &amp; Profit Trend</a:t>
            </a:r>
            <a:r>
              <a:rPr lang="en-US" dirty="0"/>
              <a:t>: Overall growth 📈, but uneven across products &amp; regions.</a:t>
            </a:r>
          </a:p>
          <a:p>
            <a:pPr>
              <a:buFont typeface="Arial" panose="020B0604020202020204" pitchFamily="34" charset="0"/>
              <a:buChar char="•"/>
            </a:pPr>
            <a:endParaRPr lang="en-US" dirty="0"/>
          </a:p>
          <a:p>
            <a:pPr>
              <a:buFont typeface="Arial" panose="020B0604020202020204" pitchFamily="34" charset="0"/>
              <a:buChar char="•"/>
            </a:pPr>
            <a:r>
              <a:rPr lang="en-US" b="1" dirty="0"/>
              <a:t>Top 5 Products</a:t>
            </a:r>
            <a:r>
              <a:rPr lang="en-US" dirty="0"/>
              <a:t>: These drive the majority of sales (80/20 effect).</a:t>
            </a:r>
          </a:p>
          <a:p>
            <a:pPr>
              <a:buFont typeface="Arial" panose="020B0604020202020204" pitchFamily="34" charset="0"/>
              <a:buChar char="•"/>
            </a:pPr>
            <a:endParaRPr lang="en-US" dirty="0"/>
          </a:p>
          <a:p>
            <a:pPr>
              <a:buFont typeface="Arial" panose="020B0604020202020204" pitchFamily="34" charset="0"/>
              <a:buChar char="•"/>
            </a:pPr>
            <a:r>
              <a:rPr lang="en-US" b="1" dirty="0"/>
              <a:t>Regional Performance</a:t>
            </a:r>
            <a:r>
              <a:rPr lang="en-US" dirty="0"/>
              <a:t>:</a:t>
            </a:r>
          </a:p>
          <a:p>
            <a:pPr marL="742950" lvl="1" indent="-285750">
              <a:buFont typeface="Arial" panose="020B0604020202020204" pitchFamily="34" charset="0"/>
              <a:buChar char="•"/>
            </a:pPr>
            <a:r>
              <a:rPr lang="en-US" b="1" dirty="0"/>
              <a:t>West &amp; South</a:t>
            </a:r>
            <a:r>
              <a:rPr lang="en-US" dirty="0"/>
              <a:t> = best-performing regions.</a:t>
            </a:r>
          </a:p>
          <a:p>
            <a:pPr marL="742950" lvl="1" indent="-285750">
              <a:buFont typeface="Arial" panose="020B0604020202020204" pitchFamily="34" charset="0"/>
              <a:buChar char="•"/>
            </a:pPr>
            <a:r>
              <a:rPr lang="en-US" b="1" dirty="0"/>
              <a:t>Northeast</a:t>
            </a:r>
            <a:r>
              <a:rPr lang="en-US" dirty="0"/>
              <a:t> = weakest region.</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Sales Channels</a:t>
            </a:r>
            <a:r>
              <a:rPr lang="en-US" dirty="0"/>
              <a:t>:</a:t>
            </a:r>
          </a:p>
          <a:p>
            <a:pPr marL="742950" lvl="1" indent="-285750">
              <a:buFont typeface="Arial" panose="020B0604020202020204" pitchFamily="34" charset="0"/>
              <a:buChar char="•"/>
            </a:pPr>
            <a:r>
              <a:rPr lang="en-US" b="1" dirty="0"/>
              <a:t>Wholesale</a:t>
            </a:r>
            <a:r>
              <a:rPr lang="en-US" dirty="0"/>
              <a:t> is the largest contributor.</a:t>
            </a:r>
          </a:p>
          <a:p>
            <a:pPr marL="742950" lvl="1" indent="-285750">
              <a:buFont typeface="Arial" panose="020B0604020202020204" pitchFamily="34" charset="0"/>
              <a:buChar char="•"/>
            </a:pPr>
            <a:r>
              <a:rPr lang="en-US" dirty="0"/>
              <a:t>Distributor steady.</a:t>
            </a:r>
          </a:p>
          <a:p>
            <a:pPr marL="742950" lvl="1" indent="-285750">
              <a:buFont typeface="Arial" panose="020B0604020202020204" pitchFamily="34" charset="0"/>
              <a:buChar char="•"/>
            </a:pPr>
            <a:r>
              <a:rPr lang="en-US" dirty="0"/>
              <a:t>Export = small but potential for expansion.</a:t>
            </a:r>
          </a:p>
        </p:txBody>
      </p:sp>
    </p:spTree>
    <p:extLst>
      <p:ext uri="{BB962C8B-B14F-4D97-AF65-F5344CB8AC3E}">
        <p14:creationId xmlns:p14="http://schemas.microsoft.com/office/powerpoint/2010/main" val="65912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38F3-E83F-7608-9C62-DE6B9AFA1AA2}"/>
              </a:ext>
            </a:extLst>
          </p:cNvPr>
          <p:cNvSpPr>
            <a:spLocks noGrp="1"/>
          </p:cNvSpPr>
          <p:nvPr>
            <p:ph type="title"/>
          </p:nvPr>
        </p:nvSpPr>
        <p:spPr/>
        <p:txBody>
          <a:bodyPr/>
          <a:lstStyle/>
          <a:p>
            <a:r>
              <a:rPr lang="en-US" dirty="0"/>
              <a:t>📊 </a:t>
            </a:r>
            <a:r>
              <a:rPr lang="en-US" b="1" dirty="0"/>
              <a:t>Summary of the Dashboard</a:t>
            </a:r>
            <a:endParaRPr lang="en-IN" dirty="0"/>
          </a:p>
        </p:txBody>
      </p:sp>
      <p:sp>
        <p:nvSpPr>
          <p:cNvPr id="4" name="TextBox 3">
            <a:extLst>
              <a:ext uri="{FF2B5EF4-FFF2-40B4-BE49-F238E27FC236}">
                <a16:creationId xmlns:a16="http://schemas.microsoft.com/office/drawing/2014/main" id="{A1AC6397-4FAD-99E6-4737-5EB88CC27747}"/>
              </a:ext>
            </a:extLst>
          </p:cNvPr>
          <p:cNvSpPr txBox="1"/>
          <p:nvPr/>
        </p:nvSpPr>
        <p:spPr>
          <a:xfrm>
            <a:off x="457200" y="2265462"/>
            <a:ext cx="8540496" cy="3970318"/>
          </a:xfrm>
          <a:prstGeom prst="rect">
            <a:avLst/>
          </a:prstGeom>
          <a:noFill/>
        </p:spPr>
        <p:txBody>
          <a:bodyPr wrap="square">
            <a:spAutoFit/>
          </a:bodyPr>
          <a:lstStyle/>
          <a:p>
            <a:pPr>
              <a:buFont typeface="Arial" panose="020B0604020202020204" pitchFamily="34" charset="0"/>
              <a:buChar char="•"/>
            </a:pPr>
            <a:r>
              <a:rPr lang="en-US" b="1" dirty="0"/>
              <a:t>Revenue:</a:t>
            </a:r>
            <a:r>
              <a:rPr lang="en-US" dirty="0"/>
              <a:t> $1.2B total revenue, </a:t>
            </a:r>
            <a:r>
              <a:rPr lang="en-US" b="1" dirty="0"/>
              <a:t>$461.8M profit</a:t>
            </a:r>
            <a:r>
              <a:rPr lang="en-US" dirty="0"/>
              <a:t> with ~37% margin.</a:t>
            </a:r>
          </a:p>
          <a:p>
            <a:pPr>
              <a:buFont typeface="Arial" panose="020B0604020202020204" pitchFamily="34" charset="0"/>
              <a:buChar char="•"/>
            </a:pPr>
            <a:endParaRPr lang="en-US" dirty="0"/>
          </a:p>
          <a:p>
            <a:pPr>
              <a:buFont typeface="Arial" panose="020B0604020202020204" pitchFamily="34" charset="0"/>
              <a:buChar char="•"/>
            </a:pPr>
            <a:r>
              <a:rPr lang="en-US" b="1" dirty="0"/>
              <a:t>Seasonality:</a:t>
            </a:r>
            <a:r>
              <a:rPr lang="en-US" dirty="0"/>
              <a:t> Sales show peaks in March, June, and August → seasonal spikes.</a:t>
            </a:r>
          </a:p>
          <a:p>
            <a:pPr>
              <a:buFont typeface="Arial" panose="020B0604020202020204" pitchFamily="34" charset="0"/>
              <a:buChar char="•"/>
            </a:pPr>
            <a:endParaRPr lang="en-US" dirty="0"/>
          </a:p>
          <a:p>
            <a:pPr>
              <a:buFont typeface="Arial" panose="020B0604020202020204" pitchFamily="34" charset="0"/>
              <a:buChar char="•"/>
            </a:pPr>
            <a:r>
              <a:rPr lang="en-US" b="1" dirty="0"/>
              <a:t>Top Products:</a:t>
            </a:r>
            <a:r>
              <a:rPr lang="en-US" dirty="0"/>
              <a:t> A few products (like Product 26, 25, 13) drive the majority of revenue.</a:t>
            </a:r>
          </a:p>
          <a:p>
            <a:pPr>
              <a:buFont typeface="Arial" panose="020B0604020202020204" pitchFamily="34" charset="0"/>
              <a:buChar char="•"/>
            </a:pPr>
            <a:endParaRPr lang="en-US" dirty="0"/>
          </a:p>
          <a:p>
            <a:pPr>
              <a:buFont typeface="Arial" panose="020B0604020202020204" pitchFamily="34" charset="0"/>
              <a:buChar char="•"/>
            </a:pPr>
            <a:r>
              <a:rPr lang="en-US" b="1" dirty="0"/>
              <a:t>Sales Channels:</a:t>
            </a:r>
            <a:r>
              <a:rPr lang="en-US" dirty="0"/>
              <a:t> Wholesale is the main source (54%+ revenue), followed by distributors &amp; export.</a:t>
            </a:r>
          </a:p>
          <a:p>
            <a:pPr>
              <a:buFont typeface="Arial" panose="020B0604020202020204" pitchFamily="34" charset="0"/>
              <a:buChar char="•"/>
            </a:pPr>
            <a:endParaRPr lang="en-US" dirty="0"/>
          </a:p>
          <a:p>
            <a:pPr>
              <a:buFont typeface="Arial" panose="020B0604020202020204" pitchFamily="34" charset="0"/>
              <a:buChar char="•"/>
            </a:pPr>
            <a:r>
              <a:rPr lang="en-US" b="1" dirty="0"/>
              <a:t>Regions:</a:t>
            </a:r>
            <a:r>
              <a:rPr lang="en-US" dirty="0"/>
              <a:t> California (19.5% of revenue) &amp; the West region deliver the </a:t>
            </a:r>
            <a:r>
              <a:rPr lang="en-US" b="1" dirty="0"/>
              <a:t>highest revenue &amp; margins</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b="1" dirty="0"/>
              <a:t>Customers:</a:t>
            </a:r>
            <a:r>
              <a:rPr lang="en-US" dirty="0"/>
              <a:t> A small group of customers (like </a:t>
            </a:r>
            <a:r>
              <a:rPr lang="en-US" dirty="0" err="1"/>
              <a:t>Aibox</a:t>
            </a:r>
            <a:r>
              <a:rPr lang="en-US" dirty="0"/>
              <a:t> &amp; Neutrogena) are driving most revenue → dependency risk.</a:t>
            </a:r>
          </a:p>
        </p:txBody>
      </p:sp>
    </p:spTree>
    <p:extLst>
      <p:ext uri="{BB962C8B-B14F-4D97-AF65-F5344CB8AC3E}">
        <p14:creationId xmlns:p14="http://schemas.microsoft.com/office/powerpoint/2010/main" val="101049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1FF-5577-5916-5EFD-F50AE992637B}"/>
              </a:ext>
            </a:extLst>
          </p:cNvPr>
          <p:cNvSpPr>
            <a:spLocks noGrp="1"/>
          </p:cNvSpPr>
          <p:nvPr>
            <p:ph type="title"/>
          </p:nvPr>
        </p:nvSpPr>
        <p:spPr/>
        <p:txBody>
          <a:bodyPr/>
          <a:lstStyle/>
          <a:p>
            <a:r>
              <a:rPr lang="en-IN" dirty="0"/>
              <a:t>💡 </a:t>
            </a:r>
            <a:r>
              <a:rPr lang="en-IN" b="1" dirty="0"/>
              <a:t>Key Insights</a:t>
            </a:r>
            <a:endParaRPr lang="en-IN" dirty="0"/>
          </a:p>
        </p:txBody>
      </p:sp>
      <p:sp>
        <p:nvSpPr>
          <p:cNvPr id="4" name="TextBox 3">
            <a:extLst>
              <a:ext uri="{FF2B5EF4-FFF2-40B4-BE49-F238E27FC236}">
                <a16:creationId xmlns:a16="http://schemas.microsoft.com/office/drawing/2014/main" id="{DACF5F1D-705C-160E-6239-13C9949A2BCF}"/>
              </a:ext>
            </a:extLst>
          </p:cNvPr>
          <p:cNvSpPr txBox="1"/>
          <p:nvPr/>
        </p:nvSpPr>
        <p:spPr>
          <a:xfrm>
            <a:off x="722376" y="1947990"/>
            <a:ext cx="8357616" cy="3970318"/>
          </a:xfrm>
          <a:prstGeom prst="rect">
            <a:avLst/>
          </a:prstGeom>
          <a:noFill/>
        </p:spPr>
        <p:txBody>
          <a:bodyPr wrap="square">
            <a:spAutoFit/>
          </a:bodyPr>
          <a:lstStyle/>
          <a:p>
            <a:pPr>
              <a:buFont typeface="+mj-lt"/>
              <a:buAutoNum type="arabicPeriod"/>
            </a:pPr>
            <a:r>
              <a:rPr lang="en-US" b="1" dirty="0"/>
              <a:t>Revenue Concentration</a:t>
            </a:r>
            <a:endParaRPr lang="en-US" dirty="0"/>
          </a:p>
          <a:p>
            <a:pPr marL="742950" lvl="1" indent="-285750">
              <a:buFont typeface="+mj-lt"/>
              <a:buAutoNum type="arabicPeriod"/>
            </a:pPr>
            <a:r>
              <a:rPr lang="en-US" dirty="0"/>
              <a:t>Few products &amp; few customers are responsible for the bulk of revenue.</a:t>
            </a:r>
          </a:p>
          <a:p>
            <a:pPr marL="742950" lvl="1" indent="-285750">
              <a:buFont typeface="+mj-lt"/>
              <a:buAutoNum type="arabicPeriod"/>
            </a:pPr>
            <a:r>
              <a:rPr lang="en-US" dirty="0"/>
              <a:t>Strong dependence on </a:t>
            </a:r>
            <a:r>
              <a:rPr lang="en-US" b="1" dirty="0"/>
              <a:t>wholesale channel</a:t>
            </a:r>
            <a:r>
              <a:rPr lang="en-US" dirty="0"/>
              <a:t>.</a:t>
            </a:r>
          </a:p>
          <a:p>
            <a:pPr>
              <a:buFont typeface="+mj-lt"/>
              <a:buAutoNum type="arabicPeriod"/>
            </a:pPr>
            <a:r>
              <a:rPr lang="en-US" b="1" dirty="0"/>
              <a:t>Profitability</a:t>
            </a:r>
            <a:endParaRPr lang="en-US" dirty="0"/>
          </a:p>
          <a:p>
            <a:pPr marL="742950" lvl="1" indent="-285750">
              <a:buFont typeface="+mj-lt"/>
              <a:buAutoNum type="arabicPeriod"/>
            </a:pPr>
            <a:r>
              <a:rPr lang="en-US" dirty="0"/>
              <a:t>Some products generate </a:t>
            </a:r>
            <a:r>
              <a:rPr lang="en-US" b="1" dirty="0"/>
              <a:t>high sales but low profit margin</a:t>
            </a:r>
            <a:r>
              <a:rPr lang="en-US" dirty="0"/>
              <a:t>.</a:t>
            </a:r>
          </a:p>
          <a:p>
            <a:pPr marL="742950" lvl="1" indent="-285750">
              <a:buFont typeface="+mj-lt"/>
              <a:buAutoNum type="arabicPeriod"/>
            </a:pPr>
            <a:r>
              <a:rPr lang="en-US" dirty="0"/>
              <a:t>Other smaller products are very efficient (high-margin heroes).</a:t>
            </a:r>
          </a:p>
          <a:p>
            <a:pPr>
              <a:buFont typeface="+mj-lt"/>
              <a:buAutoNum type="arabicPeriod"/>
            </a:pPr>
            <a:r>
              <a:rPr lang="en-US" b="1" dirty="0"/>
              <a:t>Regional Story</a:t>
            </a:r>
            <a:endParaRPr lang="en-US" dirty="0"/>
          </a:p>
          <a:p>
            <a:pPr marL="742950" lvl="1" indent="-285750">
              <a:buFont typeface="+mj-lt"/>
              <a:buAutoNum type="arabicPeriod"/>
            </a:pPr>
            <a:r>
              <a:rPr lang="en-US" b="1" dirty="0"/>
              <a:t>California &amp; West region</a:t>
            </a:r>
            <a:r>
              <a:rPr lang="en-US" dirty="0"/>
              <a:t> are the biggest growth drivers.</a:t>
            </a:r>
          </a:p>
          <a:p>
            <a:pPr marL="742950" lvl="1" indent="-285750">
              <a:buFont typeface="+mj-lt"/>
              <a:buAutoNum type="arabicPeriod"/>
            </a:pPr>
            <a:r>
              <a:rPr lang="en-US" dirty="0"/>
              <a:t>Northeast lags behind in both revenue and margins → opportunity for expansion.</a:t>
            </a:r>
          </a:p>
          <a:p>
            <a:pPr>
              <a:buFont typeface="+mj-lt"/>
              <a:buAutoNum type="arabicPeriod"/>
            </a:pPr>
            <a:r>
              <a:rPr lang="en-US" b="1" dirty="0"/>
              <a:t>Customer Spending</a:t>
            </a:r>
            <a:endParaRPr lang="en-US" dirty="0"/>
          </a:p>
          <a:p>
            <a:pPr marL="742950" lvl="1" indent="-285750">
              <a:buFont typeface="+mj-lt"/>
              <a:buAutoNum type="arabicPeriod"/>
            </a:pPr>
            <a:r>
              <a:rPr lang="en-US" dirty="0"/>
              <a:t>Most customers place </a:t>
            </a:r>
            <a:r>
              <a:rPr lang="en-US" b="1" dirty="0"/>
              <a:t>small-to-medium orders</a:t>
            </a:r>
            <a:r>
              <a:rPr lang="en-US" dirty="0"/>
              <a:t>, only a few place high-value orders.</a:t>
            </a:r>
          </a:p>
          <a:p>
            <a:pPr marL="742950" lvl="1" indent="-285750">
              <a:buFont typeface="+mj-lt"/>
              <a:buAutoNum type="arabicPeriod"/>
            </a:pPr>
            <a:r>
              <a:rPr lang="en-US" dirty="0"/>
              <a:t>Risk: If top 5 customers reduce orders, overall sales could dip.</a:t>
            </a:r>
          </a:p>
        </p:txBody>
      </p:sp>
    </p:spTree>
    <p:extLst>
      <p:ext uri="{BB962C8B-B14F-4D97-AF65-F5344CB8AC3E}">
        <p14:creationId xmlns:p14="http://schemas.microsoft.com/office/powerpoint/2010/main" val="202667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D2DFB-EA01-269D-3864-6C0E3E4F063B}"/>
              </a:ext>
            </a:extLst>
          </p:cNvPr>
          <p:cNvSpPr>
            <a:spLocks noGrp="1"/>
          </p:cNvSpPr>
          <p:nvPr>
            <p:ph type="title"/>
          </p:nvPr>
        </p:nvSpPr>
        <p:spPr>
          <a:xfrm>
            <a:off x="457200" y="274638"/>
            <a:ext cx="8229600" cy="786066"/>
          </a:xfrm>
        </p:spPr>
        <p:txBody>
          <a:bodyPr/>
          <a:lstStyle/>
          <a:p>
            <a:r>
              <a:rPr lang="en-IN" dirty="0"/>
              <a:t>Customer &amp; Product Insights</a:t>
            </a:r>
          </a:p>
        </p:txBody>
      </p:sp>
      <p:sp>
        <p:nvSpPr>
          <p:cNvPr id="4" name="TextBox 3">
            <a:extLst>
              <a:ext uri="{FF2B5EF4-FFF2-40B4-BE49-F238E27FC236}">
                <a16:creationId xmlns:a16="http://schemas.microsoft.com/office/drawing/2014/main" id="{27E0D2AA-30EA-8371-C676-F33A34228C98}"/>
              </a:ext>
            </a:extLst>
          </p:cNvPr>
          <p:cNvSpPr txBox="1"/>
          <p:nvPr/>
        </p:nvSpPr>
        <p:spPr>
          <a:xfrm>
            <a:off x="114300" y="1182452"/>
            <a:ext cx="9029700" cy="3416320"/>
          </a:xfrm>
          <a:prstGeom prst="rect">
            <a:avLst/>
          </a:prstGeom>
          <a:noFill/>
        </p:spPr>
        <p:txBody>
          <a:bodyPr wrap="square">
            <a:spAutoFit/>
          </a:bodyPr>
          <a:lstStyle/>
          <a:p>
            <a:pPr>
              <a:buNone/>
            </a:pPr>
            <a:r>
              <a:rPr lang="en-US" b="1" dirty="0"/>
              <a:t>🔑 Customer Insights</a:t>
            </a:r>
          </a:p>
          <a:p>
            <a:pPr>
              <a:buFont typeface="Arial" panose="020B0604020202020204" pitchFamily="34" charset="0"/>
              <a:buChar char="•"/>
            </a:pPr>
            <a:r>
              <a:rPr lang="en-US" b="1" dirty="0"/>
              <a:t>Few key customers</a:t>
            </a:r>
            <a:r>
              <a:rPr lang="en-US" dirty="0"/>
              <a:t> account for the majority of revenue (dependency risk).</a:t>
            </a:r>
          </a:p>
          <a:p>
            <a:pPr>
              <a:buFont typeface="Arial" panose="020B0604020202020204" pitchFamily="34" charset="0"/>
              <a:buChar char="•"/>
            </a:pPr>
            <a:r>
              <a:rPr lang="en-US" dirty="0"/>
              <a:t>Many </a:t>
            </a:r>
            <a:r>
              <a:rPr lang="en-US" b="1" dirty="0"/>
              <a:t>smaller buyers</a:t>
            </a:r>
            <a:r>
              <a:rPr lang="en-US" dirty="0"/>
              <a:t> contribute little individually but collectively form a growth opportunity.</a:t>
            </a:r>
          </a:p>
          <a:p>
            <a:pPr>
              <a:buFont typeface="Arial" panose="020B0604020202020204" pitchFamily="34" charset="0"/>
              <a:buChar char="•"/>
            </a:pPr>
            <a:r>
              <a:rPr lang="en-US" dirty="0"/>
              <a:t>Need to </a:t>
            </a:r>
            <a:r>
              <a:rPr lang="en-US" b="1" dirty="0"/>
              <a:t>diversify customer base</a:t>
            </a:r>
            <a:r>
              <a:rPr lang="en-US" dirty="0"/>
              <a:t> → reduces risk &amp; expands stability.</a:t>
            </a:r>
          </a:p>
          <a:p>
            <a:pPr>
              <a:buFont typeface="Arial" panose="020B0604020202020204" pitchFamily="34" charset="0"/>
              <a:buChar char="•"/>
            </a:pPr>
            <a:endParaRPr lang="en-US" dirty="0"/>
          </a:p>
          <a:p>
            <a:pPr>
              <a:buNone/>
            </a:pPr>
            <a:r>
              <a:rPr lang="en-US" b="1" dirty="0"/>
              <a:t>📦 Product Insights</a:t>
            </a:r>
          </a:p>
          <a:p>
            <a:pPr>
              <a:buFont typeface="Arial" panose="020B0604020202020204" pitchFamily="34" charset="0"/>
              <a:buChar char="•"/>
            </a:pPr>
            <a:r>
              <a:rPr lang="en-US" b="1" dirty="0"/>
              <a:t>Top products dominate sales</a:t>
            </a:r>
            <a:r>
              <a:rPr lang="en-US" dirty="0"/>
              <a:t> but show </a:t>
            </a:r>
            <a:r>
              <a:rPr lang="en-US" b="1" dirty="0"/>
              <a:t>different profit margins</a:t>
            </a:r>
            <a:r>
              <a:rPr lang="en-US" dirty="0"/>
              <a:t> → high revenue ≠ always high profit.</a:t>
            </a:r>
          </a:p>
          <a:p>
            <a:pPr>
              <a:buFont typeface="Arial" panose="020B0604020202020204" pitchFamily="34" charset="0"/>
              <a:buChar char="•"/>
            </a:pPr>
            <a:r>
              <a:rPr lang="en-US" dirty="0"/>
              <a:t>Some products </a:t>
            </a:r>
            <a:r>
              <a:rPr lang="en-US" b="1" dirty="0"/>
              <a:t>consistently underperform</a:t>
            </a:r>
            <a:r>
              <a:rPr lang="en-US" dirty="0"/>
              <a:t> against budget → they drain resources (marketing, inventory, logistics).</a:t>
            </a:r>
          </a:p>
          <a:p>
            <a:pPr>
              <a:buFont typeface="Arial" panose="020B0604020202020204" pitchFamily="34" charset="0"/>
              <a:buChar char="•"/>
            </a:pPr>
            <a:r>
              <a:rPr lang="en-US" dirty="0"/>
              <a:t>Opportunity to </a:t>
            </a:r>
            <a:r>
              <a:rPr lang="en-US" b="1" dirty="0"/>
              <a:t>focus on profitable products</a:t>
            </a:r>
            <a:r>
              <a:rPr lang="en-US" dirty="0"/>
              <a:t> &amp; decide whether to </a:t>
            </a:r>
            <a:r>
              <a:rPr lang="en-US" b="1" dirty="0"/>
              <a:t>improve or phase out weak ones</a:t>
            </a:r>
            <a:r>
              <a:rPr lang="en-US" dirty="0"/>
              <a:t>.</a:t>
            </a:r>
          </a:p>
        </p:txBody>
      </p:sp>
      <p:sp>
        <p:nvSpPr>
          <p:cNvPr id="6" name="TextBox 5">
            <a:extLst>
              <a:ext uri="{FF2B5EF4-FFF2-40B4-BE49-F238E27FC236}">
                <a16:creationId xmlns:a16="http://schemas.microsoft.com/office/drawing/2014/main" id="{33C8936D-70F9-DC8E-2CE8-EFD8C72AD2B3}"/>
              </a:ext>
            </a:extLst>
          </p:cNvPr>
          <p:cNvSpPr txBox="1"/>
          <p:nvPr/>
        </p:nvSpPr>
        <p:spPr>
          <a:xfrm>
            <a:off x="114300" y="5103674"/>
            <a:ext cx="9258300" cy="1754326"/>
          </a:xfrm>
          <a:prstGeom prst="rect">
            <a:avLst/>
          </a:prstGeom>
          <a:noFill/>
        </p:spPr>
        <p:txBody>
          <a:bodyPr wrap="square">
            <a:spAutoFit/>
          </a:bodyPr>
          <a:lstStyle/>
          <a:p>
            <a:r>
              <a:rPr lang="en-US" dirty="0"/>
              <a:t>“Our business currently depends on a handful of big customers and a few top products. While these bring in most of our sales, it also creates risk if we lose even one. At the same time, our smaller customers, though less significant individually, could become a new growth driver if nurtured. On the product side, not all top sellers are profitable—some drain resources. To maximize profitability, we should focus on strengthening high-margin products and reevaluate underperforming ones.”</a:t>
            </a:r>
            <a:endParaRPr lang="en-IN" dirty="0"/>
          </a:p>
        </p:txBody>
      </p:sp>
    </p:spTree>
    <p:extLst>
      <p:ext uri="{BB962C8B-B14F-4D97-AF65-F5344CB8AC3E}">
        <p14:creationId xmlns:p14="http://schemas.microsoft.com/office/powerpoint/2010/main" val="130218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BA0D-3539-BD79-1CD6-83CBEFDBAC02}"/>
              </a:ext>
            </a:extLst>
          </p:cNvPr>
          <p:cNvSpPr>
            <a:spLocks noGrp="1"/>
          </p:cNvSpPr>
          <p:nvPr>
            <p:ph type="title"/>
          </p:nvPr>
        </p:nvSpPr>
        <p:spPr/>
        <p:txBody>
          <a:bodyPr>
            <a:normAutofit fontScale="90000"/>
          </a:bodyPr>
          <a:lstStyle/>
          <a:p>
            <a:r>
              <a:rPr lang="en-US" b="1" dirty="0"/>
              <a:t>🌍  – Regional Insights</a:t>
            </a:r>
            <a:br>
              <a:rPr lang="en-US" b="1" dirty="0"/>
            </a:br>
            <a:endParaRPr lang="en-IN" dirty="0"/>
          </a:p>
        </p:txBody>
      </p:sp>
      <p:sp>
        <p:nvSpPr>
          <p:cNvPr id="4" name="TextBox 3">
            <a:extLst>
              <a:ext uri="{FF2B5EF4-FFF2-40B4-BE49-F238E27FC236}">
                <a16:creationId xmlns:a16="http://schemas.microsoft.com/office/drawing/2014/main" id="{9BF2FD16-8B58-9230-4394-4569D90091D8}"/>
              </a:ext>
            </a:extLst>
          </p:cNvPr>
          <p:cNvSpPr txBox="1"/>
          <p:nvPr/>
        </p:nvSpPr>
        <p:spPr>
          <a:xfrm>
            <a:off x="1069848" y="846138"/>
            <a:ext cx="8330184" cy="3139321"/>
          </a:xfrm>
          <a:prstGeom prst="rect">
            <a:avLst/>
          </a:prstGeom>
          <a:noFill/>
        </p:spPr>
        <p:txBody>
          <a:bodyPr wrap="square">
            <a:spAutoFit/>
          </a:bodyPr>
          <a:lstStyle/>
          <a:p>
            <a:pPr>
              <a:buNone/>
            </a:pPr>
            <a:r>
              <a:rPr lang="en-US" b="1" dirty="0"/>
              <a:t>🔑 Key Points</a:t>
            </a:r>
            <a:endParaRPr lang="en-US" b="1" dirty="0">
              <a:highlight>
                <a:srgbClr val="FFFF00"/>
              </a:highlight>
            </a:endParaRPr>
          </a:p>
          <a:p>
            <a:pPr>
              <a:buFont typeface="Arial" panose="020B0604020202020204" pitchFamily="34" charset="0"/>
              <a:buChar char="•"/>
            </a:pPr>
            <a:r>
              <a:rPr lang="en-US" b="1" dirty="0">
                <a:highlight>
                  <a:srgbClr val="FFFF00"/>
                </a:highlight>
              </a:rPr>
              <a:t>West </a:t>
            </a:r>
            <a:r>
              <a:rPr lang="en-US" b="1" dirty="0"/>
              <a:t>&amp; </a:t>
            </a:r>
            <a:r>
              <a:rPr lang="en-US" b="1" dirty="0">
                <a:highlight>
                  <a:srgbClr val="FFFF00"/>
                </a:highlight>
              </a:rPr>
              <a:t>South = strongest contributors</a:t>
            </a:r>
            <a:endParaRPr lang="en-US" dirty="0">
              <a:highlight>
                <a:srgbClr val="FFFF00"/>
              </a:highlight>
            </a:endParaRPr>
          </a:p>
          <a:p>
            <a:pPr marL="742950" lvl="1" indent="-285750">
              <a:buFont typeface="Arial" panose="020B0604020202020204" pitchFamily="34" charset="0"/>
              <a:buChar char="•"/>
            </a:pPr>
            <a:r>
              <a:rPr lang="en-US" dirty="0"/>
              <a:t>Driving the majority of revenue.</a:t>
            </a:r>
          </a:p>
          <a:p>
            <a:pPr marL="742950" lvl="1" indent="-285750">
              <a:buFont typeface="Arial" panose="020B0604020202020204" pitchFamily="34" charset="0"/>
              <a:buChar char="•"/>
            </a:pPr>
            <a:r>
              <a:rPr lang="en-US" dirty="0"/>
              <a:t>Well-established customer base.</a:t>
            </a:r>
          </a:p>
          <a:p>
            <a:pPr>
              <a:buFont typeface="Arial" panose="020B0604020202020204" pitchFamily="34" charset="0"/>
              <a:buChar char="•"/>
            </a:pPr>
            <a:r>
              <a:rPr lang="en-US" b="1" dirty="0"/>
              <a:t>N</a:t>
            </a:r>
            <a:r>
              <a:rPr lang="en-US" b="1" dirty="0">
                <a:highlight>
                  <a:srgbClr val="FFFF00"/>
                </a:highlight>
              </a:rPr>
              <a:t>ortheast = weakest region</a:t>
            </a:r>
            <a:endParaRPr lang="en-US" dirty="0">
              <a:highlight>
                <a:srgbClr val="FFFF00"/>
              </a:highlight>
            </a:endParaRPr>
          </a:p>
          <a:p>
            <a:pPr marL="742950" lvl="1" indent="-285750">
              <a:buFont typeface="Arial" panose="020B0604020202020204" pitchFamily="34" charset="0"/>
              <a:buChar char="•"/>
            </a:pPr>
            <a:r>
              <a:rPr lang="en-US" dirty="0"/>
              <a:t>Consistently underperforming.</a:t>
            </a:r>
          </a:p>
          <a:p>
            <a:pPr marL="742950" lvl="1" indent="-285750">
              <a:buFont typeface="Arial" panose="020B0604020202020204" pitchFamily="34" charset="0"/>
              <a:buChar char="•"/>
            </a:pPr>
            <a:r>
              <a:rPr lang="en-US" dirty="0"/>
              <a:t>Market penetration challenges.</a:t>
            </a:r>
          </a:p>
          <a:p>
            <a:pPr>
              <a:buFont typeface="Arial" panose="020B0604020202020204" pitchFamily="34" charset="0"/>
              <a:buChar char="•"/>
            </a:pPr>
            <a:r>
              <a:rPr lang="en-US" b="1" dirty="0">
                <a:highlight>
                  <a:srgbClr val="FFFF00"/>
                </a:highlight>
              </a:rPr>
              <a:t>Opportunities</a:t>
            </a:r>
            <a:endParaRPr lang="en-US" dirty="0">
              <a:highlight>
                <a:srgbClr val="FFFF00"/>
              </a:highlight>
            </a:endParaRPr>
          </a:p>
          <a:p>
            <a:pPr marL="742950" lvl="1" indent="-285750">
              <a:buFont typeface="Arial" panose="020B0604020202020204" pitchFamily="34" charset="0"/>
              <a:buChar char="•"/>
            </a:pPr>
            <a:r>
              <a:rPr lang="en-US" dirty="0"/>
              <a:t>Expand </a:t>
            </a:r>
            <a:r>
              <a:rPr lang="en-US" b="1" dirty="0"/>
              <a:t>distributor/wholesale network</a:t>
            </a:r>
            <a:r>
              <a:rPr lang="en-US" dirty="0"/>
              <a:t> in weaker regions.</a:t>
            </a:r>
          </a:p>
          <a:p>
            <a:pPr marL="742950" lvl="1" indent="-285750">
              <a:buFont typeface="Arial" panose="020B0604020202020204" pitchFamily="34" charset="0"/>
              <a:buChar char="•"/>
            </a:pPr>
            <a:r>
              <a:rPr lang="en-US" dirty="0"/>
              <a:t>Tailor </a:t>
            </a:r>
            <a:r>
              <a:rPr lang="en-US" b="1" dirty="0"/>
              <a:t>regional marketing campaigns</a:t>
            </a:r>
            <a:r>
              <a:rPr lang="en-US" dirty="0"/>
              <a:t>.</a:t>
            </a:r>
          </a:p>
          <a:p>
            <a:pPr marL="742950" lvl="1" indent="-285750">
              <a:buFont typeface="Arial" panose="020B0604020202020204" pitchFamily="34" charset="0"/>
              <a:buChar char="•"/>
            </a:pPr>
            <a:r>
              <a:rPr lang="en-US" dirty="0"/>
              <a:t>Explore </a:t>
            </a:r>
            <a:r>
              <a:rPr lang="en-US" b="1" dirty="0"/>
              <a:t>local product preferences</a:t>
            </a:r>
            <a:r>
              <a:rPr lang="en-US" dirty="0"/>
              <a:t>.</a:t>
            </a:r>
          </a:p>
        </p:txBody>
      </p:sp>
      <p:sp>
        <p:nvSpPr>
          <p:cNvPr id="6" name="TextBox 5">
            <a:extLst>
              <a:ext uri="{FF2B5EF4-FFF2-40B4-BE49-F238E27FC236}">
                <a16:creationId xmlns:a16="http://schemas.microsoft.com/office/drawing/2014/main" id="{FF18259D-DA02-23D7-18AC-9FFD024CEF3B}"/>
              </a:ext>
            </a:extLst>
          </p:cNvPr>
          <p:cNvSpPr txBox="1"/>
          <p:nvPr/>
        </p:nvSpPr>
        <p:spPr>
          <a:xfrm>
            <a:off x="338328" y="4649599"/>
            <a:ext cx="8970264" cy="1754326"/>
          </a:xfrm>
          <a:prstGeom prst="rect">
            <a:avLst/>
          </a:prstGeom>
          <a:noFill/>
        </p:spPr>
        <p:txBody>
          <a:bodyPr wrap="square">
            <a:spAutoFit/>
          </a:bodyPr>
          <a:lstStyle/>
          <a:p>
            <a:r>
              <a:rPr lang="en-US" dirty="0">
                <a:highlight>
                  <a:srgbClr val="FFFF00"/>
                </a:highlight>
              </a:rPr>
              <a:t>👉 </a:t>
            </a:r>
            <a:r>
              <a:rPr lang="en-US" b="1" dirty="0">
                <a:highlight>
                  <a:srgbClr val="FFFF00"/>
                </a:highlight>
              </a:rPr>
              <a:t>Storytelling for stakeholders:</a:t>
            </a:r>
            <a:br>
              <a:rPr lang="en-US" dirty="0"/>
            </a:br>
            <a:r>
              <a:rPr lang="en-US" dirty="0"/>
              <a:t>“Our regional sales picture shows that the West and South are leading revenue growth, but the Northeast is consistently lagging behind. This imbalance means we are missing opportunities in weaker regions. By expanding our distributor network, strengthening marketing efforts, and tailoring products to local needs, we can capture untapped revenue and reduce overreliance on a few regions.”</a:t>
            </a:r>
            <a:endParaRPr lang="en-IN" dirty="0"/>
          </a:p>
        </p:txBody>
      </p:sp>
    </p:spTree>
    <p:extLst>
      <p:ext uri="{BB962C8B-B14F-4D97-AF65-F5344CB8AC3E}">
        <p14:creationId xmlns:p14="http://schemas.microsoft.com/office/powerpoint/2010/main" val="70540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39E4-3202-B299-BCFC-25398F71358A}"/>
              </a:ext>
            </a:extLst>
          </p:cNvPr>
          <p:cNvSpPr>
            <a:spLocks noGrp="1"/>
          </p:cNvSpPr>
          <p:nvPr>
            <p:ph type="title"/>
          </p:nvPr>
        </p:nvSpPr>
        <p:spPr/>
        <p:txBody>
          <a:bodyPr>
            <a:normAutofit fontScale="90000"/>
          </a:bodyPr>
          <a:lstStyle/>
          <a:p>
            <a:r>
              <a:rPr lang="en-US" b="1" dirty="0"/>
              <a:t>🛒  – Channel Performance</a:t>
            </a:r>
            <a:br>
              <a:rPr lang="en-US" b="1" dirty="0"/>
            </a:br>
            <a:endParaRPr lang="en-IN" dirty="0"/>
          </a:p>
        </p:txBody>
      </p:sp>
      <p:sp>
        <p:nvSpPr>
          <p:cNvPr id="4" name="TextBox 3">
            <a:extLst>
              <a:ext uri="{FF2B5EF4-FFF2-40B4-BE49-F238E27FC236}">
                <a16:creationId xmlns:a16="http://schemas.microsoft.com/office/drawing/2014/main" id="{7FAADAE7-17CA-32CB-CEF2-64572B9D0A6B}"/>
              </a:ext>
            </a:extLst>
          </p:cNvPr>
          <p:cNvSpPr txBox="1"/>
          <p:nvPr/>
        </p:nvSpPr>
        <p:spPr>
          <a:xfrm>
            <a:off x="256032" y="1417638"/>
            <a:ext cx="9610344" cy="2862322"/>
          </a:xfrm>
          <a:prstGeom prst="rect">
            <a:avLst/>
          </a:prstGeom>
          <a:noFill/>
        </p:spPr>
        <p:txBody>
          <a:bodyPr wrap="square">
            <a:spAutoFit/>
          </a:bodyPr>
          <a:lstStyle/>
          <a:p>
            <a:pPr>
              <a:buNone/>
            </a:pPr>
            <a:r>
              <a:rPr lang="en-US" b="1" dirty="0"/>
              <a:t>🔑 Key Points</a:t>
            </a:r>
          </a:p>
          <a:p>
            <a:pPr>
              <a:buFont typeface="Arial" panose="020B0604020202020204" pitchFamily="34" charset="0"/>
              <a:buChar char="•"/>
            </a:pPr>
            <a:r>
              <a:rPr lang="en-US" b="1" dirty="0"/>
              <a:t>Wholesale = strongest channel</a:t>
            </a:r>
            <a:endParaRPr lang="en-US" dirty="0"/>
          </a:p>
          <a:p>
            <a:pPr marL="742950" lvl="1" indent="-285750">
              <a:buFont typeface="Arial" panose="020B0604020202020204" pitchFamily="34" charset="0"/>
              <a:buChar char="•"/>
            </a:pPr>
            <a:r>
              <a:rPr lang="en-US" dirty="0"/>
              <a:t>Main driver of revenue.</a:t>
            </a:r>
          </a:p>
          <a:p>
            <a:pPr marL="742950" lvl="1" indent="-285750">
              <a:buFont typeface="Arial" panose="020B0604020202020204" pitchFamily="34" charset="0"/>
              <a:buChar char="•"/>
            </a:pPr>
            <a:r>
              <a:rPr lang="en-US" dirty="0"/>
              <a:t>Strengthen partnerships &amp; contracts to secure stability.</a:t>
            </a:r>
          </a:p>
          <a:p>
            <a:pPr>
              <a:buFont typeface="Arial" panose="020B0604020202020204" pitchFamily="34" charset="0"/>
              <a:buChar char="•"/>
            </a:pPr>
            <a:r>
              <a:rPr lang="en-US" b="1" dirty="0"/>
              <a:t>Distributor = stable but smaller</a:t>
            </a:r>
            <a:endParaRPr lang="en-US" dirty="0"/>
          </a:p>
          <a:p>
            <a:pPr marL="742950" lvl="1" indent="-285750">
              <a:buFont typeface="Arial" panose="020B0604020202020204" pitchFamily="34" charset="0"/>
              <a:buChar char="•"/>
            </a:pPr>
            <a:r>
              <a:rPr lang="en-US" dirty="0"/>
              <a:t>Consistent, but contributes less than wholesale.</a:t>
            </a:r>
          </a:p>
          <a:p>
            <a:pPr marL="742950" lvl="1" indent="-285750">
              <a:buFont typeface="Arial" panose="020B0604020202020204" pitchFamily="34" charset="0"/>
              <a:buChar char="•"/>
            </a:pPr>
            <a:r>
              <a:rPr lang="en-US" dirty="0"/>
              <a:t>Opportunity to expand in underperforming regions.</a:t>
            </a:r>
          </a:p>
          <a:p>
            <a:pPr>
              <a:buFont typeface="Arial" panose="020B0604020202020204" pitchFamily="34" charset="0"/>
              <a:buChar char="•"/>
            </a:pPr>
            <a:r>
              <a:rPr lang="en-US" b="1" dirty="0"/>
              <a:t>Export = small but growing</a:t>
            </a:r>
            <a:endParaRPr lang="en-US" dirty="0"/>
          </a:p>
          <a:p>
            <a:pPr marL="742950" lvl="1" indent="-285750">
              <a:buFont typeface="Arial" panose="020B0604020202020204" pitchFamily="34" charset="0"/>
              <a:buChar char="•"/>
            </a:pPr>
            <a:r>
              <a:rPr lang="en-US" dirty="0"/>
              <a:t>Currently limited contribution.</a:t>
            </a:r>
          </a:p>
          <a:p>
            <a:pPr marL="742950" lvl="1" indent="-285750">
              <a:buFont typeface="Arial" panose="020B0604020202020204" pitchFamily="34" charset="0"/>
              <a:buChar char="•"/>
            </a:pPr>
            <a:r>
              <a:rPr lang="en-US" dirty="0"/>
              <a:t>Potential future growth through new markets.</a:t>
            </a:r>
          </a:p>
        </p:txBody>
      </p:sp>
      <p:sp>
        <p:nvSpPr>
          <p:cNvPr id="6" name="TextBox 5">
            <a:extLst>
              <a:ext uri="{FF2B5EF4-FFF2-40B4-BE49-F238E27FC236}">
                <a16:creationId xmlns:a16="http://schemas.microsoft.com/office/drawing/2014/main" id="{8D322311-6616-107F-4B80-8965789FA82C}"/>
              </a:ext>
            </a:extLst>
          </p:cNvPr>
          <p:cNvSpPr txBox="1"/>
          <p:nvPr/>
        </p:nvSpPr>
        <p:spPr>
          <a:xfrm>
            <a:off x="176022" y="4829036"/>
            <a:ext cx="8766810" cy="1754326"/>
          </a:xfrm>
          <a:prstGeom prst="rect">
            <a:avLst/>
          </a:prstGeom>
          <a:noFill/>
        </p:spPr>
        <p:txBody>
          <a:bodyPr wrap="square">
            <a:spAutoFit/>
          </a:bodyPr>
          <a:lstStyle/>
          <a:p>
            <a:r>
              <a:rPr lang="en-US" dirty="0">
                <a:highlight>
                  <a:srgbClr val="FFFF00"/>
                </a:highlight>
              </a:rPr>
              <a:t>👉 </a:t>
            </a:r>
            <a:r>
              <a:rPr lang="en-US" b="1" dirty="0">
                <a:highlight>
                  <a:srgbClr val="FFFF00"/>
                </a:highlight>
              </a:rPr>
              <a:t>Storytelling for stakeholders:</a:t>
            </a:r>
            <a:br>
              <a:rPr lang="en-US" dirty="0"/>
            </a:br>
            <a:r>
              <a:rPr lang="en-US" dirty="0"/>
              <a:t>“Our sales channels show a clear leader—wholesale, which contributes the majority of revenue. Distributors are stable, but smaller in scale. The export channel, though small, holds real potential for future growth if we explore new markets or partnerships. Strengthening wholesale partnerships while strategically expanding distributors and exports can help us balance our channel performance.”</a:t>
            </a:r>
            <a:endParaRPr lang="en-IN" dirty="0"/>
          </a:p>
        </p:txBody>
      </p:sp>
    </p:spTree>
    <p:extLst>
      <p:ext uri="{BB962C8B-B14F-4D97-AF65-F5344CB8AC3E}">
        <p14:creationId xmlns:p14="http://schemas.microsoft.com/office/powerpoint/2010/main" val="78607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TotalTime>
  <Words>1425</Words>
  <Application>Microsoft Office PowerPoint</Application>
  <PresentationFormat>On-screen Show (4:3)</PresentationFormat>
  <Paragraphs>130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Title:  “Regional Sales Analysis IN USA</vt:lpstr>
      <vt:lpstr>🎯 Objective of the Project</vt:lpstr>
      <vt:lpstr>📊 Data Overview</vt:lpstr>
      <vt:lpstr>Current State (Performance Snapshot)</vt:lpstr>
      <vt:lpstr>📊 Summary of the Dashboard</vt:lpstr>
      <vt:lpstr>💡 Key Insights</vt:lpstr>
      <vt:lpstr>Customer &amp; Product Insights</vt:lpstr>
      <vt:lpstr>🌍  – Regional Insights </vt:lpstr>
      <vt:lpstr>🛒  – Channel Performance </vt:lpstr>
      <vt:lpstr>⚠️ – Risks &amp; Challenges</vt:lpstr>
      <vt:lpstr>🚀 Future Focus &amp; Recommendations</vt:lpstr>
      <vt:lpstr>📖 Simple Storytelling </vt:lpstr>
      <vt:lpstr>🎯 Sales Performance Dashboard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Lenovo</dc:creator>
  <cp:keywords/>
  <dc:description>generated using python-pptx</dc:description>
  <cp:lastModifiedBy>Akash nayak</cp:lastModifiedBy>
  <cp:revision>2</cp:revision>
  <dcterms:created xsi:type="dcterms:W3CDTF">2013-01-27T09:14:16Z</dcterms:created>
  <dcterms:modified xsi:type="dcterms:W3CDTF">2025-08-28T21:10:10Z</dcterms:modified>
  <cp:category/>
</cp:coreProperties>
</file>