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55"/>
  </p:notesMasterIdLst>
  <p:sldIdLst>
    <p:sldId id="461" r:id="rId2"/>
    <p:sldId id="282" r:id="rId3"/>
    <p:sldId id="284" r:id="rId4"/>
    <p:sldId id="353" r:id="rId5"/>
    <p:sldId id="355" r:id="rId6"/>
    <p:sldId id="356" r:id="rId7"/>
    <p:sldId id="357" r:id="rId8"/>
    <p:sldId id="358" r:id="rId9"/>
    <p:sldId id="288" r:id="rId10"/>
    <p:sldId id="291" r:id="rId11"/>
    <p:sldId id="292" r:id="rId12"/>
    <p:sldId id="289" r:id="rId13"/>
    <p:sldId id="290" r:id="rId14"/>
    <p:sldId id="278" r:id="rId15"/>
    <p:sldId id="258" r:id="rId16"/>
    <p:sldId id="293" r:id="rId17"/>
    <p:sldId id="259" r:id="rId18"/>
    <p:sldId id="266" r:id="rId19"/>
    <p:sldId id="279" r:id="rId20"/>
    <p:sldId id="263" r:id="rId21"/>
    <p:sldId id="264" r:id="rId22"/>
    <p:sldId id="265" r:id="rId23"/>
    <p:sldId id="268" r:id="rId24"/>
    <p:sldId id="269" r:id="rId25"/>
    <p:sldId id="295" r:id="rId26"/>
    <p:sldId id="297" r:id="rId27"/>
    <p:sldId id="294" r:id="rId28"/>
    <p:sldId id="271" r:id="rId29"/>
    <p:sldId id="296" r:id="rId30"/>
    <p:sldId id="298" r:id="rId31"/>
    <p:sldId id="299" r:id="rId32"/>
    <p:sldId id="300" r:id="rId33"/>
    <p:sldId id="257" r:id="rId34"/>
    <p:sldId id="466" r:id="rId35"/>
    <p:sldId id="361" r:id="rId36"/>
    <p:sldId id="262" r:id="rId37"/>
    <p:sldId id="469" r:id="rId38"/>
    <p:sldId id="470" r:id="rId39"/>
    <p:sldId id="471" r:id="rId40"/>
    <p:sldId id="472" r:id="rId41"/>
    <p:sldId id="267" r:id="rId42"/>
    <p:sldId id="473" r:id="rId43"/>
    <p:sldId id="474" r:id="rId44"/>
    <p:sldId id="270" r:id="rId45"/>
    <p:sldId id="475" r:id="rId46"/>
    <p:sldId id="272" r:id="rId47"/>
    <p:sldId id="273" r:id="rId48"/>
    <p:sldId id="467" r:id="rId49"/>
    <p:sldId id="360" r:id="rId50"/>
    <p:sldId id="359" r:id="rId51"/>
    <p:sldId id="376" r:id="rId52"/>
    <p:sldId id="364" r:id="rId53"/>
    <p:sldId id="468" r:id="rId5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6" autoAdjust="0"/>
    <p:restoredTop sz="93232" autoAdjust="0"/>
  </p:normalViewPr>
  <p:slideViewPr>
    <p:cSldViewPr>
      <p:cViewPr varScale="1">
        <p:scale>
          <a:sx n="114" d="100"/>
          <a:sy n="114" d="100"/>
        </p:scale>
        <p:origin x="1272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50A7DA-5766-46DD-8292-556E361598AA}" type="datetimeFigureOut">
              <a:rPr lang="ru-RU" smtClean="0"/>
              <a:t>21.11.2023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E60AB7-16F9-455C-9B3D-D56D84B28D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5879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6"/>
          <p:cNvSpPr txBox="1">
            <a:spLocks noGrp="1"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9pPr>
          </a:lstStyle>
          <a:p>
            <a:pPr algn="r" eaLnBrk="1">
              <a:lnSpc>
                <a:spcPct val="95000"/>
              </a:lnSpc>
            </a:pPr>
            <a:fld id="{77531E5D-FEA6-44B1-9AD6-36BDD669A4BF}" type="slidenum">
              <a:rPr lang="ru-RU" altLang="ru-RU" sz="1400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>
                <a:lnSpc>
                  <a:spcPct val="95000"/>
                </a:lnSpc>
              </a:pPr>
              <a:t>9</a:t>
            </a:fld>
            <a:endParaRPr lang="ru-RU" altLang="ru-RU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373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721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ru-RU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9135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6"/>
          <p:cNvSpPr txBox="1">
            <a:spLocks noGrp="1"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D57CBBE8-8428-4019-9E92-8F35AB066718}" type="slidenum">
              <a:rPr lang="ru-RU" altLang="ru-RU" sz="1400"/>
              <a:pPr algn="r" eaLnBrk="1">
                <a:lnSpc>
                  <a:spcPct val="95000"/>
                </a:lnSpc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32</a:t>
            </a:fld>
            <a:endParaRPr lang="ru-RU" altLang="ru-RU" sz="1400"/>
          </a:p>
        </p:txBody>
      </p:sp>
      <p:sp>
        <p:nvSpPr>
          <p:cNvPr id="1126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721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ru-RU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950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6"/>
          <p:cNvSpPr txBox="1">
            <a:spLocks noGrp="1"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9pPr>
          </a:lstStyle>
          <a:p>
            <a:pPr algn="r" eaLnBrk="1">
              <a:lnSpc>
                <a:spcPct val="95000"/>
              </a:lnSpc>
            </a:pPr>
            <a:fld id="{171F835B-F78E-4C8E-8944-DFFE93CDBD82}" type="slidenum">
              <a:rPr lang="ru-RU" altLang="ru-RU" sz="1400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>
                <a:lnSpc>
                  <a:spcPct val="95000"/>
                </a:lnSpc>
              </a:pPr>
              <a:t>10</a:t>
            </a:fld>
            <a:endParaRPr lang="ru-RU" altLang="ru-RU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47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721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ru-RU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2900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5700a975f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5700a975f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Описывая самобалансирующееся древо поиска в своей работе, авторы статьи, вероятно, даже не предполагали, что станут основоположниками нового термина. Тем не менее судьба распорядилась так, что в типографии имелись в наличии краски всего двух цветов. Ими и обозначался каждый бит, присоединяющийся к последующему узлу.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6"/>
          <p:cNvSpPr txBox="1">
            <a:spLocks noGrp="1"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9pPr>
          </a:lstStyle>
          <a:p>
            <a:pPr algn="r" eaLnBrk="1">
              <a:lnSpc>
                <a:spcPct val="95000"/>
              </a:lnSpc>
            </a:pPr>
            <a:fld id="{3AB85359-04DA-4176-9327-FE20D5FCEB04}" type="slidenum">
              <a:rPr lang="ru-RU" altLang="ru-RU" sz="1400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>
                <a:lnSpc>
                  <a:spcPct val="95000"/>
                </a:lnSpc>
              </a:pPr>
              <a:t>11</a:t>
            </a:fld>
            <a:endParaRPr lang="ru-RU" altLang="ru-RU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57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721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ru-RU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9248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6"/>
          <p:cNvSpPr txBox="1">
            <a:spLocks noGrp="1"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9pPr>
          </a:lstStyle>
          <a:p>
            <a:pPr algn="r" eaLnBrk="1">
              <a:lnSpc>
                <a:spcPct val="95000"/>
              </a:lnSpc>
            </a:pPr>
            <a:fld id="{BC7CBC35-4D90-436B-8154-D8143E2DF92B}" type="slidenum">
              <a:rPr lang="ru-RU" altLang="ru-RU" sz="1400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>
                <a:lnSpc>
                  <a:spcPct val="95000"/>
                </a:lnSpc>
              </a:pPr>
              <a:t>12</a:t>
            </a:fld>
            <a:endParaRPr lang="ru-RU" altLang="ru-RU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02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029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721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ru-RU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3943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6"/>
          <p:cNvSpPr txBox="1">
            <a:spLocks noGrp="1"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9pPr>
          </a:lstStyle>
          <a:p>
            <a:pPr algn="r" eaLnBrk="1">
              <a:lnSpc>
                <a:spcPct val="95000"/>
              </a:lnSpc>
            </a:pPr>
            <a:fld id="{EA9B3B5E-411F-4348-9A8A-C6BE9B79AC93}" type="slidenum">
              <a:rPr lang="ru-RU" altLang="ru-RU" sz="1400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>
                <a:lnSpc>
                  <a:spcPct val="95000"/>
                </a:lnSpc>
              </a:pPr>
              <a:t>13</a:t>
            </a:fld>
            <a:endParaRPr lang="ru-RU" altLang="ru-RU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13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131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721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ru-RU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4006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6"/>
          <p:cNvSpPr txBox="1">
            <a:spLocks noGrp="1"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AA5032DF-F882-4C84-9069-29A935FF816B}" type="slidenum">
              <a:rPr lang="ru-RU" altLang="ru-RU" sz="1400"/>
              <a:pPr algn="r" eaLnBrk="1">
                <a:lnSpc>
                  <a:spcPct val="95000"/>
                </a:lnSpc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16</a:t>
            </a:fld>
            <a:endParaRPr lang="ru-RU" altLang="ru-RU" sz="1400"/>
          </a:p>
        </p:txBody>
      </p:sp>
      <p:sp>
        <p:nvSpPr>
          <p:cNvPr id="143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4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721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ru-RU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9741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6"/>
          <p:cNvSpPr txBox="1">
            <a:spLocks noGrp="1"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8295642F-3BAC-484D-9402-AB479FB3B29E}" type="slidenum">
              <a:rPr lang="ru-RU" altLang="ru-RU" sz="1400"/>
              <a:pPr algn="r" eaLnBrk="1">
                <a:lnSpc>
                  <a:spcPct val="95000"/>
                </a:lnSpc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25</a:t>
            </a:fld>
            <a:endParaRPr lang="ru-RU" altLang="ru-RU" sz="1400"/>
          </a:p>
        </p:txBody>
      </p:sp>
      <p:sp>
        <p:nvSpPr>
          <p:cNvPr id="204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721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ru-RU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90973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6"/>
          <p:cNvSpPr txBox="1">
            <a:spLocks noGrp="1"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65185E24-43D3-49F4-860C-5639C5E4FE2D}" type="slidenum">
              <a:rPr lang="ru-RU" altLang="ru-RU" sz="1400"/>
              <a:pPr algn="r" eaLnBrk="1">
                <a:lnSpc>
                  <a:spcPct val="95000"/>
                </a:lnSpc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30</a:t>
            </a:fld>
            <a:endParaRPr lang="ru-RU" altLang="ru-RU" sz="1400"/>
          </a:p>
        </p:txBody>
      </p:sp>
      <p:sp>
        <p:nvSpPr>
          <p:cNvPr id="491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721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ru-RU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01954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6"/>
          <p:cNvSpPr txBox="1">
            <a:spLocks noGrp="1"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9FAD7199-72E3-4823-A22A-BE5DDCF82BD4}" type="slidenum">
              <a:rPr lang="ru-RU" altLang="ru-RU" sz="1400"/>
              <a:pPr algn="r" eaLnBrk="1">
                <a:lnSpc>
                  <a:spcPct val="95000"/>
                </a:lnSpc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31</a:t>
            </a:fld>
            <a:endParaRPr lang="ru-RU" altLang="ru-RU" sz="1400"/>
          </a:p>
        </p:txBody>
      </p:sp>
      <p:sp>
        <p:nvSpPr>
          <p:cNvPr id="942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721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ru-RU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5832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245B0-8919-4AEA-BABA-2A90F489EB6F}" type="datetimeFigureOut">
              <a:rPr lang="ru-RU" smtClean="0"/>
              <a:t>21.11.2023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A56D8-CB03-4D8E-98CF-19553A10A7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7279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245B0-8919-4AEA-BABA-2A90F489EB6F}" type="datetimeFigureOut">
              <a:rPr lang="ru-RU" smtClean="0"/>
              <a:t>21.11.2023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A56D8-CB03-4D8E-98CF-19553A10A7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3722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245B0-8919-4AEA-BABA-2A90F489EB6F}" type="datetimeFigureOut">
              <a:rPr lang="ru-RU" smtClean="0"/>
              <a:t>21.11.2023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A56D8-CB03-4D8E-98CF-19553A10A7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0512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9308E928-DAC7-4F4B-B7F2-FD783D9FEE6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2C2A1D9-B6CE-4EEF-B7DD-D7AF76F923E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25D1659-0988-40B2-A44B-694F92A7836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77B516-0016-49F8-A915-CF7D29BB46C1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2326930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3" y="1588342"/>
            <a:ext cx="745763" cy="61101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758200"/>
            <a:ext cx="7688700" cy="7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771833"/>
            <a:ext cx="7688700" cy="30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6333135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ru" smtClean="0"/>
              <a:pPr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114004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245B0-8919-4AEA-BABA-2A90F489EB6F}" type="datetimeFigureOut">
              <a:rPr lang="ru-RU" smtClean="0"/>
              <a:t>21.11.2023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A56D8-CB03-4D8E-98CF-19553A10A7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7311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245B0-8919-4AEA-BABA-2A90F489EB6F}" type="datetimeFigureOut">
              <a:rPr lang="ru-RU" smtClean="0"/>
              <a:t>21.11.2023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A56D8-CB03-4D8E-98CF-19553A10A7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6886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245B0-8919-4AEA-BABA-2A90F489EB6F}" type="datetimeFigureOut">
              <a:rPr lang="ru-RU" smtClean="0"/>
              <a:t>21.11.2023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A56D8-CB03-4D8E-98CF-19553A10A7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3776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245B0-8919-4AEA-BABA-2A90F489EB6F}" type="datetimeFigureOut">
              <a:rPr lang="ru-RU" smtClean="0"/>
              <a:t>21.11.2023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A56D8-CB03-4D8E-98CF-19553A10A7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0283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245B0-8919-4AEA-BABA-2A90F489EB6F}" type="datetimeFigureOut">
              <a:rPr lang="ru-RU" smtClean="0"/>
              <a:t>21.11.2023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A56D8-CB03-4D8E-98CF-19553A10A7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606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245B0-8919-4AEA-BABA-2A90F489EB6F}" type="datetimeFigureOut">
              <a:rPr lang="ru-RU" smtClean="0"/>
              <a:t>21.11.2023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A56D8-CB03-4D8E-98CF-19553A10A7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3830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245B0-8919-4AEA-BABA-2A90F489EB6F}" type="datetimeFigureOut">
              <a:rPr lang="ru-RU" smtClean="0"/>
              <a:t>21.11.2023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A56D8-CB03-4D8E-98CF-19553A10A7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504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245B0-8919-4AEA-BABA-2A90F489EB6F}" type="datetimeFigureOut">
              <a:rPr lang="ru-RU" smtClean="0"/>
              <a:t>21.11.2023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A56D8-CB03-4D8E-98CF-19553A10A7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6532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245B0-8919-4AEA-BABA-2A90F489EB6F}" type="datetimeFigureOut">
              <a:rPr lang="ru-RU" smtClean="0"/>
              <a:t>21.11.2023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7A56D8-CB03-4D8E-98CF-19553A10A7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9834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gi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gif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gif"/><Relationship Id="rId5" Type="http://schemas.openxmlformats.org/officeDocument/2006/relationships/image" Target="../media/image21.png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gi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.gi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5.png"/><Relationship Id="rId7" Type="http://schemas.openxmlformats.org/officeDocument/2006/relationships/image" Target="../media/image3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28.png"/><Relationship Id="rId4" Type="http://schemas.openxmlformats.org/officeDocument/2006/relationships/image" Target="../media/image26.png"/><Relationship Id="rId9" Type="http://schemas.openxmlformats.org/officeDocument/2006/relationships/image" Target="../media/image2.gi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2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gi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gi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1.jpeg"/><Relationship Id="rId4" Type="http://schemas.openxmlformats.org/officeDocument/2006/relationships/image" Target="../media/image40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9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Заголовок 1">
            <a:extLst>
              <a:ext uri="{FF2B5EF4-FFF2-40B4-BE49-F238E27FC236}">
                <a16:creationId xmlns:a16="http://schemas.microsoft.com/office/drawing/2014/main" id="{E4383C3F-895C-4EE9-8954-F6F5DA85535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15963" y="2636838"/>
            <a:ext cx="7712075" cy="1268412"/>
          </a:xfrm>
        </p:spPr>
        <p:txBody>
          <a:bodyPr>
            <a:normAutofit fontScale="90000"/>
          </a:bodyPr>
          <a:lstStyle/>
          <a:p>
            <a:pPr>
              <a:defRPr/>
            </a:pPr>
            <a:br>
              <a:rPr lang="ru-RU" altLang="en-US" sz="4000" b="1" dirty="0"/>
            </a:br>
            <a:r>
              <a:rPr lang="ru-RU" altLang="en-US" sz="4000" b="1" dirty="0"/>
              <a:t>АВЛ-деревья</a:t>
            </a:r>
            <a:br>
              <a:rPr lang="ru-RU" altLang="en-US" sz="4000" b="1" dirty="0"/>
            </a:br>
            <a:endParaRPr lang="ru-RU" altLang="en-US" sz="40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31041" y="163081"/>
            <a:ext cx="8490240" cy="522720"/>
          </a:xfrm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</a:tabLst>
            </a:pPr>
            <a:r>
              <a:rPr lang="ru-RU" altLang="ru-RU" sz="2540" b="1"/>
              <a:t>Идеально </a:t>
            </a:r>
            <a:r>
              <a:rPr lang="en-US" altLang="ru-RU" sz="2540" b="1"/>
              <a:t>c</a:t>
            </a:r>
            <a:r>
              <a:rPr lang="ru-RU" altLang="ru-RU" sz="2540" b="1"/>
              <a:t>балансированные деревья</a:t>
            </a: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95841" y="750601"/>
            <a:ext cx="8817120" cy="2462375"/>
          </a:xfrm>
        </p:spPr>
        <p:txBody>
          <a:bodyPr/>
          <a:lstStyle/>
          <a:p>
            <a:pPr marL="650890" indent="-552968">
              <a:spcAft>
                <a:spcPts val="1633"/>
              </a:spcAft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ru-RU" altLang="ru-RU" sz="2177" b="1" dirty="0"/>
              <a:t>Среднее время</a:t>
            </a:r>
            <a:r>
              <a:rPr lang="ru-RU" altLang="ru-RU" sz="2177" dirty="0"/>
              <a:t> выполнения операций поиска, добавления, удаления будет также близким к O(log</a:t>
            </a:r>
            <a:r>
              <a:rPr lang="ru-RU" sz="2400" baseline="-25000" dirty="0"/>
              <a:t>2</a:t>
            </a:r>
            <a:r>
              <a:rPr lang="ru-RU" altLang="ru-RU" sz="2177" dirty="0"/>
              <a:t>n), так как в идеально сбалансированном дереве при полностью заполненных уровнях </a:t>
            </a:r>
            <a:r>
              <a:rPr lang="ru-RU" altLang="ru-RU" sz="2177" b="1" dirty="0"/>
              <a:t>на последнем уровне находится больше половины узлов дерева</a:t>
            </a:r>
            <a:r>
              <a:rPr lang="ru-RU" altLang="ru-RU" sz="2177" dirty="0"/>
              <a:t>. </a:t>
            </a:r>
          </a:p>
          <a:p>
            <a:pPr marL="650890" indent="-552968">
              <a:spcAft>
                <a:spcPts val="1633"/>
              </a:spcAft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ru-RU" altLang="ru-RU" sz="2177" b="1" dirty="0"/>
              <a:t>Например</a:t>
            </a:r>
            <a:r>
              <a:rPr lang="ru-RU" altLang="ru-RU" sz="2177" dirty="0"/>
              <a:t>, последовательность значений 4, 6, 2, 1, 5, 3, 7 дает следующее идеально сбалансированное дерево:</a:t>
            </a:r>
          </a:p>
        </p:txBody>
      </p:sp>
      <p:pic>
        <p:nvPicPr>
          <p:cNvPr id="410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3202" y="3429000"/>
            <a:ext cx="4442400" cy="25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0" descr="TYPLOO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913" y="6154737"/>
            <a:ext cx="827087" cy="70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77623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31041" y="163081"/>
            <a:ext cx="8490240" cy="326880"/>
          </a:xfrm>
        </p:spPr>
        <p:txBody>
          <a:bodyPr>
            <a:normAutofit fontScale="90000"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</a:tabLst>
            </a:pPr>
            <a:r>
              <a:rPr lang="ru-RU" altLang="ru-RU" sz="2540" b="1" dirty="0"/>
              <a:t>АВЛ-деревья (</a:t>
            </a:r>
            <a:r>
              <a:rPr lang="en-US" altLang="ru-RU" sz="2540" b="1" dirty="0"/>
              <a:t>AVL</a:t>
            </a:r>
            <a:r>
              <a:rPr lang="ru-RU" altLang="ru-RU" sz="2540" b="1" dirty="0"/>
              <a:t>‑деревья)</a:t>
            </a: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95841" y="621001"/>
            <a:ext cx="8817120" cy="5184263"/>
          </a:xfrm>
        </p:spPr>
        <p:txBody>
          <a:bodyPr>
            <a:normAutofit fontScale="92500"/>
          </a:bodyPr>
          <a:lstStyle/>
          <a:p>
            <a:pPr marL="650890" indent="-552968">
              <a:spcAft>
                <a:spcPts val="1633"/>
              </a:spcAft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ru-RU" altLang="ru-RU" sz="2177" dirty="0"/>
              <a:t>Приведение уже существующего дерева к идеально сбалансированному - процесс сложный. Проще </a:t>
            </a:r>
            <a:r>
              <a:rPr lang="ru-RU" altLang="ru-RU" sz="2177" b="1" dirty="0"/>
              <a:t>балансировать дерево в процессе его роста (после включения каждого узла). </a:t>
            </a:r>
            <a:endParaRPr lang="en-US" altLang="ru-RU" sz="2177" b="1" dirty="0"/>
          </a:p>
          <a:p>
            <a:pPr marL="650890" indent="-552968">
              <a:spcAft>
                <a:spcPts val="1633"/>
              </a:spcAft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ru-RU" altLang="ru-RU" sz="2177" dirty="0"/>
              <a:t>Однако требование </a:t>
            </a:r>
            <a:r>
              <a:rPr lang="ru-RU" altLang="ru-RU" sz="2177" b="1" dirty="0"/>
              <a:t>идеальной сбалансированности</a:t>
            </a:r>
            <a:r>
              <a:rPr lang="ru-RU" altLang="ru-RU" sz="2177" dirty="0"/>
              <a:t> делает и этот процесс достаточно сложным, способным затрагивать все узлы дерева.</a:t>
            </a:r>
            <a:endParaRPr lang="en-US" altLang="ru-RU" sz="2177" dirty="0"/>
          </a:p>
          <a:p>
            <a:pPr marL="650890" indent="-552968">
              <a:spcAft>
                <a:spcPts val="1633"/>
              </a:spcAft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ru-RU" altLang="ru-RU" sz="2177" dirty="0"/>
              <a:t>В </a:t>
            </a:r>
            <a:r>
              <a:rPr lang="ru-RU" altLang="ru-RU" sz="2177" b="1" dirty="0"/>
              <a:t>1962 году</a:t>
            </a:r>
            <a:r>
              <a:rPr lang="ru-RU" altLang="ru-RU" sz="2177" dirty="0"/>
              <a:t> советские математики </a:t>
            </a:r>
            <a:r>
              <a:rPr lang="ru-RU" altLang="ru-RU" sz="2177" b="1" dirty="0"/>
              <a:t>Адельсон-Вельский Г.М.</a:t>
            </a:r>
            <a:r>
              <a:rPr lang="ru-RU" altLang="ru-RU" sz="2177" dirty="0"/>
              <a:t> и </a:t>
            </a:r>
            <a:r>
              <a:rPr lang="ru-RU" altLang="ru-RU" sz="2177" b="1" dirty="0"/>
              <a:t>Ландис Е.М.</a:t>
            </a:r>
            <a:r>
              <a:rPr lang="ru-RU" altLang="ru-RU" sz="2177" dirty="0"/>
              <a:t> предложили </a:t>
            </a:r>
            <a:r>
              <a:rPr lang="ru-RU" altLang="ru-RU" sz="2177" b="1" dirty="0"/>
              <a:t>метод балансировки, </a:t>
            </a:r>
            <a:r>
              <a:rPr lang="ru-RU" altLang="ru-RU" sz="2177" dirty="0"/>
              <a:t>требующий после включения или исключения узла лишь</a:t>
            </a:r>
            <a:r>
              <a:rPr lang="ru-RU" altLang="ru-RU" sz="2177" b="1" dirty="0"/>
              <a:t> локальные изменения вдоль пути от корня к данному узлу, то есть времени не более O(log</a:t>
            </a:r>
            <a:r>
              <a:rPr lang="ru-RU" sz="2400" b="1" baseline="-25000" dirty="0"/>
              <a:t>2</a:t>
            </a:r>
            <a:r>
              <a:rPr lang="ru-RU" altLang="ru-RU" sz="2177" b="1" dirty="0"/>
              <a:t>n).</a:t>
            </a:r>
            <a:r>
              <a:rPr lang="ru-RU" altLang="ru-RU" sz="2177" dirty="0"/>
              <a:t> </a:t>
            </a:r>
            <a:endParaRPr lang="en-US" altLang="ru-RU" sz="2177" dirty="0"/>
          </a:p>
          <a:p>
            <a:pPr marL="650890" indent="-552968">
              <a:spcAft>
                <a:spcPts val="1633"/>
              </a:spcAft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ru-RU" altLang="ru-RU" sz="2177" dirty="0"/>
              <a:t>При этом деревьям разрешается отклоняться от идеальной сбалансированности, но в небольшой степени, чтобы среднее время доступа к узлам было лишь немногим больше, чем в идеально сбалансированном дереве. Такие деревья получили название АВЛ-деревьев</a:t>
            </a:r>
            <a:r>
              <a:rPr lang="en-US" altLang="ru-RU" sz="2177" dirty="0"/>
              <a:t> (AVL)</a:t>
            </a:r>
            <a:r>
              <a:rPr lang="ru-RU" altLang="ru-RU" sz="2177" dirty="0"/>
              <a:t>.</a:t>
            </a:r>
          </a:p>
        </p:txBody>
      </p:sp>
      <p:pic>
        <p:nvPicPr>
          <p:cNvPr id="5" name="Picture 60" descr="TYPLOO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913" y="6154737"/>
            <a:ext cx="827087" cy="70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75805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31041" y="163081"/>
            <a:ext cx="8490240" cy="457920"/>
          </a:xfrm>
        </p:spPr>
        <p:txBody>
          <a:bodyPr>
            <a:normAutofit fontScale="90000"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</a:tabLst>
            </a:pPr>
            <a:r>
              <a:rPr lang="ru-RU" altLang="ru-RU" sz="2540" b="1" dirty="0"/>
              <a:t>Сбалансированные деревья. АВЛ-деревья</a:t>
            </a:r>
          </a:p>
        </p:txBody>
      </p:sp>
      <p:sp>
        <p:nvSpPr>
          <p:cNvPr id="6963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95841" y="836712"/>
            <a:ext cx="8817120" cy="2736304"/>
          </a:xfrm>
        </p:spPr>
        <p:txBody>
          <a:bodyPr>
            <a:normAutofit lnSpcReduction="10000"/>
          </a:bodyPr>
          <a:lstStyle/>
          <a:p>
            <a:pPr marL="650890" indent="-552968">
              <a:spcAft>
                <a:spcPts val="454"/>
              </a:spcAft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ru-RU" altLang="ru-RU" sz="1996" b="1" dirty="0"/>
              <a:t>Гео́ргий Макси́мович Адельсон-Вельский</a:t>
            </a:r>
            <a:r>
              <a:rPr lang="ru-RU" altLang="ru-RU" sz="1996" dirty="0"/>
              <a:t> (</a:t>
            </a:r>
            <a:r>
              <a:rPr lang="ru-RU" altLang="ru-RU" sz="1996"/>
              <a:t>родился 8.01.1922 </a:t>
            </a:r>
            <a:r>
              <a:rPr lang="ru-RU" altLang="ru-RU" sz="1996" dirty="0"/>
              <a:t>– 26.04.2014) —советский математик. Ученик А.Н. Колмогорова. Вместе с Е. М. Ландисом в 1962 изобрёл структуру данных, получившую название АВЛ-дерево.</a:t>
            </a:r>
          </a:p>
          <a:p>
            <a:pPr marL="650890" indent="-552968">
              <a:spcAft>
                <a:spcPts val="454"/>
              </a:spcAft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ru-RU" altLang="ru-RU" sz="1996" dirty="0"/>
              <a:t>С 1957 занимался проблемами искусственного интеллекта, в 1965 руководил разработкой компьютерной шахматной программы, которая победила американскую программу на первом шахматном матче между компьютерными программами; впоследствии на её основе была создана программа «Каисса», в 1974 ставшая первым компьютерным чемпионом мира по шахматам на чемпионате в Стокгольме.</a:t>
            </a:r>
          </a:p>
        </p:txBody>
      </p:sp>
      <p:pic>
        <p:nvPicPr>
          <p:cNvPr id="6963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1" y="3886921"/>
            <a:ext cx="3461760" cy="2892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0" descr="TYPLOO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913" y="6154737"/>
            <a:ext cx="827087" cy="70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19028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31041" y="163081"/>
            <a:ext cx="8490240" cy="457920"/>
          </a:xfrm>
        </p:spPr>
        <p:txBody>
          <a:bodyPr>
            <a:normAutofit fontScale="90000"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</a:tabLst>
            </a:pPr>
            <a:r>
              <a:rPr lang="ru-RU" altLang="ru-RU" sz="2540" b="1" dirty="0"/>
              <a:t>Сбалансированные деревья. АВЛ-деревья</a:t>
            </a:r>
          </a:p>
        </p:txBody>
      </p:sp>
      <p:sp>
        <p:nvSpPr>
          <p:cNvPr id="7066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95841" y="764703"/>
            <a:ext cx="8817120" cy="2952329"/>
          </a:xfrm>
        </p:spPr>
        <p:txBody>
          <a:bodyPr>
            <a:normAutofit lnSpcReduction="10000"/>
          </a:bodyPr>
          <a:lstStyle/>
          <a:p>
            <a:pPr marL="650890" indent="-552968">
              <a:spcAft>
                <a:spcPts val="454"/>
              </a:spcAft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ru-RU" altLang="ru-RU" sz="2177" dirty="0"/>
              <a:t>Ландис Евгений Михайлович (6 октября 1921 - 12 декабря 1997)</a:t>
            </a:r>
          </a:p>
          <a:p>
            <a:pPr marL="650890" indent="-552968">
              <a:spcAft>
                <a:spcPts val="454"/>
              </a:spcAft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ru-RU" altLang="ru-RU" sz="2177" dirty="0"/>
              <a:t>выдающийся советский математик, профессор, доктор физико-математических наук.</a:t>
            </a:r>
          </a:p>
          <a:p>
            <a:pPr marL="650890" indent="-552968">
              <a:spcAft>
                <a:spcPts val="454"/>
              </a:spcAft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ru-RU" altLang="ru-RU" sz="2177" dirty="0"/>
              <a:t>Хотя Е.М. Ландис наиболее известен своими работами в области дифференциальных уравнений, при этом он является автором известного алгоритма построения сбалансированного AVL-дерева. АВЛ-деревья названы по первым буквам фамилий их изобретателей, Г. М. Адельсона-Вельского и Е. М</a:t>
            </a:r>
            <a:r>
              <a:rPr lang="en-US" altLang="ru-RU" sz="2177" dirty="0"/>
              <a:t>. </a:t>
            </a:r>
            <a:r>
              <a:rPr lang="ru-RU" altLang="ru-RU" sz="2177" dirty="0"/>
              <a:t>Ландиса.</a:t>
            </a:r>
          </a:p>
        </p:txBody>
      </p:sp>
      <p:pic>
        <p:nvPicPr>
          <p:cNvPr id="7066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3860734"/>
            <a:ext cx="2062827" cy="2663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0" descr="TYPLOO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913" y="6154737"/>
            <a:ext cx="827087" cy="70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21240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АВЛ-деревья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1"/>
            <a:ext cx="8507288" cy="374441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Возможное промежуточное решение - ввести менее строгий критерий сбалансированности.</a:t>
            </a:r>
          </a:p>
          <a:p>
            <a:pPr marL="0" indent="0">
              <a:buNone/>
            </a:pPr>
            <a:r>
              <a:rPr lang="ru-RU" dirty="0"/>
              <a:t> </a:t>
            </a:r>
          </a:p>
          <a:p>
            <a:pPr marL="0" indent="0">
              <a:buNone/>
            </a:pPr>
            <a:r>
              <a:rPr lang="ru-RU" dirty="0"/>
              <a:t>Определение предложено в 1962 году</a:t>
            </a:r>
          </a:p>
          <a:p>
            <a:pPr marL="0" indent="0">
              <a:buNone/>
            </a:pPr>
            <a:r>
              <a:rPr lang="ru-RU" dirty="0"/>
              <a:t>  </a:t>
            </a:r>
            <a:r>
              <a:rPr lang="ru-RU" b="1" dirty="0"/>
              <a:t>Г.М. Адельсон-Вельским </a:t>
            </a:r>
            <a:r>
              <a:rPr lang="ru-RU" dirty="0"/>
              <a:t>и </a:t>
            </a:r>
            <a:r>
              <a:rPr lang="ru-RU" b="1" dirty="0"/>
              <a:t>Е.М. Ландисом</a:t>
            </a:r>
            <a:r>
              <a:rPr lang="ru-RU" dirty="0"/>
              <a:t>.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Они предложили балансировать дерево по </a:t>
            </a:r>
            <a:r>
              <a:rPr lang="ru-RU" b="1" i="1" dirty="0"/>
              <a:t>высоте</a:t>
            </a:r>
            <a:r>
              <a:rPr lang="ru-RU" dirty="0"/>
              <a:t>, а не по размеру.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Picture 60" descr="TYPLOO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913" y="6154737"/>
            <a:ext cx="827087" cy="70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6054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16632"/>
            <a:ext cx="8712968" cy="3600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b="1" u="sng" dirty="0"/>
              <a:t>Определение</a:t>
            </a:r>
            <a:r>
              <a:rPr lang="ru-RU" sz="2000" dirty="0"/>
              <a:t>.   Дерево поиска называется 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FF0000"/>
                </a:solidFill>
              </a:rPr>
              <a:t>АВЛ-деревом</a:t>
            </a:r>
            <a:r>
              <a:rPr lang="ru-RU" sz="2000" dirty="0"/>
              <a:t>, если для каждой его вершины высоты левого и правого поддеревьев отличается не больше, чем на единицу.</a:t>
            </a:r>
          </a:p>
          <a:p>
            <a:pPr marL="0" indent="0">
              <a:buNone/>
            </a:pPr>
            <a:r>
              <a:rPr lang="ru-RU" sz="2000" i="1" u="sng" dirty="0"/>
              <a:t>Замечание</a:t>
            </a:r>
            <a:r>
              <a:rPr lang="ru-RU" sz="2000" dirty="0"/>
              <a:t>: </a:t>
            </a:r>
          </a:p>
          <a:p>
            <a:pPr marL="0" indent="0">
              <a:buNone/>
            </a:pPr>
            <a:r>
              <a:rPr lang="ru-RU" sz="2000" dirty="0"/>
              <a:t>1) ИСДП является также и АВЛ-деревом</a:t>
            </a:r>
            <a:r>
              <a:rPr lang="en-US" sz="2000" dirty="0"/>
              <a:t>   </a:t>
            </a:r>
            <a:r>
              <a:rPr lang="ru-RU" sz="2000" i="1" dirty="0">
                <a:solidFill>
                  <a:srgbClr val="FF0000"/>
                </a:solidFill>
              </a:rPr>
              <a:t>верно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000" dirty="0"/>
              <a:t>2) АВЛ-дерево является также и ИСДП</a:t>
            </a:r>
            <a:r>
              <a:rPr lang="ru-RU" sz="2000" dirty="0">
                <a:solidFill>
                  <a:srgbClr val="FF0000"/>
                </a:solidFill>
              </a:rPr>
              <a:t>      </a:t>
            </a:r>
            <a:r>
              <a:rPr lang="ru-RU" sz="2000" i="1" dirty="0">
                <a:solidFill>
                  <a:srgbClr val="FF0000"/>
                </a:solidFill>
              </a:rPr>
              <a:t>неверно</a:t>
            </a:r>
          </a:p>
          <a:p>
            <a:pPr marL="0" indent="0">
              <a:buNone/>
            </a:pPr>
            <a:r>
              <a:rPr lang="ru-RU" sz="2000" i="1" dirty="0"/>
              <a:t>Преимущества:</a:t>
            </a:r>
          </a:p>
          <a:p>
            <a:pPr marL="0" indent="0">
              <a:buNone/>
            </a:pPr>
            <a:r>
              <a:rPr lang="ru-RU" sz="2000" dirty="0"/>
              <a:t>1)   Определение сбалансированности простое;</a:t>
            </a:r>
          </a:p>
          <a:p>
            <a:pPr marL="0" indent="0">
              <a:buNone/>
            </a:pPr>
            <a:r>
              <a:rPr lang="ru-RU" sz="2000" dirty="0"/>
              <a:t>2)   Приводит к простой процедуре перестройки дерева;</a:t>
            </a:r>
          </a:p>
          <a:p>
            <a:pPr marL="0" indent="0">
              <a:buNone/>
            </a:pPr>
            <a:r>
              <a:rPr lang="ru-RU" sz="2000" dirty="0"/>
              <a:t>3)    Среднее время поиска близко к ИСДП.</a:t>
            </a: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71" y="4365104"/>
            <a:ext cx="5305425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4408" y="4077072"/>
            <a:ext cx="3076575" cy="176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0" descr="TYPLOO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913" y="6154737"/>
            <a:ext cx="827087" cy="70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1262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31041" y="163081"/>
            <a:ext cx="8490240" cy="522720"/>
          </a:xfrm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</a:tabLst>
            </a:pPr>
            <a:r>
              <a:rPr lang="ru-RU" altLang="ru-RU" sz="2540" b="1" dirty="0"/>
              <a:t>АВЛ-деревья (</a:t>
            </a:r>
            <a:r>
              <a:rPr lang="en-US" altLang="ru-RU" sz="2540" b="1" dirty="0"/>
              <a:t>AVL</a:t>
            </a:r>
            <a:r>
              <a:rPr lang="ru-RU" altLang="ru-RU" sz="2540" b="1" dirty="0"/>
              <a:t>‑деревья)</a:t>
            </a:r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79512" y="908720"/>
            <a:ext cx="8817120" cy="4262575"/>
          </a:xfrm>
        </p:spPr>
        <p:txBody>
          <a:bodyPr/>
          <a:lstStyle/>
          <a:p>
            <a:pPr marL="650890" indent="-552968">
              <a:spcAft>
                <a:spcPts val="1633"/>
              </a:spcAft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ru-RU" altLang="ru-RU" sz="2177" dirty="0"/>
              <a:t>Под </a:t>
            </a:r>
            <a:r>
              <a:rPr lang="ru-RU" altLang="ru-RU" sz="2177" b="1" dirty="0"/>
              <a:t>балансом  узла </a:t>
            </a:r>
            <a:r>
              <a:rPr lang="en-US" altLang="ru-RU" sz="2177" b="1" dirty="0"/>
              <a:t>T </a:t>
            </a:r>
            <a:r>
              <a:rPr lang="ru-RU" altLang="ru-RU" sz="2177" b="1" dirty="0"/>
              <a:t>двоичного дерева</a:t>
            </a:r>
            <a:r>
              <a:rPr lang="ru-RU" altLang="ru-RU" sz="2177" b="1" i="1" dirty="0"/>
              <a:t> </a:t>
            </a:r>
            <a:r>
              <a:rPr lang="ru-RU" altLang="ru-RU" sz="2177" dirty="0"/>
              <a:t>понимают</a:t>
            </a:r>
            <a:r>
              <a:rPr lang="ru-RU" altLang="ru-RU" sz="2177" b="1" i="1" dirty="0"/>
              <a:t> </a:t>
            </a:r>
            <a:r>
              <a:rPr lang="ru-RU" altLang="ru-RU" sz="2177" dirty="0"/>
              <a:t>разность высот его правого</a:t>
            </a:r>
            <a:r>
              <a:rPr lang="en-US" altLang="ru-RU" sz="2177" dirty="0"/>
              <a:t> TR</a:t>
            </a:r>
            <a:r>
              <a:rPr lang="ru-RU" altLang="ru-RU" sz="2177" dirty="0"/>
              <a:t> и левого </a:t>
            </a:r>
            <a:r>
              <a:rPr lang="en-US" altLang="ru-RU" sz="2177" dirty="0"/>
              <a:t>TL </a:t>
            </a:r>
            <a:r>
              <a:rPr lang="ru-RU" altLang="ru-RU" sz="2177" dirty="0"/>
              <a:t>поддеревьев: </a:t>
            </a:r>
          </a:p>
          <a:p>
            <a:pPr marL="650890" indent="-552968">
              <a:spcAft>
                <a:spcPts val="1633"/>
              </a:spcAft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ru-RU" altLang="ru-RU" sz="2177" dirty="0"/>
              <a:t>	</a:t>
            </a:r>
            <a:r>
              <a:rPr lang="en-US" altLang="ru-RU" sz="2177" dirty="0"/>
              <a:t>balance(T</a:t>
            </a:r>
            <a:r>
              <a:rPr lang="ru-RU" altLang="ru-RU" sz="2177" dirty="0"/>
              <a:t>)</a:t>
            </a:r>
            <a:r>
              <a:rPr lang="en-US" altLang="ru-RU" sz="2177" dirty="0"/>
              <a:t>=h(TR) - h(TL) </a:t>
            </a:r>
            <a:endParaRPr lang="ru-RU" altLang="ru-RU" sz="2177" dirty="0"/>
          </a:p>
          <a:p>
            <a:pPr marL="650890" indent="-552968">
              <a:spcAft>
                <a:spcPts val="1633"/>
              </a:spcAft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ru-RU" altLang="ru-RU" sz="2177" dirty="0"/>
              <a:t>	(или разность высот его левого </a:t>
            </a:r>
            <a:r>
              <a:rPr lang="en-US" altLang="ru-RU" sz="2177" dirty="0"/>
              <a:t>TL</a:t>
            </a:r>
            <a:r>
              <a:rPr lang="ru-RU" altLang="ru-RU" sz="2177" dirty="0"/>
              <a:t> и правого </a:t>
            </a:r>
            <a:r>
              <a:rPr lang="en-US" altLang="ru-RU" sz="2177" dirty="0"/>
              <a:t>TR </a:t>
            </a:r>
            <a:r>
              <a:rPr lang="ru-RU" altLang="ru-RU" sz="2177" dirty="0"/>
              <a:t>поддеревьев: </a:t>
            </a:r>
          </a:p>
          <a:p>
            <a:pPr marL="650890" indent="-552968">
              <a:spcAft>
                <a:spcPts val="1633"/>
              </a:spcAft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ru-RU" altLang="ru-RU" sz="2177" dirty="0"/>
              <a:t>	</a:t>
            </a:r>
            <a:r>
              <a:rPr lang="en-US" altLang="ru-RU" sz="2177" dirty="0"/>
              <a:t>balance</a:t>
            </a:r>
            <a:r>
              <a:rPr lang="ru-RU" altLang="ru-RU" sz="2177" dirty="0"/>
              <a:t>(</a:t>
            </a:r>
            <a:r>
              <a:rPr lang="en-US" altLang="ru-RU" sz="2177" dirty="0"/>
              <a:t>T)=h(TL) - h(TR)</a:t>
            </a:r>
            <a:r>
              <a:rPr lang="ru-RU" altLang="ru-RU" sz="2177" dirty="0"/>
              <a:t>).</a:t>
            </a:r>
          </a:p>
          <a:p>
            <a:pPr marL="650890" indent="-552968">
              <a:spcAft>
                <a:spcPts val="1633"/>
              </a:spcAft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ru-RU" altLang="ru-RU" sz="2177" b="1" dirty="0"/>
              <a:t>Определение. </a:t>
            </a:r>
            <a:r>
              <a:rPr lang="ru-RU" altLang="ru-RU" sz="2177" dirty="0"/>
              <a:t>Двоичное дерево поиска называется </a:t>
            </a:r>
            <a:r>
              <a:rPr lang="ru-RU" altLang="ru-RU" sz="2177" b="1" dirty="0"/>
              <a:t>сбалансированным по высоте</a:t>
            </a:r>
            <a:r>
              <a:rPr lang="en-US" altLang="ru-RU" sz="2177" b="1" dirty="0"/>
              <a:t> </a:t>
            </a:r>
            <a:r>
              <a:rPr lang="ru-RU" altLang="ru-RU" sz="2177" b="1" dirty="0"/>
              <a:t>или </a:t>
            </a:r>
            <a:r>
              <a:rPr lang="en-US" altLang="ru-RU" sz="2177" b="1" dirty="0"/>
              <a:t>AVL-</a:t>
            </a:r>
            <a:r>
              <a:rPr lang="ru-RU" altLang="ru-RU" sz="2177" b="1" dirty="0"/>
              <a:t>деревом</a:t>
            </a:r>
            <a:r>
              <a:rPr lang="ru-RU" altLang="ru-RU" sz="2177" dirty="0"/>
              <a:t>, если для любого его узла выполняется условие </a:t>
            </a:r>
            <a:r>
              <a:rPr lang="en-US" altLang="ru-RU" sz="2177" dirty="0"/>
              <a:t>|balance</a:t>
            </a:r>
            <a:r>
              <a:rPr lang="ru-RU" altLang="ru-RU" sz="2177" dirty="0"/>
              <a:t>(</a:t>
            </a:r>
            <a:r>
              <a:rPr lang="en-US" altLang="ru-RU" sz="2177" dirty="0"/>
              <a:t>T)|&lt;=1.</a:t>
            </a:r>
            <a:endParaRPr lang="ru-RU" altLang="ru-RU" sz="2177" dirty="0"/>
          </a:p>
        </p:txBody>
      </p:sp>
      <p:pic>
        <p:nvPicPr>
          <p:cNvPr id="5" name="Picture 60" descr="TYPLOO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913" y="6154737"/>
            <a:ext cx="827087" cy="70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78581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1604457" y="2564135"/>
            <a:ext cx="2182659" cy="2202084"/>
            <a:chOff x="2041425" y="1484784"/>
            <a:chExt cx="1625150" cy="1639613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3768" y="1484784"/>
              <a:ext cx="343469" cy="3434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9637" y="2077419"/>
              <a:ext cx="343469" cy="3434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1425" y="2077419"/>
              <a:ext cx="343469" cy="3434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3106" y="2780928"/>
              <a:ext cx="343469" cy="3434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4477" y="2780927"/>
              <a:ext cx="343469" cy="3434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6" name="Прямая соединительная линия 15"/>
            <p:cNvCxnSpPr>
              <a:stCxn id="6" idx="0"/>
              <a:endCxn id="1026" idx="1"/>
            </p:cNvCxnSpPr>
            <p:nvPr/>
          </p:nvCxnSpPr>
          <p:spPr>
            <a:xfrm flipV="1">
              <a:off x="2213160" y="1656519"/>
              <a:ext cx="270608" cy="4209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>
              <a:stCxn id="8" idx="0"/>
              <a:endCxn id="5" idx="1"/>
            </p:cNvCxnSpPr>
            <p:nvPr/>
          </p:nvCxnSpPr>
          <p:spPr>
            <a:xfrm flipV="1">
              <a:off x="2836212" y="2249154"/>
              <a:ext cx="143425" cy="53177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>
              <a:stCxn id="7" idx="0"/>
              <a:endCxn id="5" idx="3"/>
            </p:cNvCxnSpPr>
            <p:nvPr/>
          </p:nvCxnSpPr>
          <p:spPr>
            <a:xfrm flipH="1" flipV="1">
              <a:off x="3323106" y="2249154"/>
              <a:ext cx="171735" cy="53177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/>
            <p:cNvCxnSpPr>
              <a:stCxn id="5" idx="0"/>
              <a:endCxn id="1026" idx="3"/>
            </p:cNvCxnSpPr>
            <p:nvPr/>
          </p:nvCxnSpPr>
          <p:spPr>
            <a:xfrm flipH="1" flipV="1">
              <a:off x="2827237" y="1656519"/>
              <a:ext cx="324135" cy="4209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" name="Группа 2"/>
          <p:cNvGrpSpPr/>
          <p:nvPr/>
        </p:nvGrpSpPr>
        <p:grpSpPr>
          <a:xfrm>
            <a:off x="5393110" y="2409119"/>
            <a:ext cx="2765357" cy="2724300"/>
            <a:chOff x="5580112" y="1556792"/>
            <a:chExt cx="2232248" cy="2199106"/>
          </a:xfrm>
        </p:grpSpPr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41521" y="1556792"/>
              <a:ext cx="343469" cy="3434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36040" y="2112580"/>
              <a:ext cx="343469" cy="3434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0112" y="2132856"/>
              <a:ext cx="343469" cy="3434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8891" y="2852936"/>
              <a:ext cx="343469" cy="3434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10262" y="2852935"/>
              <a:ext cx="343469" cy="3434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72742" y="2836820"/>
              <a:ext cx="343469" cy="3434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96131" y="3412429"/>
              <a:ext cx="343469" cy="3434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27" name="Прямая соединительная линия 26"/>
            <p:cNvCxnSpPr>
              <a:stCxn id="11" idx="0"/>
              <a:endCxn id="9" idx="1"/>
            </p:cNvCxnSpPr>
            <p:nvPr/>
          </p:nvCxnSpPr>
          <p:spPr>
            <a:xfrm flipV="1">
              <a:off x="5751847" y="1728527"/>
              <a:ext cx="589674" cy="40432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Прямая соединительная линия 29"/>
            <p:cNvCxnSpPr>
              <a:stCxn id="15" idx="0"/>
              <a:endCxn id="14" idx="1"/>
            </p:cNvCxnSpPr>
            <p:nvPr/>
          </p:nvCxnSpPr>
          <p:spPr>
            <a:xfrm flipV="1">
              <a:off x="5767866" y="3008555"/>
              <a:ext cx="204876" cy="40387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Прямая соединительная линия 32"/>
            <p:cNvCxnSpPr>
              <a:stCxn id="13" idx="0"/>
              <a:endCxn id="10" idx="1"/>
            </p:cNvCxnSpPr>
            <p:nvPr/>
          </p:nvCxnSpPr>
          <p:spPr>
            <a:xfrm flipV="1">
              <a:off x="6981997" y="2284315"/>
              <a:ext cx="154043" cy="56862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Прямая соединительная линия 35"/>
            <p:cNvCxnSpPr>
              <a:stCxn id="10" idx="0"/>
              <a:endCxn id="9" idx="3"/>
            </p:cNvCxnSpPr>
            <p:nvPr/>
          </p:nvCxnSpPr>
          <p:spPr>
            <a:xfrm flipH="1" flipV="1">
              <a:off x="6684990" y="1728527"/>
              <a:ext cx="622785" cy="38405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Прямая соединительная линия 38"/>
            <p:cNvCxnSpPr>
              <a:stCxn id="12" idx="0"/>
              <a:endCxn id="10" idx="3"/>
            </p:cNvCxnSpPr>
            <p:nvPr/>
          </p:nvCxnSpPr>
          <p:spPr>
            <a:xfrm flipH="1" flipV="1">
              <a:off x="7479509" y="2284315"/>
              <a:ext cx="161117" cy="56862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Прямая соединительная линия 42"/>
            <p:cNvCxnSpPr>
              <a:stCxn id="14" idx="0"/>
              <a:endCxn id="11" idx="3"/>
            </p:cNvCxnSpPr>
            <p:nvPr/>
          </p:nvCxnSpPr>
          <p:spPr>
            <a:xfrm flipH="1" flipV="1">
              <a:off x="5923581" y="2304591"/>
              <a:ext cx="220896" cy="53222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0" name="TextBox 49"/>
          <p:cNvSpPr txBox="1"/>
          <p:nvPr/>
        </p:nvSpPr>
        <p:spPr>
          <a:xfrm>
            <a:off x="1604457" y="5404989"/>
            <a:ext cx="22425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АВЛ-дерево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393110" y="5384341"/>
            <a:ext cx="2918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не АВЛ-дерево</a:t>
            </a:r>
          </a:p>
        </p:txBody>
      </p:sp>
      <p:sp>
        <p:nvSpPr>
          <p:cNvPr id="31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ru-RU" sz="3600" dirty="0"/>
              <a:t>Какое дерево является АВЛ-деревом?</a:t>
            </a:r>
          </a:p>
        </p:txBody>
      </p:sp>
      <p:pic>
        <p:nvPicPr>
          <p:cNvPr id="29" name="Picture 60" descr="TYPLOO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913" y="6154737"/>
            <a:ext cx="827087" cy="70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1262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2" grpId="0"/>
      <p:bldP spid="3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188640"/>
            <a:ext cx="7772400" cy="796950"/>
          </a:xfrm>
        </p:spPr>
        <p:txBody>
          <a:bodyPr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«Плохие» АВЛ-деревья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1268760"/>
            <a:ext cx="8352928" cy="44644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3200" dirty="0"/>
              <a:t>Адельсон-Вельский и Ландис доказали </a:t>
            </a:r>
            <a:r>
              <a:rPr lang="ru-RU" sz="3200" b="1" dirty="0"/>
              <a:t>теорему</a:t>
            </a:r>
            <a:r>
              <a:rPr lang="ru-RU" sz="3200" dirty="0"/>
              <a:t> которая, гарантирует, что 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ru-RU" sz="3200" dirty="0"/>
              <a:t>АВЛ-дерево никогда не будет по высоте превышать ИСДП больше, чем на 45% независимо от количества вершин:</a:t>
            </a:r>
          </a:p>
          <a:p>
            <a:pPr marL="0" indent="0">
              <a:buNone/>
            </a:pPr>
            <a:r>
              <a:rPr lang="ru-RU" sz="3200" dirty="0"/>
              <a:t>  </a:t>
            </a:r>
          </a:p>
          <a:p>
            <a:pPr marL="0" indent="0">
              <a:buNone/>
            </a:pPr>
            <a:r>
              <a:rPr lang="ru-RU" sz="3200" dirty="0"/>
              <a:t>    </a:t>
            </a:r>
            <a:r>
              <a:rPr lang="en-US" sz="3200" dirty="0"/>
              <a:t>log</a:t>
            </a:r>
            <a:r>
              <a:rPr lang="ru-RU" sz="3200" dirty="0"/>
              <a:t>(</a:t>
            </a:r>
            <a:r>
              <a:rPr lang="en-US" sz="3200" i="1" dirty="0"/>
              <a:t>n</a:t>
            </a:r>
            <a:r>
              <a:rPr lang="ru-RU" sz="3200" dirty="0"/>
              <a:t>+1) ≤ </a:t>
            </a:r>
            <a:r>
              <a:rPr lang="en-US" sz="3200" dirty="0"/>
              <a:t>h</a:t>
            </a:r>
            <a:r>
              <a:rPr lang="ru-RU" sz="3200" baseline="-25000" dirty="0"/>
              <a:t>АВЛ</a:t>
            </a:r>
            <a:r>
              <a:rPr lang="ru-RU" sz="3200" dirty="0"/>
              <a:t>(</a:t>
            </a:r>
            <a:r>
              <a:rPr lang="en-US" sz="3200" i="1" dirty="0"/>
              <a:t>n</a:t>
            </a:r>
            <a:r>
              <a:rPr lang="ru-RU" sz="3200" dirty="0"/>
              <a:t>) &lt; 1,44 </a:t>
            </a:r>
            <a:r>
              <a:rPr lang="en-US" sz="3200" dirty="0"/>
              <a:t>log</a:t>
            </a:r>
            <a:r>
              <a:rPr lang="ru-RU" sz="3200" dirty="0"/>
              <a:t>(</a:t>
            </a:r>
            <a:r>
              <a:rPr lang="en-US" sz="3200" i="1" dirty="0"/>
              <a:t>n</a:t>
            </a:r>
            <a:r>
              <a:rPr lang="ru-RU" sz="3200" dirty="0"/>
              <a:t>+2) – 0,328 </a:t>
            </a:r>
          </a:p>
          <a:p>
            <a:pPr marL="0" indent="0">
              <a:buNone/>
            </a:pPr>
            <a:r>
              <a:rPr lang="ru-RU" sz="1400" dirty="0"/>
              <a:t>      Лучший случай ИСДП                                                         Плохие АВЛ-деревья</a:t>
            </a:r>
          </a:p>
        </p:txBody>
      </p:sp>
      <p:pic>
        <p:nvPicPr>
          <p:cNvPr id="4" name="Picture 60" descr="TYPLOO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913" y="6154737"/>
            <a:ext cx="827087" cy="70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3959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380522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b="1" u="sng" dirty="0"/>
              <a:t>Определение</a:t>
            </a:r>
            <a:r>
              <a:rPr lang="ru-RU" dirty="0"/>
              <a:t>. </a:t>
            </a:r>
          </a:p>
          <a:p>
            <a:pPr marL="0" indent="0">
              <a:buNone/>
            </a:pPr>
            <a:r>
              <a:rPr lang="ru-RU" sz="2600" dirty="0"/>
              <a:t>«</a:t>
            </a:r>
            <a:r>
              <a:rPr lang="ru-RU" sz="2600" b="1" i="1" dirty="0"/>
              <a:t>Плохим</a:t>
            </a:r>
            <a:r>
              <a:rPr lang="ru-RU" sz="2600" dirty="0"/>
              <a:t>» будем называть АВЛ-дерево, которое имеет наименьшее число вершин при фиксированной высоте. 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ru-RU" sz="2600" dirty="0"/>
              <a:t>Какова структура «плохого» АВЛ-дерева?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ru-RU" sz="2600" i="1" u="sng" dirty="0"/>
              <a:t>Построение</a:t>
            </a:r>
            <a:r>
              <a:rPr lang="ru-RU" sz="2600" dirty="0"/>
              <a:t>:  возьмем фиксированную высоту </a:t>
            </a:r>
            <a:r>
              <a:rPr lang="en-US" sz="2600" dirty="0"/>
              <a:t>h </a:t>
            </a:r>
            <a:r>
              <a:rPr lang="ru-RU" sz="2600" dirty="0"/>
              <a:t>и построим АВЛ-дерево с минимальным количеством вершин.</a:t>
            </a:r>
          </a:p>
          <a:p>
            <a:pPr marL="0" indent="0">
              <a:buNone/>
            </a:pPr>
            <a:r>
              <a:rPr lang="ru-RU" sz="2600" dirty="0"/>
              <a:t>Алгоритм построения «плохих» АВЛ-деревьев напоминает построение чисел Фибоначчи, поэтому иногда их называют </a:t>
            </a:r>
            <a:r>
              <a:rPr lang="ru-RU" sz="2600" b="1" dirty="0"/>
              <a:t>деревья Фибоначчи</a:t>
            </a:r>
            <a:r>
              <a:rPr lang="ru-RU" sz="2600" dirty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grpSp>
        <p:nvGrpSpPr>
          <p:cNvPr id="4" name="Группа 3"/>
          <p:cNvGrpSpPr/>
          <p:nvPr/>
        </p:nvGrpSpPr>
        <p:grpSpPr>
          <a:xfrm>
            <a:off x="1043608" y="4365104"/>
            <a:ext cx="2908619" cy="1812241"/>
            <a:chOff x="4485189" y="3785828"/>
            <a:chExt cx="3555461" cy="2388198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85189" y="5830557"/>
              <a:ext cx="343469" cy="3434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6" name="Группа 5"/>
            <p:cNvGrpSpPr/>
            <p:nvPr/>
          </p:nvGrpSpPr>
          <p:grpSpPr>
            <a:xfrm>
              <a:off x="4656924" y="3785828"/>
              <a:ext cx="3383726" cy="2044729"/>
              <a:chOff x="3192701" y="4259954"/>
              <a:chExt cx="3383726" cy="2044729"/>
            </a:xfrm>
          </p:grpSpPr>
          <p:pic>
            <p:nvPicPr>
              <p:cNvPr id="7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64435" y="5810688"/>
                <a:ext cx="343469" cy="3434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8" name="Прямая соединительная линия 7"/>
              <p:cNvCxnSpPr>
                <a:stCxn id="5" idx="0"/>
                <a:endCxn id="7" idx="1"/>
              </p:cNvCxnSpPr>
              <p:nvPr/>
            </p:nvCxnSpPr>
            <p:spPr>
              <a:xfrm flipV="1">
                <a:off x="3192701" y="5982423"/>
                <a:ext cx="171734" cy="32226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9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15934" y="5245771"/>
                <a:ext cx="343469" cy="3434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10" name="Прямая соединительная линия 9"/>
              <p:cNvCxnSpPr>
                <a:stCxn id="7" idx="0"/>
                <a:endCxn id="9" idx="1"/>
              </p:cNvCxnSpPr>
              <p:nvPr/>
            </p:nvCxnSpPr>
            <p:spPr>
              <a:xfrm flipV="1">
                <a:off x="3536170" y="5417506"/>
                <a:ext cx="179764" cy="39318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1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52669" y="5786848"/>
                <a:ext cx="343469" cy="3434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12" name="Прямая соединительная линия 11"/>
              <p:cNvCxnSpPr>
                <a:stCxn id="11" idx="0"/>
                <a:endCxn id="9" idx="3"/>
              </p:cNvCxnSpPr>
              <p:nvPr/>
            </p:nvCxnSpPr>
            <p:spPr>
              <a:xfrm flipH="1" flipV="1">
                <a:off x="4059403" y="5417506"/>
                <a:ext cx="165001" cy="36934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3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11295" y="4654155"/>
                <a:ext cx="343469" cy="3434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14" name="Прямая соединительная линия 13"/>
              <p:cNvCxnSpPr>
                <a:stCxn id="9" idx="0"/>
                <a:endCxn id="13" idx="1"/>
              </p:cNvCxnSpPr>
              <p:nvPr/>
            </p:nvCxnSpPr>
            <p:spPr>
              <a:xfrm flipV="1">
                <a:off x="3887669" y="4825890"/>
                <a:ext cx="423626" cy="41988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5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04595" y="5219070"/>
                <a:ext cx="343469" cy="3434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16" name="Прямая соединительная линия 15"/>
              <p:cNvCxnSpPr>
                <a:stCxn id="15" idx="0"/>
                <a:endCxn id="13" idx="3"/>
              </p:cNvCxnSpPr>
              <p:nvPr/>
            </p:nvCxnSpPr>
            <p:spPr>
              <a:xfrm flipH="1" flipV="1">
                <a:off x="4654764" y="4825890"/>
                <a:ext cx="321566" cy="39318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7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72547" y="5810687"/>
                <a:ext cx="343469" cy="3434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18" name="Прямая соединительная линия 17"/>
              <p:cNvCxnSpPr>
                <a:stCxn id="17" idx="0"/>
                <a:endCxn id="15" idx="1"/>
              </p:cNvCxnSpPr>
              <p:nvPr/>
            </p:nvCxnSpPr>
            <p:spPr>
              <a:xfrm flipV="1">
                <a:off x="4544282" y="5390805"/>
                <a:ext cx="260313" cy="41988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9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20345" y="4259954"/>
                <a:ext cx="343469" cy="3434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20" name="Прямая соединительная линия 19"/>
              <p:cNvCxnSpPr>
                <a:endCxn id="19" idx="1"/>
              </p:cNvCxnSpPr>
              <p:nvPr/>
            </p:nvCxnSpPr>
            <p:spPr>
              <a:xfrm flipV="1">
                <a:off x="4499992" y="4431689"/>
                <a:ext cx="620353" cy="22144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Прямая соединительная линия 20"/>
              <p:cNvCxnSpPr>
                <a:endCxn id="19" idx="3"/>
              </p:cNvCxnSpPr>
              <p:nvPr/>
            </p:nvCxnSpPr>
            <p:spPr>
              <a:xfrm flipH="1" flipV="1">
                <a:off x="5463814" y="4431689"/>
                <a:ext cx="620353" cy="22144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22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44724" y="5218053"/>
                <a:ext cx="343469" cy="3434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3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48064" y="5805264"/>
                <a:ext cx="343469" cy="3434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24" name="Прямая соединительная линия 23"/>
              <p:cNvCxnSpPr>
                <a:stCxn id="23" idx="0"/>
                <a:endCxn id="22" idx="1"/>
              </p:cNvCxnSpPr>
              <p:nvPr/>
            </p:nvCxnSpPr>
            <p:spPr>
              <a:xfrm flipV="1">
                <a:off x="5319799" y="5389788"/>
                <a:ext cx="224925" cy="41547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25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96223" y="4653136"/>
                <a:ext cx="343469" cy="3434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26" name="Прямая соединительная линия 25"/>
              <p:cNvCxnSpPr>
                <a:stCxn id="22" idx="0"/>
                <a:endCxn id="25" idx="1"/>
              </p:cNvCxnSpPr>
              <p:nvPr/>
            </p:nvCxnSpPr>
            <p:spPr>
              <a:xfrm flipV="1">
                <a:off x="5716459" y="4824871"/>
                <a:ext cx="179764" cy="39318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27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32958" y="5194213"/>
                <a:ext cx="343469" cy="3434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28" name="Прямая соединительная линия 27"/>
              <p:cNvCxnSpPr>
                <a:stCxn id="27" idx="0"/>
                <a:endCxn id="25" idx="3"/>
              </p:cNvCxnSpPr>
              <p:nvPr/>
            </p:nvCxnSpPr>
            <p:spPr>
              <a:xfrm flipH="1" flipV="1">
                <a:off x="6239692" y="4824871"/>
                <a:ext cx="165001" cy="36934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9" name="Picture 60" descr="TYPLOO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913" y="6154737"/>
            <a:ext cx="827087" cy="70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1351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Объект 1"/>
          <p:cNvSpPr>
            <a:spLocks noGrp="1"/>
          </p:cNvSpPr>
          <p:nvPr>
            <p:ph/>
          </p:nvPr>
        </p:nvSpPr>
        <p:spPr>
          <a:xfrm>
            <a:off x="1835150" y="274638"/>
            <a:ext cx="6049963" cy="4991100"/>
          </a:xfrm>
        </p:spPr>
        <p:txBody>
          <a:bodyPr/>
          <a:lstStyle/>
          <a:p>
            <a:endParaRPr lang="ru-RU" altLang="ru-RU"/>
          </a:p>
        </p:txBody>
      </p:sp>
      <p:pic>
        <p:nvPicPr>
          <p:cNvPr id="11267" name="Рисунок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31" t="15434" r="14105" b="12813"/>
          <a:stretch>
            <a:fillRect/>
          </a:stretch>
        </p:blipFill>
        <p:spPr bwMode="auto">
          <a:xfrm>
            <a:off x="935038" y="152400"/>
            <a:ext cx="7308850" cy="5815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60" descr="TYPLOO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6111875"/>
            <a:ext cx="8286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4908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127162"/>
            <a:ext cx="8928992" cy="634685"/>
          </a:xfrm>
        </p:spPr>
        <p:txBody>
          <a:bodyPr>
            <a:noAutofit/>
          </a:bodyPr>
          <a:lstStyle/>
          <a:p>
            <a:pPr algn="ctr"/>
            <a:r>
              <a:rPr lang="ru-RU" sz="2800" dirty="0"/>
              <a:t>П</a:t>
            </a:r>
            <a:r>
              <a:rPr lang="ru-RU" sz="2800" dirty="0">
                <a:solidFill>
                  <a:schemeClr val="tx1"/>
                </a:solidFill>
              </a:rPr>
              <a:t>ерестроение АВЛ-дерева </a:t>
            </a:r>
            <a:br>
              <a:rPr lang="ru-RU" sz="2800" dirty="0">
                <a:solidFill>
                  <a:schemeClr val="tx1"/>
                </a:solidFill>
              </a:rPr>
            </a:br>
            <a:endParaRPr lang="ru-RU" sz="2800" dirty="0">
              <a:solidFill>
                <a:schemeClr val="tx1"/>
              </a:solidFill>
            </a:endParaRPr>
          </a:p>
        </p:txBody>
      </p:sp>
      <p:grpSp>
        <p:nvGrpSpPr>
          <p:cNvPr id="3" name="Группа 2"/>
          <p:cNvGrpSpPr/>
          <p:nvPr/>
        </p:nvGrpSpPr>
        <p:grpSpPr>
          <a:xfrm>
            <a:off x="5613251" y="1569591"/>
            <a:ext cx="1551037" cy="1445121"/>
            <a:chOff x="6368173" y="1262957"/>
            <a:chExt cx="1551037" cy="1445121"/>
          </a:xfrm>
        </p:grpSpPr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68173" y="2127053"/>
              <a:ext cx="542925" cy="581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9663" y="1262957"/>
              <a:ext cx="600075" cy="581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57235" y="2127053"/>
              <a:ext cx="561975" cy="504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2" name="Прямая со стрелкой 11"/>
            <p:cNvCxnSpPr/>
            <p:nvPr/>
          </p:nvCxnSpPr>
          <p:spPr>
            <a:xfrm>
              <a:off x="7343146" y="1622997"/>
              <a:ext cx="280988" cy="521767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Прямая со стрелкой 12"/>
            <p:cNvCxnSpPr>
              <a:endCxn id="4" idx="0"/>
            </p:cNvCxnSpPr>
            <p:nvPr/>
          </p:nvCxnSpPr>
          <p:spPr>
            <a:xfrm flipH="1">
              <a:off x="6639636" y="1625092"/>
              <a:ext cx="326900" cy="50196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" name="Группа 10"/>
          <p:cNvGrpSpPr/>
          <p:nvPr/>
        </p:nvGrpSpPr>
        <p:grpSpPr>
          <a:xfrm>
            <a:off x="1300550" y="1236153"/>
            <a:ext cx="1666679" cy="2337409"/>
            <a:chOff x="1485819" y="1236153"/>
            <a:chExt cx="1666679" cy="2337409"/>
          </a:xfrm>
        </p:grpSpPr>
        <p:pic>
          <p:nvPicPr>
            <p:cNvPr id="23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5819" y="2992537"/>
              <a:ext cx="542925" cy="581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4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0448" y="2098113"/>
              <a:ext cx="600075" cy="581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5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0523" y="1236153"/>
              <a:ext cx="561975" cy="504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26" name="Прямая со стрелкой 25"/>
            <p:cNvCxnSpPr>
              <a:endCxn id="24" idx="0"/>
            </p:cNvCxnSpPr>
            <p:nvPr/>
          </p:nvCxnSpPr>
          <p:spPr>
            <a:xfrm flipH="1">
              <a:off x="2290486" y="1561819"/>
              <a:ext cx="348034" cy="53629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Прямая со стрелкой 26"/>
            <p:cNvCxnSpPr>
              <a:endCxn id="23" idx="0"/>
            </p:cNvCxnSpPr>
            <p:nvPr/>
          </p:nvCxnSpPr>
          <p:spPr>
            <a:xfrm flipH="1">
              <a:off x="1757282" y="2490576"/>
              <a:ext cx="326900" cy="50196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2133890" y="1413694"/>
              <a:ext cx="4320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L</a:t>
              </a:r>
              <a:endParaRPr lang="ru-RU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629834" y="2286657"/>
              <a:ext cx="4320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L</a:t>
              </a:r>
              <a:endParaRPr lang="ru-RU" dirty="0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3152498" y="2175793"/>
            <a:ext cx="2109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   </a:t>
            </a:r>
            <a:r>
              <a:rPr lang="en-US" sz="2400" dirty="0"/>
              <a:t>LL - </a:t>
            </a:r>
            <a:r>
              <a:rPr lang="ru-RU" sz="2400" dirty="0"/>
              <a:t>поворот</a:t>
            </a:r>
            <a:endParaRPr lang="ru-RU" dirty="0"/>
          </a:p>
        </p:txBody>
      </p:sp>
      <p:grpSp>
        <p:nvGrpSpPr>
          <p:cNvPr id="9" name="Группа 8"/>
          <p:cNvGrpSpPr/>
          <p:nvPr/>
        </p:nvGrpSpPr>
        <p:grpSpPr>
          <a:xfrm>
            <a:off x="5580112" y="4332360"/>
            <a:ext cx="1454900" cy="1587395"/>
            <a:chOff x="4639530" y="4263528"/>
            <a:chExt cx="1454900" cy="1587395"/>
          </a:xfrm>
        </p:grpSpPr>
        <p:pic>
          <p:nvPicPr>
            <p:cNvPr id="36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9530" y="5269898"/>
              <a:ext cx="600075" cy="581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7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32455" y="5293393"/>
              <a:ext cx="561975" cy="504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38" name="Прямая со стрелкой 37"/>
            <p:cNvCxnSpPr>
              <a:endCxn id="36" idx="0"/>
            </p:cNvCxnSpPr>
            <p:nvPr/>
          </p:nvCxnSpPr>
          <p:spPr>
            <a:xfrm flipH="1">
              <a:off x="4939568" y="4733604"/>
              <a:ext cx="348034" cy="53629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39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13585" y="4263528"/>
              <a:ext cx="581025" cy="561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40" name="Прямая со стрелкой 39"/>
            <p:cNvCxnSpPr/>
            <p:nvPr/>
          </p:nvCxnSpPr>
          <p:spPr>
            <a:xfrm>
              <a:off x="5494115" y="4778042"/>
              <a:ext cx="280988" cy="521767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" name="Группа 9"/>
          <p:cNvGrpSpPr/>
          <p:nvPr/>
        </p:nvGrpSpPr>
        <p:grpSpPr>
          <a:xfrm>
            <a:off x="1403840" y="3919240"/>
            <a:ext cx="1120382" cy="2377034"/>
            <a:chOff x="1852047" y="3911637"/>
            <a:chExt cx="1120382" cy="2377034"/>
          </a:xfrm>
        </p:grpSpPr>
        <p:pic>
          <p:nvPicPr>
            <p:cNvPr id="28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52047" y="4773597"/>
              <a:ext cx="600075" cy="581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2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0114" y="3911637"/>
              <a:ext cx="561975" cy="504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33" name="Прямая со стрелкой 32"/>
            <p:cNvCxnSpPr>
              <a:endCxn id="28" idx="0"/>
            </p:cNvCxnSpPr>
            <p:nvPr/>
          </p:nvCxnSpPr>
          <p:spPr>
            <a:xfrm flipH="1">
              <a:off x="2152085" y="4237303"/>
              <a:ext cx="348034" cy="53629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34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1404" y="5726696"/>
              <a:ext cx="581025" cy="561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35" name="Прямая со стрелкой 34"/>
            <p:cNvCxnSpPr/>
            <p:nvPr/>
          </p:nvCxnSpPr>
          <p:spPr>
            <a:xfrm>
              <a:off x="2284095" y="5207782"/>
              <a:ext cx="280988" cy="521767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2005984" y="4093925"/>
              <a:ext cx="4320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L</a:t>
              </a:r>
              <a:endParaRPr lang="ru-RU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077992" y="5361434"/>
              <a:ext cx="4320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R</a:t>
              </a:r>
              <a:endParaRPr lang="ru-RU" dirty="0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3301699" y="4802207"/>
            <a:ext cx="2109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LR - </a:t>
            </a:r>
            <a:r>
              <a:rPr lang="ru-RU" sz="2400" dirty="0"/>
              <a:t>поворот</a:t>
            </a:r>
            <a:endParaRPr lang="ru-RU" dirty="0"/>
          </a:p>
        </p:txBody>
      </p:sp>
      <p:pic>
        <p:nvPicPr>
          <p:cNvPr id="45" name="Picture 60" descr="TYPLOOP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913" y="6154737"/>
            <a:ext cx="827087" cy="70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3959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1" grpId="0"/>
      <p:bldP spid="4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6351851" y="836712"/>
            <a:ext cx="1642095" cy="1422412"/>
            <a:chOff x="2857897" y="2582652"/>
            <a:chExt cx="1642095" cy="1422412"/>
          </a:xfrm>
        </p:grpSpPr>
        <p:pic>
          <p:nvPicPr>
            <p:cNvPr id="28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9183" y="2582652"/>
              <a:ext cx="523875" cy="523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9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99917" y="3481189"/>
              <a:ext cx="600075" cy="523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30" name="Прямая со стрелкой 29"/>
            <p:cNvCxnSpPr/>
            <p:nvPr/>
          </p:nvCxnSpPr>
          <p:spPr>
            <a:xfrm>
              <a:off x="3834953" y="3014197"/>
              <a:ext cx="280988" cy="521767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31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7897" y="3481189"/>
              <a:ext cx="561975" cy="504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32" name="Прямая со стрелкой 31"/>
            <p:cNvCxnSpPr/>
            <p:nvPr/>
          </p:nvCxnSpPr>
          <p:spPr>
            <a:xfrm flipH="1">
              <a:off x="3263850" y="3015469"/>
              <a:ext cx="348034" cy="53629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" name="Группа 2"/>
          <p:cNvGrpSpPr/>
          <p:nvPr/>
        </p:nvGrpSpPr>
        <p:grpSpPr>
          <a:xfrm>
            <a:off x="1403648" y="641374"/>
            <a:ext cx="1536179" cy="2284338"/>
            <a:chOff x="251520" y="2420888"/>
            <a:chExt cx="1536179" cy="2284338"/>
          </a:xfrm>
        </p:grpSpPr>
        <p:pic>
          <p:nvPicPr>
            <p:cNvPr id="4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2420888"/>
              <a:ext cx="561975" cy="504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6890" y="3282814"/>
              <a:ext cx="523875" cy="523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7624" y="4181351"/>
              <a:ext cx="600075" cy="523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21" name="Прямая со стрелкой 20"/>
            <p:cNvCxnSpPr/>
            <p:nvPr/>
          </p:nvCxnSpPr>
          <p:spPr>
            <a:xfrm>
              <a:off x="673001" y="2801435"/>
              <a:ext cx="280988" cy="521767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Прямая со стрелкой 21"/>
            <p:cNvCxnSpPr/>
            <p:nvPr/>
          </p:nvCxnSpPr>
          <p:spPr>
            <a:xfrm>
              <a:off x="1122660" y="3714359"/>
              <a:ext cx="280988" cy="521767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1259631" y="3616389"/>
              <a:ext cx="4320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R</a:t>
              </a:r>
              <a:endParaRPr lang="ru-RU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27583" y="2694880"/>
              <a:ext cx="4320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R</a:t>
              </a:r>
              <a:endParaRPr lang="ru-RU" dirty="0"/>
            </a:p>
          </p:txBody>
        </p:sp>
      </p:grpSp>
      <p:grpSp>
        <p:nvGrpSpPr>
          <p:cNvPr id="7" name="Группа 6"/>
          <p:cNvGrpSpPr/>
          <p:nvPr/>
        </p:nvGrpSpPr>
        <p:grpSpPr>
          <a:xfrm>
            <a:off x="1921436" y="3429000"/>
            <a:ext cx="1151485" cy="2248108"/>
            <a:chOff x="4283968" y="4349244"/>
            <a:chExt cx="1151485" cy="2248108"/>
          </a:xfrm>
        </p:grpSpPr>
        <p:pic>
          <p:nvPicPr>
            <p:cNvPr id="5" name="Picture 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3968" y="6073477"/>
              <a:ext cx="523875" cy="523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4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11578" y="5192097"/>
              <a:ext cx="523875" cy="523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5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3968" y="4349244"/>
              <a:ext cx="561975" cy="504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26" name="Прямая со стрелкой 25"/>
            <p:cNvCxnSpPr/>
            <p:nvPr/>
          </p:nvCxnSpPr>
          <p:spPr>
            <a:xfrm flipH="1">
              <a:off x="4671926" y="5600087"/>
              <a:ext cx="348034" cy="53629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Прямая со стрелкой 26"/>
            <p:cNvCxnSpPr/>
            <p:nvPr/>
          </p:nvCxnSpPr>
          <p:spPr>
            <a:xfrm>
              <a:off x="4738972" y="4750825"/>
              <a:ext cx="280988" cy="521767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4571356" y="5471755"/>
              <a:ext cx="4320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L</a:t>
              </a:r>
              <a:endParaRPr lang="ru-RU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859388" y="4607659"/>
              <a:ext cx="4320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R</a:t>
              </a:r>
              <a:endParaRPr lang="ru-RU" dirty="0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3824821" y="1273584"/>
            <a:ext cx="2109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RR - </a:t>
            </a:r>
            <a:r>
              <a:rPr lang="ru-RU" sz="2400" dirty="0"/>
              <a:t>поворот</a:t>
            </a:r>
            <a:endParaRPr lang="ru-RU" dirty="0"/>
          </a:p>
        </p:txBody>
      </p:sp>
      <p:grpSp>
        <p:nvGrpSpPr>
          <p:cNvPr id="8" name="Группа 7"/>
          <p:cNvGrpSpPr/>
          <p:nvPr/>
        </p:nvGrpSpPr>
        <p:grpSpPr>
          <a:xfrm>
            <a:off x="6588224" y="3861048"/>
            <a:ext cx="1641425" cy="1430156"/>
            <a:chOff x="7107039" y="4620561"/>
            <a:chExt cx="1641425" cy="1430156"/>
          </a:xfrm>
        </p:grpSpPr>
        <p:pic>
          <p:nvPicPr>
            <p:cNvPr id="33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24589" y="5526842"/>
              <a:ext cx="523875" cy="523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6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07039" y="5497413"/>
              <a:ext cx="561975" cy="504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9" name="Picture 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04448" y="4620561"/>
              <a:ext cx="523875" cy="523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48" name="Прямая со стрелкой 47"/>
            <p:cNvCxnSpPr/>
            <p:nvPr/>
          </p:nvCxnSpPr>
          <p:spPr>
            <a:xfrm>
              <a:off x="8108106" y="5051674"/>
              <a:ext cx="280988" cy="521767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Прямая со стрелкой 48"/>
            <p:cNvCxnSpPr/>
            <p:nvPr/>
          </p:nvCxnSpPr>
          <p:spPr>
            <a:xfrm flipH="1">
              <a:off x="7537003" y="5052946"/>
              <a:ext cx="348034" cy="53629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2" name="TextBox 51"/>
          <p:cNvSpPr txBox="1"/>
          <p:nvPr/>
        </p:nvSpPr>
        <p:spPr>
          <a:xfrm>
            <a:off x="3974878" y="4595027"/>
            <a:ext cx="2109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RL - </a:t>
            </a:r>
            <a:r>
              <a:rPr lang="ru-RU" sz="2400" dirty="0"/>
              <a:t>поворот</a:t>
            </a:r>
            <a:endParaRPr lang="ru-RU" dirty="0"/>
          </a:p>
        </p:txBody>
      </p:sp>
      <p:pic>
        <p:nvPicPr>
          <p:cNvPr id="34" name="Picture 60" descr="TYPLOOP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913" y="6154737"/>
            <a:ext cx="827087" cy="70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3959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5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260648"/>
            <a:ext cx="8712968" cy="51125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800" b="1" i="1" dirty="0"/>
              <a:t>Идея алгоритма построения АВЛ-дерева </a:t>
            </a:r>
          </a:p>
          <a:p>
            <a:pPr marL="0" indent="0">
              <a:buNone/>
            </a:pPr>
            <a:r>
              <a:rPr lang="ru-RU" sz="2800" dirty="0"/>
              <a:t>Вначале </a:t>
            </a:r>
            <a:r>
              <a:rPr lang="ru-RU" sz="2800" b="1" i="1" dirty="0"/>
              <a:t>добавим</a:t>
            </a:r>
            <a:r>
              <a:rPr lang="ru-RU" sz="2800" dirty="0"/>
              <a:t> </a:t>
            </a:r>
            <a:r>
              <a:rPr lang="ru-RU" sz="2800" b="1" i="1" dirty="0"/>
              <a:t>новую вершину</a:t>
            </a:r>
            <a:r>
              <a:rPr lang="ru-RU" sz="2800" dirty="0"/>
              <a:t> в дерево так же </a:t>
            </a:r>
            <a:r>
              <a:rPr lang="ru-RU" sz="2800" b="1" i="1" dirty="0"/>
              <a:t>как в случайное</a:t>
            </a:r>
            <a:r>
              <a:rPr lang="ru-RU" sz="2800" dirty="0"/>
              <a:t>, т.е. проходим по пути поиска до нужного места включения в качестве листовой вершины. </a:t>
            </a:r>
          </a:p>
          <a:p>
            <a:pPr marL="0" indent="0">
              <a:buNone/>
            </a:pPr>
            <a:r>
              <a:rPr lang="ru-RU" sz="2800" b="1" i="1" dirty="0"/>
              <a:t>Двигаясь назад по пути поиска </a:t>
            </a:r>
            <a:r>
              <a:rPr lang="ru-RU" sz="2800" dirty="0"/>
              <a:t>будем искать вершину, в которой нарушился баланс, т.е. высота левого и правого поддерева стала отличаться больше, чем на единицу.</a:t>
            </a:r>
          </a:p>
          <a:p>
            <a:pPr marL="0" indent="0">
              <a:buNone/>
            </a:pPr>
            <a:r>
              <a:rPr lang="ru-RU" sz="2800" dirty="0"/>
              <a:t>Если такая вершина найдена, то </a:t>
            </a:r>
            <a:r>
              <a:rPr lang="ru-RU" sz="2800" b="1" i="1" dirty="0"/>
              <a:t>изменим структуру дерева</a:t>
            </a:r>
            <a:r>
              <a:rPr lang="ru-RU" sz="2800" dirty="0"/>
              <a:t> для восстановления баланса.</a:t>
            </a:r>
          </a:p>
        </p:txBody>
      </p:sp>
      <p:pic>
        <p:nvPicPr>
          <p:cNvPr id="4" name="Picture 60" descr="TYPLOO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913" y="6154737"/>
            <a:ext cx="827087" cy="70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3959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568" y="188640"/>
            <a:ext cx="7988424" cy="504056"/>
          </a:xfrm>
        </p:spPr>
        <p:txBody>
          <a:bodyPr>
            <a:normAutofit fontScale="90000"/>
          </a:bodyPr>
          <a:lstStyle/>
          <a:p>
            <a:r>
              <a:rPr lang="ru-RU" sz="2800" b="1" dirty="0">
                <a:solidFill>
                  <a:schemeClr val="tx1"/>
                </a:solidFill>
              </a:rPr>
              <a:t>Задачи при перестроении АВЛ-дерева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683568" y="980728"/>
                <a:ext cx="8136904" cy="3744416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ru-RU" sz="2400" dirty="0"/>
                  <a:t>1) Как осуществить движение назад по пути поиска?</a:t>
                </a:r>
              </a:p>
              <a:p>
                <a:pPr marL="0" indent="0">
                  <a:buNone/>
                </a:pPr>
                <a:r>
                  <a:rPr lang="ru-RU" sz="2400" dirty="0"/>
                  <a:t>2) Как определить нарушение баланса?</a:t>
                </a:r>
              </a:p>
              <a:p>
                <a:pPr marL="0" indent="0">
                  <a:buNone/>
                </a:pPr>
                <a:r>
                  <a:rPr lang="ru-RU" sz="2400" dirty="0"/>
                  <a:t>3) Как восстанавливать баланс?</a:t>
                </a:r>
              </a:p>
              <a:p>
                <a:pPr marL="0" indent="0">
                  <a:buNone/>
                </a:pPr>
                <a:r>
                  <a:rPr lang="ru-RU" sz="2400" b="1" i="1" u="sng" dirty="0"/>
                  <a:t>Решение:</a:t>
                </a:r>
              </a:p>
              <a:p>
                <a:pPr marL="0" indent="0">
                  <a:buNone/>
                </a:pPr>
                <a:r>
                  <a:rPr lang="ru-RU" sz="2400" dirty="0"/>
                  <a:t>а) Использовать рекурсию, которая позволит хранить адреса всех пройденных вершин по пути поиска и автоматически в них возвращаться на обратном пути рекурсии.</a:t>
                </a:r>
              </a:p>
              <a:p>
                <a:pPr marL="0" indent="0">
                  <a:buNone/>
                </a:pPr>
                <a:r>
                  <a:rPr lang="ru-RU" sz="2400" dirty="0"/>
                  <a:t>б) введем в каждую вершину дополнительный показатель  баланса </a:t>
                </a:r>
                <a:r>
                  <a:rPr lang="en-US" sz="2400" dirty="0"/>
                  <a:t>Balance</a:t>
                </a:r>
                <a:r>
                  <a:rPr lang="ru-RU" sz="2400" dirty="0"/>
                  <a:t>:</a:t>
                </a:r>
              </a:p>
              <a:p>
                <a:pPr marL="0" indent="0">
                  <a:buNone/>
                </a:pPr>
                <a:r>
                  <a:rPr lang="en-US" sz="2400" b="1" dirty="0"/>
                  <a:t>                                                 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ru-RU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sz="2000" b="1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ru-RU" sz="2000" b="1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ru-RU" sz="2000" b="1" i="1" smtClean="0">
                                <a:latin typeface="Cambria Math"/>
                              </a:rPr>
                              <m:t>𝟏</m:t>
                            </m:r>
                            <m:r>
                              <a:rPr lang="ru-RU" sz="2000" b="1" i="1" smtClean="0">
                                <a:latin typeface="Cambria Math"/>
                              </a:rPr>
                              <m:t>      </m:t>
                            </m:r>
                            <m:sSub>
                              <m:sSubPr>
                                <m:ctrlPr>
                                  <a:rPr lang="ru-RU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n-US" sz="2000" b="1" dirty="0"/>
                                  <m:t>h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en-US" sz="2000" b="1" dirty="0"/>
                                  <m:t>L</m:t>
                                </m:r>
                              </m:sub>
                            </m:sSub>
                            <m:r>
                              <a:rPr lang="ru-RU" sz="2000" b="1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sz="2000" b="1">
                                <a:latin typeface="Cambria Math"/>
                              </a:rPr>
                              <m:t>&gt;</m:t>
                            </m:r>
                            <m:sSub>
                              <m:sSubPr>
                                <m:ctrlP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n-US" sz="2000" b="1" dirty="0"/>
                                  <m:t>h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en-US" sz="2000" b="1" dirty="0"/>
                                  <m:t>R</m:t>
                                </m:r>
                              </m:sub>
                            </m:sSub>
                          </m:e>
                          <m:e>
                            <m:r>
                              <a:rPr lang="en-US" sz="2000" b="1" i="1" dirty="0" smtClean="0">
                                <a:latin typeface="Cambria Math"/>
                              </a:rPr>
                              <m:t>   </m:t>
                            </m:r>
                            <m:r>
                              <a:rPr lang="en-US" sz="2000" b="1" i="1" dirty="0" smtClean="0">
                                <a:latin typeface="Cambria Math"/>
                              </a:rPr>
                              <m:t>𝟎</m:t>
                            </m:r>
                            <m:r>
                              <a:rPr lang="en-US" sz="2000" b="1" i="1" dirty="0" smtClean="0">
                                <a:latin typeface="Cambria Math"/>
                              </a:rPr>
                              <m:t>  </m:t>
                            </m:r>
                            <m:sSub>
                              <m:sSubPr>
                                <m:ctrlPr>
                                  <a:rPr lang="ru-RU" sz="20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n-US" sz="2000" b="1" i="0" smtClean="0">
                                    <a:latin typeface="Cambria Math"/>
                                  </a:rPr>
                                  <m:t>  </m:t>
                                </m:r>
                                <m:r>
                                  <m:rPr>
                                    <m:nor/>
                                  </m:rPr>
                                  <a:rPr lang="ru-RU" sz="2000" b="1" i="0" smtClean="0">
                                    <a:latin typeface="Cambria Math"/>
                                  </a:rPr>
                                  <m:t>  </m:t>
                                </m:r>
                                <m:r>
                                  <m:rPr>
                                    <m:nor/>
                                  </m:rPr>
                                  <a:rPr lang="en-US" sz="2000" b="1" dirty="0"/>
                                  <m:t>h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en-US" sz="2000" b="1" dirty="0"/>
                                  <m:t>L</m:t>
                                </m:r>
                              </m:sub>
                            </m:sSub>
                            <m:r>
                              <a:rPr lang="en-US" sz="2000" b="1" i="0" dirty="0" smtClean="0">
                                <a:latin typeface="Cambria Math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n-US" sz="2000" b="1" dirty="0"/>
                                  <m:t>h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en-US" sz="2000" b="1" dirty="0"/>
                                  <m:t>R</m:t>
                                </m:r>
                              </m:sub>
                            </m:sSub>
                          </m:e>
                          <m:e>
                            <m:r>
                              <a:rPr lang="en-US" sz="2000" b="1" i="1" dirty="0" smtClean="0">
                                <a:latin typeface="Cambria Math"/>
                              </a:rPr>
                              <m:t>   </m:t>
                            </m:r>
                            <m:r>
                              <a:rPr lang="en-US" sz="2000" b="1" i="1" dirty="0" smtClean="0">
                                <a:latin typeface="Cambria Math"/>
                              </a:rPr>
                              <m:t>𝟏</m:t>
                            </m:r>
                            <m:r>
                              <a:rPr lang="en-US" sz="2000" b="1" i="1" dirty="0" smtClean="0">
                                <a:latin typeface="Cambria Math"/>
                              </a:rPr>
                              <m:t>      </m:t>
                            </m:r>
                            <m:sSub>
                              <m:sSubPr>
                                <m:ctrlPr>
                                  <a:rPr lang="ru-RU" sz="20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n-US" sz="2000" b="1" dirty="0"/>
                                  <m:t>h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en-US" sz="2000" b="1" dirty="0"/>
                                  <m:t>L</m:t>
                                </m:r>
                              </m:sub>
                            </m:sSub>
                            <m:r>
                              <a:rPr lang="en-US" sz="2000" b="1" i="0" dirty="0" smtClean="0">
                                <a:latin typeface="Cambria Math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n-US" sz="2000" b="1" dirty="0"/>
                                  <m:t>h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en-US" sz="2000" b="1" dirty="0"/>
                                  <m:t>R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3568" y="980728"/>
                <a:ext cx="8136904" cy="3744416"/>
              </a:xfrm>
              <a:blipFill>
                <a:blip r:embed="rId2"/>
                <a:stretch>
                  <a:fillRect l="-1124" t="-1303" r="-1423" b="-351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60" descr="TYPLOO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8714" y="6309320"/>
            <a:ext cx="645286" cy="548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0440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476672"/>
            <a:ext cx="8352928" cy="48965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800" dirty="0"/>
              <a:t>При включении новой вершины её баланс равен нулю. При движении назад по пути поиска </a:t>
            </a:r>
            <a:r>
              <a:rPr lang="ru-RU" sz="2800" i="1" dirty="0"/>
              <a:t>показатель баланса для всех вершин пересчитывается</a:t>
            </a:r>
            <a:r>
              <a:rPr lang="ru-RU" sz="2800" dirty="0"/>
              <a:t>, причем не нужно просматривать все поддеревья, только путь поиска.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ru-RU" sz="2800" b="1" dirty="0"/>
              <a:t>Нарушение баланса возможно только в одной вершине и один поворот полностью восстанавливает структуру АВЛ-дерева. 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ru-RU" sz="2800" dirty="0"/>
              <a:t>Балансировка выполняется с помощью поворотов дерева: </a:t>
            </a:r>
            <a:r>
              <a:rPr lang="en-US" sz="2800" b="1" i="1" dirty="0"/>
              <a:t>LL</a:t>
            </a:r>
            <a:r>
              <a:rPr lang="ru-RU" sz="2800" b="1" i="1" dirty="0"/>
              <a:t>,</a:t>
            </a:r>
            <a:r>
              <a:rPr lang="en-US" sz="2800" b="1" i="1" dirty="0"/>
              <a:t> LR</a:t>
            </a:r>
            <a:r>
              <a:rPr lang="ru-RU" sz="2800" b="1" i="1" dirty="0"/>
              <a:t>,</a:t>
            </a:r>
            <a:r>
              <a:rPr lang="en-US" sz="2800" b="1" i="1" dirty="0"/>
              <a:t> RL</a:t>
            </a:r>
            <a:r>
              <a:rPr lang="ru-RU" sz="2800" b="1" i="1" dirty="0"/>
              <a:t>,</a:t>
            </a:r>
            <a:r>
              <a:rPr lang="en-US" sz="2800" b="1" i="1" dirty="0"/>
              <a:t> RR</a:t>
            </a:r>
            <a:r>
              <a:rPr lang="ru-RU" sz="2800" dirty="0"/>
              <a:t>.</a:t>
            </a:r>
          </a:p>
        </p:txBody>
      </p:sp>
      <p:pic>
        <p:nvPicPr>
          <p:cNvPr id="4" name="Picture 60" descr="TYPLOO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913" y="6154737"/>
            <a:ext cx="827087" cy="70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6739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31041" y="163081"/>
            <a:ext cx="8490240" cy="522720"/>
          </a:xfrm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</a:tabLst>
            </a:pPr>
            <a:r>
              <a:rPr lang="ru-RU" altLang="ru-RU" sz="2540" b="1" dirty="0"/>
              <a:t>Добавление узла к </a:t>
            </a:r>
            <a:r>
              <a:rPr lang="en-US" altLang="ru-RU" sz="2540" b="1" dirty="0"/>
              <a:t>AVL</a:t>
            </a:r>
            <a:r>
              <a:rPr lang="ru-RU" altLang="ru-RU" sz="2540" b="1" dirty="0"/>
              <a:t>-дереву</a:t>
            </a:r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95841" y="764704"/>
            <a:ext cx="8817120" cy="2952328"/>
          </a:xfrm>
        </p:spPr>
        <p:txBody>
          <a:bodyPr>
            <a:normAutofit fontScale="92500"/>
          </a:bodyPr>
          <a:lstStyle/>
          <a:p>
            <a:pPr marL="650890" indent="-552968">
              <a:spcAft>
                <a:spcPts val="1633"/>
              </a:spcAft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ru-RU" altLang="ru-RU" sz="2177" b="1" dirty="0"/>
              <a:t>В узле C дерево уже не сбалансировано</a:t>
            </a:r>
            <a:r>
              <a:rPr lang="ru-RU" altLang="ru-RU" sz="2177" dirty="0"/>
              <a:t>. Левое поддерево узла C имеет высоту 0, а правое — высоту 2. Эти поддеревья можно сбалансировать, как показано на рисунке справа, при этом узел </a:t>
            </a:r>
            <a:r>
              <a:rPr lang="ru-RU" altLang="ru-RU" sz="2177" b="1" dirty="0"/>
              <a:t>C заменяется узлом D. Теперь поддерево с корнем в узле D имеет высоту 2</a:t>
            </a:r>
            <a:r>
              <a:rPr lang="ru-RU" altLang="ru-RU" sz="2177" dirty="0"/>
              <a:t>. Заметим, что </a:t>
            </a:r>
            <a:r>
              <a:rPr lang="ru-RU" altLang="ru-RU" sz="2177" b="1" dirty="0"/>
              <a:t>высота поддерева с корнем в узле C до вставки нового узла, которое ранее находилось в этом месте, также была равна 2</a:t>
            </a:r>
            <a:r>
              <a:rPr lang="ru-RU" altLang="ru-RU" sz="2177" dirty="0"/>
              <a:t>. </a:t>
            </a:r>
          </a:p>
          <a:p>
            <a:pPr marL="650890" indent="-552968">
              <a:spcAft>
                <a:spcPts val="1633"/>
              </a:spcAft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ru-RU" altLang="ru-RU" sz="2177" b="1" dirty="0"/>
              <a:t>Так как высота поддерева не изменилась, то дерево также окажется сбалансированным во всех узлах выше D</a:t>
            </a:r>
            <a:r>
              <a:rPr lang="ru-RU" altLang="ru-RU" sz="2177" dirty="0"/>
              <a:t>. </a:t>
            </a:r>
            <a:r>
              <a:rPr lang="ru-RU" altLang="ru-RU" sz="2177" b="1" dirty="0"/>
              <a:t>Балансировка: </a:t>
            </a:r>
            <a:r>
              <a:rPr lang="en-US" altLang="ru-RU" sz="2177" b="1" dirty="0"/>
              <a:t>RR-</a:t>
            </a:r>
            <a:r>
              <a:rPr lang="ru-RU" altLang="ru-RU" sz="2177" b="1" dirty="0"/>
              <a:t>поворот)</a:t>
            </a:r>
            <a:r>
              <a:rPr lang="en-US" altLang="ru-RU" sz="2177" b="1" dirty="0"/>
              <a:t>.</a:t>
            </a:r>
            <a:endParaRPr lang="ru-RU" altLang="ru-RU" sz="2177" b="1" dirty="0"/>
          </a:p>
        </p:txBody>
      </p:sp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880" y="4005064"/>
            <a:ext cx="6336000" cy="2207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0" descr="TYPLOO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913" y="6154737"/>
            <a:ext cx="827087" cy="70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76216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947" y="2408410"/>
            <a:ext cx="52387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5703" y="1650603"/>
            <a:ext cx="5429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6050" y="2408410"/>
            <a:ext cx="807757" cy="1758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585" y="3411033"/>
            <a:ext cx="353767" cy="769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Прямая со стрелкой 9"/>
          <p:cNvCxnSpPr/>
          <p:nvPr/>
        </p:nvCxnSpPr>
        <p:spPr>
          <a:xfrm flipH="1">
            <a:off x="1411884" y="1912540"/>
            <a:ext cx="348034" cy="5362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>
            <a:off x="2188506" y="1912540"/>
            <a:ext cx="280988" cy="52176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 flipH="1">
            <a:off x="884425" y="2874739"/>
            <a:ext cx="348034" cy="5362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>
            <a:off x="1581995" y="2874739"/>
            <a:ext cx="280988" cy="52176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4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6099" y="3396506"/>
            <a:ext cx="353767" cy="769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771998" y="4153261"/>
            <a:ext cx="233934" cy="2204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922102" y="620688"/>
            <a:ext cx="7106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LL – </a:t>
            </a:r>
            <a:r>
              <a:rPr lang="ru-RU" sz="2400" dirty="0"/>
              <a:t>поворот    //</a:t>
            </a:r>
            <a:r>
              <a:rPr lang="en-US" sz="2400" dirty="0"/>
              <a:t>RR – </a:t>
            </a:r>
            <a:r>
              <a:rPr lang="ru-RU" sz="2400" dirty="0"/>
              <a:t>поворот симметричен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722585" y="4263479"/>
            <a:ext cx="591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Т</a:t>
            </a:r>
            <a:r>
              <a:rPr lang="ru-RU" sz="1600" dirty="0"/>
              <a:t>1</a:t>
            </a:r>
            <a:endParaRPr lang="ru-RU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1587177" y="4166470"/>
            <a:ext cx="591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Т</a:t>
            </a:r>
            <a:r>
              <a:rPr lang="ru-RU" sz="1600" dirty="0"/>
              <a:t>2</a:t>
            </a:r>
            <a:endParaRPr lang="ru-RU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2213461" y="4126457"/>
            <a:ext cx="591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Т</a:t>
            </a:r>
            <a:r>
              <a:rPr lang="ru-RU" sz="1600" dirty="0"/>
              <a:t>3</a:t>
            </a:r>
            <a:endParaRPr lang="ru-RU" sz="1200" dirty="0"/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9516" y="1786201"/>
            <a:ext cx="52387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7193" y="2558057"/>
            <a:ext cx="5429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9676" y="2696949"/>
            <a:ext cx="659098" cy="1434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4" name="Прямая со стрелкой 23"/>
          <p:cNvCxnSpPr/>
          <p:nvPr/>
        </p:nvCxnSpPr>
        <p:spPr>
          <a:xfrm flipH="1">
            <a:off x="6531482" y="2158884"/>
            <a:ext cx="348034" cy="5362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/>
          <p:nvPr/>
        </p:nvCxnSpPr>
        <p:spPr>
          <a:xfrm>
            <a:off x="7719890" y="3012599"/>
            <a:ext cx="280988" cy="52176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H="1">
            <a:off x="7193176" y="3005336"/>
            <a:ext cx="348034" cy="5362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cxnSpLocks/>
          </p:cNvCxnSpPr>
          <p:nvPr/>
        </p:nvCxnSpPr>
        <p:spPr>
          <a:xfrm>
            <a:off x="7341811" y="2173423"/>
            <a:ext cx="382721" cy="4165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8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3013" y="3527103"/>
            <a:ext cx="353767" cy="769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Прямоугольник 28"/>
          <p:cNvSpPr/>
          <p:nvPr/>
        </p:nvSpPr>
        <p:spPr>
          <a:xfrm>
            <a:off x="6225537" y="4060251"/>
            <a:ext cx="479961" cy="2204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6192704" y="4297067"/>
            <a:ext cx="591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Т</a:t>
            </a:r>
            <a:r>
              <a:rPr lang="ru-RU" sz="1600" dirty="0"/>
              <a:t>1</a:t>
            </a:r>
            <a:endParaRPr lang="ru-RU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6934091" y="4297067"/>
            <a:ext cx="591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Т</a:t>
            </a:r>
            <a:r>
              <a:rPr lang="ru-RU" sz="1600" dirty="0"/>
              <a:t>2</a:t>
            </a:r>
            <a:endParaRPr lang="ru-RU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7724532" y="4280688"/>
            <a:ext cx="591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Т</a:t>
            </a:r>
            <a:r>
              <a:rPr lang="ru-RU" sz="1600" dirty="0"/>
              <a:t>3</a:t>
            </a:r>
            <a:endParaRPr lang="ru-RU" sz="1200" dirty="0"/>
          </a:p>
        </p:txBody>
      </p:sp>
      <p:pic>
        <p:nvPicPr>
          <p:cNvPr id="33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079" y="3527103"/>
            <a:ext cx="353767" cy="769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2555776" y="1383159"/>
            <a:ext cx="463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</a:t>
            </a:r>
            <a:endParaRPr lang="ru-RU" sz="2400" dirty="0">
              <a:latin typeface="Cambria" pitchFamily="18" charset="0"/>
            </a:endParaRPr>
          </a:p>
        </p:txBody>
      </p:sp>
      <p:cxnSp>
        <p:nvCxnSpPr>
          <p:cNvPr id="35" name="Прямая со стрелкой 34"/>
          <p:cNvCxnSpPr/>
          <p:nvPr/>
        </p:nvCxnSpPr>
        <p:spPr>
          <a:xfrm flipH="1">
            <a:off x="2329000" y="1721264"/>
            <a:ext cx="301266" cy="867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39552" y="1935940"/>
            <a:ext cx="463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" pitchFamily="18" charset="0"/>
              </a:rPr>
              <a:t>q</a:t>
            </a:r>
            <a:endParaRPr lang="ru-RU" sz="2400" dirty="0">
              <a:latin typeface="Cambria" pitchFamily="18" charset="0"/>
            </a:endParaRPr>
          </a:p>
        </p:txBody>
      </p:sp>
      <p:cxnSp>
        <p:nvCxnSpPr>
          <p:cNvPr id="38" name="Прямая со стрелкой 37"/>
          <p:cNvCxnSpPr/>
          <p:nvPr/>
        </p:nvCxnSpPr>
        <p:spPr>
          <a:xfrm>
            <a:off x="884425" y="2326050"/>
            <a:ext cx="265522" cy="1453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481747" y="1340768"/>
            <a:ext cx="463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" pitchFamily="18" charset="0"/>
              </a:rPr>
              <a:t>q</a:t>
            </a:r>
            <a:endParaRPr lang="ru-RU" sz="2400" dirty="0">
              <a:latin typeface="Cambria" pitchFamily="18" charset="0"/>
            </a:endParaRPr>
          </a:p>
        </p:txBody>
      </p:sp>
      <p:cxnSp>
        <p:nvCxnSpPr>
          <p:cNvPr id="42" name="Прямая со стрелкой 41"/>
          <p:cNvCxnSpPr/>
          <p:nvPr/>
        </p:nvCxnSpPr>
        <p:spPr>
          <a:xfrm flipH="1">
            <a:off x="7252490" y="1628800"/>
            <a:ext cx="301266" cy="1453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790" y="2397605"/>
            <a:ext cx="3333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412776"/>
            <a:ext cx="31432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55"/>
          <p:cNvSpPr txBox="1"/>
          <p:nvPr/>
        </p:nvSpPr>
        <p:spPr>
          <a:xfrm>
            <a:off x="3184772" y="2257177"/>
            <a:ext cx="2589333" cy="193899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i="1" u="sng" dirty="0"/>
              <a:t>LL-</a:t>
            </a:r>
            <a:r>
              <a:rPr lang="ru-RU" sz="2400" b="1" i="1" u="sng" dirty="0"/>
              <a:t>поворот</a:t>
            </a:r>
          </a:p>
          <a:p>
            <a:r>
              <a:rPr lang="en-US" sz="2400" dirty="0"/>
              <a:t>q</a:t>
            </a:r>
            <a:r>
              <a:rPr lang="ru-RU" sz="2400" dirty="0"/>
              <a:t> </a:t>
            </a:r>
            <a:r>
              <a:rPr lang="en-US" b="1" dirty="0"/>
              <a:t>=</a:t>
            </a:r>
            <a:r>
              <a:rPr lang="ru-RU" dirty="0"/>
              <a:t> </a:t>
            </a:r>
            <a:r>
              <a:rPr lang="en-US" sz="2400" dirty="0"/>
              <a:t>p-</a:t>
            </a:r>
            <a:r>
              <a:rPr lang="ru-RU" sz="2400" dirty="0"/>
              <a:t>-</a:t>
            </a:r>
            <a:r>
              <a:rPr lang="en-US" sz="2400" dirty="0"/>
              <a:t>&gt;Left</a:t>
            </a:r>
          </a:p>
          <a:p>
            <a:r>
              <a:rPr lang="en-US" sz="2400" dirty="0"/>
              <a:t>p-</a:t>
            </a:r>
            <a:r>
              <a:rPr lang="ru-RU" sz="2400" dirty="0"/>
              <a:t>-</a:t>
            </a:r>
            <a:r>
              <a:rPr lang="en-US" sz="2400" dirty="0"/>
              <a:t>&gt;Left</a:t>
            </a:r>
            <a:r>
              <a:rPr lang="ru-RU" sz="2400" dirty="0"/>
              <a:t> </a:t>
            </a:r>
            <a:r>
              <a:rPr lang="en-US" sz="2400" dirty="0"/>
              <a:t>=</a:t>
            </a:r>
            <a:r>
              <a:rPr lang="ru-RU" sz="2400" dirty="0"/>
              <a:t> </a:t>
            </a:r>
            <a:r>
              <a:rPr lang="en-US" sz="2400" dirty="0"/>
              <a:t>q-</a:t>
            </a:r>
            <a:r>
              <a:rPr lang="ru-RU" sz="2400" dirty="0"/>
              <a:t>-</a:t>
            </a:r>
            <a:r>
              <a:rPr lang="en-US" sz="2400" dirty="0"/>
              <a:t>&gt;Right</a:t>
            </a:r>
          </a:p>
          <a:p>
            <a:r>
              <a:rPr lang="en-US" sz="2400" dirty="0"/>
              <a:t>q-</a:t>
            </a:r>
            <a:r>
              <a:rPr lang="ru-RU" sz="2400" dirty="0"/>
              <a:t>-</a:t>
            </a:r>
            <a:r>
              <a:rPr lang="en-US" sz="2400" dirty="0"/>
              <a:t>&gt;Right</a:t>
            </a:r>
            <a:r>
              <a:rPr lang="ru-RU" sz="2400" dirty="0"/>
              <a:t> </a:t>
            </a:r>
            <a:r>
              <a:rPr lang="en-US" sz="2400" dirty="0"/>
              <a:t>=</a:t>
            </a:r>
            <a:r>
              <a:rPr lang="ru-RU" sz="2400" dirty="0"/>
              <a:t> </a:t>
            </a:r>
            <a:r>
              <a:rPr lang="en-US" sz="2400" dirty="0"/>
              <a:t>p</a:t>
            </a:r>
          </a:p>
          <a:p>
            <a:r>
              <a:rPr lang="ru-RU" sz="2400" b="1" i="1" u="sng" dirty="0"/>
              <a:t>Новый корень </a:t>
            </a:r>
            <a:r>
              <a:rPr lang="en-US" sz="2400" b="1" i="1" u="sng" dirty="0"/>
              <a:t>q</a:t>
            </a:r>
          </a:p>
        </p:txBody>
      </p:sp>
      <p:pic>
        <p:nvPicPr>
          <p:cNvPr id="43" name="Picture 60" descr="TYPLOOP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913" y="6154737"/>
            <a:ext cx="827087" cy="70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4" name="Прямая со стрелкой 41">
            <a:extLst>
              <a:ext uri="{FF2B5EF4-FFF2-40B4-BE49-F238E27FC236}">
                <a16:creationId xmlns:a16="http://schemas.microsoft.com/office/drawing/2014/main" id="{E67BFEED-D67D-4139-92B3-C440D5609A52}"/>
              </a:ext>
            </a:extLst>
          </p:cNvPr>
          <p:cNvCxnSpPr/>
          <p:nvPr/>
        </p:nvCxnSpPr>
        <p:spPr>
          <a:xfrm flipH="1">
            <a:off x="7942201" y="2728371"/>
            <a:ext cx="301266" cy="1453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CF91944C-513E-4A5F-B429-83CCA790910A}"/>
              </a:ext>
            </a:extLst>
          </p:cNvPr>
          <p:cNvSpPr txBox="1"/>
          <p:nvPr/>
        </p:nvSpPr>
        <p:spPr>
          <a:xfrm>
            <a:off x="8147574" y="2420888"/>
            <a:ext cx="456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" pitchFamily="18" charset="0"/>
              </a:rPr>
              <a:t>p</a:t>
            </a:r>
            <a:endParaRPr lang="ru-RU" sz="2400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09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6" grpId="0"/>
      <p:bldP spid="17" grpId="0"/>
      <p:bldP spid="18" grpId="0"/>
      <p:bldP spid="19" grpId="0"/>
      <p:bldP spid="29" grpId="0" animBg="1"/>
      <p:bldP spid="30" grpId="0"/>
      <p:bldP spid="31" grpId="0"/>
      <p:bldP spid="32" grpId="0"/>
      <p:bldP spid="34" grpId="0"/>
      <p:bldP spid="37" grpId="0"/>
      <p:bldP spid="41" grpId="0"/>
      <p:bldP spid="56" grpId="0" animBg="1"/>
      <p:bldP spid="4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r>
              <a:rPr lang="ru-RU" sz="2800" dirty="0"/>
              <a:t>Пример </a:t>
            </a:r>
            <a:r>
              <a:rPr lang="en-US" sz="2800" dirty="0"/>
              <a:t>RR</a:t>
            </a:r>
            <a:r>
              <a:rPr lang="ru-RU" sz="2800" dirty="0"/>
              <a:t>-поворота</a:t>
            </a:r>
          </a:p>
        </p:txBody>
      </p:sp>
      <p:pic>
        <p:nvPicPr>
          <p:cNvPr id="4" name="Picture 1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007286"/>
            <a:ext cx="6331957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006" y="4077072"/>
            <a:ext cx="4176689" cy="2213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0" descr="TYPLOO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913" y="6154737"/>
            <a:ext cx="827087" cy="70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1C5057D-7765-448C-AB3F-947731AB8A85}"/>
              </a:ext>
            </a:extLst>
          </p:cNvPr>
          <p:cNvSpPr txBox="1"/>
          <p:nvPr/>
        </p:nvSpPr>
        <p:spPr>
          <a:xfrm>
            <a:off x="5868144" y="3933056"/>
            <a:ext cx="2811582" cy="193899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i="1" u="sng" dirty="0"/>
              <a:t>RR-</a:t>
            </a:r>
            <a:r>
              <a:rPr lang="ru-RU" sz="2400" b="1" i="1" u="sng" dirty="0"/>
              <a:t>поворот</a:t>
            </a:r>
          </a:p>
          <a:p>
            <a:r>
              <a:rPr lang="en-US" sz="2400" dirty="0"/>
              <a:t>q</a:t>
            </a:r>
            <a:r>
              <a:rPr lang="ru-RU" sz="2400" dirty="0"/>
              <a:t> </a:t>
            </a:r>
            <a:r>
              <a:rPr lang="en-US" b="1" dirty="0"/>
              <a:t>=</a:t>
            </a:r>
            <a:r>
              <a:rPr lang="ru-RU" dirty="0"/>
              <a:t> </a:t>
            </a:r>
            <a:r>
              <a:rPr lang="en-US" sz="2400" dirty="0"/>
              <a:t>p-</a:t>
            </a:r>
            <a:r>
              <a:rPr lang="ru-RU" sz="2400" dirty="0"/>
              <a:t>-</a:t>
            </a:r>
            <a:r>
              <a:rPr lang="en-US" sz="2400" dirty="0"/>
              <a:t>&gt; Right </a:t>
            </a:r>
          </a:p>
          <a:p>
            <a:r>
              <a:rPr lang="en-US" sz="2400" dirty="0"/>
              <a:t>p-</a:t>
            </a:r>
            <a:r>
              <a:rPr lang="ru-RU" sz="2400" dirty="0"/>
              <a:t>-</a:t>
            </a:r>
            <a:r>
              <a:rPr lang="en-US" sz="2400" dirty="0"/>
              <a:t>&gt;Right=</a:t>
            </a:r>
            <a:r>
              <a:rPr lang="ru-RU" sz="2400" dirty="0"/>
              <a:t> </a:t>
            </a:r>
            <a:r>
              <a:rPr lang="en-US" sz="2400" dirty="0"/>
              <a:t>q-</a:t>
            </a:r>
            <a:r>
              <a:rPr lang="ru-RU" sz="2400" dirty="0"/>
              <a:t>-</a:t>
            </a:r>
            <a:r>
              <a:rPr lang="en-US" sz="2400" dirty="0"/>
              <a:t>&gt;Left </a:t>
            </a:r>
          </a:p>
          <a:p>
            <a:r>
              <a:rPr lang="en-US" sz="2400" dirty="0"/>
              <a:t>q-</a:t>
            </a:r>
            <a:r>
              <a:rPr lang="ru-RU" sz="2400" dirty="0"/>
              <a:t>-</a:t>
            </a:r>
            <a:r>
              <a:rPr lang="en-US" sz="2400" dirty="0"/>
              <a:t>&gt;Left</a:t>
            </a:r>
            <a:r>
              <a:rPr lang="ru-RU" sz="2400" dirty="0"/>
              <a:t> </a:t>
            </a:r>
            <a:r>
              <a:rPr lang="en-US" sz="2400" dirty="0"/>
              <a:t>=</a:t>
            </a:r>
            <a:r>
              <a:rPr lang="ru-RU" sz="2400" dirty="0"/>
              <a:t> </a:t>
            </a:r>
            <a:r>
              <a:rPr lang="en-US" sz="2400" dirty="0"/>
              <a:t>p</a:t>
            </a:r>
          </a:p>
          <a:p>
            <a:r>
              <a:rPr lang="ru-RU" sz="2400" b="1" i="1" u="sng" dirty="0"/>
              <a:t>Новый корень </a:t>
            </a:r>
            <a:r>
              <a:rPr lang="en-US" sz="2400" b="1" i="1" u="sng" dirty="0"/>
              <a:t>q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E7FB58-D704-41F2-A172-CE1CDC4BB553}"/>
              </a:ext>
            </a:extLst>
          </p:cNvPr>
          <p:cNvSpPr txBox="1"/>
          <p:nvPr/>
        </p:nvSpPr>
        <p:spPr>
          <a:xfrm>
            <a:off x="3602913" y="1937067"/>
            <a:ext cx="463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" pitchFamily="18" charset="0"/>
              </a:rPr>
              <a:t>q</a:t>
            </a:r>
            <a:endParaRPr lang="ru-RU" sz="2400" dirty="0">
              <a:latin typeface="Cambria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5AC993-E0AC-4545-A545-2701BF554875}"/>
              </a:ext>
            </a:extLst>
          </p:cNvPr>
          <p:cNvSpPr txBox="1"/>
          <p:nvPr/>
        </p:nvSpPr>
        <p:spPr>
          <a:xfrm>
            <a:off x="3203848" y="1268760"/>
            <a:ext cx="463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</a:t>
            </a:r>
            <a:endParaRPr lang="ru-RU" sz="2400" dirty="0">
              <a:latin typeface="Cambria" pitchFamily="18" charset="0"/>
            </a:endParaRPr>
          </a:p>
        </p:txBody>
      </p:sp>
      <p:cxnSp>
        <p:nvCxnSpPr>
          <p:cNvPr id="12" name="Прямая со стрелкой 37">
            <a:extLst>
              <a:ext uri="{FF2B5EF4-FFF2-40B4-BE49-F238E27FC236}">
                <a16:creationId xmlns:a16="http://schemas.microsoft.com/office/drawing/2014/main" id="{21F2F460-1A10-4A6F-9E49-1B3C0A71DDF8}"/>
              </a:ext>
            </a:extLst>
          </p:cNvPr>
          <p:cNvCxnSpPr/>
          <p:nvPr/>
        </p:nvCxnSpPr>
        <p:spPr>
          <a:xfrm>
            <a:off x="5881093" y="2137315"/>
            <a:ext cx="265522" cy="1453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 стрелкой 34">
            <a:extLst>
              <a:ext uri="{FF2B5EF4-FFF2-40B4-BE49-F238E27FC236}">
                <a16:creationId xmlns:a16="http://schemas.microsoft.com/office/drawing/2014/main" id="{CB063937-F83D-4C10-B5CB-DE3DCDF82CC0}"/>
              </a:ext>
            </a:extLst>
          </p:cNvPr>
          <p:cNvCxnSpPr/>
          <p:nvPr/>
        </p:nvCxnSpPr>
        <p:spPr>
          <a:xfrm flipH="1">
            <a:off x="2987824" y="1556792"/>
            <a:ext cx="301266" cy="867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 стрелкой 34">
            <a:extLst>
              <a:ext uri="{FF2B5EF4-FFF2-40B4-BE49-F238E27FC236}">
                <a16:creationId xmlns:a16="http://schemas.microsoft.com/office/drawing/2014/main" id="{C8FF7DE1-2F22-4B05-BD06-A644DC2A49E9}"/>
              </a:ext>
            </a:extLst>
          </p:cNvPr>
          <p:cNvCxnSpPr/>
          <p:nvPr/>
        </p:nvCxnSpPr>
        <p:spPr>
          <a:xfrm flipH="1">
            <a:off x="3358052" y="2239309"/>
            <a:ext cx="301266" cy="867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D33B912-46BD-42CD-9478-6D1A2EF5D28A}"/>
              </a:ext>
            </a:extLst>
          </p:cNvPr>
          <p:cNvSpPr txBox="1"/>
          <p:nvPr/>
        </p:nvSpPr>
        <p:spPr>
          <a:xfrm>
            <a:off x="7060430" y="1340768"/>
            <a:ext cx="463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" pitchFamily="18" charset="0"/>
              </a:rPr>
              <a:t>q</a:t>
            </a:r>
            <a:endParaRPr lang="ru-RU" sz="2400" dirty="0">
              <a:latin typeface="Cambria" pitchFamily="18" charset="0"/>
            </a:endParaRPr>
          </a:p>
        </p:txBody>
      </p:sp>
      <p:cxnSp>
        <p:nvCxnSpPr>
          <p:cNvPr id="16" name="Прямая со стрелкой 34">
            <a:extLst>
              <a:ext uri="{FF2B5EF4-FFF2-40B4-BE49-F238E27FC236}">
                <a16:creationId xmlns:a16="http://schemas.microsoft.com/office/drawing/2014/main" id="{07A8D6CD-6EF5-4221-BA05-77BF0A0A8204}"/>
              </a:ext>
            </a:extLst>
          </p:cNvPr>
          <p:cNvCxnSpPr/>
          <p:nvPr/>
        </p:nvCxnSpPr>
        <p:spPr>
          <a:xfrm flipH="1">
            <a:off x="6815569" y="1643010"/>
            <a:ext cx="301266" cy="867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A8A0FEB-25EA-46BB-93F3-FEE54CD9B093}"/>
              </a:ext>
            </a:extLst>
          </p:cNvPr>
          <p:cNvSpPr txBox="1"/>
          <p:nvPr/>
        </p:nvSpPr>
        <p:spPr>
          <a:xfrm>
            <a:off x="5649144" y="1802433"/>
            <a:ext cx="463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</a:t>
            </a:r>
            <a:endParaRPr lang="ru-RU" sz="2400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9024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  <p:bldP spid="11" grpId="0"/>
      <p:bldP spid="15" grpId="0"/>
      <p:bldP spid="1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882" y="2408410"/>
            <a:ext cx="52387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114" y="3388210"/>
            <a:ext cx="5429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252" y="2391020"/>
            <a:ext cx="1138604" cy="2478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411033"/>
            <a:ext cx="611687" cy="1331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Прямая со стрелкой 10"/>
          <p:cNvCxnSpPr/>
          <p:nvPr/>
        </p:nvCxnSpPr>
        <p:spPr>
          <a:xfrm flipH="1">
            <a:off x="1217625" y="3789040"/>
            <a:ext cx="174017" cy="4916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1763688" y="3789040"/>
            <a:ext cx="163713" cy="4916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 flipH="1">
            <a:off x="413360" y="2874739"/>
            <a:ext cx="348034" cy="5362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>
            <a:off x="1110930" y="2874739"/>
            <a:ext cx="468207" cy="51347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5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313" y="4293096"/>
            <a:ext cx="194327" cy="422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Прямоугольник 15"/>
          <p:cNvSpPr/>
          <p:nvPr/>
        </p:nvSpPr>
        <p:spPr>
          <a:xfrm>
            <a:off x="1115616" y="4725144"/>
            <a:ext cx="233934" cy="2204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1028321" y="116632"/>
            <a:ext cx="7106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LR – </a:t>
            </a:r>
            <a:r>
              <a:rPr lang="ru-RU" sz="2400" dirty="0"/>
              <a:t>поворот    //</a:t>
            </a:r>
            <a:r>
              <a:rPr lang="en-US" sz="2400" dirty="0"/>
              <a:t>RL – </a:t>
            </a:r>
            <a:r>
              <a:rPr lang="ru-RU" sz="2400" dirty="0"/>
              <a:t>поворот симметричен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251520" y="4580145"/>
            <a:ext cx="591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Т</a:t>
            </a:r>
            <a:r>
              <a:rPr lang="ru-RU" sz="1600" dirty="0"/>
              <a:t>1</a:t>
            </a:r>
            <a:endParaRPr lang="ru-RU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1028321" y="4950565"/>
            <a:ext cx="591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Т</a:t>
            </a:r>
            <a:r>
              <a:rPr lang="ru-RU" sz="1600" dirty="0"/>
              <a:t>2</a:t>
            </a:r>
            <a:endParaRPr lang="ru-RU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1747868" y="4623519"/>
            <a:ext cx="591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Т</a:t>
            </a:r>
            <a:r>
              <a:rPr lang="ru-RU" sz="1600" dirty="0"/>
              <a:t>3</a:t>
            </a:r>
            <a:endParaRPr lang="ru-RU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2411760" y="1383159"/>
            <a:ext cx="463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</a:t>
            </a:r>
            <a:endParaRPr lang="ru-RU" sz="2400" dirty="0">
              <a:latin typeface="Cambria" pitchFamily="18" charset="0"/>
            </a:endParaRPr>
          </a:p>
        </p:txBody>
      </p:sp>
      <p:cxnSp>
        <p:nvCxnSpPr>
          <p:cNvPr id="35" name="Прямая со стрелкой 34"/>
          <p:cNvCxnSpPr/>
          <p:nvPr/>
        </p:nvCxnSpPr>
        <p:spPr>
          <a:xfrm flipH="1">
            <a:off x="2184984" y="1721264"/>
            <a:ext cx="301266" cy="867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916957" y="1935940"/>
            <a:ext cx="510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" pitchFamily="18" charset="0"/>
              </a:rPr>
              <a:t>q</a:t>
            </a:r>
            <a:endParaRPr lang="ru-RU" sz="2400" dirty="0">
              <a:latin typeface="Cambria" pitchFamily="18" charset="0"/>
            </a:endParaRPr>
          </a:p>
        </p:txBody>
      </p:sp>
      <p:cxnSp>
        <p:nvCxnSpPr>
          <p:cNvPr id="37" name="Прямая со стрелкой 36"/>
          <p:cNvCxnSpPr/>
          <p:nvPr/>
        </p:nvCxnSpPr>
        <p:spPr>
          <a:xfrm>
            <a:off x="5957976" y="2326050"/>
            <a:ext cx="265522" cy="1453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3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591" y="1245046"/>
            <a:ext cx="31432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3210287" y="1157080"/>
            <a:ext cx="2212792" cy="2554545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i="1" u="sng" dirty="0"/>
              <a:t>LR-</a:t>
            </a:r>
            <a:r>
              <a:rPr lang="ru-RU" sz="2000" b="1" i="1" u="sng" dirty="0"/>
              <a:t>поворот</a:t>
            </a:r>
            <a:endParaRPr lang="en-US" sz="2000" b="1" i="1" u="sng" dirty="0"/>
          </a:p>
          <a:p>
            <a:r>
              <a:rPr lang="en-US" sz="2000" dirty="0"/>
              <a:t>q</a:t>
            </a:r>
            <a:r>
              <a:rPr lang="ru-RU" sz="2000" dirty="0"/>
              <a:t> </a:t>
            </a:r>
            <a:r>
              <a:rPr lang="en-US" sz="2000" b="1" dirty="0"/>
              <a:t>=</a:t>
            </a:r>
            <a:r>
              <a:rPr lang="ru-RU" sz="2000" dirty="0"/>
              <a:t> </a:t>
            </a:r>
            <a:r>
              <a:rPr lang="en-US" sz="2000" dirty="0"/>
              <a:t>p-</a:t>
            </a:r>
            <a:r>
              <a:rPr lang="ru-RU" sz="2000" dirty="0"/>
              <a:t>-</a:t>
            </a:r>
            <a:r>
              <a:rPr lang="en-US" sz="2000" dirty="0"/>
              <a:t>&gt;Left</a:t>
            </a:r>
          </a:p>
          <a:p>
            <a:r>
              <a:rPr lang="en-US" sz="2000" dirty="0"/>
              <a:t>r</a:t>
            </a:r>
            <a:r>
              <a:rPr lang="ru-RU" sz="2000" dirty="0"/>
              <a:t> </a:t>
            </a:r>
            <a:r>
              <a:rPr lang="en-US" sz="2000" dirty="0"/>
              <a:t>=</a:t>
            </a:r>
            <a:r>
              <a:rPr lang="ru-RU" sz="2000" dirty="0"/>
              <a:t> </a:t>
            </a:r>
            <a:r>
              <a:rPr lang="en-US" sz="2000" dirty="0"/>
              <a:t>q-</a:t>
            </a:r>
            <a:r>
              <a:rPr lang="ru-RU" sz="2000" dirty="0"/>
              <a:t>-</a:t>
            </a:r>
            <a:r>
              <a:rPr lang="en-US" sz="2000" dirty="0"/>
              <a:t>&gt;Right</a:t>
            </a:r>
          </a:p>
          <a:p>
            <a:r>
              <a:rPr lang="en-US" sz="2000" dirty="0"/>
              <a:t>q-</a:t>
            </a:r>
            <a:r>
              <a:rPr lang="ru-RU" sz="2000" dirty="0"/>
              <a:t>-</a:t>
            </a:r>
            <a:r>
              <a:rPr lang="en-US" sz="2000" dirty="0"/>
              <a:t>&gt;Right</a:t>
            </a:r>
            <a:r>
              <a:rPr lang="ru-RU" sz="2000" dirty="0"/>
              <a:t> </a:t>
            </a:r>
            <a:r>
              <a:rPr lang="en-US" sz="2000" dirty="0"/>
              <a:t>=</a:t>
            </a:r>
            <a:r>
              <a:rPr lang="ru-RU" sz="2000" dirty="0"/>
              <a:t> </a:t>
            </a:r>
            <a:r>
              <a:rPr lang="en-US" sz="2000" dirty="0"/>
              <a:t>r</a:t>
            </a:r>
            <a:r>
              <a:rPr lang="ru-RU" sz="2000" dirty="0"/>
              <a:t>-</a:t>
            </a:r>
            <a:r>
              <a:rPr lang="en-US" sz="2000" dirty="0"/>
              <a:t>-&gt;Left</a:t>
            </a:r>
          </a:p>
          <a:p>
            <a:r>
              <a:rPr lang="en-US" sz="2000" dirty="0"/>
              <a:t>p-</a:t>
            </a:r>
            <a:r>
              <a:rPr lang="ru-RU" sz="2000" dirty="0"/>
              <a:t>-</a:t>
            </a:r>
            <a:r>
              <a:rPr lang="en-US" sz="2000" dirty="0"/>
              <a:t>&gt;Left</a:t>
            </a:r>
            <a:r>
              <a:rPr lang="ru-RU" sz="2000" dirty="0"/>
              <a:t> </a:t>
            </a:r>
            <a:r>
              <a:rPr lang="en-US" sz="2000" dirty="0"/>
              <a:t>=</a:t>
            </a:r>
            <a:r>
              <a:rPr lang="ru-RU" sz="2000" dirty="0"/>
              <a:t> </a:t>
            </a:r>
            <a:r>
              <a:rPr lang="en-US" sz="2000" dirty="0"/>
              <a:t>r-</a:t>
            </a:r>
            <a:r>
              <a:rPr lang="ru-RU" sz="2000" dirty="0"/>
              <a:t>-</a:t>
            </a:r>
            <a:r>
              <a:rPr lang="en-US" sz="2000" dirty="0"/>
              <a:t>&gt;Right</a:t>
            </a:r>
          </a:p>
          <a:p>
            <a:r>
              <a:rPr lang="en-US" sz="2000" dirty="0"/>
              <a:t>r-</a:t>
            </a:r>
            <a:r>
              <a:rPr lang="ru-RU" sz="2000" dirty="0"/>
              <a:t>-</a:t>
            </a:r>
            <a:r>
              <a:rPr lang="en-US" sz="2000" dirty="0"/>
              <a:t>&gt;Left</a:t>
            </a:r>
            <a:r>
              <a:rPr lang="ru-RU" sz="2000" dirty="0"/>
              <a:t> </a:t>
            </a:r>
            <a:r>
              <a:rPr lang="en-US" sz="2000" dirty="0"/>
              <a:t>=</a:t>
            </a:r>
            <a:r>
              <a:rPr lang="ru-RU" sz="2000" dirty="0"/>
              <a:t> </a:t>
            </a:r>
            <a:r>
              <a:rPr lang="en-US" sz="2000" dirty="0"/>
              <a:t>q;</a:t>
            </a:r>
          </a:p>
          <a:p>
            <a:r>
              <a:rPr lang="en-US" sz="2000" dirty="0"/>
              <a:t>r</a:t>
            </a:r>
            <a:r>
              <a:rPr lang="ru-RU" sz="2000" dirty="0"/>
              <a:t>-</a:t>
            </a:r>
            <a:r>
              <a:rPr lang="en-US" sz="2000" dirty="0"/>
              <a:t>-&gt;Right</a:t>
            </a:r>
            <a:r>
              <a:rPr lang="ru-RU" sz="2000" dirty="0"/>
              <a:t> </a:t>
            </a:r>
            <a:r>
              <a:rPr lang="en-US" sz="2000" dirty="0"/>
              <a:t>=</a:t>
            </a:r>
            <a:r>
              <a:rPr lang="ru-RU" sz="2000" dirty="0"/>
              <a:t> </a:t>
            </a:r>
            <a:r>
              <a:rPr lang="en-US" sz="2000" dirty="0"/>
              <a:t>p;</a:t>
            </a:r>
          </a:p>
          <a:p>
            <a:r>
              <a:rPr lang="ru-RU" sz="2000" b="1" i="1" u="sng" dirty="0"/>
              <a:t>Новый корень </a:t>
            </a:r>
            <a:r>
              <a:rPr lang="en-US" sz="2000" b="1" i="1" u="sng" dirty="0"/>
              <a:t>r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9137" y="1544201"/>
            <a:ext cx="52387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8" name="Прямая со стрелкой 47"/>
          <p:cNvCxnSpPr>
            <a:endCxn id="7" idx="0"/>
          </p:cNvCxnSpPr>
          <p:nvPr/>
        </p:nvCxnSpPr>
        <p:spPr>
          <a:xfrm flipH="1">
            <a:off x="940820" y="1916832"/>
            <a:ext cx="689356" cy="49157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/>
          <p:nvPr/>
        </p:nvCxnSpPr>
        <p:spPr>
          <a:xfrm>
            <a:off x="2058764" y="1916832"/>
            <a:ext cx="647905" cy="51019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5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4302197"/>
            <a:ext cx="194327" cy="422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55"/>
          <p:cNvSpPr txBox="1"/>
          <p:nvPr/>
        </p:nvSpPr>
        <p:spPr>
          <a:xfrm>
            <a:off x="2539956" y="4653136"/>
            <a:ext cx="591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Т</a:t>
            </a:r>
            <a:r>
              <a:rPr lang="en-US" sz="1600" dirty="0"/>
              <a:t>4</a:t>
            </a:r>
            <a:endParaRPr lang="ru-RU" sz="12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114" y="2439023"/>
            <a:ext cx="190500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6542" y="3359540"/>
            <a:ext cx="3333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TextBox 59"/>
          <p:cNvSpPr txBox="1"/>
          <p:nvPr/>
        </p:nvSpPr>
        <p:spPr>
          <a:xfrm>
            <a:off x="940819" y="3193081"/>
            <a:ext cx="463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</a:t>
            </a:r>
            <a:endParaRPr lang="ru-RU" sz="2400" dirty="0">
              <a:latin typeface="Cambria" pitchFamily="18" charset="0"/>
            </a:endParaRPr>
          </a:p>
        </p:txBody>
      </p:sp>
      <p:cxnSp>
        <p:nvCxnSpPr>
          <p:cNvPr id="61" name="Прямая со стрелкой 60"/>
          <p:cNvCxnSpPr>
            <a:endCxn id="8" idx="1"/>
          </p:cNvCxnSpPr>
          <p:nvPr/>
        </p:nvCxnSpPr>
        <p:spPr>
          <a:xfrm>
            <a:off x="1115616" y="3527103"/>
            <a:ext cx="185498" cy="1230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5979" y="2394525"/>
            <a:ext cx="476250" cy="493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367" y="1552776"/>
            <a:ext cx="5429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1260" y="3356992"/>
            <a:ext cx="544271" cy="1184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7485" y="3344765"/>
            <a:ext cx="611687" cy="1331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2" name="Прямая со стрелкой 71"/>
          <p:cNvCxnSpPr>
            <a:endCxn id="69" idx="0"/>
          </p:cNvCxnSpPr>
          <p:nvPr/>
        </p:nvCxnSpPr>
        <p:spPr>
          <a:xfrm flipH="1">
            <a:off x="6043329" y="2836176"/>
            <a:ext cx="299066" cy="50858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Прямая со стрелкой 72"/>
          <p:cNvCxnSpPr/>
          <p:nvPr/>
        </p:nvCxnSpPr>
        <p:spPr>
          <a:xfrm>
            <a:off x="6654215" y="2836176"/>
            <a:ext cx="364726" cy="56233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4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220" y="3433551"/>
            <a:ext cx="416565" cy="906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Прямоугольник 74"/>
          <p:cNvSpPr/>
          <p:nvPr/>
        </p:nvSpPr>
        <p:spPr>
          <a:xfrm>
            <a:off x="6853228" y="4297647"/>
            <a:ext cx="272212" cy="2834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TextBox 75"/>
          <p:cNvSpPr txBox="1"/>
          <p:nvPr/>
        </p:nvSpPr>
        <p:spPr>
          <a:xfrm>
            <a:off x="5724128" y="4541582"/>
            <a:ext cx="591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Т</a:t>
            </a:r>
            <a:r>
              <a:rPr lang="ru-RU" sz="1600" dirty="0"/>
              <a:t>1</a:t>
            </a:r>
            <a:endParaRPr lang="ru-RU" sz="1200" dirty="0"/>
          </a:p>
        </p:txBody>
      </p:sp>
      <p:sp>
        <p:nvSpPr>
          <p:cNvPr id="77" name="TextBox 76"/>
          <p:cNvSpPr txBox="1"/>
          <p:nvPr/>
        </p:nvSpPr>
        <p:spPr>
          <a:xfrm>
            <a:off x="6647899" y="4638327"/>
            <a:ext cx="591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Т</a:t>
            </a:r>
            <a:r>
              <a:rPr lang="ru-RU" sz="1600" dirty="0"/>
              <a:t>2</a:t>
            </a:r>
            <a:endParaRPr lang="ru-RU" sz="1200" dirty="0"/>
          </a:p>
        </p:txBody>
      </p:sp>
      <p:sp>
        <p:nvSpPr>
          <p:cNvPr id="78" name="TextBox 77"/>
          <p:cNvSpPr txBox="1"/>
          <p:nvPr/>
        </p:nvSpPr>
        <p:spPr>
          <a:xfrm>
            <a:off x="7239783" y="4562946"/>
            <a:ext cx="591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Т</a:t>
            </a:r>
            <a:r>
              <a:rPr lang="ru-RU" sz="1600" dirty="0"/>
              <a:t>3</a:t>
            </a:r>
            <a:endParaRPr lang="ru-RU" sz="1200" dirty="0"/>
          </a:p>
        </p:txBody>
      </p:sp>
      <p:pic>
        <p:nvPicPr>
          <p:cNvPr id="8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5508" y="2375076"/>
            <a:ext cx="52387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7" name="Прямая со стрелкой 86"/>
          <p:cNvCxnSpPr/>
          <p:nvPr/>
        </p:nvCxnSpPr>
        <p:spPr>
          <a:xfrm flipH="1">
            <a:off x="6508321" y="1878269"/>
            <a:ext cx="427419" cy="51275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8" name="Прямая со стрелкой 87"/>
          <p:cNvCxnSpPr/>
          <p:nvPr/>
        </p:nvCxnSpPr>
        <p:spPr>
          <a:xfrm>
            <a:off x="7364328" y="1878269"/>
            <a:ext cx="441356" cy="54876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8235029" y="4623519"/>
            <a:ext cx="591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Т</a:t>
            </a:r>
            <a:r>
              <a:rPr lang="en-US" sz="1600" dirty="0"/>
              <a:t>4</a:t>
            </a:r>
            <a:endParaRPr lang="ru-RU" sz="1200" dirty="0"/>
          </a:p>
        </p:txBody>
      </p:sp>
      <p:cxnSp>
        <p:nvCxnSpPr>
          <p:cNvPr id="96" name="Прямая со стрелкой 95"/>
          <p:cNvCxnSpPr/>
          <p:nvPr/>
        </p:nvCxnSpPr>
        <p:spPr>
          <a:xfrm flipH="1">
            <a:off x="7429292" y="2852936"/>
            <a:ext cx="348034" cy="5362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Прямая со стрелкой 96"/>
          <p:cNvCxnSpPr/>
          <p:nvPr/>
        </p:nvCxnSpPr>
        <p:spPr>
          <a:xfrm>
            <a:off x="8126862" y="2852936"/>
            <a:ext cx="468207" cy="51347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5181" y="3396538"/>
            <a:ext cx="544271" cy="1184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60" descr="TYPLOOP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913" y="6154737"/>
            <a:ext cx="827087" cy="70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2FFB875F-597E-4640-AAA8-D35AA0265BCB}"/>
              </a:ext>
            </a:extLst>
          </p:cNvPr>
          <p:cNvSpPr txBox="1"/>
          <p:nvPr/>
        </p:nvSpPr>
        <p:spPr>
          <a:xfrm>
            <a:off x="6700390" y="1167135"/>
            <a:ext cx="463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</a:t>
            </a:r>
            <a:endParaRPr lang="ru-RU" sz="2400" dirty="0">
              <a:latin typeface="Cambria" pitchFamily="18" charset="0"/>
            </a:endParaRPr>
          </a:p>
        </p:txBody>
      </p:sp>
      <p:cxnSp>
        <p:nvCxnSpPr>
          <p:cNvPr id="57" name="Прямая со стрелкой 60">
            <a:extLst>
              <a:ext uri="{FF2B5EF4-FFF2-40B4-BE49-F238E27FC236}">
                <a16:creationId xmlns:a16="http://schemas.microsoft.com/office/drawing/2014/main" id="{E4F39404-30EC-4FE1-84B7-BC1A0370316F}"/>
              </a:ext>
            </a:extLst>
          </p:cNvPr>
          <p:cNvCxnSpPr/>
          <p:nvPr/>
        </p:nvCxnSpPr>
        <p:spPr>
          <a:xfrm>
            <a:off x="6875187" y="1501157"/>
            <a:ext cx="185498" cy="1230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95B423E8-3223-406D-A4F3-3A36A364E4ED}"/>
              </a:ext>
            </a:extLst>
          </p:cNvPr>
          <p:cNvSpPr txBox="1"/>
          <p:nvPr/>
        </p:nvSpPr>
        <p:spPr>
          <a:xfrm>
            <a:off x="8356574" y="1988840"/>
            <a:ext cx="463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</a:t>
            </a:r>
            <a:endParaRPr lang="ru-RU" sz="2400" dirty="0">
              <a:latin typeface="Cambria" pitchFamily="18" charset="0"/>
            </a:endParaRPr>
          </a:p>
        </p:txBody>
      </p:sp>
      <p:cxnSp>
        <p:nvCxnSpPr>
          <p:cNvPr id="62" name="Прямая со стрелкой 34">
            <a:extLst>
              <a:ext uri="{FF2B5EF4-FFF2-40B4-BE49-F238E27FC236}">
                <a16:creationId xmlns:a16="http://schemas.microsoft.com/office/drawing/2014/main" id="{815A1AB1-69C1-4449-9232-48EF44416539}"/>
              </a:ext>
            </a:extLst>
          </p:cNvPr>
          <p:cNvCxnSpPr/>
          <p:nvPr/>
        </p:nvCxnSpPr>
        <p:spPr>
          <a:xfrm flipH="1">
            <a:off x="8129798" y="2326945"/>
            <a:ext cx="301266" cy="867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A8B70FC-C75C-48C5-86AD-B1D7E95EDD6F}"/>
              </a:ext>
            </a:extLst>
          </p:cNvPr>
          <p:cNvSpPr txBox="1"/>
          <p:nvPr/>
        </p:nvSpPr>
        <p:spPr>
          <a:xfrm>
            <a:off x="395536" y="1916832"/>
            <a:ext cx="510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" pitchFamily="18" charset="0"/>
              </a:rPr>
              <a:t>q</a:t>
            </a:r>
            <a:endParaRPr lang="ru-RU" sz="2400" dirty="0">
              <a:latin typeface="Cambria" pitchFamily="18" charset="0"/>
            </a:endParaRPr>
          </a:p>
        </p:txBody>
      </p:sp>
      <p:cxnSp>
        <p:nvCxnSpPr>
          <p:cNvPr id="64" name="Прямая со стрелкой 36">
            <a:extLst>
              <a:ext uri="{FF2B5EF4-FFF2-40B4-BE49-F238E27FC236}">
                <a16:creationId xmlns:a16="http://schemas.microsoft.com/office/drawing/2014/main" id="{CCC2E5F5-52F8-4CA5-A8C5-1E9422979516}"/>
              </a:ext>
            </a:extLst>
          </p:cNvPr>
          <p:cNvCxnSpPr/>
          <p:nvPr/>
        </p:nvCxnSpPr>
        <p:spPr>
          <a:xfrm>
            <a:off x="436555" y="2306942"/>
            <a:ext cx="265522" cy="1453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6739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18" grpId="0"/>
      <p:bldP spid="19" grpId="0"/>
      <p:bldP spid="20" grpId="0"/>
      <p:bldP spid="34" grpId="0"/>
      <p:bldP spid="36" grpId="0"/>
      <p:bldP spid="46" grpId="0" animBg="1"/>
      <p:bldP spid="56" grpId="0"/>
      <p:bldP spid="60" grpId="0"/>
      <p:bldP spid="75" grpId="0" animBg="1"/>
      <p:bldP spid="76" grpId="0"/>
      <p:bldP spid="77" grpId="0"/>
      <p:bldP spid="78" grpId="0"/>
      <p:bldP spid="90" grpId="0"/>
      <p:bldP spid="54" grpId="0"/>
      <p:bldP spid="58" grpId="0"/>
      <p:bldP spid="6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rmAutofit fontScale="90000"/>
          </a:bodyPr>
          <a:lstStyle/>
          <a:p>
            <a:r>
              <a:rPr lang="ru-RU" sz="2800" dirty="0"/>
              <a:t>Пример </a:t>
            </a:r>
            <a:r>
              <a:rPr lang="en-US" sz="2800" dirty="0"/>
              <a:t>RL</a:t>
            </a:r>
            <a:r>
              <a:rPr lang="ru-RU" sz="2800" dirty="0"/>
              <a:t>-поворота</a:t>
            </a:r>
          </a:p>
        </p:txBody>
      </p:sp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983324"/>
            <a:ext cx="3479576" cy="2101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983324"/>
            <a:ext cx="1803698" cy="1749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60" descr="TYPLOOP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3400" y="6381328"/>
            <a:ext cx="560600" cy="476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870976"/>
            <a:ext cx="7197350" cy="2790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4531AEE-482F-44D4-B27D-D57006AD2B6B}"/>
              </a:ext>
            </a:extLst>
          </p:cNvPr>
          <p:cNvSpPr txBox="1"/>
          <p:nvPr/>
        </p:nvSpPr>
        <p:spPr>
          <a:xfrm>
            <a:off x="6228184" y="3754775"/>
            <a:ext cx="2843808" cy="2554545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i="1" u="sng" dirty="0"/>
              <a:t>RL-</a:t>
            </a:r>
            <a:r>
              <a:rPr lang="ru-RU" sz="2000" b="1" i="1" u="sng" dirty="0"/>
              <a:t>поворот</a:t>
            </a:r>
            <a:endParaRPr lang="en-US" sz="2000" b="1" i="1" u="sng" dirty="0"/>
          </a:p>
          <a:p>
            <a:r>
              <a:rPr lang="en-US" sz="2000" dirty="0"/>
              <a:t>q</a:t>
            </a:r>
            <a:r>
              <a:rPr lang="ru-RU" sz="2000" dirty="0"/>
              <a:t> </a:t>
            </a:r>
            <a:r>
              <a:rPr lang="en-US" sz="2000" b="1" dirty="0"/>
              <a:t>=</a:t>
            </a:r>
            <a:r>
              <a:rPr lang="ru-RU" sz="2000" dirty="0"/>
              <a:t> </a:t>
            </a:r>
            <a:r>
              <a:rPr lang="en-US" sz="2000" dirty="0"/>
              <a:t>p-</a:t>
            </a:r>
            <a:r>
              <a:rPr lang="ru-RU" sz="2000" dirty="0"/>
              <a:t>-</a:t>
            </a:r>
            <a:r>
              <a:rPr lang="en-US" sz="2000" dirty="0"/>
              <a:t>&gt;Right</a:t>
            </a:r>
          </a:p>
          <a:p>
            <a:r>
              <a:rPr lang="en-US" sz="2000" dirty="0"/>
              <a:t>r</a:t>
            </a:r>
            <a:r>
              <a:rPr lang="ru-RU" sz="2000" dirty="0"/>
              <a:t> </a:t>
            </a:r>
            <a:r>
              <a:rPr lang="en-US" sz="2000" dirty="0"/>
              <a:t>=</a:t>
            </a:r>
            <a:r>
              <a:rPr lang="ru-RU" sz="2000" dirty="0"/>
              <a:t> </a:t>
            </a:r>
            <a:r>
              <a:rPr lang="en-US" sz="2000" dirty="0"/>
              <a:t>q-</a:t>
            </a:r>
            <a:r>
              <a:rPr lang="ru-RU" sz="2000" dirty="0"/>
              <a:t>-</a:t>
            </a:r>
            <a:r>
              <a:rPr lang="en-US" sz="2000" dirty="0"/>
              <a:t>&gt; Left</a:t>
            </a:r>
          </a:p>
          <a:p>
            <a:r>
              <a:rPr lang="en-US" sz="2000" dirty="0"/>
              <a:t>q-</a:t>
            </a:r>
            <a:r>
              <a:rPr lang="ru-RU" sz="2000" dirty="0"/>
              <a:t>-</a:t>
            </a:r>
            <a:r>
              <a:rPr lang="en-US" sz="2000" dirty="0"/>
              <a:t>&gt;Left</a:t>
            </a:r>
            <a:r>
              <a:rPr lang="ru-RU" sz="2000" dirty="0"/>
              <a:t> </a:t>
            </a:r>
            <a:r>
              <a:rPr lang="en-US" sz="2000" dirty="0"/>
              <a:t>=</a:t>
            </a:r>
            <a:r>
              <a:rPr lang="ru-RU" sz="2000" dirty="0"/>
              <a:t> </a:t>
            </a:r>
            <a:r>
              <a:rPr lang="en-US" sz="2000" dirty="0"/>
              <a:t>r</a:t>
            </a:r>
            <a:r>
              <a:rPr lang="ru-RU" sz="2000" dirty="0"/>
              <a:t>-</a:t>
            </a:r>
            <a:r>
              <a:rPr lang="en-US" sz="2000" dirty="0"/>
              <a:t>-&gt;Right</a:t>
            </a:r>
          </a:p>
          <a:p>
            <a:r>
              <a:rPr lang="en-US" sz="2000" dirty="0"/>
              <a:t>p-</a:t>
            </a:r>
            <a:r>
              <a:rPr lang="ru-RU" sz="2000" dirty="0"/>
              <a:t>-</a:t>
            </a:r>
            <a:r>
              <a:rPr lang="en-US" sz="2000" dirty="0"/>
              <a:t>&gt;Right</a:t>
            </a:r>
            <a:r>
              <a:rPr lang="ru-RU" sz="2000" dirty="0"/>
              <a:t> </a:t>
            </a:r>
            <a:r>
              <a:rPr lang="en-US" sz="2000" dirty="0"/>
              <a:t>=</a:t>
            </a:r>
            <a:r>
              <a:rPr lang="ru-RU" sz="2000" dirty="0"/>
              <a:t> </a:t>
            </a:r>
            <a:r>
              <a:rPr lang="en-US" sz="2000" dirty="0"/>
              <a:t>r-</a:t>
            </a:r>
            <a:r>
              <a:rPr lang="ru-RU" sz="2000" dirty="0"/>
              <a:t>-</a:t>
            </a:r>
            <a:r>
              <a:rPr lang="en-US" sz="2000" dirty="0"/>
              <a:t>&gt;Left</a:t>
            </a:r>
            <a:r>
              <a:rPr lang="ru-RU" sz="2000" dirty="0"/>
              <a:t> (+17)</a:t>
            </a:r>
            <a:endParaRPr lang="en-US" sz="2000" dirty="0"/>
          </a:p>
          <a:p>
            <a:r>
              <a:rPr lang="en-US" sz="2000" dirty="0"/>
              <a:t>r-</a:t>
            </a:r>
            <a:r>
              <a:rPr lang="ru-RU" sz="2000" dirty="0"/>
              <a:t>-</a:t>
            </a:r>
            <a:r>
              <a:rPr lang="en-US" sz="2000" dirty="0"/>
              <a:t>&gt;Right</a:t>
            </a:r>
            <a:r>
              <a:rPr lang="ru-RU" sz="2000" dirty="0"/>
              <a:t> </a:t>
            </a:r>
            <a:r>
              <a:rPr lang="en-US" sz="2000" dirty="0"/>
              <a:t>=</a:t>
            </a:r>
            <a:r>
              <a:rPr lang="ru-RU" sz="2000" dirty="0"/>
              <a:t> </a:t>
            </a:r>
            <a:r>
              <a:rPr lang="en-US" sz="2000" dirty="0"/>
              <a:t>q;</a:t>
            </a:r>
          </a:p>
          <a:p>
            <a:r>
              <a:rPr lang="en-US" sz="2000" dirty="0"/>
              <a:t>r</a:t>
            </a:r>
            <a:r>
              <a:rPr lang="ru-RU" sz="2000" dirty="0"/>
              <a:t>-</a:t>
            </a:r>
            <a:r>
              <a:rPr lang="en-US" sz="2000" dirty="0"/>
              <a:t>-&gt;Left</a:t>
            </a:r>
            <a:r>
              <a:rPr lang="ru-RU" sz="2000" dirty="0"/>
              <a:t> </a:t>
            </a:r>
            <a:r>
              <a:rPr lang="en-US" sz="2000" dirty="0"/>
              <a:t>=</a:t>
            </a:r>
            <a:r>
              <a:rPr lang="ru-RU" sz="2000" dirty="0"/>
              <a:t> </a:t>
            </a:r>
            <a:r>
              <a:rPr lang="en-US" sz="2000" dirty="0"/>
              <a:t>p;</a:t>
            </a:r>
          </a:p>
          <a:p>
            <a:r>
              <a:rPr lang="ru-RU" sz="2000" b="1" i="1" u="sng" dirty="0"/>
              <a:t>Новый корень </a:t>
            </a:r>
            <a:r>
              <a:rPr lang="en-US" sz="2000" b="1" i="1" u="sng" dirty="0"/>
              <a:t>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8FADAA-171E-4794-9BF1-668582F12F7F}"/>
              </a:ext>
            </a:extLst>
          </p:cNvPr>
          <p:cNvSpPr txBox="1"/>
          <p:nvPr/>
        </p:nvSpPr>
        <p:spPr>
          <a:xfrm>
            <a:off x="6107360" y="1839291"/>
            <a:ext cx="463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</a:t>
            </a:r>
            <a:endParaRPr lang="ru-RU" sz="2400" dirty="0">
              <a:latin typeface="Cambria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FD84E4B-496A-4FBD-9A96-69B6C7FDFCB6}"/>
              </a:ext>
            </a:extLst>
          </p:cNvPr>
          <p:cNvSpPr txBox="1"/>
          <p:nvPr/>
        </p:nvSpPr>
        <p:spPr>
          <a:xfrm>
            <a:off x="2595934" y="2319263"/>
            <a:ext cx="463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</a:t>
            </a:r>
            <a:endParaRPr lang="ru-RU" sz="2400" dirty="0">
              <a:latin typeface="Cambria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F16B41-C111-4911-8E49-A43365B59534}"/>
              </a:ext>
            </a:extLst>
          </p:cNvPr>
          <p:cNvSpPr txBox="1"/>
          <p:nvPr/>
        </p:nvSpPr>
        <p:spPr>
          <a:xfrm>
            <a:off x="7984165" y="1839291"/>
            <a:ext cx="510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" pitchFamily="18" charset="0"/>
              </a:rPr>
              <a:t>q</a:t>
            </a:r>
            <a:endParaRPr lang="ru-RU" sz="2400" dirty="0">
              <a:latin typeface="Cambria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08B4134-FB91-4154-8AB0-E25EB7B3EF80}"/>
              </a:ext>
            </a:extLst>
          </p:cNvPr>
          <p:cNvSpPr txBox="1"/>
          <p:nvPr/>
        </p:nvSpPr>
        <p:spPr>
          <a:xfrm>
            <a:off x="3612182" y="1678755"/>
            <a:ext cx="510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" pitchFamily="18" charset="0"/>
              </a:rPr>
              <a:t>q</a:t>
            </a:r>
            <a:endParaRPr lang="ru-RU" sz="2400" dirty="0">
              <a:latin typeface="Cambria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D13841-A4D5-40ED-A81F-45F35B00C6C6}"/>
              </a:ext>
            </a:extLst>
          </p:cNvPr>
          <p:cNvSpPr txBox="1"/>
          <p:nvPr/>
        </p:nvSpPr>
        <p:spPr>
          <a:xfrm>
            <a:off x="3275856" y="1285685"/>
            <a:ext cx="463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</a:t>
            </a:r>
            <a:endParaRPr lang="ru-RU" sz="2400" dirty="0">
              <a:latin typeface="Cambria" pitchFamily="18" charset="0"/>
            </a:endParaRPr>
          </a:p>
        </p:txBody>
      </p:sp>
      <p:cxnSp>
        <p:nvCxnSpPr>
          <p:cNvPr id="19" name="Прямая со стрелкой 34">
            <a:extLst>
              <a:ext uri="{FF2B5EF4-FFF2-40B4-BE49-F238E27FC236}">
                <a16:creationId xmlns:a16="http://schemas.microsoft.com/office/drawing/2014/main" id="{F6905CBC-C45D-4A42-BC82-33CFC729B000}"/>
              </a:ext>
            </a:extLst>
          </p:cNvPr>
          <p:cNvCxnSpPr/>
          <p:nvPr/>
        </p:nvCxnSpPr>
        <p:spPr>
          <a:xfrm flipH="1">
            <a:off x="7732553" y="2132856"/>
            <a:ext cx="301266" cy="867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 стрелкой 34">
            <a:extLst>
              <a:ext uri="{FF2B5EF4-FFF2-40B4-BE49-F238E27FC236}">
                <a16:creationId xmlns:a16="http://schemas.microsoft.com/office/drawing/2014/main" id="{BE0439F0-35D0-4041-8016-AE7E09CD61AC}"/>
              </a:ext>
            </a:extLst>
          </p:cNvPr>
          <p:cNvCxnSpPr/>
          <p:nvPr/>
        </p:nvCxnSpPr>
        <p:spPr>
          <a:xfrm flipH="1">
            <a:off x="3059832" y="1566410"/>
            <a:ext cx="301266" cy="867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 стрелкой 60">
            <a:extLst>
              <a:ext uri="{FF2B5EF4-FFF2-40B4-BE49-F238E27FC236}">
                <a16:creationId xmlns:a16="http://schemas.microsoft.com/office/drawing/2014/main" id="{C6E81603-440B-4370-9A2B-ADB2714BF524}"/>
              </a:ext>
            </a:extLst>
          </p:cNvPr>
          <p:cNvCxnSpPr/>
          <p:nvPr/>
        </p:nvCxnSpPr>
        <p:spPr>
          <a:xfrm>
            <a:off x="2802326" y="2636912"/>
            <a:ext cx="185498" cy="1230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Прямая со стрелкой 34">
            <a:extLst>
              <a:ext uri="{FF2B5EF4-FFF2-40B4-BE49-F238E27FC236}">
                <a16:creationId xmlns:a16="http://schemas.microsoft.com/office/drawing/2014/main" id="{A12444F3-ABD1-4C4A-8F58-24C7FFB9930E}"/>
              </a:ext>
            </a:extLst>
          </p:cNvPr>
          <p:cNvCxnSpPr/>
          <p:nvPr/>
        </p:nvCxnSpPr>
        <p:spPr>
          <a:xfrm flipH="1">
            <a:off x="3438488" y="2025519"/>
            <a:ext cx="301266" cy="867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Прямая со стрелкой 34">
            <a:extLst>
              <a:ext uri="{FF2B5EF4-FFF2-40B4-BE49-F238E27FC236}">
                <a16:creationId xmlns:a16="http://schemas.microsoft.com/office/drawing/2014/main" id="{24A9D3B0-E43B-409B-89A5-AACAC886F83E}"/>
              </a:ext>
            </a:extLst>
          </p:cNvPr>
          <p:cNvCxnSpPr/>
          <p:nvPr/>
        </p:nvCxnSpPr>
        <p:spPr>
          <a:xfrm flipH="1">
            <a:off x="7299275" y="1473147"/>
            <a:ext cx="301266" cy="867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 стрелкой 60">
            <a:extLst>
              <a:ext uri="{FF2B5EF4-FFF2-40B4-BE49-F238E27FC236}">
                <a16:creationId xmlns:a16="http://schemas.microsoft.com/office/drawing/2014/main" id="{B0E43CCB-EB3D-4F5A-A12C-71DAFA9F9261}"/>
              </a:ext>
            </a:extLst>
          </p:cNvPr>
          <p:cNvCxnSpPr/>
          <p:nvPr/>
        </p:nvCxnSpPr>
        <p:spPr>
          <a:xfrm>
            <a:off x="6372200" y="2132856"/>
            <a:ext cx="185498" cy="1230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3F2EF10-E2AF-4B64-B313-3CA61441C4F6}"/>
              </a:ext>
            </a:extLst>
          </p:cNvPr>
          <p:cNvSpPr txBox="1"/>
          <p:nvPr/>
        </p:nvSpPr>
        <p:spPr>
          <a:xfrm>
            <a:off x="7538314" y="1191485"/>
            <a:ext cx="463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</a:t>
            </a:r>
            <a:endParaRPr lang="ru-RU" sz="2400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3385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4" grpId="0"/>
      <p:bldP spid="15" grpId="0"/>
      <p:bldP spid="16" grpId="0"/>
      <p:bldP spid="17" grpId="0"/>
      <p:bldP spid="18" grpId="0"/>
      <p:bldP spid="2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Объект 1"/>
          <p:cNvSpPr>
            <a:spLocks noGrp="1"/>
          </p:cNvSpPr>
          <p:nvPr>
            <p:ph/>
          </p:nvPr>
        </p:nvSpPr>
        <p:spPr>
          <a:xfrm>
            <a:off x="3563938" y="3033713"/>
            <a:ext cx="3103562" cy="1390650"/>
          </a:xfrm>
        </p:spPr>
        <p:txBody>
          <a:bodyPr/>
          <a:lstStyle/>
          <a:p>
            <a:endParaRPr lang="ru-RU" altLang="ru-RU"/>
          </a:p>
        </p:txBody>
      </p:sp>
      <p:pic>
        <p:nvPicPr>
          <p:cNvPr id="13315" name="Рисунок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49" t="15756" r="13744" b="12540"/>
          <a:stretch>
            <a:fillRect/>
          </a:stretch>
        </p:blipFill>
        <p:spPr bwMode="auto">
          <a:xfrm>
            <a:off x="611188" y="80963"/>
            <a:ext cx="8010525" cy="586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60" descr="TYPLOO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913" y="6146800"/>
            <a:ext cx="827087" cy="70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0" descr="TYPLOO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913" y="6154737"/>
            <a:ext cx="827087" cy="70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95781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31041" y="163081"/>
            <a:ext cx="8490240" cy="457607"/>
          </a:xfrm>
        </p:spPr>
        <p:txBody>
          <a:bodyPr>
            <a:normAutofit fontScale="90000"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</a:tabLst>
            </a:pPr>
            <a:r>
              <a:rPr lang="ru-RU" altLang="ru-RU" sz="2540" b="1" dirty="0"/>
              <a:t>Вставка узлов в АВЛ-дерево</a:t>
            </a:r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95841" y="718921"/>
            <a:ext cx="8817120" cy="909879"/>
          </a:xfrm>
        </p:spPr>
        <p:txBody>
          <a:bodyPr>
            <a:normAutofit fontScale="92500" lnSpcReduction="10000"/>
          </a:bodyPr>
          <a:lstStyle/>
          <a:p>
            <a:pPr marL="650890" indent="-552968">
              <a:lnSpc>
                <a:spcPct val="73000"/>
              </a:lnSpc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ru-RU" altLang="ru-RU" sz="2177" b="1" dirty="0"/>
              <a:t>Пример</a:t>
            </a:r>
            <a:r>
              <a:rPr lang="en-US" altLang="ru-RU" sz="2177" b="1" dirty="0"/>
              <a:t> </a:t>
            </a:r>
            <a:r>
              <a:rPr lang="ru-RU" altLang="ru-RU" sz="2177" b="1" dirty="0"/>
              <a:t>5. </a:t>
            </a:r>
            <a:r>
              <a:rPr lang="ru-RU" altLang="ru-RU" sz="2177" dirty="0"/>
              <a:t>Рассмотрим диаграмму роста АВЛ-дерева, получающегося из последовательности значений 4, 5, 7, 2, 1, 3, 6 (будем указывать тип применяемых поворотов и показатель сбалансированности у узлов с нарушенным балансом). </a:t>
            </a:r>
          </a:p>
        </p:txBody>
      </p:sp>
      <p:pic>
        <p:nvPicPr>
          <p:cNvPr id="4813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844824"/>
            <a:ext cx="7704856" cy="4046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0" descr="TYPLOO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913" y="6154737"/>
            <a:ext cx="827087" cy="70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54796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31041" y="163081"/>
            <a:ext cx="8490240" cy="385599"/>
          </a:xfrm>
        </p:spPr>
        <p:txBody>
          <a:bodyPr>
            <a:normAutofit fontScale="90000"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</a:tabLst>
            </a:pPr>
            <a:r>
              <a:rPr lang="ru-RU" altLang="ru-RU" sz="2540" b="1" dirty="0"/>
              <a:t>Удаление узла из АВЛ‑дерева</a:t>
            </a:r>
          </a:p>
        </p:txBody>
      </p:sp>
      <p:sp>
        <p:nvSpPr>
          <p:cNvPr id="9318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89491" y="747202"/>
            <a:ext cx="8817120" cy="3430159"/>
          </a:xfrm>
        </p:spPr>
        <p:txBody>
          <a:bodyPr>
            <a:normAutofit/>
          </a:bodyPr>
          <a:lstStyle/>
          <a:p>
            <a:pPr marL="650890" indent="-552968">
              <a:spcAft>
                <a:spcPts val="1633"/>
              </a:spcAft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ru-RU" altLang="ru-RU" sz="2000" dirty="0"/>
              <a:t>При удалении узлов из AVL - дерева операция балансировки в основном остается такой же, что и при включении и заключается в однократном или двукратном повороте. </a:t>
            </a:r>
          </a:p>
          <a:p>
            <a:pPr marL="650890" indent="-552968">
              <a:spcAft>
                <a:spcPts val="1633"/>
              </a:spcAft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ru-RU" altLang="ru-RU" sz="2000" dirty="0"/>
              <a:t>Балансировка выполняется с помощью тех же  поворотов.</a:t>
            </a:r>
          </a:p>
          <a:p>
            <a:pPr marL="650890" indent="-552968">
              <a:spcAft>
                <a:spcPts val="1633"/>
              </a:spcAft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ru-RU" altLang="ru-RU" sz="2000" dirty="0"/>
              <a:t>Удаление элементов также имеет сложность О(log</a:t>
            </a:r>
            <a:r>
              <a:rPr lang="ru-RU" sz="2000" baseline="-25000" dirty="0"/>
              <a:t>2</a:t>
            </a:r>
            <a:r>
              <a:rPr lang="ru-RU" altLang="ru-RU" sz="2000" dirty="0"/>
              <a:t>n). Но если включение может вызвать один поворот, </a:t>
            </a:r>
            <a:r>
              <a:rPr lang="ru-RU" altLang="ru-RU" sz="2000" b="1" dirty="0"/>
              <a:t>удаление может потребовать повороты в каждом узле пути поиска при обратном ходе рекурсии</a:t>
            </a:r>
            <a:r>
              <a:rPr lang="ru-RU" altLang="ru-RU" sz="2000" dirty="0"/>
              <a:t>. </a:t>
            </a:r>
          </a:p>
          <a:p>
            <a:pPr marL="650890" indent="-552968">
              <a:spcAft>
                <a:spcPts val="1633"/>
              </a:spcAft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ru-RU" altLang="ru-RU" sz="2000" b="1" dirty="0"/>
              <a:t>Пример: </a:t>
            </a:r>
            <a:r>
              <a:rPr lang="ru-RU" altLang="ru-RU" sz="2000" dirty="0"/>
              <a:t>удаление 3</a:t>
            </a:r>
            <a:r>
              <a:rPr lang="en-US" altLang="ru-RU" sz="2000" dirty="0"/>
              <a:t>5</a:t>
            </a:r>
            <a:r>
              <a:rPr lang="ru-RU" altLang="ru-RU" sz="2000" dirty="0"/>
              <a:t>: Сначала </a:t>
            </a:r>
            <a:r>
              <a:rPr lang="en-US" altLang="ru-RU" sz="2000" dirty="0"/>
              <a:t>LL </a:t>
            </a:r>
            <a:r>
              <a:rPr lang="ru-RU" altLang="ru-RU" sz="2000" dirty="0"/>
              <a:t>в</a:t>
            </a:r>
            <a:r>
              <a:rPr lang="en-US" altLang="ru-RU" sz="2000" dirty="0"/>
              <a:t> 30, </a:t>
            </a:r>
            <a:r>
              <a:rPr lang="ru-RU" altLang="ru-RU" sz="2000" dirty="0"/>
              <a:t>затем </a:t>
            </a:r>
            <a:r>
              <a:rPr lang="en-US" altLang="ru-RU" sz="2000" dirty="0"/>
              <a:t>LL </a:t>
            </a:r>
            <a:r>
              <a:rPr lang="ru-RU" altLang="ru-RU" sz="2000" dirty="0"/>
              <a:t>в</a:t>
            </a:r>
            <a:r>
              <a:rPr lang="en-US" altLang="ru-RU" sz="2000" dirty="0"/>
              <a:t> 20</a:t>
            </a:r>
            <a:r>
              <a:rPr lang="ru-RU" altLang="ru-RU" sz="2000" dirty="0"/>
              <a:t>.</a:t>
            </a:r>
          </a:p>
        </p:txBody>
      </p:sp>
      <p:pic>
        <p:nvPicPr>
          <p:cNvPr id="5" name="Picture 60" descr="TYPLOO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7004" y="6214335"/>
            <a:ext cx="756996" cy="643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1">
            <a:extLst>
              <a:ext uri="{FF2B5EF4-FFF2-40B4-BE49-F238E27FC236}">
                <a16:creationId xmlns:a16="http://schemas.microsoft.com/office/drawing/2014/main" id="{0C162044-C601-49F7-BA1F-D0E504E0BA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86" t="26974" r="33133" b="47174"/>
          <a:stretch>
            <a:fillRect/>
          </a:stretch>
        </p:blipFill>
        <p:spPr bwMode="auto">
          <a:xfrm>
            <a:off x="131041" y="4325548"/>
            <a:ext cx="4306263" cy="1914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1">
            <a:extLst>
              <a:ext uri="{FF2B5EF4-FFF2-40B4-BE49-F238E27FC236}">
                <a16:creationId xmlns:a16="http://schemas.microsoft.com/office/drawing/2014/main" id="{462828DA-8879-4628-AE79-054CB8552D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73" t="63484" r="34073" b="14890"/>
          <a:stretch>
            <a:fillRect/>
          </a:stretch>
        </p:blipFill>
        <p:spPr bwMode="auto">
          <a:xfrm>
            <a:off x="4499992" y="4325549"/>
            <a:ext cx="4218476" cy="1623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22821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31041" y="163081"/>
            <a:ext cx="8490240" cy="391680"/>
          </a:xfrm>
        </p:spPr>
        <p:txBody>
          <a:bodyPr>
            <a:normAutofit fontScale="90000"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</a:tabLst>
            </a:pPr>
            <a:r>
              <a:rPr lang="ru-RU" altLang="ru-RU" sz="2540" b="1" dirty="0"/>
              <a:t>Удаление узлов из АВЛ‑дерева</a:t>
            </a:r>
          </a:p>
        </p:txBody>
      </p:sp>
      <p:sp>
        <p:nvSpPr>
          <p:cNvPr id="11162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95841" y="620687"/>
            <a:ext cx="8768647" cy="360041"/>
          </a:xfrm>
        </p:spPr>
        <p:txBody>
          <a:bodyPr>
            <a:normAutofit fontScale="92500" lnSpcReduction="20000"/>
          </a:bodyPr>
          <a:lstStyle/>
          <a:p>
            <a:pPr marL="650890" indent="-552968">
              <a:spcAft>
                <a:spcPts val="1270"/>
              </a:spcAft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ru-RU" altLang="ru-RU" sz="2177" b="1" dirty="0"/>
              <a:t>Пример 7. </a:t>
            </a:r>
            <a:r>
              <a:rPr lang="ru-RU" altLang="ru-RU" sz="1814" dirty="0"/>
              <a:t>Рассмотрим последовательное исключение узлов 4, 8, 6, 5, 2, 1, 7</a:t>
            </a:r>
          </a:p>
        </p:txBody>
      </p:sp>
      <p:pic>
        <p:nvPicPr>
          <p:cNvPr id="11162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005" y="1124744"/>
            <a:ext cx="7174403" cy="4984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0" descr="TYPLOO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913" y="6154737"/>
            <a:ext cx="827087" cy="70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61781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1302275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ru"/>
              <a:t>Определение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11700" y="2009725"/>
            <a:ext cx="8645415" cy="154400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buNone/>
            </a:pPr>
            <a:r>
              <a:rPr lang="ru" sz="1800" b="1" dirty="0"/>
              <a:t>Красно-чёрное дерево</a:t>
            </a:r>
            <a:r>
              <a:rPr lang="ru" sz="1800" dirty="0"/>
              <a:t> (red-black tree) — двоичное дерево поиска, в котором баланс осуществляется на основе "цвета" узла дерева, который принимает только два значения: "красный" (red) и "чёрный" (black).</a:t>
            </a:r>
          </a:p>
          <a:p>
            <a:pPr lvl="0">
              <a:buNone/>
            </a:pPr>
            <a:r>
              <a:rPr lang="ru" sz="1800" dirty="0"/>
              <a:t>Изобретатель Рудольф Байер</a:t>
            </a:r>
            <a:r>
              <a:rPr lang="en-US" sz="1800" dirty="0"/>
              <a:t> </a:t>
            </a:r>
            <a:r>
              <a:rPr lang="ru" sz="1800" dirty="0"/>
              <a:t>(1972). </a:t>
            </a:r>
            <a:r>
              <a:rPr lang="ru-RU" sz="1800" dirty="0"/>
              <a:t>Он же автор </a:t>
            </a:r>
            <a:r>
              <a:rPr lang="en-US" sz="1800" dirty="0"/>
              <a:t>B-</a:t>
            </a:r>
            <a:r>
              <a:rPr lang="ru-RU" sz="1800" dirty="0"/>
              <a:t>дерева (</a:t>
            </a:r>
            <a:r>
              <a:rPr lang="en-US" sz="1800" dirty="0"/>
              <a:t>c</a:t>
            </a:r>
            <a:r>
              <a:rPr lang="ru-RU" sz="1800" dirty="0"/>
              <a:t> Э.МакКрейтом)</a:t>
            </a:r>
            <a:endParaRPr lang="en-US" sz="1800" dirty="0"/>
          </a:p>
          <a:p>
            <a:pPr>
              <a:buNone/>
            </a:pPr>
            <a:r>
              <a:rPr lang="ru-RU" sz="1800" dirty="0"/>
              <a:t>Внедрили Роберт Седжвик и Леонидас Гибас </a:t>
            </a:r>
            <a:r>
              <a:rPr lang="en-US" sz="1800" dirty="0"/>
              <a:t>(</a:t>
            </a:r>
            <a:r>
              <a:rPr lang="ru-RU" sz="1800" dirty="0"/>
              <a:t>1978</a:t>
            </a:r>
            <a:r>
              <a:rPr lang="en-US" sz="1800" dirty="0"/>
              <a:t>)</a:t>
            </a:r>
            <a:br>
              <a:rPr lang="ru-RU" sz="1800" dirty="0"/>
            </a:br>
            <a:endParaRPr lang="ru" sz="1800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3FCEE549-65F0-49E4-9C7E-669B36B6FB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0256" y="3882920"/>
            <a:ext cx="1404307" cy="15440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 descr="www.computerhope.com/people/pictures/rudolf_bay...">
            <a:extLst>
              <a:ext uri="{FF2B5EF4-FFF2-40B4-BE49-F238E27FC236}">
                <a16:creationId xmlns:a16="http://schemas.microsoft.com/office/drawing/2014/main" id="{828A40B8-849A-45EC-A6AC-E2654A78DA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676" y="3882919"/>
            <a:ext cx="1544003" cy="1544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Robertsedgewick.jpg">
            <a:extLst>
              <a:ext uri="{FF2B5EF4-FFF2-40B4-BE49-F238E27FC236}">
                <a16:creationId xmlns:a16="http://schemas.microsoft.com/office/drawing/2014/main" id="{11F330FD-ADEB-4879-85B5-E67B7CC6DF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2086" y="3882918"/>
            <a:ext cx="1544003" cy="1553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311700" y="1302275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ru"/>
              <a:t>Свойства красно-черного дерева</a:t>
            </a:r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311700" y="2009725"/>
            <a:ext cx="8520600" cy="178428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indent="-228600">
              <a:buAutoNum type="arabicParenR"/>
            </a:pPr>
            <a:r>
              <a:rPr lang="ru" sz="1600" dirty="0"/>
              <a:t>каждый узел является красным или черным </a:t>
            </a:r>
          </a:p>
          <a:p>
            <a:pPr indent="-228600">
              <a:buAutoNum type="arabicParenR"/>
            </a:pPr>
            <a:r>
              <a:rPr lang="ru" sz="1600" dirty="0"/>
              <a:t>корень дерева является черным </a:t>
            </a:r>
          </a:p>
          <a:p>
            <a:pPr indent="-228600">
              <a:buAutoNum type="arabicParenR"/>
            </a:pPr>
            <a:r>
              <a:rPr lang="ru" sz="1600" dirty="0"/>
              <a:t>каждый лист дерева (NULL </a:t>
            </a:r>
            <a:r>
              <a:rPr lang="ru-RU" sz="1600" dirty="0"/>
              <a:t>или </a:t>
            </a:r>
            <a:r>
              <a:rPr lang="en-US" sz="1600" dirty="0"/>
              <a:t>NIL</a:t>
            </a:r>
            <a:r>
              <a:rPr lang="ru" sz="1600" dirty="0"/>
              <a:t>) является черным </a:t>
            </a:r>
          </a:p>
          <a:p>
            <a:pPr indent="-228600">
              <a:buAutoNum type="arabicParenR"/>
            </a:pPr>
            <a:r>
              <a:rPr lang="ru" sz="1600" dirty="0"/>
              <a:t>у красного узла оба дочерних узла – черные</a:t>
            </a:r>
          </a:p>
          <a:p>
            <a:pPr indent="-228600">
              <a:buAutoNum type="arabicParenR"/>
            </a:pPr>
            <a:r>
              <a:rPr lang="ru" sz="1600" dirty="0"/>
              <a:t>у любого узла все пути от него до листьев, являющихся его потомками, содержат одинаковое количество черных узлов</a:t>
            </a:r>
          </a:p>
        </p:txBody>
      </p:sp>
      <p:pic>
        <p:nvPicPr>
          <p:cNvPr id="4" name="Google Shape;107;p16">
            <a:extLst>
              <a:ext uri="{FF2B5EF4-FFF2-40B4-BE49-F238E27FC236}">
                <a16:creationId xmlns:a16="http://schemas.microsoft.com/office/drawing/2014/main" id="{DAB73002-7A5C-4402-AFDB-40F817B9BEE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9432" y="3934573"/>
            <a:ext cx="3871181" cy="2002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311700" y="1302275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ru"/>
              <a:t>Пример красно-черного дерева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311700" y="2009726"/>
            <a:ext cx="7764388" cy="1684167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indent="-228600">
              <a:buAutoNum type="arabicParenR"/>
            </a:pPr>
            <a:r>
              <a:rPr lang="ru" sz="1600" dirty="0"/>
              <a:t>каждый узел является красным или черным</a:t>
            </a:r>
          </a:p>
          <a:p>
            <a:pPr indent="-228600">
              <a:buAutoNum type="arabicParenR"/>
            </a:pPr>
            <a:r>
              <a:rPr lang="ru" sz="1600" dirty="0"/>
              <a:t>корень дерева является черным</a:t>
            </a:r>
          </a:p>
          <a:p>
            <a:pPr indent="-228600">
              <a:buAutoNum type="arabicParenR"/>
            </a:pPr>
            <a:r>
              <a:rPr lang="ru" sz="1600" dirty="0"/>
              <a:t>каждый лист дерева (NULL) является черным</a:t>
            </a:r>
          </a:p>
          <a:p>
            <a:pPr indent="-228600">
              <a:buAutoNum type="arabicParenR"/>
            </a:pPr>
            <a:r>
              <a:rPr lang="ru" sz="1600" dirty="0"/>
              <a:t>у красного узла оба дочерних узла – черные</a:t>
            </a:r>
          </a:p>
          <a:p>
            <a:pPr indent="-228600">
              <a:buAutoNum type="arabicParenR"/>
            </a:pPr>
            <a:r>
              <a:rPr lang="ru" sz="1600" dirty="0"/>
              <a:t>у любого узла все пути от него до листьев, являющихся его потомками, содержат одинаковое число черных узлов</a:t>
            </a:r>
          </a:p>
        </p:txBody>
      </p:sp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27375"/>
            <a:ext cx="235500" cy="35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362141"/>
            <a:ext cx="235500" cy="35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687505"/>
            <a:ext cx="235500" cy="35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961143"/>
            <a:ext cx="235500" cy="35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268121"/>
            <a:ext cx="235500" cy="35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Shape 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35156" y="3978950"/>
            <a:ext cx="4673693" cy="2021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311700" y="1302275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ru" sz="2800" dirty="0"/>
              <a:t>Добавление элемента / Add (key, value)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311700" y="2009724"/>
            <a:ext cx="3324196" cy="354600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indent="-228600">
              <a:buAutoNum type="arabicParenR"/>
            </a:pPr>
            <a:r>
              <a:rPr lang="ru" sz="2400" dirty="0"/>
              <a:t>Находим лист для вставки нового элемента</a:t>
            </a:r>
          </a:p>
          <a:p>
            <a:pPr indent="-228600">
              <a:buAutoNum type="arabicParenR"/>
            </a:pPr>
            <a:r>
              <a:rPr lang="ru" sz="2400" dirty="0"/>
              <a:t>Создаем элемент и окрашиваем его в красный цвет</a:t>
            </a:r>
          </a:p>
          <a:p>
            <a:pPr indent="-228600">
              <a:buAutoNum type="arabicParenR"/>
            </a:pPr>
            <a:r>
              <a:rPr lang="ru" sz="2400" dirty="0"/>
              <a:t>Перекрашиваем узлы и выполняем повороты</a:t>
            </a:r>
          </a:p>
        </p:txBody>
      </p:sp>
      <p:pic>
        <p:nvPicPr>
          <p:cNvPr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4200" y="2262212"/>
            <a:ext cx="5389749" cy="2911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311700" y="1052736"/>
            <a:ext cx="8724796" cy="109426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ru" sz="2800" dirty="0"/>
              <a:t>Какие свойства красно-черного дерева могут быть   нарушены после вставки нового узла (красного цвета)?</a:t>
            </a:r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297037" y="2304566"/>
            <a:ext cx="8520600" cy="3644714"/>
          </a:xfrm>
          <a:prstGeom prst="rect">
            <a:avLst/>
          </a:prstGeom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indent="-228600">
              <a:buAutoNum type="arabicParenR"/>
            </a:pPr>
            <a:r>
              <a:rPr lang="ru" sz="2400" dirty="0"/>
              <a:t>каждый узел является красным или черным</a:t>
            </a:r>
          </a:p>
          <a:p>
            <a:pPr indent="-228600">
              <a:buClr>
                <a:srgbClr val="FF0000"/>
              </a:buClr>
              <a:buAutoNum type="arabicParenR"/>
            </a:pPr>
            <a:r>
              <a:rPr lang="ru" sz="2400" dirty="0">
                <a:solidFill>
                  <a:srgbClr val="FF0000"/>
                </a:solidFill>
              </a:rPr>
              <a:t>корень дерева является черным (например, при добавление первого элемента)</a:t>
            </a:r>
          </a:p>
          <a:p>
            <a:pPr indent="-228600">
              <a:buAutoNum type="arabicParenR"/>
            </a:pPr>
            <a:r>
              <a:rPr lang="ru" sz="2400" dirty="0"/>
              <a:t>каждый лист дерева (NULL) является черным</a:t>
            </a:r>
          </a:p>
          <a:p>
            <a:pPr indent="-228600">
              <a:buClr>
                <a:srgbClr val="FF0000"/>
              </a:buClr>
              <a:buAutoNum type="arabicParenR"/>
            </a:pPr>
            <a:r>
              <a:rPr lang="ru" sz="2400" dirty="0">
                <a:solidFill>
                  <a:srgbClr val="FF0000"/>
                </a:solidFill>
              </a:rPr>
              <a:t>у красного узла оба дочерних узла являются черными</a:t>
            </a:r>
          </a:p>
          <a:p>
            <a:pPr indent="-228600">
              <a:buAutoNum type="arabicParenR"/>
            </a:pPr>
            <a:r>
              <a:rPr lang="ru" sz="2400" dirty="0"/>
              <a:t>у любого узла все пути от него до листьев (его потомков), содержат одинаковое число черных узлов (новый узел замещает черный NULL, но сам имеет два черных дочерних NULL)</a:t>
            </a:r>
          </a:p>
        </p:txBody>
      </p:sp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325" y="2993566"/>
            <a:ext cx="235500" cy="23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hape 1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450902"/>
            <a:ext cx="235500" cy="35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287" y="4348851"/>
            <a:ext cx="235500" cy="23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Shape 1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1362" y="3652675"/>
            <a:ext cx="235500" cy="35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Shape 1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9287" y="4960902"/>
            <a:ext cx="235500" cy="35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311700" y="1302275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ru" sz="2800" dirty="0"/>
              <a:t>    Восстановление красно-черного дерева</a:t>
            </a:r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311700" y="2009724"/>
            <a:ext cx="8520600" cy="437160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indent="-228600"/>
            <a:r>
              <a:rPr lang="ru" sz="2400" dirty="0"/>
              <a:t>Возможно </a:t>
            </a:r>
            <a:r>
              <a:rPr lang="ru" sz="2400" b="1" dirty="0"/>
              <a:t>6 случаев</a:t>
            </a:r>
            <a:r>
              <a:rPr lang="ru" sz="2400" dirty="0"/>
              <a:t>, нарушающих свойства красно-черного дерева (3 случая симметричны другим трем)  </a:t>
            </a:r>
          </a:p>
          <a:p>
            <a:pPr indent="-228600"/>
            <a:r>
              <a:rPr lang="ru" sz="2400" dirty="0"/>
              <a:t>Восстановление свойств начинаем с нового элемента и продвигаемся вверх к корню дерева</a:t>
            </a:r>
          </a:p>
        </p:txBody>
      </p:sp>
      <p:pic>
        <p:nvPicPr>
          <p:cNvPr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6725" y="3520501"/>
            <a:ext cx="4830550" cy="2480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311700" y="1302275"/>
            <a:ext cx="8520600" cy="105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buClr>
                <a:schemeClr val="dk1"/>
              </a:buClr>
              <a:buSzPct val="39285"/>
            </a:pPr>
            <a:r>
              <a:rPr lang="ru" sz="2800" dirty="0"/>
              <a:t>  Восстановление красно-черного дерева</a:t>
            </a:r>
          </a:p>
          <a:p>
            <a:r>
              <a:rPr lang="ru" sz="2800" dirty="0"/>
              <a:t>Случай 1</a:t>
            </a:r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311700" y="2465350"/>
            <a:ext cx="8520600" cy="348393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indent="-228600"/>
            <a:r>
              <a:rPr lang="ru" sz="2400" dirty="0"/>
              <a:t>Узел P – это корень левого поддерева своего родителя G  </a:t>
            </a:r>
          </a:p>
          <a:p>
            <a:pPr indent="-228600"/>
            <a:r>
              <a:rPr lang="ru" sz="2400" dirty="0"/>
              <a:t>Узел z красный  </a:t>
            </a:r>
          </a:p>
          <a:p>
            <a:pPr indent="-228600"/>
            <a:r>
              <a:rPr lang="ru" sz="2400" dirty="0"/>
              <a:t>Родительский узел P узла z красный  </a:t>
            </a:r>
          </a:p>
          <a:p>
            <a:pPr indent="-228600"/>
            <a:r>
              <a:rPr lang="ru" sz="2400" dirty="0"/>
              <a:t>Узел U (дядя узла z) красный</a:t>
            </a:r>
          </a:p>
        </p:txBody>
      </p:sp>
      <p:pic>
        <p:nvPicPr>
          <p:cNvPr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9976" y="3390226"/>
            <a:ext cx="3700000" cy="2610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Shape 1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6150" y="4432175"/>
            <a:ext cx="3733800" cy="8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Объект 1">
            <a:extLst>
              <a:ext uri="{FF2B5EF4-FFF2-40B4-BE49-F238E27FC236}">
                <a16:creationId xmlns:a16="http://schemas.microsoft.com/office/drawing/2014/main" id="{5BDE5AE2-6F5B-411B-AB62-27EFFDE601FE}"/>
              </a:ext>
            </a:extLst>
          </p:cNvPr>
          <p:cNvSpPr>
            <a:spLocks noGrp="1" noChangeArrowheads="1"/>
          </p:cNvSpPr>
          <p:nvPr>
            <p:ph/>
          </p:nvPr>
        </p:nvSpPr>
        <p:spPr>
          <a:xfrm>
            <a:off x="2700338" y="1952625"/>
            <a:ext cx="4572000" cy="3597275"/>
          </a:xfrm>
        </p:spPr>
        <p:txBody>
          <a:bodyPr/>
          <a:lstStyle/>
          <a:p>
            <a:endParaRPr lang="ru-RU" altLang="ru-RU"/>
          </a:p>
        </p:txBody>
      </p:sp>
      <p:pic>
        <p:nvPicPr>
          <p:cNvPr id="19459" name="Рисунок 1">
            <a:extLst>
              <a:ext uri="{FF2B5EF4-FFF2-40B4-BE49-F238E27FC236}">
                <a16:creationId xmlns:a16="http://schemas.microsoft.com/office/drawing/2014/main" id="{DF2A66E5-787E-47C0-ABD2-BAE5A486DE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65" t="15434" r="14285" b="12492"/>
          <a:stretch>
            <a:fillRect/>
          </a:stretch>
        </p:blipFill>
        <p:spPr bwMode="auto">
          <a:xfrm>
            <a:off x="695325" y="71438"/>
            <a:ext cx="7837488" cy="587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0" name="Picture 60" descr="TYPLOOP">
            <a:extLst>
              <a:ext uri="{FF2B5EF4-FFF2-40B4-BE49-F238E27FC236}">
                <a16:creationId xmlns:a16="http://schemas.microsoft.com/office/drawing/2014/main" id="{B1FF62C0-2E17-47FD-9825-D4755F4B8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5325" y="6156325"/>
            <a:ext cx="8286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311700" y="1302275"/>
            <a:ext cx="8520600" cy="105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ru" sz="2800" dirty="0"/>
              <a:t>  Восстановление красно-черного дерева</a:t>
            </a:r>
          </a:p>
          <a:p>
            <a:r>
              <a:rPr lang="ru" sz="2800" dirty="0"/>
              <a:t>Случай 1</a:t>
            </a:r>
          </a:p>
        </p:txBody>
      </p:sp>
      <p:pic>
        <p:nvPicPr>
          <p:cNvPr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7024" y="3415975"/>
            <a:ext cx="3784850" cy="2584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Shape 1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05526" y="2354976"/>
            <a:ext cx="3838475" cy="247092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311700" y="2465350"/>
            <a:ext cx="8520600" cy="369995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buNone/>
            </a:pPr>
            <a:r>
              <a:rPr lang="ru" sz="2400" dirty="0"/>
              <a:t>Перекрашиваем узлы  </a:t>
            </a:r>
          </a:p>
          <a:p>
            <a:pPr indent="-228600"/>
            <a:r>
              <a:rPr lang="ru" sz="2400" dirty="0"/>
              <a:t>P – черный  </a:t>
            </a:r>
          </a:p>
          <a:p>
            <a:pPr indent="-228600"/>
            <a:r>
              <a:rPr lang="ru" sz="2400" dirty="0"/>
              <a:t>U – черный  </a:t>
            </a:r>
          </a:p>
          <a:p>
            <a:pPr indent="-228600">
              <a:buClr>
                <a:srgbClr val="FF0000"/>
              </a:buClr>
            </a:pPr>
            <a:r>
              <a:rPr lang="ru" sz="2400" dirty="0">
                <a:solidFill>
                  <a:srgbClr val="FF0000"/>
                </a:solidFill>
              </a:rPr>
              <a:t>G – красный</a:t>
            </a:r>
          </a:p>
        </p:txBody>
      </p:sp>
      <p:sp>
        <p:nvSpPr>
          <p:cNvPr id="135" name="Shape 135"/>
          <p:cNvSpPr/>
          <p:nvPr/>
        </p:nvSpPr>
        <p:spPr>
          <a:xfrm>
            <a:off x="4819250" y="3643375"/>
            <a:ext cx="441900" cy="270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311700" y="1302275"/>
            <a:ext cx="8520600" cy="105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ru" sz="2800" dirty="0"/>
              <a:t>  Восстановление красно-черного дерева</a:t>
            </a:r>
          </a:p>
          <a:p>
            <a:r>
              <a:rPr lang="ru" sz="2800" dirty="0"/>
              <a:t>Случай 2</a:t>
            </a:r>
          </a:p>
        </p:txBody>
      </p:sp>
      <p:pic>
        <p:nvPicPr>
          <p:cNvPr id="141" name="Shape 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9113" y="2847963"/>
            <a:ext cx="4714875" cy="3152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107504" y="2465350"/>
            <a:ext cx="8724796" cy="353538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indent="-228600"/>
            <a:r>
              <a:rPr lang="ru" sz="2400" dirty="0"/>
              <a:t>Узел P – это корень левого поддерева своего родителя G  </a:t>
            </a:r>
          </a:p>
          <a:p>
            <a:pPr indent="-228600"/>
            <a:r>
              <a:rPr lang="ru" sz="2400" dirty="0"/>
              <a:t>Узел z красный  </a:t>
            </a:r>
          </a:p>
          <a:p>
            <a:pPr indent="-228600"/>
            <a:r>
              <a:rPr lang="ru" sz="2400" dirty="0"/>
              <a:t>Родительский узел P узла z красный  </a:t>
            </a:r>
          </a:p>
          <a:p>
            <a:pPr indent="-228600"/>
            <a:r>
              <a:rPr lang="ru" sz="2400" dirty="0"/>
              <a:t>Узел U черный  </a:t>
            </a:r>
          </a:p>
          <a:p>
            <a:pPr indent="-228600"/>
            <a:r>
              <a:rPr lang="ru" sz="2400" dirty="0"/>
              <a:t>Узел z – правый дочерний элемент P</a:t>
            </a:r>
          </a:p>
        </p:txBody>
      </p:sp>
      <p:pic>
        <p:nvPicPr>
          <p:cNvPr id="143" name="Shape 1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750" y="4549750"/>
            <a:ext cx="3733800" cy="8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311700" y="1302275"/>
            <a:ext cx="8520600" cy="105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ru" sz="2800" dirty="0"/>
              <a:t>Восстановление красно-черного дерева</a:t>
            </a:r>
          </a:p>
          <a:p>
            <a:r>
              <a:rPr lang="ru" sz="2800" dirty="0"/>
              <a:t>Случай 2</a:t>
            </a:r>
          </a:p>
        </p:txBody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311700" y="2465350"/>
            <a:ext cx="8520600" cy="341192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buNone/>
            </a:pPr>
            <a:r>
              <a:rPr lang="ru" sz="2400" dirty="0"/>
              <a:t>Переходим к </a:t>
            </a:r>
            <a:r>
              <a:rPr lang="ru" sz="2400" b="1" dirty="0"/>
              <a:t>случаю 3</a:t>
            </a:r>
            <a:r>
              <a:rPr lang="ru" sz="2400" dirty="0"/>
              <a:t> путем </a:t>
            </a:r>
            <a:r>
              <a:rPr lang="ru" sz="2400" b="1" dirty="0"/>
              <a:t>поворота дерева P влево</a:t>
            </a:r>
          </a:p>
        </p:txBody>
      </p:sp>
      <p:pic>
        <p:nvPicPr>
          <p:cNvPr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300" y="3273498"/>
            <a:ext cx="3552124" cy="2481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Shape 1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0176" y="3383574"/>
            <a:ext cx="3552125" cy="215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Shape 152"/>
          <p:cNvSpPr/>
          <p:nvPr/>
        </p:nvSpPr>
        <p:spPr>
          <a:xfrm>
            <a:off x="4660950" y="3910900"/>
            <a:ext cx="441900" cy="270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311700" y="1302275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ru" sz="2800" dirty="0"/>
              <a:t>Левый поворот дерева (left rotation)</a:t>
            </a:r>
          </a:p>
        </p:txBody>
      </p:sp>
      <p:pic>
        <p:nvPicPr>
          <p:cNvPr id="158" name="Shape 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87371" y="1733722"/>
            <a:ext cx="1589724" cy="1603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Shape 1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7847" y="4162829"/>
            <a:ext cx="1589725" cy="1643843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Shape 160"/>
          <p:cNvSpPr/>
          <p:nvPr/>
        </p:nvSpPr>
        <p:spPr>
          <a:xfrm>
            <a:off x="7905525" y="3445325"/>
            <a:ext cx="270000" cy="3927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pic>
        <p:nvPicPr>
          <p:cNvPr id="161" name="Shape 1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2377975"/>
            <a:ext cx="6514450" cy="289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311700" y="1302275"/>
            <a:ext cx="8520600" cy="105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ru" sz="2800" dirty="0"/>
              <a:t>  Восстановление красно-черного дерева</a:t>
            </a:r>
          </a:p>
          <a:p>
            <a:r>
              <a:rPr lang="ru" sz="2800" dirty="0"/>
              <a:t>Случай 3</a:t>
            </a:r>
          </a:p>
        </p:txBody>
      </p:sp>
      <p:pic>
        <p:nvPicPr>
          <p:cNvPr id="167" name="Shape 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750" y="4549750"/>
            <a:ext cx="373380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Shape 1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57663" y="3019413"/>
            <a:ext cx="4886325" cy="298132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311700" y="2465350"/>
            <a:ext cx="8652788" cy="384397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indent="-228600"/>
            <a:r>
              <a:rPr lang="ru" sz="2400" dirty="0"/>
              <a:t>Узел P – это корень левого поддерева своего родителя G  </a:t>
            </a:r>
          </a:p>
          <a:p>
            <a:pPr indent="-228600"/>
            <a:r>
              <a:rPr lang="ru" sz="2400" dirty="0"/>
              <a:t>Узел z красный  </a:t>
            </a:r>
          </a:p>
          <a:p>
            <a:pPr indent="-228600"/>
            <a:r>
              <a:rPr lang="ru" sz="2400" dirty="0"/>
              <a:t>Родительский узел P узла z красный  </a:t>
            </a:r>
          </a:p>
          <a:p>
            <a:pPr indent="-228600"/>
            <a:r>
              <a:rPr lang="ru" sz="2400" dirty="0"/>
              <a:t>Узел U черный  </a:t>
            </a:r>
          </a:p>
          <a:p>
            <a:pPr indent="-228600"/>
            <a:r>
              <a:rPr lang="ru" sz="2400" dirty="0"/>
              <a:t>Узел z – левый дочерний элемент P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311700" y="1302275"/>
            <a:ext cx="8520600" cy="105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ru" sz="2800" dirty="0"/>
              <a:t>  Восстановление красно-черного дерева</a:t>
            </a:r>
          </a:p>
          <a:p>
            <a:r>
              <a:rPr lang="ru" sz="2800" dirty="0"/>
              <a:t>Случай 3</a:t>
            </a:r>
          </a:p>
        </p:txBody>
      </p:sp>
      <p:pic>
        <p:nvPicPr>
          <p:cNvPr id="175" name="Shape 1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8474" y="4277479"/>
            <a:ext cx="3448150" cy="2103849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311700" y="2465350"/>
            <a:ext cx="8520600" cy="1783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indent="-228600">
              <a:buAutoNum type="arabicPeriod"/>
            </a:pPr>
            <a:r>
              <a:rPr lang="ru" sz="2400" dirty="0"/>
              <a:t>Перекрашиваем вершины </a:t>
            </a:r>
          </a:p>
          <a:p>
            <a:pPr lvl="1" indent="-228600">
              <a:spcBef>
                <a:spcPts val="0"/>
              </a:spcBef>
              <a:buAutoNum type="alphaLcPeriod"/>
            </a:pPr>
            <a:r>
              <a:rPr lang="ru" sz="2400" dirty="0"/>
              <a:t>P – черный </a:t>
            </a:r>
          </a:p>
          <a:p>
            <a:pPr lvl="1" indent="-228600">
              <a:spcBef>
                <a:spcPts val="0"/>
              </a:spcBef>
              <a:buClr>
                <a:srgbClr val="FF0000"/>
              </a:buClr>
              <a:buAutoNum type="alphaLcPeriod"/>
            </a:pPr>
            <a:r>
              <a:rPr lang="ru" sz="2400" dirty="0">
                <a:solidFill>
                  <a:srgbClr val="FF0000"/>
                </a:solidFill>
              </a:rPr>
              <a:t>G – красный </a:t>
            </a:r>
          </a:p>
          <a:p>
            <a:pPr indent="-228600">
              <a:buAutoNum type="arabicPeriod"/>
            </a:pPr>
            <a:r>
              <a:rPr lang="ru" sz="2400" dirty="0"/>
              <a:t>Поворачиваем дерево G вправо</a:t>
            </a:r>
          </a:p>
        </p:txBody>
      </p:sp>
      <p:pic>
        <p:nvPicPr>
          <p:cNvPr id="177" name="Shape 1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0037" y="3845430"/>
            <a:ext cx="3376459" cy="210385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Shape 178"/>
          <p:cNvSpPr/>
          <p:nvPr/>
        </p:nvSpPr>
        <p:spPr>
          <a:xfrm>
            <a:off x="4850180" y="4248850"/>
            <a:ext cx="441900" cy="270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385700" y="981575"/>
            <a:ext cx="8520600" cy="86324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ru" sz="2800" dirty="0"/>
              <a:t>Правый поворот дерева (right rotation)</a:t>
            </a:r>
          </a:p>
        </p:txBody>
      </p:sp>
      <p:pic>
        <p:nvPicPr>
          <p:cNvPr id="184" name="Shape 1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026" y="1961676"/>
            <a:ext cx="7113725" cy="269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Shape 1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3599" y="3996223"/>
            <a:ext cx="1824150" cy="16976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Shape 18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87250" y="3981544"/>
            <a:ext cx="1824150" cy="1728142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Shape 187"/>
          <p:cNvSpPr txBox="1"/>
          <p:nvPr/>
        </p:nvSpPr>
        <p:spPr>
          <a:xfrm>
            <a:off x="4361750" y="4456525"/>
            <a:ext cx="2244900" cy="777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ru" b="1"/>
              <a:t>Правый поворот x (right rotation)</a:t>
            </a:r>
          </a:p>
        </p:txBody>
      </p:sp>
      <p:sp>
        <p:nvSpPr>
          <p:cNvPr id="188" name="Shape 188"/>
          <p:cNvSpPr/>
          <p:nvPr/>
        </p:nvSpPr>
        <p:spPr>
          <a:xfrm>
            <a:off x="4448150" y="5208832"/>
            <a:ext cx="2072100" cy="308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title"/>
          </p:nvPr>
        </p:nvSpPr>
        <p:spPr>
          <a:xfrm>
            <a:off x="311700" y="1302275"/>
            <a:ext cx="8520600" cy="652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ru" sz="2800" dirty="0"/>
              <a:t>  Восстановление красно-черного дерева</a:t>
            </a:r>
          </a:p>
        </p:txBody>
      </p:sp>
      <p:sp>
        <p:nvSpPr>
          <p:cNvPr id="194" name="Shape 194"/>
          <p:cNvSpPr txBox="1"/>
          <p:nvPr/>
        </p:nvSpPr>
        <p:spPr>
          <a:xfrm>
            <a:off x="431725" y="2127724"/>
            <a:ext cx="7104600" cy="43256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600"/>
              </a:spcAft>
            </a:pPr>
            <a:r>
              <a:rPr lang="ru" sz="2200" b="1" dirty="0">
                <a:solidFill>
                  <a:srgbClr val="434343"/>
                </a:solidFill>
              </a:rPr>
              <a:t>Случаи 4, 5 и 6 симметричны случаям 1, 2 и 3</a:t>
            </a:r>
          </a:p>
          <a:p>
            <a:pPr marL="457200" indent="-342900">
              <a:lnSpc>
                <a:spcPct val="115000"/>
              </a:lnSpc>
              <a:spcAft>
                <a:spcPts val="1600"/>
              </a:spcAft>
              <a:buClr>
                <a:srgbClr val="434343"/>
              </a:buClr>
              <a:buSzPct val="100000"/>
              <a:buChar char="●"/>
            </a:pPr>
            <a:r>
              <a:rPr lang="ru" sz="2400" dirty="0">
                <a:solidFill>
                  <a:srgbClr val="434343"/>
                </a:solidFill>
              </a:rPr>
              <a:t>Узел P – это корень правого поддерева своего родителя G</a:t>
            </a:r>
          </a:p>
          <a:p>
            <a:pPr marL="457200" indent="-342900">
              <a:lnSpc>
                <a:spcPct val="115000"/>
              </a:lnSpc>
              <a:spcAft>
                <a:spcPts val="1600"/>
              </a:spcAft>
              <a:buClr>
                <a:srgbClr val="434343"/>
              </a:buClr>
              <a:buSzPct val="100000"/>
              <a:buChar char="●"/>
            </a:pPr>
            <a:r>
              <a:rPr lang="ru" sz="2400" dirty="0">
                <a:solidFill>
                  <a:srgbClr val="434343"/>
                </a:solidFill>
              </a:rPr>
              <a:t>Узел z красный</a:t>
            </a:r>
          </a:p>
          <a:p>
            <a:pPr marL="457200" indent="-342900">
              <a:lnSpc>
                <a:spcPct val="115000"/>
              </a:lnSpc>
              <a:spcAft>
                <a:spcPts val="1600"/>
              </a:spcAft>
              <a:buClr>
                <a:srgbClr val="434343"/>
              </a:buClr>
              <a:buSzPct val="100000"/>
              <a:buChar char="●"/>
            </a:pPr>
            <a:r>
              <a:rPr lang="ru" sz="2400" dirty="0">
                <a:solidFill>
                  <a:srgbClr val="434343"/>
                </a:solidFill>
              </a:rPr>
              <a:t>Родительский узел P узла z красный</a:t>
            </a:r>
          </a:p>
          <a:p>
            <a:pPr marL="457200" indent="-342900">
              <a:lnSpc>
                <a:spcPct val="115000"/>
              </a:lnSpc>
              <a:spcAft>
                <a:spcPts val="1600"/>
              </a:spcAft>
              <a:buClr>
                <a:srgbClr val="434343"/>
              </a:buClr>
              <a:buSzPct val="100000"/>
              <a:buChar char="●"/>
            </a:pPr>
            <a:r>
              <a:rPr lang="ru" sz="2400" dirty="0">
                <a:solidFill>
                  <a:srgbClr val="434343"/>
                </a:solidFill>
              </a:rPr>
              <a:t>Узел U черный или красный</a:t>
            </a:r>
          </a:p>
          <a:p>
            <a:pPr marL="457200" indent="-342900">
              <a:lnSpc>
                <a:spcPct val="115000"/>
              </a:lnSpc>
              <a:spcAft>
                <a:spcPts val="1600"/>
              </a:spcAft>
              <a:buClr>
                <a:srgbClr val="434343"/>
              </a:buClr>
              <a:buSzPct val="100000"/>
              <a:buChar char="●"/>
            </a:pPr>
            <a:r>
              <a:rPr lang="ru" sz="2400" dirty="0">
                <a:solidFill>
                  <a:srgbClr val="434343"/>
                </a:solidFill>
              </a:rPr>
              <a:t>Узел z – левый или правый дочерний элемент P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>
            <a:off x="611560" y="1268760"/>
            <a:ext cx="7976732" cy="60720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l"/>
            <a:r>
              <a:rPr lang="ru" sz="2800" dirty="0"/>
              <a:t>              Возникновение термина</a:t>
            </a:r>
            <a:endParaRPr sz="2800" dirty="0"/>
          </a:p>
        </p:txBody>
      </p:sp>
      <p:sp>
        <p:nvSpPr>
          <p:cNvPr id="106" name="Google Shape;106;p16"/>
          <p:cNvSpPr txBox="1">
            <a:spLocks noGrp="1"/>
          </p:cNvSpPr>
          <p:nvPr>
            <p:ph type="body" idx="1"/>
          </p:nvPr>
        </p:nvSpPr>
        <p:spPr>
          <a:xfrm>
            <a:off x="727650" y="1988840"/>
            <a:ext cx="7688700" cy="244827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buAutoNum type="arabicPeriod"/>
            </a:pPr>
            <a:r>
              <a:rPr lang="ru" sz="2400" dirty="0"/>
              <a:t>По словам Гимпаса, они использовали фломастеры двух цветов. </a:t>
            </a:r>
            <a:endParaRPr sz="2400" dirty="0"/>
          </a:p>
          <a:p>
            <a:pPr>
              <a:buAutoNum type="arabicPeriod"/>
            </a:pPr>
            <a:r>
              <a:rPr lang="ru" sz="2400" dirty="0"/>
              <a:t>По словам Седжвика, красный цвет лучше всех смотрелся на лазерном принтере</a:t>
            </a:r>
            <a:endParaRPr sz="2400" dirty="0"/>
          </a:p>
          <a:p>
            <a:pPr>
              <a:buAutoNum type="arabicPeriod"/>
            </a:pPr>
            <a:r>
              <a:rPr lang="ru" sz="2400" dirty="0"/>
              <a:t>Из других источников</a:t>
            </a:r>
            <a:r>
              <a:rPr lang="en-US" sz="2400" dirty="0"/>
              <a:t>:</a:t>
            </a:r>
            <a:r>
              <a:rPr lang="ru" sz="2400" dirty="0"/>
              <a:t> в типографии имелись в наличии краски всего двух цветов.</a:t>
            </a:r>
            <a:endParaRPr sz="2400" dirty="0"/>
          </a:p>
          <a:p>
            <a:pPr indent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5686" y="4658822"/>
            <a:ext cx="4212498" cy="20105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311700" y="1302275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ru"/>
              <a:t>Использование</a:t>
            </a:r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311700" y="2009725"/>
            <a:ext cx="8520600" cy="201341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buNone/>
            </a:pPr>
            <a:r>
              <a:rPr lang="ru" sz="1600" dirty="0"/>
              <a:t>Красно-чёрное дерево является особым видом двоичного дерева, используемым для организации сравнимых данных, таких как фрагменты текста или числа. </a:t>
            </a:r>
          </a:p>
          <a:p>
            <a:pPr>
              <a:buNone/>
            </a:pPr>
            <a:r>
              <a:rPr lang="ru" sz="1600" dirty="0"/>
              <a:t>Листовые узлы красно-чёрных деревьев не содержат данных. </a:t>
            </a:r>
          </a:p>
          <a:p>
            <a:pPr>
              <a:buNone/>
            </a:pPr>
            <a:r>
              <a:rPr lang="ru" sz="1600" dirty="0"/>
              <a:t>Такие листья не нуждаются в явном выделении памяти — нулевой указатель на потомка может фактически означать, что этот потомок — листовой узел, но в некоторых случаях работы с красно-чёрными деревьями использование явных листовых узлов может послужить упрощением алгоритма.</a:t>
            </a:r>
          </a:p>
        </p:txBody>
      </p:sp>
      <p:pic>
        <p:nvPicPr>
          <p:cNvPr id="4" name="Google Shape;107;p16">
            <a:extLst>
              <a:ext uri="{FF2B5EF4-FFF2-40B4-BE49-F238E27FC236}">
                <a16:creationId xmlns:a16="http://schemas.microsoft.com/office/drawing/2014/main" id="{D1B31DE8-78F7-4218-A2FA-2B1B029B490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3797" y="4136597"/>
            <a:ext cx="3539533" cy="17528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Объект 1">
            <a:extLst>
              <a:ext uri="{FF2B5EF4-FFF2-40B4-BE49-F238E27FC236}">
                <a16:creationId xmlns:a16="http://schemas.microsoft.com/office/drawing/2014/main" id="{BFD17BB6-E135-410C-8685-40C2D991C9B7}"/>
              </a:ext>
            </a:extLst>
          </p:cNvPr>
          <p:cNvSpPr>
            <a:spLocks noGrp="1" noChangeArrowheads="1"/>
          </p:cNvSpPr>
          <p:nvPr>
            <p:ph/>
          </p:nvPr>
        </p:nvSpPr>
        <p:spPr>
          <a:xfrm>
            <a:off x="2808288" y="1916113"/>
            <a:ext cx="3527425" cy="2592387"/>
          </a:xfrm>
        </p:spPr>
        <p:txBody>
          <a:bodyPr/>
          <a:lstStyle/>
          <a:p>
            <a:endParaRPr lang="ru-RU" altLang="ru-RU"/>
          </a:p>
        </p:txBody>
      </p:sp>
      <p:pic>
        <p:nvPicPr>
          <p:cNvPr id="21507" name="Рисунок 1">
            <a:extLst>
              <a:ext uri="{FF2B5EF4-FFF2-40B4-BE49-F238E27FC236}">
                <a16:creationId xmlns:a16="http://schemas.microsoft.com/office/drawing/2014/main" id="{9007F764-9AFA-4E6B-9D4D-523AD9D6F5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12" t="15112" r="13744" b="12219"/>
          <a:stretch>
            <a:fillRect/>
          </a:stretch>
        </p:blipFill>
        <p:spPr bwMode="auto">
          <a:xfrm>
            <a:off x="719138" y="80963"/>
            <a:ext cx="7710487" cy="578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8" name="Picture 60" descr="TYPLOOP">
            <a:extLst>
              <a:ext uri="{FF2B5EF4-FFF2-40B4-BE49-F238E27FC236}">
                <a16:creationId xmlns:a16="http://schemas.microsoft.com/office/drawing/2014/main" id="{04C63F26-E19C-4142-ADF3-AD1CD1B823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5325" y="6156325"/>
            <a:ext cx="8286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311700" y="1302275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ru"/>
              <a:t>Сложность</a:t>
            </a:r>
          </a:p>
        </p:txBody>
      </p:sp>
      <p:graphicFrame>
        <p:nvGraphicFramePr>
          <p:cNvPr id="74" name="Shape 74"/>
          <p:cNvGraphicFramePr/>
          <p:nvPr>
            <p:extLst/>
          </p:nvPr>
        </p:nvGraphicFramePr>
        <p:xfrm>
          <a:off x="952500" y="2476500"/>
          <a:ext cx="7239000" cy="30173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ru" sz="1800"/>
                        <a:t>Операция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61111"/>
                        <a:buFont typeface="Arial"/>
                        <a:buNone/>
                      </a:pPr>
                      <a:r>
                        <a:rPr lang="ru" sz="1800">
                          <a:solidFill>
                            <a:schemeClr val="dk1"/>
                          </a:solidFill>
                        </a:rPr>
                        <a:t>Средний случай (average case) 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61111"/>
                        <a:buFont typeface="Arial"/>
                        <a:buNone/>
                      </a:pPr>
                      <a:r>
                        <a:rPr lang="ru" sz="1800">
                          <a:solidFill>
                            <a:schemeClr val="dk1"/>
                          </a:solidFill>
                        </a:rPr>
                        <a:t>Худший случай (worst case) 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61111"/>
                        <a:buFont typeface="Arial"/>
                        <a:buNone/>
                      </a:pPr>
                      <a:r>
                        <a:rPr lang="ru" sz="1800" b="1">
                          <a:solidFill>
                            <a:schemeClr val="dk1"/>
                          </a:solidFill>
                        </a:rPr>
                        <a:t>Add</a:t>
                      </a:r>
                      <a:r>
                        <a:rPr lang="ru" sz="1800">
                          <a:solidFill>
                            <a:schemeClr val="dk1"/>
                          </a:solidFill>
                        </a:rPr>
                        <a:t>(key, value)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ru" dirty="0">
                          <a:solidFill>
                            <a:schemeClr val="dk1"/>
                          </a:solidFill>
                        </a:rPr>
                        <a:t>O(log</a:t>
                      </a: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ru" dirty="0">
                          <a:solidFill>
                            <a:schemeClr val="dk1"/>
                          </a:solidFill>
                        </a:rPr>
                        <a:t>n)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ru" dirty="0">
                          <a:solidFill>
                            <a:schemeClr val="dk1"/>
                          </a:solidFill>
                        </a:rPr>
                        <a:t>O(log</a:t>
                      </a: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ru" dirty="0">
                          <a:solidFill>
                            <a:schemeClr val="dk1"/>
                          </a:solidFill>
                        </a:rPr>
                        <a:t>n)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61111"/>
                        <a:buFont typeface="Arial"/>
                        <a:buNone/>
                      </a:pPr>
                      <a:r>
                        <a:rPr lang="ru" sz="1800" b="1">
                          <a:solidFill>
                            <a:schemeClr val="dk1"/>
                          </a:solidFill>
                        </a:rPr>
                        <a:t>Lookup</a:t>
                      </a:r>
                      <a:r>
                        <a:rPr lang="ru" sz="1800">
                          <a:solidFill>
                            <a:schemeClr val="dk1"/>
                          </a:solidFill>
                        </a:rPr>
                        <a:t>(key)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ru" dirty="0">
                          <a:solidFill>
                            <a:schemeClr val="dk1"/>
                          </a:solidFill>
                        </a:rPr>
                        <a:t>O(log</a:t>
                      </a: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ru" dirty="0">
                          <a:solidFill>
                            <a:schemeClr val="dk1"/>
                          </a:solidFill>
                        </a:rPr>
                        <a:t>n)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ru" dirty="0">
                          <a:solidFill>
                            <a:schemeClr val="dk1"/>
                          </a:solidFill>
                        </a:rPr>
                        <a:t>O(log</a:t>
                      </a: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ru" dirty="0">
                          <a:solidFill>
                            <a:schemeClr val="dk1"/>
                          </a:solidFill>
                        </a:rPr>
                        <a:t>n)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61111"/>
                        <a:buFont typeface="Arial"/>
                        <a:buNone/>
                      </a:pPr>
                      <a:r>
                        <a:rPr lang="ru" sz="1800" b="1">
                          <a:solidFill>
                            <a:schemeClr val="dk1"/>
                          </a:solidFill>
                        </a:rPr>
                        <a:t>Remove</a:t>
                      </a:r>
                      <a:r>
                        <a:rPr lang="ru" sz="1800">
                          <a:solidFill>
                            <a:schemeClr val="dk1"/>
                          </a:solidFill>
                        </a:rPr>
                        <a:t>(key)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ru" dirty="0">
                          <a:solidFill>
                            <a:schemeClr val="dk1"/>
                          </a:solidFill>
                        </a:rPr>
                        <a:t>O(log</a:t>
                      </a: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ru" dirty="0">
                          <a:solidFill>
                            <a:schemeClr val="dk1"/>
                          </a:solidFill>
                        </a:rPr>
                        <a:t>n)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ru" dirty="0">
                          <a:solidFill>
                            <a:schemeClr val="dk1"/>
                          </a:solidFill>
                        </a:rPr>
                        <a:t>O(log</a:t>
                      </a: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ru" dirty="0">
                          <a:solidFill>
                            <a:schemeClr val="dk1"/>
                          </a:solidFill>
                        </a:rPr>
                        <a:t>n)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ru" sz="1800" b="1"/>
                        <a:t>Min</a:t>
                      </a:r>
                      <a:r>
                        <a:rPr lang="ru" sz="1800"/>
                        <a:t>/</a:t>
                      </a:r>
                      <a:r>
                        <a:rPr lang="ru" sz="1800" b="1"/>
                        <a:t>Max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ru" dirty="0">
                          <a:solidFill>
                            <a:schemeClr val="dk1"/>
                          </a:solidFill>
                        </a:rPr>
                        <a:t>O(log</a:t>
                      </a: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ru" dirty="0">
                          <a:solidFill>
                            <a:schemeClr val="dk1"/>
                          </a:solidFill>
                        </a:rPr>
                        <a:t>n)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ru" dirty="0">
                          <a:solidFill>
                            <a:schemeClr val="dk1"/>
                          </a:solidFill>
                        </a:rPr>
                        <a:t>O(log</a:t>
                      </a: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ru" dirty="0">
                          <a:solidFill>
                            <a:schemeClr val="dk1"/>
                          </a:solidFill>
                        </a:rPr>
                        <a:t>n)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ru" sz="1800" b="1"/>
                        <a:t>Расход памяти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O(n)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ru" dirty="0">
                          <a:solidFill>
                            <a:schemeClr val="dk1"/>
                          </a:solidFill>
                        </a:rPr>
                        <a:t>O(n)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Сравнение с АВЛ деревом</a:t>
            </a:r>
          </a:p>
        </p:txBody>
      </p:sp>
      <p:sp>
        <p:nvSpPr>
          <p:cNvPr id="104451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sz="2000" dirty="0"/>
              <a:t>Поиск и вставка для АВЛ дерева может быть быстрее, чем для КЧ дерева</a:t>
            </a:r>
            <a:endParaRPr lang="en-US" sz="2000" dirty="0"/>
          </a:p>
          <a:p>
            <a:pPr lvl="1">
              <a:lnSpc>
                <a:spcPct val="80000"/>
              </a:lnSpc>
            </a:pPr>
            <a:r>
              <a:rPr lang="ru-RU" sz="2000" dirty="0"/>
              <a:t>Высота КЧ дерева м. б. на 40% больше высоты АВЛ дерева при одинаковом числе узлов</a:t>
            </a:r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ru-RU" sz="2000" dirty="0"/>
              <a:t>Удаление из КЧ дерева может быть быстрее, чем из АВЛ дерева</a:t>
            </a:r>
            <a:endParaRPr lang="en-US" sz="2000" dirty="0"/>
          </a:p>
          <a:p>
            <a:pPr lvl="1">
              <a:lnSpc>
                <a:spcPct val="80000"/>
              </a:lnSpc>
            </a:pPr>
            <a:r>
              <a:rPr lang="ru-RU" sz="2000" dirty="0"/>
              <a:t>КЧ дерево – достаточно 3 или менее поворотов</a:t>
            </a:r>
          </a:p>
          <a:p>
            <a:pPr lvl="1">
              <a:lnSpc>
                <a:spcPct val="80000"/>
              </a:lnSpc>
            </a:pPr>
            <a:r>
              <a:rPr lang="ru-RU" sz="2000" dirty="0"/>
              <a:t>АВЛ дерево – возможно понадобится поворот в каждом узле на пути от удаляемого листа до корня</a:t>
            </a:r>
          </a:p>
          <a:p>
            <a:pPr marL="457200" lvl="1" indent="0">
              <a:lnSpc>
                <a:spcPct val="80000"/>
              </a:lnSpc>
              <a:buNone/>
            </a:pPr>
            <a:endParaRPr lang="ru-RU" sz="1500" dirty="0"/>
          </a:p>
        </p:txBody>
      </p:sp>
    </p:spTree>
    <p:extLst>
      <p:ext uri="{BB962C8B-B14F-4D97-AF65-F5344CB8AC3E}">
        <p14:creationId xmlns:p14="http://schemas.microsoft.com/office/powerpoint/2010/main" val="2636230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4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4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>
            <a:extLst>
              <a:ext uri="{FF2B5EF4-FFF2-40B4-BE49-F238E27FC236}">
                <a16:creationId xmlns:a16="http://schemas.microsoft.com/office/drawing/2014/main" id="{3D41CC90-8EF3-4601-A4D0-14E849BE159A}"/>
              </a:ext>
            </a:extLst>
          </p:cNvPr>
          <p:cNvSpPr>
            <a:spLocks noGrp="1" noChangeArrowheads="1"/>
          </p:cNvSpPr>
          <p:nvPr>
            <p:ph/>
          </p:nvPr>
        </p:nvSpPr>
        <p:spPr>
          <a:xfrm>
            <a:off x="647700" y="260350"/>
            <a:ext cx="7848600" cy="864394"/>
          </a:xfrm>
        </p:spPr>
        <p:txBody>
          <a:bodyPr>
            <a:noAutofit/>
          </a:bodyPr>
          <a:lstStyle/>
          <a:p>
            <a:pPr marL="0" indent="0" algn="ctr">
              <a:buFontTx/>
              <a:buNone/>
            </a:pPr>
            <a:r>
              <a:rPr lang="ru-RU" altLang="en-US" sz="2400" b="1" dirty="0"/>
              <a:t>Затраты времени при выполнении различных операций компьютере с частотой 1 ГГц</a:t>
            </a:r>
            <a:endParaRPr lang="en-US" altLang="en-US" sz="2400" b="1" dirty="0"/>
          </a:p>
        </p:txBody>
      </p:sp>
      <p:pic>
        <p:nvPicPr>
          <p:cNvPr id="13316" name="Picture 60" descr="TYPLOOP">
            <a:extLst>
              <a:ext uri="{FF2B5EF4-FFF2-40B4-BE49-F238E27FC236}">
                <a16:creationId xmlns:a16="http://schemas.microsoft.com/office/drawing/2014/main" id="{F9D043E5-0F5E-48AC-9BE4-0ADE76BDF8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1838" y="6208713"/>
            <a:ext cx="7572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1">
            <a:extLst>
              <a:ext uri="{FF2B5EF4-FFF2-40B4-BE49-F238E27FC236}">
                <a16:creationId xmlns:a16="http://schemas.microsoft.com/office/drawing/2014/main" id="{C0418305-5AD0-41B7-8EC6-FFDD3A6C8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92" t="42276" r="28537" b="39384"/>
          <a:stretch>
            <a:fillRect/>
          </a:stretch>
        </p:blipFill>
        <p:spPr bwMode="auto">
          <a:xfrm>
            <a:off x="253980" y="1412776"/>
            <a:ext cx="8636039" cy="2267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24" name="Rectangle 8">
            <a:extLst>
              <a:ext uri="{FF2B5EF4-FFF2-40B4-BE49-F238E27FC236}">
                <a16:creationId xmlns:a16="http://schemas.microsoft.com/office/drawing/2014/main" id="{B1684407-AFAA-4ECC-B2C7-5A580886E3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8091" y="6093296"/>
            <a:ext cx="622029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Благодарю за внимание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53EE0C-2302-4F56-87A2-4448271944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12" y="139924"/>
            <a:ext cx="7956376" cy="595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359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Объект 1">
            <a:extLst>
              <a:ext uri="{FF2B5EF4-FFF2-40B4-BE49-F238E27FC236}">
                <a16:creationId xmlns:a16="http://schemas.microsoft.com/office/drawing/2014/main" id="{482D349D-3C99-472D-ABD4-902BACE9252C}"/>
              </a:ext>
            </a:extLst>
          </p:cNvPr>
          <p:cNvSpPr>
            <a:spLocks noGrp="1" noChangeArrowheads="1"/>
          </p:cNvSpPr>
          <p:nvPr>
            <p:ph/>
          </p:nvPr>
        </p:nvSpPr>
        <p:spPr>
          <a:xfrm>
            <a:off x="1908175" y="1304925"/>
            <a:ext cx="5662613" cy="3849688"/>
          </a:xfrm>
        </p:spPr>
        <p:txBody>
          <a:bodyPr/>
          <a:lstStyle/>
          <a:p>
            <a:endParaRPr lang="ru-RU" altLang="ru-RU"/>
          </a:p>
        </p:txBody>
      </p:sp>
      <p:pic>
        <p:nvPicPr>
          <p:cNvPr id="22531" name="Рисунок 1">
            <a:extLst>
              <a:ext uri="{FF2B5EF4-FFF2-40B4-BE49-F238E27FC236}">
                <a16:creationId xmlns:a16="http://schemas.microsoft.com/office/drawing/2014/main" id="{CE10DD11-EA34-462F-8789-0F88E8E860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92" t="15756" r="13744" b="11575"/>
          <a:stretch>
            <a:fillRect/>
          </a:stretch>
        </p:blipFill>
        <p:spPr bwMode="auto">
          <a:xfrm>
            <a:off x="684213" y="80963"/>
            <a:ext cx="7869237" cy="5929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2" name="Picture 60" descr="TYPLOOP">
            <a:extLst>
              <a:ext uri="{FF2B5EF4-FFF2-40B4-BE49-F238E27FC236}">
                <a16:creationId xmlns:a16="http://schemas.microsoft.com/office/drawing/2014/main" id="{E1CFD388-93A6-4205-8C74-0D235DDA79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5325" y="6156325"/>
            <a:ext cx="8286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Объект 1">
            <a:extLst>
              <a:ext uri="{FF2B5EF4-FFF2-40B4-BE49-F238E27FC236}">
                <a16:creationId xmlns:a16="http://schemas.microsoft.com/office/drawing/2014/main" id="{88ACD552-F9F1-483A-88AA-2A8F8797119F}"/>
              </a:ext>
            </a:extLst>
          </p:cNvPr>
          <p:cNvSpPr>
            <a:spLocks noGrp="1" noChangeArrowheads="1"/>
          </p:cNvSpPr>
          <p:nvPr>
            <p:ph/>
          </p:nvPr>
        </p:nvSpPr>
        <p:spPr>
          <a:xfrm>
            <a:off x="2627313" y="1592263"/>
            <a:ext cx="4105275" cy="3238500"/>
          </a:xfrm>
        </p:spPr>
        <p:txBody>
          <a:bodyPr/>
          <a:lstStyle/>
          <a:p>
            <a:endParaRPr lang="ru-RU" altLang="ru-RU"/>
          </a:p>
        </p:txBody>
      </p:sp>
      <p:pic>
        <p:nvPicPr>
          <p:cNvPr id="23555" name="Рисунок 1">
            <a:extLst>
              <a:ext uri="{FF2B5EF4-FFF2-40B4-BE49-F238E27FC236}">
                <a16:creationId xmlns:a16="http://schemas.microsoft.com/office/drawing/2014/main" id="{BD63AB70-AEE1-45E5-900D-3CD3524543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84" t="15112" r="14285" b="11897"/>
          <a:stretch>
            <a:fillRect/>
          </a:stretch>
        </p:blipFill>
        <p:spPr bwMode="auto">
          <a:xfrm>
            <a:off x="669925" y="80963"/>
            <a:ext cx="7829550" cy="590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6" name="Picture 60" descr="TYPLOOP">
            <a:extLst>
              <a:ext uri="{FF2B5EF4-FFF2-40B4-BE49-F238E27FC236}">
                <a16:creationId xmlns:a16="http://schemas.microsoft.com/office/drawing/2014/main" id="{61A0196B-66E6-4698-B227-34DF1C1ABA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5325" y="6156325"/>
            <a:ext cx="8286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Объект 1">
            <a:extLst>
              <a:ext uri="{FF2B5EF4-FFF2-40B4-BE49-F238E27FC236}">
                <a16:creationId xmlns:a16="http://schemas.microsoft.com/office/drawing/2014/main" id="{4E87A8D6-7A0F-445F-A13B-8B49F96EF5BC}"/>
              </a:ext>
            </a:extLst>
          </p:cNvPr>
          <p:cNvSpPr>
            <a:spLocks noGrp="1" noChangeArrowheads="1"/>
          </p:cNvSpPr>
          <p:nvPr>
            <p:ph/>
          </p:nvPr>
        </p:nvSpPr>
        <p:spPr>
          <a:xfrm>
            <a:off x="2016125" y="1376363"/>
            <a:ext cx="5949950" cy="3201987"/>
          </a:xfrm>
        </p:spPr>
        <p:txBody>
          <a:bodyPr/>
          <a:lstStyle/>
          <a:p>
            <a:endParaRPr lang="ru-RU" altLang="ru-RU"/>
          </a:p>
        </p:txBody>
      </p:sp>
      <p:pic>
        <p:nvPicPr>
          <p:cNvPr id="24579" name="Рисунок 1">
            <a:extLst>
              <a:ext uri="{FF2B5EF4-FFF2-40B4-BE49-F238E27FC236}">
                <a16:creationId xmlns:a16="http://schemas.microsoft.com/office/drawing/2014/main" id="{08C60E0B-8516-4320-9A15-FC09CE65CD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45" t="15112" r="13924" b="12540"/>
          <a:stretch>
            <a:fillRect/>
          </a:stretch>
        </p:blipFill>
        <p:spPr bwMode="auto">
          <a:xfrm>
            <a:off x="684213" y="17463"/>
            <a:ext cx="7927975" cy="5926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0" name="Picture 60" descr="TYPLOOP">
            <a:extLst>
              <a:ext uri="{FF2B5EF4-FFF2-40B4-BE49-F238E27FC236}">
                <a16:creationId xmlns:a16="http://schemas.microsoft.com/office/drawing/2014/main" id="{48C0A163-0107-43A4-98CB-1C537AC75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5325" y="6156325"/>
            <a:ext cx="8286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31041" y="163081"/>
            <a:ext cx="8490240" cy="522720"/>
          </a:xfrm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</a:tabLst>
            </a:pPr>
            <a:r>
              <a:rPr lang="ru-RU" altLang="ru-RU" sz="2540" b="1" dirty="0"/>
              <a:t>Идеально </a:t>
            </a:r>
            <a:r>
              <a:rPr lang="en-US" altLang="ru-RU" sz="2540" b="1" dirty="0"/>
              <a:t>c</a:t>
            </a:r>
            <a:r>
              <a:rPr lang="ru-RU" altLang="ru-RU" sz="2540" b="1" dirty="0"/>
              <a:t>балансированные деревья</a:t>
            </a:r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95841" y="836712"/>
            <a:ext cx="8817120" cy="5184576"/>
          </a:xfrm>
        </p:spPr>
        <p:txBody>
          <a:bodyPr>
            <a:normAutofit/>
          </a:bodyPr>
          <a:lstStyle/>
          <a:p>
            <a:pPr marL="650890" indent="-552968">
              <a:spcAft>
                <a:spcPts val="1633"/>
              </a:spcAft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ru-RU" altLang="ru-RU" sz="2177" b="1" dirty="0"/>
              <a:t>Определение</a:t>
            </a:r>
            <a:r>
              <a:rPr lang="ru-RU" altLang="ru-RU" sz="2177" dirty="0"/>
              <a:t>. Дерево называется </a:t>
            </a:r>
            <a:r>
              <a:rPr lang="ru-RU" altLang="ru-RU" sz="2177" b="1" dirty="0"/>
              <a:t>идеально сбалансированным</a:t>
            </a:r>
            <a:r>
              <a:rPr lang="ru-RU" altLang="ru-RU" sz="2177" dirty="0"/>
              <a:t>, если для каждой вершины количество вершин в левом и правом поддеревьях отличается не более, чем на 1.</a:t>
            </a:r>
          </a:p>
          <a:p>
            <a:pPr marL="650890" indent="-552968">
              <a:spcAft>
                <a:spcPts val="1633"/>
              </a:spcAft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ru-RU" altLang="ru-RU" sz="2177" dirty="0"/>
              <a:t>Если </a:t>
            </a:r>
            <a:r>
              <a:rPr lang="ru-RU" altLang="ru-RU" sz="2177" b="1" dirty="0"/>
              <a:t>дерево поиска</a:t>
            </a:r>
            <a:r>
              <a:rPr lang="ru-RU" altLang="ru-RU" sz="2177" dirty="0"/>
              <a:t> близко к сбалансированному, то даже </a:t>
            </a:r>
            <a:r>
              <a:rPr lang="ru-RU" altLang="ru-RU" sz="2177" b="1" dirty="0"/>
              <a:t>в худшем случае </a:t>
            </a:r>
            <a:r>
              <a:rPr lang="ru-RU" altLang="ru-RU" sz="2177" dirty="0"/>
              <a:t>за время порядка O(log</a:t>
            </a:r>
            <a:r>
              <a:rPr lang="ru-RU" sz="2400" baseline="-25000" dirty="0"/>
              <a:t>2</a:t>
            </a:r>
            <a:r>
              <a:rPr lang="ru-RU" altLang="ru-RU" sz="2177" dirty="0"/>
              <a:t>n) в нем можно:</a:t>
            </a:r>
          </a:p>
          <a:p>
            <a:pPr marL="650890" indent="-552968">
              <a:spcAft>
                <a:spcPts val="1633"/>
              </a:spcAft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ru-RU" altLang="ru-RU" sz="2177" b="1" dirty="0"/>
              <a:t>Найти</a:t>
            </a:r>
            <a:r>
              <a:rPr lang="ru-RU" altLang="ru-RU" sz="2177" dirty="0"/>
              <a:t> вершину (узел) с заданным значением или выяснить, что такой вершины нет. </a:t>
            </a:r>
          </a:p>
          <a:p>
            <a:pPr marL="650890" indent="-552968">
              <a:spcAft>
                <a:spcPts val="1633"/>
              </a:spcAft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ru-RU" altLang="ru-RU" sz="2177" b="1" dirty="0"/>
              <a:t>Включить (добавить)</a:t>
            </a:r>
            <a:r>
              <a:rPr lang="ru-RU" altLang="ru-RU" sz="2177" dirty="0"/>
              <a:t> новую вершину. </a:t>
            </a:r>
          </a:p>
          <a:p>
            <a:pPr marL="650890" indent="-552968">
              <a:spcAft>
                <a:spcPts val="1633"/>
              </a:spcAft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ru-RU" altLang="ru-RU" sz="2177" b="1" dirty="0"/>
              <a:t>Исключить (удалить)</a:t>
            </a:r>
            <a:r>
              <a:rPr lang="ru-RU" altLang="ru-RU" sz="2177" dirty="0"/>
              <a:t> вершину. </a:t>
            </a:r>
          </a:p>
        </p:txBody>
      </p:sp>
      <p:pic>
        <p:nvPicPr>
          <p:cNvPr id="5" name="Picture 60" descr="TYPLOO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913" y="6154737"/>
            <a:ext cx="827087" cy="70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86530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1194</TotalTime>
  <Words>2357</Words>
  <Application>Microsoft Office PowerPoint</Application>
  <PresentationFormat>On-screen Show (4:3)</PresentationFormat>
  <Paragraphs>283</Paragraphs>
  <Slides>53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1" baseType="lpstr">
      <vt:lpstr>Arial</vt:lpstr>
      <vt:lpstr>Calibri</vt:lpstr>
      <vt:lpstr>Cambria</vt:lpstr>
      <vt:lpstr>Cambria Math</vt:lpstr>
      <vt:lpstr>Times New Roman</vt:lpstr>
      <vt:lpstr>Verdana</vt:lpstr>
      <vt:lpstr>Wingdings</vt:lpstr>
      <vt:lpstr>Тема Office</vt:lpstr>
      <vt:lpstr> АВЛ-деревья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Идеально cбалансированные деревья</vt:lpstr>
      <vt:lpstr>Идеально cбалансированные деревья</vt:lpstr>
      <vt:lpstr>АВЛ-деревья (AVL‑деревья)</vt:lpstr>
      <vt:lpstr>Сбалансированные деревья. АВЛ-деревья</vt:lpstr>
      <vt:lpstr>Сбалансированные деревья. АВЛ-деревья</vt:lpstr>
      <vt:lpstr>АВЛ-деревья</vt:lpstr>
      <vt:lpstr>PowerPoint Presentation</vt:lpstr>
      <vt:lpstr>АВЛ-деревья (AVL‑деревья)</vt:lpstr>
      <vt:lpstr>Какое дерево является АВЛ-деревом?</vt:lpstr>
      <vt:lpstr>«Плохие» АВЛ-деревья</vt:lpstr>
      <vt:lpstr>PowerPoint Presentation</vt:lpstr>
      <vt:lpstr>Перестроение АВЛ-дерева  </vt:lpstr>
      <vt:lpstr>PowerPoint Presentation</vt:lpstr>
      <vt:lpstr>PowerPoint Presentation</vt:lpstr>
      <vt:lpstr>Задачи при перестроении АВЛ-дерева</vt:lpstr>
      <vt:lpstr>PowerPoint Presentation</vt:lpstr>
      <vt:lpstr>Добавление узла к AVL-дереву</vt:lpstr>
      <vt:lpstr>PowerPoint Presentation</vt:lpstr>
      <vt:lpstr>Пример RR-поворота</vt:lpstr>
      <vt:lpstr>PowerPoint Presentation</vt:lpstr>
      <vt:lpstr>Пример RL-поворота</vt:lpstr>
      <vt:lpstr>Вставка узлов в АВЛ-дерево</vt:lpstr>
      <vt:lpstr>Удаление узла из АВЛ‑дерева</vt:lpstr>
      <vt:lpstr>Удаление узлов из АВЛ‑дерева</vt:lpstr>
      <vt:lpstr>Определение</vt:lpstr>
      <vt:lpstr>Свойства красно-черного дерева</vt:lpstr>
      <vt:lpstr>Пример красно-черного дерева</vt:lpstr>
      <vt:lpstr>Добавление элемента / Add (key, value)</vt:lpstr>
      <vt:lpstr>Какие свойства красно-черного дерева могут быть   нарушены после вставки нового узла (красного цвета)?</vt:lpstr>
      <vt:lpstr>    Восстановление красно-черного дерева</vt:lpstr>
      <vt:lpstr>  Восстановление красно-черного дерева Случай 1</vt:lpstr>
      <vt:lpstr>  Восстановление красно-черного дерева Случай 1</vt:lpstr>
      <vt:lpstr>  Восстановление красно-черного дерева Случай 2</vt:lpstr>
      <vt:lpstr>Восстановление красно-черного дерева Случай 2</vt:lpstr>
      <vt:lpstr>Левый поворот дерева (left rotation)</vt:lpstr>
      <vt:lpstr>  Восстановление красно-черного дерева Случай 3</vt:lpstr>
      <vt:lpstr>  Восстановление красно-черного дерева Случай 3</vt:lpstr>
      <vt:lpstr>Правый поворот дерева (right rotation)</vt:lpstr>
      <vt:lpstr>  Восстановление красно-черного дерева</vt:lpstr>
      <vt:lpstr>              Возникновение термина</vt:lpstr>
      <vt:lpstr>Использование</vt:lpstr>
      <vt:lpstr>Сложность</vt:lpstr>
      <vt:lpstr>Сравнение с АВЛ деревом</vt:lpstr>
      <vt:lpstr>PowerPoint Presentation</vt:lpstr>
      <vt:lpstr>PowerPoint Presentation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Дарья</dc:creator>
  <cp:lastModifiedBy>Vladimir</cp:lastModifiedBy>
  <cp:revision>131</cp:revision>
  <dcterms:created xsi:type="dcterms:W3CDTF">2012-11-10T16:42:14Z</dcterms:created>
  <dcterms:modified xsi:type="dcterms:W3CDTF">2023-11-21T09:21:55Z</dcterms:modified>
</cp:coreProperties>
</file>