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59"/>
  </p:notesMasterIdLst>
  <p:sldIdLst>
    <p:sldId id="330" r:id="rId5"/>
    <p:sldId id="332" r:id="rId6"/>
    <p:sldId id="433" r:id="rId7"/>
    <p:sldId id="432" r:id="rId8"/>
    <p:sldId id="461" r:id="rId9"/>
    <p:sldId id="404" r:id="rId10"/>
    <p:sldId id="403" r:id="rId11"/>
    <p:sldId id="411" r:id="rId12"/>
    <p:sldId id="462" r:id="rId13"/>
    <p:sldId id="414" r:id="rId14"/>
    <p:sldId id="463" r:id="rId15"/>
    <p:sldId id="464" r:id="rId16"/>
    <p:sldId id="415" r:id="rId17"/>
    <p:sldId id="417" r:id="rId18"/>
    <p:sldId id="465" r:id="rId19"/>
    <p:sldId id="416" r:id="rId20"/>
    <p:sldId id="466" r:id="rId21"/>
    <p:sldId id="418" r:id="rId22"/>
    <p:sldId id="467" r:id="rId23"/>
    <p:sldId id="419" r:id="rId24"/>
    <p:sldId id="425" r:id="rId25"/>
    <p:sldId id="427" r:id="rId26"/>
    <p:sldId id="468" r:id="rId27"/>
    <p:sldId id="434" r:id="rId28"/>
    <p:sldId id="469" r:id="rId29"/>
    <p:sldId id="438" r:id="rId30"/>
    <p:sldId id="436" r:id="rId31"/>
    <p:sldId id="435" r:id="rId32"/>
    <p:sldId id="437" r:id="rId33"/>
    <p:sldId id="458" r:id="rId34"/>
    <p:sldId id="445" r:id="rId35"/>
    <p:sldId id="439" r:id="rId36"/>
    <p:sldId id="470" r:id="rId37"/>
    <p:sldId id="440" r:id="rId38"/>
    <p:sldId id="441" r:id="rId39"/>
    <p:sldId id="442" r:id="rId40"/>
    <p:sldId id="443" r:id="rId41"/>
    <p:sldId id="444" r:id="rId42"/>
    <p:sldId id="459" r:id="rId43"/>
    <p:sldId id="446" r:id="rId44"/>
    <p:sldId id="455" r:id="rId45"/>
    <p:sldId id="447" r:id="rId46"/>
    <p:sldId id="471" r:id="rId47"/>
    <p:sldId id="448" r:id="rId48"/>
    <p:sldId id="450" r:id="rId49"/>
    <p:sldId id="451" r:id="rId50"/>
    <p:sldId id="453" r:id="rId51"/>
    <p:sldId id="452" r:id="rId52"/>
    <p:sldId id="454" r:id="rId53"/>
    <p:sldId id="457" r:id="rId54"/>
    <p:sldId id="456" r:id="rId55"/>
    <p:sldId id="473" r:id="rId56"/>
    <p:sldId id="475" r:id="rId57"/>
    <p:sldId id="476" r:id="rId58"/>
  </p:sldIdLst>
  <p:sldSz cx="12192000" cy="6858000"/>
  <p:notesSz cx="6858000" cy="9144000"/>
  <p:custDataLst>
    <p:tags r:id="rId6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710" userDrawn="1">
          <p15:clr>
            <a:srgbClr val="A4A3A4"/>
          </p15:clr>
        </p15:guide>
        <p15:guide id="3" orient="horz" pos="1298" userDrawn="1">
          <p15:clr>
            <a:srgbClr val="A4A3A4"/>
          </p15:clr>
        </p15:guide>
        <p15:guide id="4" pos="4974" userDrawn="1">
          <p15:clr>
            <a:srgbClr val="A4A3A4"/>
          </p15:clr>
        </p15:guide>
        <p15:guide id="5" pos="7015" userDrawn="1">
          <p15:clr>
            <a:srgbClr val="A4A3A4"/>
          </p15:clr>
        </p15:guide>
        <p15:guide id="6" orient="horz" pos="2251" userDrawn="1">
          <p15:clr>
            <a:srgbClr val="A4A3A4"/>
          </p15:clr>
        </p15:guide>
        <p15:guide id="7" orient="horz" pos="3612" userDrawn="1">
          <p15:clr>
            <a:srgbClr val="A4A3A4"/>
          </p15:clr>
        </p15:guide>
        <p15:guide id="8" orient="horz" pos="3158" userDrawn="1">
          <p15:clr>
            <a:srgbClr val="A4A3A4"/>
          </p15:clr>
        </p15:guide>
        <p15:guide id="9" orient="horz" pos="70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1"/>
    <a:srgbClr val="3D4ED7"/>
    <a:srgbClr val="FF55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85270" autoAdjust="0"/>
  </p:normalViewPr>
  <p:slideViewPr>
    <p:cSldViewPr>
      <p:cViewPr varScale="1">
        <p:scale>
          <a:sx n="93" d="100"/>
          <a:sy n="93" d="100"/>
        </p:scale>
        <p:origin x="1026" y="96"/>
      </p:cViewPr>
      <p:guideLst>
        <p:guide orient="horz" pos="2432"/>
        <p:guide pos="710"/>
        <p:guide orient="horz" pos="1298"/>
        <p:guide pos="4974"/>
        <p:guide pos="7015"/>
        <p:guide orient="horz" pos="2251"/>
        <p:guide orient="horz" pos="3612"/>
        <p:guide orient="horz" pos="3158"/>
        <p:guide orient="horz" pos="709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gs" Target="tags/tag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213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55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971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491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394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167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32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83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313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932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235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123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926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644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232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842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1325–1400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5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260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975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874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795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76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Комбинаторика тесно связана с теорией вероятностей, теорией графов, теорией чисел, теорией групп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…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823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3416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0851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6127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813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7562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374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1112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848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36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206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041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3791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4421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7104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262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0088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9251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6780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083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41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322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426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680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69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1962" y="1152306"/>
            <a:ext cx="9994351" cy="30096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Основные комбинаторные принципы</a:t>
            </a:r>
          </a:p>
        </p:txBody>
      </p:sp>
    </p:spTree>
    <p:extLst>
      <p:ext uri="{BB962C8B-B14F-4D97-AF65-F5344CB8AC3E}">
        <p14:creationId xmlns:p14="http://schemas.microsoft.com/office/powerpoint/2010/main" val="265587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323" y="1143634"/>
            <a:ext cx="4104456" cy="80461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Размещения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1537" y="2075308"/>
                <a:ext cx="675468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Имеются предметы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различных видов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Из них составляют всевозможные расстановки длины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Например,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расстановка длины 4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537" y="2075308"/>
                <a:ext cx="6754688" cy="2677656"/>
              </a:xfrm>
              <a:prstGeom prst="rect">
                <a:avLst/>
              </a:prstGeom>
              <a:blipFill>
                <a:blip r:embed="rId3"/>
                <a:stretch>
                  <a:fillRect l="-1805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D94DC30-4319-4240-84B9-A7A7860CD26C}"/>
              </a:ext>
            </a:extLst>
          </p:cNvPr>
          <p:cNvGrpSpPr/>
          <p:nvPr/>
        </p:nvGrpSpPr>
        <p:grpSpPr>
          <a:xfrm>
            <a:off x="8424011" y="1559219"/>
            <a:ext cx="2711098" cy="4879602"/>
            <a:chOff x="8339365" y="1498442"/>
            <a:chExt cx="2711098" cy="4879602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CB85EAA-813F-4C41-8DE8-1F9241C2038B}"/>
                </a:ext>
              </a:extLst>
            </p:cNvPr>
            <p:cNvSpPr/>
            <p:nvPr/>
          </p:nvSpPr>
          <p:spPr>
            <a:xfrm>
              <a:off x="8339365" y="294570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926CAFFA-A569-4A57-A133-F8336143A738}"/>
                </a:ext>
              </a:extLst>
            </p:cNvPr>
            <p:cNvSpPr/>
            <p:nvPr/>
          </p:nvSpPr>
          <p:spPr>
            <a:xfrm>
              <a:off x="9059445" y="294435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CE6EC222-6836-42D3-AEE6-C198F21A50F8}"/>
                </a:ext>
              </a:extLst>
            </p:cNvPr>
            <p:cNvSpPr/>
            <p:nvPr/>
          </p:nvSpPr>
          <p:spPr>
            <a:xfrm>
              <a:off x="9780146" y="2945066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91AA95E3-D888-4D0D-8282-5B339584FD3B}"/>
                </a:ext>
              </a:extLst>
            </p:cNvPr>
            <p:cNvSpPr/>
            <p:nvPr/>
          </p:nvSpPr>
          <p:spPr>
            <a:xfrm>
              <a:off x="10500226" y="294621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902ECE2-5F74-4E85-88A3-3C09DF2BEF5E}"/>
                </a:ext>
              </a:extLst>
            </p:cNvPr>
            <p:cNvSpPr/>
            <p:nvPr/>
          </p:nvSpPr>
          <p:spPr>
            <a:xfrm>
              <a:off x="8340111" y="222367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3964869F-D26B-4C06-8851-8F990FFE8997}"/>
                </a:ext>
              </a:extLst>
            </p:cNvPr>
            <p:cNvSpPr/>
            <p:nvPr/>
          </p:nvSpPr>
          <p:spPr>
            <a:xfrm>
              <a:off x="9060191" y="222232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0D487822-9E96-4E95-8C4B-7FE043DC9A57}"/>
                </a:ext>
              </a:extLst>
            </p:cNvPr>
            <p:cNvSpPr/>
            <p:nvPr/>
          </p:nvSpPr>
          <p:spPr>
            <a:xfrm>
              <a:off x="9780892" y="222303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97CC27EA-4730-4B8D-AB8B-4F6C765D4044}"/>
                </a:ext>
              </a:extLst>
            </p:cNvPr>
            <p:cNvSpPr/>
            <p:nvPr/>
          </p:nvSpPr>
          <p:spPr>
            <a:xfrm>
              <a:off x="10500972" y="222418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FFEED1F2-B169-43A9-9537-D8303936688A}"/>
                </a:ext>
              </a:extLst>
            </p:cNvPr>
            <p:cNvSpPr/>
            <p:nvPr/>
          </p:nvSpPr>
          <p:spPr>
            <a:xfrm>
              <a:off x="8339365" y="149978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3C5D6147-27AC-4C03-8A95-6D4D5FE5CA64}"/>
                </a:ext>
              </a:extLst>
            </p:cNvPr>
            <p:cNvSpPr/>
            <p:nvPr/>
          </p:nvSpPr>
          <p:spPr>
            <a:xfrm>
              <a:off x="9059445" y="1498442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D9437E65-DADB-4EA7-9A30-7061F617CE9D}"/>
                </a:ext>
              </a:extLst>
            </p:cNvPr>
            <p:cNvSpPr/>
            <p:nvPr/>
          </p:nvSpPr>
          <p:spPr>
            <a:xfrm>
              <a:off x="9780146" y="1499151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39496F82-2DAA-4F34-867E-3A1C3D001B6F}"/>
                </a:ext>
              </a:extLst>
            </p:cNvPr>
            <p:cNvSpPr/>
            <p:nvPr/>
          </p:nvSpPr>
          <p:spPr>
            <a:xfrm>
              <a:off x="10500226" y="150029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CBF18605-D58D-48B7-B98D-1C6BD368429C}"/>
                </a:ext>
              </a:extLst>
            </p:cNvPr>
            <p:cNvSpPr/>
            <p:nvPr/>
          </p:nvSpPr>
          <p:spPr>
            <a:xfrm>
              <a:off x="8348856" y="583753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1D4960B5-0DA0-4BDD-8EDB-3011AF3B5D52}"/>
                </a:ext>
              </a:extLst>
            </p:cNvPr>
            <p:cNvSpPr/>
            <p:nvPr/>
          </p:nvSpPr>
          <p:spPr>
            <a:xfrm>
              <a:off x="9068936" y="583618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8518C844-707F-4519-92C1-54C09DFE0F45}"/>
                </a:ext>
              </a:extLst>
            </p:cNvPr>
            <p:cNvSpPr/>
            <p:nvPr/>
          </p:nvSpPr>
          <p:spPr>
            <a:xfrm>
              <a:off x="9789637" y="5836896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7BE4BFE3-CFA1-4B38-8C5D-E54EC0A2DB17}"/>
                </a:ext>
              </a:extLst>
            </p:cNvPr>
            <p:cNvSpPr/>
            <p:nvPr/>
          </p:nvSpPr>
          <p:spPr>
            <a:xfrm>
              <a:off x="10509717" y="583804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D5E41226-DF5F-4C2A-8BDD-E3444B4CFB57}"/>
                </a:ext>
              </a:extLst>
            </p:cNvPr>
            <p:cNvSpPr/>
            <p:nvPr/>
          </p:nvSpPr>
          <p:spPr>
            <a:xfrm>
              <a:off x="8349602" y="511550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E2F4D192-9A96-4F75-8AB4-D8219E94AAAE}"/>
                </a:ext>
              </a:extLst>
            </p:cNvPr>
            <p:cNvSpPr/>
            <p:nvPr/>
          </p:nvSpPr>
          <p:spPr>
            <a:xfrm>
              <a:off x="9069682" y="511415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9D94FBF9-7848-40A5-85B8-122C4C557F66}"/>
                </a:ext>
              </a:extLst>
            </p:cNvPr>
            <p:cNvSpPr/>
            <p:nvPr/>
          </p:nvSpPr>
          <p:spPr>
            <a:xfrm>
              <a:off x="9790383" y="511486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BE80D8D5-0E3B-4AEC-81F1-4E8C76DF4051}"/>
                </a:ext>
              </a:extLst>
            </p:cNvPr>
            <p:cNvSpPr/>
            <p:nvPr/>
          </p:nvSpPr>
          <p:spPr>
            <a:xfrm>
              <a:off x="10510463" y="511601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7F8AA002-4760-4BDB-ACE4-2D02DD047F1F}"/>
                </a:ext>
              </a:extLst>
            </p:cNvPr>
            <p:cNvSpPr/>
            <p:nvPr/>
          </p:nvSpPr>
          <p:spPr>
            <a:xfrm>
              <a:off x="8348856" y="439161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dirty="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7BE09FC5-2DDD-46C0-9DEE-BD646D934EF8}"/>
                </a:ext>
              </a:extLst>
            </p:cNvPr>
            <p:cNvSpPr/>
            <p:nvPr/>
          </p:nvSpPr>
          <p:spPr>
            <a:xfrm>
              <a:off x="9068936" y="4390272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EEEEA09A-AE74-4B09-8978-F9A19B324A30}"/>
                </a:ext>
              </a:extLst>
            </p:cNvPr>
            <p:cNvSpPr/>
            <p:nvPr/>
          </p:nvSpPr>
          <p:spPr>
            <a:xfrm>
              <a:off x="9789637" y="4390981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E8F01916-37A4-46C1-AA1F-6AE9EA182705}"/>
                </a:ext>
              </a:extLst>
            </p:cNvPr>
            <p:cNvSpPr/>
            <p:nvPr/>
          </p:nvSpPr>
          <p:spPr>
            <a:xfrm>
              <a:off x="10509717" y="439212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907FD431-F76C-4D27-876C-1B60DB92A889}"/>
                </a:ext>
              </a:extLst>
            </p:cNvPr>
            <p:cNvSpPr/>
            <p:nvPr/>
          </p:nvSpPr>
          <p:spPr>
            <a:xfrm>
              <a:off x="10509717" y="366361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ru-RU" dirty="0">
                <a:solidFill>
                  <a:prstClr val="white"/>
                </a:solidFill>
              </a:endParaRPr>
            </a:p>
          </p:txBody>
        </p:sp>
        <p:grpSp>
          <p:nvGrpSpPr>
            <p:cNvPr id="48" name="Группа 47">
              <a:extLst>
                <a:ext uri="{FF2B5EF4-FFF2-40B4-BE49-F238E27FC236}">
                  <a16:creationId xmlns:a16="http://schemas.microsoft.com/office/drawing/2014/main" id="{C242F418-9FA9-422C-9EB2-945856BE58B0}"/>
                </a:ext>
              </a:extLst>
            </p:cNvPr>
            <p:cNvGrpSpPr/>
            <p:nvPr/>
          </p:nvGrpSpPr>
          <p:grpSpPr>
            <a:xfrm>
              <a:off x="8348856" y="3663105"/>
              <a:ext cx="540000" cy="540000"/>
              <a:chOff x="8340869" y="2899174"/>
              <a:chExt cx="540000" cy="540000"/>
            </a:xfrm>
          </p:grpSpPr>
          <p:sp>
            <p:nvSpPr>
              <p:cNvPr id="49" name="Овал 48">
                <a:extLst>
                  <a:ext uri="{FF2B5EF4-FFF2-40B4-BE49-F238E27FC236}">
                    <a16:creationId xmlns:a16="http://schemas.microsoft.com/office/drawing/2014/main" id="{21EE58CC-FED1-4204-A45A-47D659F711C0}"/>
                  </a:ext>
                </a:extLst>
              </p:cNvPr>
              <p:cNvSpPr/>
              <p:nvPr/>
            </p:nvSpPr>
            <p:spPr>
              <a:xfrm>
                <a:off x="8340869" y="2899174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Овал 49">
                <a:extLst>
                  <a:ext uri="{FF2B5EF4-FFF2-40B4-BE49-F238E27FC236}">
                    <a16:creationId xmlns:a16="http://schemas.microsoft.com/office/drawing/2014/main" id="{08CF77F7-E0D7-409B-BCFF-69B30C432337}"/>
                  </a:ext>
                </a:extLst>
              </p:cNvPr>
              <p:cNvSpPr/>
              <p:nvPr/>
            </p:nvSpPr>
            <p:spPr>
              <a:xfrm>
                <a:off x="857455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D96EF867-148F-4149-B610-847D897F17AF}"/>
                </a:ext>
              </a:extLst>
            </p:cNvPr>
            <p:cNvGrpSpPr/>
            <p:nvPr/>
          </p:nvGrpSpPr>
          <p:grpSpPr>
            <a:xfrm>
              <a:off x="9068190" y="3652931"/>
              <a:ext cx="540000" cy="540000"/>
              <a:chOff x="9060949" y="2881396"/>
              <a:chExt cx="540000" cy="540000"/>
            </a:xfrm>
          </p:grpSpPr>
          <p:sp>
            <p:nvSpPr>
              <p:cNvPr id="52" name="Овал 51">
                <a:extLst>
                  <a:ext uri="{FF2B5EF4-FFF2-40B4-BE49-F238E27FC236}">
                    <a16:creationId xmlns:a16="http://schemas.microsoft.com/office/drawing/2014/main" id="{E0379DAE-A631-49DB-A37D-248FF9A896ED}"/>
                  </a:ext>
                </a:extLst>
              </p:cNvPr>
              <p:cNvSpPr/>
              <p:nvPr/>
            </p:nvSpPr>
            <p:spPr>
              <a:xfrm>
                <a:off x="9060949" y="288139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Овал 52">
                <a:extLst>
                  <a:ext uri="{FF2B5EF4-FFF2-40B4-BE49-F238E27FC236}">
                    <a16:creationId xmlns:a16="http://schemas.microsoft.com/office/drawing/2014/main" id="{A9F48E79-9C83-488B-A8F8-B4C719F1F6B2}"/>
                  </a:ext>
                </a:extLst>
              </p:cNvPr>
              <p:cNvSpPr/>
              <p:nvPr/>
            </p:nvSpPr>
            <p:spPr>
              <a:xfrm>
                <a:off x="9295259" y="319654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54" name="Группа 53">
              <a:extLst>
                <a:ext uri="{FF2B5EF4-FFF2-40B4-BE49-F238E27FC236}">
                  <a16:creationId xmlns:a16="http://schemas.microsoft.com/office/drawing/2014/main" id="{A6404BB7-63BE-4154-95B3-ACD8885FE6AD}"/>
                </a:ext>
              </a:extLst>
            </p:cNvPr>
            <p:cNvGrpSpPr/>
            <p:nvPr/>
          </p:nvGrpSpPr>
          <p:grpSpPr>
            <a:xfrm>
              <a:off x="9789637" y="3662467"/>
              <a:ext cx="540000" cy="540000"/>
              <a:chOff x="9781650" y="2898536"/>
              <a:chExt cx="540000" cy="540000"/>
            </a:xfrm>
          </p:grpSpPr>
          <p:sp>
            <p:nvSpPr>
              <p:cNvPr id="55" name="Овал 54">
                <a:extLst>
                  <a:ext uri="{FF2B5EF4-FFF2-40B4-BE49-F238E27FC236}">
                    <a16:creationId xmlns:a16="http://schemas.microsoft.com/office/drawing/2014/main" id="{3DAA7E66-8E24-4196-AF73-6B25712214AD}"/>
                  </a:ext>
                </a:extLst>
              </p:cNvPr>
              <p:cNvSpPr/>
              <p:nvPr/>
            </p:nvSpPr>
            <p:spPr>
              <a:xfrm>
                <a:off x="9781650" y="289853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Овал 55">
                <a:extLst>
                  <a:ext uri="{FF2B5EF4-FFF2-40B4-BE49-F238E27FC236}">
                    <a16:creationId xmlns:a16="http://schemas.microsoft.com/office/drawing/2014/main" id="{99F2755D-9BA3-4079-ABC3-30897BAE1E7C}"/>
                  </a:ext>
                </a:extLst>
              </p:cNvPr>
              <p:cNvSpPr/>
              <p:nvPr/>
            </p:nvSpPr>
            <p:spPr>
              <a:xfrm>
                <a:off x="1001533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385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323" y="1143634"/>
            <a:ext cx="4104456" cy="80461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Размещения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1537" y="2075308"/>
            <a:ext cx="6754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Две расстановки считаются различными, если они отличаются видом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входящих в них элементов или порядком их в расстановке.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58EDFF5-B81F-4432-A328-02D20E7440FE}"/>
              </a:ext>
            </a:extLst>
          </p:cNvPr>
          <p:cNvGrpSpPr/>
          <p:nvPr/>
        </p:nvGrpSpPr>
        <p:grpSpPr>
          <a:xfrm>
            <a:off x="8350397" y="2153836"/>
            <a:ext cx="2700861" cy="2725598"/>
            <a:chOff x="8340123" y="2175798"/>
            <a:chExt cx="2700861" cy="2725598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4541047-A857-4528-8303-A7BBCB6CCFCA}"/>
                </a:ext>
              </a:extLst>
            </p:cNvPr>
            <p:cNvSpPr/>
            <p:nvPr/>
          </p:nvSpPr>
          <p:spPr>
            <a:xfrm>
              <a:off x="8340123" y="3621713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55A1D71-6D44-4B18-9081-8C0E602F6B6C}"/>
                </a:ext>
              </a:extLst>
            </p:cNvPr>
            <p:cNvSpPr/>
            <p:nvPr/>
          </p:nvSpPr>
          <p:spPr>
            <a:xfrm>
              <a:off x="9060203" y="3621713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B33B90DA-B62C-41FD-A88B-22A02A136122}"/>
                </a:ext>
              </a:extLst>
            </p:cNvPr>
            <p:cNvSpPr/>
            <p:nvPr/>
          </p:nvSpPr>
          <p:spPr>
            <a:xfrm>
              <a:off x="9780904" y="3621713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B3CC8429-9F3D-47D8-B924-50E01D57362A}"/>
                </a:ext>
              </a:extLst>
            </p:cNvPr>
            <p:cNvSpPr/>
            <p:nvPr/>
          </p:nvSpPr>
          <p:spPr>
            <a:xfrm>
              <a:off x="10500984" y="3621713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255DF9A-3305-4F1E-BD01-D972395F7F24}"/>
                </a:ext>
              </a:extLst>
            </p:cNvPr>
            <p:cNvSpPr/>
            <p:nvPr/>
          </p:nvSpPr>
          <p:spPr>
            <a:xfrm>
              <a:off x="10500984" y="289968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93134B96-4A20-4D3F-8BDE-CFC05372452D}"/>
                </a:ext>
              </a:extLst>
            </p:cNvPr>
            <p:cNvSpPr/>
            <p:nvPr/>
          </p:nvSpPr>
          <p:spPr>
            <a:xfrm>
              <a:off x="8340123" y="217579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7C8614F2-B24B-408E-9166-7AD8763CC8FE}"/>
                </a:ext>
              </a:extLst>
            </p:cNvPr>
            <p:cNvSpPr/>
            <p:nvPr/>
          </p:nvSpPr>
          <p:spPr>
            <a:xfrm>
              <a:off x="9060203" y="217579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0BE6D658-A1DA-4B95-A6AD-2F647B51AE35}"/>
                </a:ext>
              </a:extLst>
            </p:cNvPr>
            <p:cNvSpPr/>
            <p:nvPr/>
          </p:nvSpPr>
          <p:spPr>
            <a:xfrm>
              <a:off x="9780904" y="217579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28556F83-1406-431C-B699-108D1DB4D7E5}"/>
                </a:ext>
              </a:extLst>
            </p:cNvPr>
            <p:cNvSpPr/>
            <p:nvPr/>
          </p:nvSpPr>
          <p:spPr>
            <a:xfrm>
              <a:off x="10500984" y="217579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7066F6C7-301B-48F3-81E3-895A4B524296}"/>
                </a:ext>
              </a:extLst>
            </p:cNvPr>
            <p:cNvGrpSpPr/>
            <p:nvPr/>
          </p:nvGrpSpPr>
          <p:grpSpPr>
            <a:xfrm>
              <a:off x="8340123" y="2899684"/>
              <a:ext cx="540000" cy="540000"/>
              <a:chOff x="8340869" y="2899174"/>
              <a:chExt cx="540000" cy="540000"/>
            </a:xfrm>
          </p:grpSpPr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id="{E223B34A-E708-44C0-984D-0FC0F3A4EADD}"/>
                  </a:ext>
                </a:extLst>
              </p:cNvPr>
              <p:cNvSpPr/>
              <p:nvPr/>
            </p:nvSpPr>
            <p:spPr>
              <a:xfrm>
                <a:off x="8340869" y="2899174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DE54EE82-D244-4DA4-AE72-069847576F20}"/>
                  </a:ext>
                </a:extLst>
              </p:cNvPr>
              <p:cNvSpPr/>
              <p:nvPr/>
            </p:nvSpPr>
            <p:spPr>
              <a:xfrm>
                <a:off x="857455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22FC3ABA-E12A-484F-8099-2A4826CFAEF5}"/>
                </a:ext>
              </a:extLst>
            </p:cNvPr>
            <p:cNvGrpSpPr/>
            <p:nvPr/>
          </p:nvGrpSpPr>
          <p:grpSpPr>
            <a:xfrm>
              <a:off x="9060203" y="2899684"/>
              <a:ext cx="540000" cy="540000"/>
              <a:chOff x="9060949" y="2881396"/>
              <a:chExt cx="540000" cy="540000"/>
            </a:xfrm>
          </p:grpSpPr>
          <p:sp>
            <p:nvSpPr>
              <p:cNvPr id="11" name="Овал 10">
                <a:extLst>
                  <a:ext uri="{FF2B5EF4-FFF2-40B4-BE49-F238E27FC236}">
                    <a16:creationId xmlns:a16="http://schemas.microsoft.com/office/drawing/2014/main" id="{6063BF29-FC2F-47BF-9324-67A649160F46}"/>
                  </a:ext>
                </a:extLst>
              </p:cNvPr>
              <p:cNvSpPr/>
              <p:nvPr/>
            </p:nvSpPr>
            <p:spPr>
              <a:xfrm>
                <a:off x="9060949" y="288139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064C5B85-AFC2-44E9-B58C-B8FDB406C909}"/>
                  </a:ext>
                </a:extLst>
              </p:cNvPr>
              <p:cNvSpPr/>
              <p:nvPr/>
            </p:nvSpPr>
            <p:spPr>
              <a:xfrm>
                <a:off x="9295259" y="319654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19373DB6-0980-427E-B051-7F2C2B5DE28D}"/>
                </a:ext>
              </a:extLst>
            </p:cNvPr>
            <p:cNvGrpSpPr/>
            <p:nvPr/>
          </p:nvGrpSpPr>
          <p:grpSpPr>
            <a:xfrm>
              <a:off x="9780904" y="2899684"/>
              <a:ext cx="540000" cy="540000"/>
              <a:chOff x="9781650" y="2898536"/>
              <a:chExt cx="540000" cy="540000"/>
            </a:xfrm>
          </p:grpSpPr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E88C2983-762B-4817-9D35-8FDC8234A412}"/>
                  </a:ext>
                </a:extLst>
              </p:cNvPr>
              <p:cNvSpPr/>
              <p:nvPr/>
            </p:nvSpPr>
            <p:spPr>
              <a:xfrm>
                <a:off x="9781650" y="289853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Овал 19">
                <a:extLst>
                  <a:ext uri="{FF2B5EF4-FFF2-40B4-BE49-F238E27FC236}">
                    <a16:creationId xmlns:a16="http://schemas.microsoft.com/office/drawing/2014/main" id="{184533C3-9FE5-436E-9603-F6A62A72B0A7}"/>
                  </a:ext>
                </a:extLst>
              </p:cNvPr>
              <p:cNvSpPr/>
              <p:nvPr/>
            </p:nvSpPr>
            <p:spPr>
              <a:xfrm>
                <a:off x="1001533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862D771C-1A76-444C-8900-E60A1441D13E}"/>
                </a:ext>
              </a:extLst>
            </p:cNvPr>
            <p:cNvSpPr/>
            <p:nvPr/>
          </p:nvSpPr>
          <p:spPr>
            <a:xfrm>
              <a:off x="10500984" y="4361396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ru-RU" dirty="0">
                <a:solidFill>
                  <a:prstClr val="white"/>
                </a:solidFill>
              </a:endParaRPr>
            </a:p>
          </p:txBody>
        </p:sp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21165F2A-FA14-4370-99A7-B99449B13078}"/>
                </a:ext>
              </a:extLst>
            </p:cNvPr>
            <p:cNvGrpSpPr/>
            <p:nvPr/>
          </p:nvGrpSpPr>
          <p:grpSpPr>
            <a:xfrm>
              <a:off x="8340123" y="4361396"/>
              <a:ext cx="540000" cy="540000"/>
              <a:chOff x="8340869" y="2899174"/>
              <a:chExt cx="540000" cy="540000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60682B2F-ECFF-4443-9BFA-8CCCE7A65B00}"/>
                  </a:ext>
                </a:extLst>
              </p:cNvPr>
              <p:cNvSpPr/>
              <p:nvPr/>
            </p:nvSpPr>
            <p:spPr>
              <a:xfrm>
                <a:off x="8340869" y="2899174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Овал 27">
                <a:extLst>
                  <a:ext uri="{FF2B5EF4-FFF2-40B4-BE49-F238E27FC236}">
                    <a16:creationId xmlns:a16="http://schemas.microsoft.com/office/drawing/2014/main" id="{1E247D4A-2B72-43FD-A7FD-C316F5A1B598}"/>
                  </a:ext>
                </a:extLst>
              </p:cNvPr>
              <p:cNvSpPr/>
              <p:nvPr/>
            </p:nvSpPr>
            <p:spPr>
              <a:xfrm>
                <a:off x="857455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91AB58FE-DB1D-4366-B1DC-EE607AAC6BFC}"/>
                </a:ext>
              </a:extLst>
            </p:cNvPr>
            <p:cNvGrpSpPr/>
            <p:nvPr/>
          </p:nvGrpSpPr>
          <p:grpSpPr>
            <a:xfrm>
              <a:off x="9060203" y="4361396"/>
              <a:ext cx="540000" cy="540000"/>
              <a:chOff x="9060949" y="2881396"/>
              <a:chExt cx="540000" cy="540000"/>
            </a:xfrm>
          </p:grpSpPr>
          <p:sp>
            <p:nvSpPr>
              <p:cNvPr id="30" name="Овал 29">
                <a:extLst>
                  <a:ext uri="{FF2B5EF4-FFF2-40B4-BE49-F238E27FC236}">
                    <a16:creationId xmlns:a16="http://schemas.microsoft.com/office/drawing/2014/main" id="{E589306F-67F2-43D4-A84F-A84B2E64BEA2}"/>
                  </a:ext>
                </a:extLst>
              </p:cNvPr>
              <p:cNvSpPr/>
              <p:nvPr/>
            </p:nvSpPr>
            <p:spPr>
              <a:xfrm>
                <a:off x="9060949" y="288139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Овал 30">
                <a:extLst>
                  <a:ext uri="{FF2B5EF4-FFF2-40B4-BE49-F238E27FC236}">
                    <a16:creationId xmlns:a16="http://schemas.microsoft.com/office/drawing/2014/main" id="{2310642D-2CBE-4B4B-82A7-4E05DEB5437B}"/>
                  </a:ext>
                </a:extLst>
              </p:cNvPr>
              <p:cNvSpPr/>
              <p:nvPr/>
            </p:nvSpPr>
            <p:spPr>
              <a:xfrm>
                <a:off x="9295259" y="319654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E5EB00B6-C32C-4C32-A7B7-0A0C5DAF711A}"/>
                </a:ext>
              </a:extLst>
            </p:cNvPr>
            <p:cNvGrpSpPr/>
            <p:nvPr/>
          </p:nvGrpSpPr>
          <p:grpSpPr>
            <a:xfrm>
              <a:off x="9780904" y="4361396"/>
              <a:ext cx="540000" cy="540000"/>
              <a:chOff x="9781650" y="2898536"/>
              <a:chExt cx="540000" cy="540000"/>
            </a:xfrm>
          </p:grpSpPr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E374D696-2964-4A85-8322-747287A6F4EF}"/>
                  </a:ext>
                </a:extLst>
              </p:cNvPr>
              <p:cNvSpPr/>
              <p:nvPr/>
            </p:nvSpPr>
            <p:spPr>
              <a:xfrm>
                <a:off x="9781650" y="289853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Овал 33">
                <a:extLst>
                  <a:ext uri="{FF2B5EF4-FFF2-40B4-BE49-F238E27FC236}">
                    <a16:creationId xmlns:a16="http://schemas.microsoft.com/office/drawing/2014/main" id="{0D2F1180-D9EB-4150-8EC9-141A5AAA1F09}"/>
                  </a:ext>
                </a:extLst>
              </p:cNvPr>
              <p:cNvSpPr/>
              <p:nvPr/>
            </p:nvSpPr>
            <p:spPr>
              <a:xfrm>
                <a:off x="1001533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78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323" y="1143634"/>
            <a:ext cx="4104456" cy="80461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Размещения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1537" y="2075308"/>
                <a:ext cx="6754688" cy="3130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Такие расстановки называются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b="1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размещениями без повторений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а их число обозначают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>
                  <a:latin typeface="Segoe UI" panose="020B0502040204020203" pitchFamily="34" charset="0"/>
                </a:endParaRPr>
              </a:p>
              <a:p>
                <a:endParaRPr lang="en-US" sz="2800" b="0" dirty="0">
                  <a:latin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4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=9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8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7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=3024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⋅…⋅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537" y="2075308"/>
                <a:ext cx="6754688" cy="3130216"/>
              </a:xfrm>
              <a:prstGeom prst="rect">
                <a:avLst/>
              </a:prstGeom>
              <a:blipFill>
                <a:blip r:embed="rId3"/>
                <a:stretch>
                  <a:fillRect l="-1805" t="-1946" r="-7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91621EF6-C3F2-429D-8C09-2DC673F0F879}"/>
              </a:ext>
            </a:extLst>
          </p:cNvPr>
          <p:cNvGrpSpPr/>
          <p:nvPr/>
        </p:nvGrpSpPr>
        <p:grpSpPr>
          <a:xfrm>
            <a:off x="8340123" y="2173941"/>
            <a:ext cx="2701607" cy="1987772"/>
            <a:chOff x="8340123" y="2173941"/>
            <a:chExt cx="2701607" cy="1987772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4541047-A857-4528-8303-A7BBCB6CCFCA}"/>
                </a:ext>
              </a:extLst>
            </p:cNvPr>
            <p:cNvSpPr/>
            <p:nvPr/>
          </p:nvSpPr>
          <p:spPr>
            <a:xfrm>
              <a:off x="8340123" y="3621203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55A1D71-6D44-4B18-9081-8C0E602F6B6C}"/>
                </a:ext>
              </a:extLst>
            </p:cNvPr>
            <p:cNvSpPr/>
            <p:nvPr/>
          </p:nvSpPr>
          <p:spPr>
            <a:xfrm>
              <a:off x="9060203" y="3619856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B33B90DA-B62C-41FD-A88B-22A02A136122}"/>
                </a:ext>
              </a:extLst>
            </p:cNvPr>
            <p:cNvSpPr/>
            <p:nvPr/>
          </p:nvSpPr>
          <p:spPr>
            <a:xfrm>
              <a:off x="9780904" y="362056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B3CC8429-9F3D-47D8-B924-50E01D57362A}"/>
                </a:ext>
              </a:extLst>
            </p:cNvPr>
            <p:cNvSpPr/>
            <p:nvPr/>
          </p:nvSpPr>
          <p:spPr>
            <a:xfrm>
              <a:off x="10500984" y="3621713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255DF9A-3305-4F1E-BD01-D972395F7F24}"/>
                </a:ext>
              </a:extLst>
            </p:cNvPr>
            <p:cNvSpPr/>
            <p:nvPr/>
          </p:nvSpPr>
          <p:spPr>
            <a:xfrm>
              <a:off x="10501730" y="289968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93134B96-4A20-4D3F-8BDE-CFC05372452D}"/>
                </a:ext>
              </a:extLst>
            </p:cNvPr>
            <p:cNvSpPr/>
            <p:nvPr/>
          </p:nvSpPr>
          <p:spPr>
            <a:xfrm>
              <a:off x="8340123" y="217528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7C8614F2-B24B-408E-9166-7AD8763CC8FE}"/>
                </a:ext>
              </a:extLst>
            </p:cNvPr>
            <p:cNvSpPr/>
            <p:nvPr/>
          </p:nvSpPr>
          <p:spPr>
            <a:xfrm>
              <a:off x="9060203" y="2173941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0BE6D658-A1DA-4B95-A6AD-2F647B51AE35}"/>
                </a:ext>
              </a:extLst>
            </p:cNvPr>
            <p:cNvSpPr/>
            <p:nvPr/>
          </p:nvSpPr>
          <p:spPr>
            <a:xfrm>
              <a:off x="9780904" y="2174650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28556F83-1406-431C-B699-108D1DB4D7E5}"/>
                </a:ext>
              </a:extLst>
            </p:cNvPr>
            <p:cNvSpPr/>
            <p:nvPr/>
          </p:nvSpPr>
          <p:spPr>
            <a:xfrm>
              <a:off x="10500984" y="217579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7066F6C7-301B-48F3-81E3-895A4B524296}"/>
                </a:ext>
              </a:extLst>
            </p:cNvPr>
            <p:cNvGrpSpPr/>
            <p:nvPr/>
          </p:nvGrpSpPr>
          <p:grpSpPr>
            <a:xfrm>
              <a:off x="8340869" y="2899174"/>
              <a:ext cx="540000" cy="540000"/>
              <a:chOff x="8340869" y="2899174"/>
              <a:chExt cx="540000" cy="540000"/>
            </a:xfrm>
          </p:grpSpPr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id="{E223B34A-E708-44C0-984D-0FC0F3A4EADD}"/>
                  </a:ext>
                </a:extLst>
              </p:cNvPr>
              <p:cNvSpPr/>
              <p:nvPr/>
            </p:nvSpPr>
            <p:spPr>
              <a:xfrm>
                <a:off x="8340869" y="2899174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Овал 3">
                <a:extLst>
                  <a:ext uri="{FF2B5EF4-FFF2-40B4-BE49-F238E27FC236}">
                    <a16:creationId xmlns:a16="http://schemas.microsoft.com/office/drawing/2014/main" id="{DE54EE82-D244-4DA4-AE72-069847576F20}"/>
                  </a:ext>
                </a:extLst>
              </p:cNvPr>
              <p:cNvSpPr/>
              <p:nvPr/>
            </p:nvSpPr>
            <p:spPr>
              <a:xfrm>
                <a:off x="857455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22FC3ABA-E12A-484F-8099-2A4826CFAEF5}"/>
                </a:ext>
              </a:extLst>
            </p:cNvPr>
            <p:cNvGrpSpPr/>
            <p:nvPr/>
          </p:nvGrpSpPr>
          <p:grpSpPr>
            <a:xfrm>
              <a:off x="9060203" y="2889000"/>
              <a:ext cx="540000" cy="540000"/>
              <a:chOff x="9060949" y="2881396"/>
              <a:chExt cx="540000" cy="540000"/>
            </a:xfrm>
          </p:grpSpPr>
          <p:sp>
            <p:nvSpPr>
              <p:cNvPr id="11" name="Овал 10">
                <a:extLst>
                  <a:ext uri="{FF2B5EF4-FFF2-40B4-BE49-F238E27FC236}">
                    <a16:creationId xmlns:a16="http://schemas.microsoft.com/office/drawing/2014/main" id="{6063BF29-FC2F-47BF-9324-67A649160F46}"/>
                  </a:ext>
                </a:extLst>
              </p:cNvPr>
              <p:cNvSpPr/>
              <p:nvPr/>
            </p:nvSpPr>
            <p:spPr>
              <a:xfrm>
                <a:off x="9060949" y="288139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064C5B85-AFC2-44E9-B58C-B8FDB406C909}"/>
                  </a:ext>
                </a:extLst>
              </p:cNvPr>
              <p:cNvSpPr/>
              <p:nvPr/>
            </p:nvSpPr>
            <p:spPr>
              <a:xfrm>
                <a:off x="9295259" y="319654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19373DB6-0980-427E-B051-7F2C2B5DE28D}"/>
                </a:ext>
              </a:extLst>
            </p:cNvPr>
            <p:cNvGrpSpPr/>
            <p:nvPr/>
          </p:nvGrpSpPr>
          <p:grpSpPr>
            <a:xfrm>
              <a:off x="9781650" y="2898536"/>
              <a:ext cx="540000" cy="540000"/>
              <a:chOff x="9781650" y="2898536"/>
              <a:chExt cx="540000" cy="540000"/>
            </a:xfrm>
          </p:grpSpPr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E88C2983-762B-4817-9D35-8FDC8234A412}"/>
                  </a:ext>
                </a:extLst>
              </p:cNvPr>
              <p:cNvSpPr/>
              <p:nvPr/>
            </p:nvSpPr>
            <p:spPr>
              <a:xfrm>
                <a:off x="9781650" y="289853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Овал 19">
                <a:extLst>
                  <a:ext uri="{FF2B5EF4-FFF2-40B4-BE49-F238E27FC236}">
                    <a16:creationId xmlns:a16="http://schemas.microsoft.com/office/drawing/2014/main" id="{184533C3-9FE5-436E-9603-F6A62A72B0A7}"/>
                  </a:ext>
                </a:extLst>
              </p:cNvPr>
              <p:cNvSpPr/>
              <p:nvPr/>
            </p:nvSpPr>
            <p:spPr>
              <a:xfrm>
                <a:off x="1001533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197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722" y="1142680"/>
            <a:ext cx="55902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Размещения. Пример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7722" y="2071122"/>
            <a:ext cx="99985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Множество состоит из 17 разных элементов. Выбираются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3 элемента с учётом порядка.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Сколькими способами могут быть выбраны 3 элемента?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Сгенерировать всевозможные способы выбора трёх элементов.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0385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6379" y="1145292"/>
            <a:ext cx="3826369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Перестановки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6379" y="2070849"/>
                <a:ext cx="6759846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 составлении размещений без повторений из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мы получали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расстановки, отличающиеся друг от друга либо составом, либо порядком элементов.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Но если брать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расстановки, которые включают все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элементов, то они могут отличаться друг от друга лишь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порядком входящих в них элементов.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379" y="2070849"/>
                <a:ext cx="6759846" cy="3970318"/>
              </a:xfrm>
              <a:prstGeom prst="rect">
                <a:avLst/>
              </a:prstGeom>
              <a:blipFill>
                <a:blip r:embed="rId3"/>
                <a:stretch>
                  <a:fillRect l="-1803" t="-1690" b="-33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553001C-019F-4D0C-B96A-5396F7648E0F}"/>
              </a:ext>
            </a:extLst>
          </p:cNvPr>
          <p:cNvGrpSpPr/>
          <p:nvPr/>
        </p:nvGrpSpPr>
        <p:grpSpPr>
          <a:xfrm>
            <a:off x="8424011" y="1559219"/>
            <a:ext cx="2711098" cy="4879602"/>
            <a:chOff x="8339365" y="1498442"/>
            <a:chExt cx="2711098" cy="4879602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C5555A5-BAB6-48F1-9E41-D157B6914DF2}"/>
                </a:ext>
              </a:extLst>
            </p:cNvPr>
            <p:cNvSpPr/>
            <p:nvPr/>
          </p:nvSpPr>
          <p:spPr>
            <a:xfrm>
              <a:off x="8339365" y="294570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7B931950-8C62-4B60-A1A8-8EBEB7E7BE8B}"/>
                </a:ext>
              </a:extLst>
            </p:cNvPr>
            <p:cNvSpPr/>
            <p:nvPr/>
          </p:nvSpPr>
          <p:spPr>
            <a:xfrm>
              <a:off x="9059445" y="294435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A976B83A-81A0-43B4-8ACF-C2B6ACA6D8E9}"/>
                </a:ext>
              </a:extLst>
            </p:cNvPr>
            <p:cNvSpPr/>
            <p:nvPr/>
          </p:nvSpPr>
          <p:spPr>
            <a:xfrm>
              <a:off x="9780146" y="2945066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C82DFE0A-BC2A-4A55-94CC-FC27D0C4E061}"/>
                </a:ext>
              </a:extLst>
            </p:cNvPr>
            <p:cNvSpPr/>
            <p:nvPr/>
          </p:nvSpPr>
          <p:spPr>
            <a:xfrm>
              <a:off x="10500226" y="294621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C61EA4F8-706B-4DBB-ABE4-5669BC5224F5}"/>
                </a:ext>
              </a:extLst>
            </p:cNvPr>
            <p:cNvSpPr/>
            <p:nvPr/>
          </p:nvSpPr>
          <p:spPr>
            <a:xfrm>
              <a:off x="8340111" y="222367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FF38A8B9-DEFF-43D7-A241-5C68CF2D2D62}"/>
                </a:ext>
              </a:extLst>
            </p:cNvPr>
            <p:cNvSpPr/>
            <p:nvPr/>
          </p:nvSpPr>
          <p:spPr>
            <a:xfrm>
              <a:off x="9060191" y="222232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996167E6-56EC-4097-9C2B-E05BE3AFD9D3}"/>
                </a:ext>
              </a:extLst>
            </p:cNvPr>
            <p:cNvSpPr/>
            <p:nvPr/>
          </p:nvSpPr>
          <p:spPr>
            <a:xfrm>
              <a:off x="9780892" y="222303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0365EE5B-5502-4ADB-933E-871FE8B35B0C}"/>
                </a:ext>
              </a:extLst>
            </p:cNvPr>
            <p:cNvSpPr/>
            <p:nvPr/>
          </p:nvSpPr>
          <p:spPr>
            <a:xfrm>
              <a:off x="10500972" y="222418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76E9D5E-8E54-4759-BE73-D9F578C756E0}"/>
                </a:ext>
              </a:extLst>
            </p:cNvPr>
            <p:cNvSpPr/>
            <p:nvPr/>
          </p:nvSpPr>
          <p:spPr>
            <a:xfrm>
              <a:off x="8339365" y="149978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31554A4A-A9A4-42F5-BA3D-FF08D64AAF5D}"/>
                </a:ext>
              </a:extLst>
            </p:cNvPr>
            <p:cNvSpPr/>
            <p:nvPr/>
          </p:nvSpPr>
          <p:spPr>
            <a:xfrm>
              <a:off x="9059445" y="1498442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A848D7AB-C690-4EA8-8186-6DE2E7B0272D}"/>
                </a:ext>
              </a:extLst>
            </p:cNvPr>
            <p:cNvSpPr/>
            <p:nvPr/>
          </p:nvSpPr>
          <p:spPr>
            <a:xfrm>
              <a:off x="9780146" y="1499151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74268A45-7A5B-4446-A50F-FF23CBD23E67}"/>
                </a:ext>
              </a:extLst>
            </p:cNvPr>
            <p:cNvSpPr/>
            <p:nvPr/>
          </p:nvSpPr>
          <p:spPr>
            <a:xfrm>
              <a:off x="10500226" y="150029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E409BB01-865E-48CF-9DCD-826E18DEADBE}"/>
                </a:ext>
              </a:extLst>
            </p:cNvPr>
            <p:cNvSpPr/>
            <p:nvPr/>
          </p:nvSpPr>
          <p:spPr>
            <a:xfrm>
              <a:off x="8348856" y="583753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B6E7682A-BB3A-48EA-92A5-9F570E71A927}"/>
                </a:ext>
              </a:extLst>
            </p:cNvPr>
            <p:cNvSpPr/>
            <p:nvPr/>
          </p:nvSpPr>
          <p:spPr>
            <a:xfrm>
              <a:off x="9068936" y="583618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1A652589-FF5E-4995-A716-19EA87356670}"/>
                </a:ext>
              </a:extLst>
            </p:cNvPr>
            <p:cNvSpPr/>
            <p:nvPr/>
          </p:nvSpPr>
          <p:spPr>
            <a:xfrm>
              <a:off x="9789637" y="5836896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EBBA2ED-EDF8-48CA-9C3C-D43BC8269C83}"/>
                </a:ext>
              </a:extLst>
            </p:cNvPr>
            <p:cNvSpPr/>
            <p:nvPr/>
          </p:nvSpPr>
          <p:spPr>
            <a:xfrm>
              <a:off x="10509717" y="583804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B259539D-FF1E-4481-ADC9-0BB595D74E25}"/>
                </a:ext>
              </a:extLst>
            </p:cNvPr>
            <p:cNvSpPr/>
            <p:nvPr/>
          </p:nvSpPr>
          <p:spPr>
            <a:xfrm>
              <a:off x="8349602" y="511550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68831094-4FAD-4286-B156-077EE600F621}"/>
                </a:ext>
              </a:extLst>
            </p:cNvPr>
            <p:cNvSpPr/>
            <p:nvPr/>
          </p:nvSpPr>
          <p:spPr>
            <a:xfrm>
              <a:off x="9069682" y="511415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575D41D5-3D4B-4595-AA0A-1A2A0FE98C4B}"/>
                </a:ext>
              </a:extLst>
            </p:cNvPr>
            <p:cNvSpPr/>
            <p:nvPr/>
          </p:nvSpPr>
          <p:spPr>
            <a:xfrm>
              <a:off x="9790383" y="511486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871CF309-BE03-4FAE-915B-D1DEFFAE1B23}"/>
                </a:ext>
              </a:extLst>
            </p:cNvPr>
            <p:cNvSpPr/>
            <p:nvPr/>
          </p:nvSpPr>
          <p:spPr>
            <a:xfrm>
              <a:off x="10510463" y="511601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558C5A3B-37E7-4C5E-A97F-560188B6D905}"/>
                </a:ext>
              </a:extLst>
            </p:cNvPr>
            <p:cNvSpPr/>
            <p:nvPr/>
          </p:nvSpPr>
          <p:spPr>
            <a:xfrm>
              <a:off x="8348856" y="439161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36DD42D2-4A09-44B5-90EC-CE6DCDF80C8B}"/>
                </a:ext>
              </a:extLst>
            </p:cNvPr>
            <p:cNvSpPr/>
            <p:nvPr/>
          </p:nvSpPr>
          <p:spPr>
            <a:xfrm>
              <a:off x="9068936" y="4390272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C5C93ECD-53BA-4794-8A64-C6561961AA01}"/>
                </a:ext>
              </a:extLst>
            </p:cNvPr>
            <p:cNvSpPr/>
            <p:nvPr/>
          </p:nvSpPr>
          <p:spPr>
            <a:xfrm>
              <a:off x="9789637" y="4390981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F9E1E533-9899-4C15-8A8B-5FAD57C95BE4}"/>
                </a:ext>
              </a:extLst>
            </p:cNvPr>
            <p:cNvSpPr/>
            <p:nvPr/>
          </p:nvSpPr>
          <p:spPr>
            <a:xfrm>
              <a:off x="10509717" y="439212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64ECE0F1-8E69-494E-A72E-FBD3FE9F7CD6}"/>
                </a:ext>
              </a:extLst>
            </p:cNvPr>
            <p:cNvSpPr/>
            <p:nvPr/>
          </p:nvSpPr>
          <p:spPr>
            <a:xfrm>
              <a:off x="10509717" y="366361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ru-RU" dirty="0">
                <a:solidFill>
                  <a:prstClr val="white"/>
                </a:solidFill>
              </a:endParaRPr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E06127EF-5E01-4C05-9A3D-7F911B1FB123}"/>
                </a:ext>
              </a:extLst>
            </p:cNvPr>
            <p:cNvGrpSpPr/>
            <p:nvPr/>
          </p:nvGrpSpPr>
          <p:grpSpPr>
            <a:xfrm>
              <a:off x="8348856" y="3663105"/>
              <a:ext cx="540000" cy="540000"/>
              <a:chOff x="8340869" y="2899174"/>
              <a:chExt cx="540000" cy="540000"/>
            </a:xfrm>
          </p:grpSpPr>
          <p:sp>
            <p:nvSpPr>
              <p:cNvPr id="41" name="Овал 40">
                <a:extLst>
                  <a:ext uri="{FF2B5EF4-FFF2-40B4-BE49-F238E27FC236}">
                    <a16:creationId xmlns:a16="http://schemas.microsoft.com/office/drawing/2014/main" id="{6915E1AA-CB21-4F42-98D3-12A66C95CF1B}"/>
                  </a:ext>
                </a:extLst>
              </p:cNvPr>
              <p:cNvSpPr/>
              <p:nvPr/>
            </p:nvSpPr>
            <p:spPr>
              <a:xfrm>
                <a:off x="8340869" y="2899174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id="{5E485612-B0E4-46DB-9BC5-3BFC2F96466F}"/>
                  </a:ext>
                </a:extLst>
              </p:cNvPr>
              <p:cNvSpPr/>
              <p:nvPr/>
            </p:nvSpPr>
            <p:spPr>
              <a:xfrm>
                <a:off x="857455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12824BEF-54EE-457F-9921-98E7E5E2C370}"/>
                </a:ext>
              </a:extLst>
            </p:cNvPr>
            <p:cNvGrpSpPr/>
            <p:nvPr/>
          </p:nvGrpSpPr>
          <p:grpSpPr>
            <a:xfrm>
              <a:off x="9068190" y="3652931"/>
              <a:ext cx="540000" cy="540000"/>
              <a:chOff x="9060949" y="2881396"/>
              <a:chExt cx="540000" cy="540000"/>
            </a:xfrm>
          </p:grpSpPr>
          <p:sp>
            <p:nvSpPr>
              <p:cNvPr id="39" name="Овал 38">
                <a:extLst>
                  <a:ext uri="{FF2B5EF4-FFF2-40B4-BE49-F238E27FC236}">
                    <a16:creationId xmlns:a16="http://schemas.microsoft.com/office/drawing/2014/main" id="{42DCF25C-B28F-43E6-B88F-E52752969B9A}"/>
                  </a:ext>
                </a:extLst>
              </p:cNvPr>
              <p:cNvSpPr/>
              <p:nvPr/>
            </p:nvSpPr>
            <p:spPr>
              <a:xfrm>
                <a:off x="9060949" y="288139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Овал 39">
                <a:extLst>
                  <a:ext uri="{FF2B5EF4-FFF2-40B4-BE49-F238E27FC236}">
                    <a16:creationId xmlns:a16="http://schemas.microsoft.com/office/drawing/2014/main" id="{A0A54A40-29F6-4007-8989-B498F6282399}"/>
                  </a:ext>
                </a:extLst>
              </p:cNvPr>
              <p:cNvSpPr/>
              <p:nvPr/>
            </p:nvSpPr>
            <p:spPr>
              <a:xfrm>
                <a:off x="9295259" y="319654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3F82C663-8224-41EC-BED5-A350CF9AA420}"/>
                </a:ext>
              </a:extLst>
            </p:cNvPr>
            <p:cNvGrpSpPr/>
            <p:nvPr/>
          </p:nvGrpSpPr>
          <p:grpSpPr>
            <a:xfrm>
              <a:off x="9789637" y="3662467"/>
              <a:ext cx="540000" cy="540000"/>
              <a:chOff x="9781650" y="2898536"/>
              <a:chExt cx="540000" cy="540000"/>
            </a:xfrm>
          </p:grpSpPr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A679B07B-7650-4D94-96ED-1DFD5C708E71}"/>
                  </a:ext>
                </a:extLst>
              </p:cNvPr>
              <p:cNvSpPr/>
              <p:nvPr/>
            </p:nvSpPr>
            <p:spPr>
              <a:xfrm>
                <a:off x="9781650" y="289853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Овал 37">
                <a:extLst>
                  <a:ext uri="{FF2B5EF4-FFF2-40B4-BE49-F238E27FC236}">
                    <a16:creationId xmlns:a16="http://schemas.microsoft.com/office/drawing/2014/main" id="{191F44E5-3CBC-42BB-9607-0998E09C45FA}"/>
                  </a:ext>
                </a:extLst>
              </p:cNvPr>
              <p:cNvSpPr/>
              <p:nvPr/>
            </p:nvSpPr>
            <p:spPr>
              <a:xfrm>
                <a:off x="1001533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608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6379" y="1145292"/>
            <a:ext cx="3826369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Перестановки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6379" y="2070849"/>
                <a:ext cx="6759846" cy="3544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Такие расстановки называются </a:t>
                </a:r>
                <a:r>
                  <a:rPr lang="ru-RU" sz="2800" b="1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перестановками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элементов, а их число обозначается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=4⋅3⋅2⋅1=4!=24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!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100!=9.33⋅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157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379" y="2070849"/>
                <a:ext cx="6759846" cy="3544304"/>
              </a:xfrm>
              <a:prstGeom prst="rect">
                <a:avLst/>
              </a:prstGeom>
              <a:blipFill>
                <a:blip r:embed="rId3"/>
                <a:stretch>
                  <a:fillRect l="-1803" t="-18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4498BBD-40CF-4A15-B80C-A3B6E777CE13}"/>
              </a:ext>
            </a:extLst>
          </p:cNvPr>
          <p:cNvGrpSpPr/>
          <p:nvPr/>
        </p:nvGrpSpPr>
        <p:grpSpPr>
          <a:xfrm>
            <a:off x="8424011" y="1559219"/>
            <a:ext cx="2711098" cy="4879602"/>
            <a:chOff x="8339365" y="1498442"/>
            <a:chExt cx="2711098" cy="4879602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0A66C917-E5F3-47F6-BA05-F9DD4A2510AC}"/>
                </a:ext>
              </a:extLst>
            </p:cNvPr>
            <p:cNvSpPr/>
            <p:nvPr/>
          </p:nvSpPr>
          <p:spPr>
            <a:xfrm>
              <a:off x="8339365" y="294570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C40ADD36-653A-47E4-B25F-95790CD1331B}"/>
                </a:ext>
              </a:extLst>
            </p:cNvPr>
            <p:cNvSpPr/>
            <p:nvPr/>
          </p:nvSpPr>
          <p:spPr>
            <a:xfrm>
              <a:off x="9059445" y="294435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C7EA272F-0AE5-4846-B7EE-617039F17440}"/>
                </a:ext>
              </a:extLst>
            </p:cNvPr>
            <p:cNvSpPr/>
            <p:nvPr/>
          </p:nvSpPr>
          <p:spPr>
            <a:xfrm>
              <a:off x="9780146" y="2945066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02B1B6A2-3CDD-4F89-8493-B02AE013D90E}"/>
                </a:ext>
              </a:extLst>
            </p:cNvPr>
            <p:cNvSpPr/>
            <p:nvPr/>
          </p:nvSpPr>
          <p:spPr>
            <a:xfrm>
              <a:off x="10500226" y="294621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CDEE348C-2D48-4563-BF92-3F49180E307E}"/>
                </a:ext>
              </a:extLst>
            </p:cNvPr>
            <p:cNvSpPr/>
            <p:nvPr/>
          </p:nvSpPr>
          <p:spPr>
            <a:xfrm>
              <a:off x="8340111" y="222367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AD868290-70D8-4217-9339-18E4E7FE626C}"/>
                </a:ext>
              </a:extLst>
            </p:cNvPr>
            <p:cNvSpPr/>
            <p:nvPr/>
          </p:nvSpPr>
          <p:spPr>
            <a:xfrm>
              <a:off x="9060191" y="222232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6F6E08CE-7875-4014-9F90-D83F9521557F}"/>
                </a:ext>
              </a:extLst>
            </p:cNvPr>
            <p:cNvSpPr/>
            <p:nvPr/>
          </p:nvSpPr>
          <p:spPr>
            <a:xfrm>
              <a:off x="9780892" y="222303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AF2C248E-4459-43A1-95DB-C39340E62670}"/>
                </a:ext>
              </a:extLst>
            </p:cNvPr>
            <p:cNvSpPr/>
            <p:nvPr/>
          </p:nvSpPr>
          <p:spPr>
            <a:xfrm>
              <a:off x="10500972" y="222418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92914CA2-5000-49BC-A632-A3560ADF967A}"/>
                </a:ext>
              </a:extLst>
            </p:cNvPr>
            <p:cNvSpPr/>
            <p:nvPr/>
          </p:nvSpPr>
          <p:spPr>
            <a:xfrm>
              <a:off x="8339365" y="149978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0FC2F322-ED37-4BC2-8868-B0767EA3CAC8}"/>
                </a:ext>
              </a:extLst>
            </p:cNvPr>
            <p:cNvSpPr/>
            <p:nvPr/>
          </p:nvSpPr>
          <p:spPr>
            <a:xfrm>
              <a:off x="9059445" y="1498442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840292B-6A4A-4D8E-861E-4FCA6CDB8F8A}"/>
                </a:ext>
              </a:extLst>
            </p:cNvPr>
            <p:cNvSpPr/>
            <p:nvPr/>
          </p:nvSpPr>
          <p:spPr>
            <a:xfrm>
              <a:off x="9780146" y="1499151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82B913A1-771F-456C-9714-9955465620E9}"/>
                </a:ext>
              </a:extLst>
            </p:cNvPr>
            <p:cNvSpPr/>
            <p:nvPr/>
          </p:nvSpPr>
          <p:spPr>
            <a:xfrm>
              <a:off x="10500226" y="150029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9ED41F04-2393-4706-BAF1-D621FAC7C358}"/>
                </a:ext>
              </a:extLst>
            </p:cNvPr>
            <p:cNvSpPr/>
            <p:nvPr/>
          </p:nvSpPr>
          <p:spPr>
            <a:xfrm>
              <a:off x="8348856" y="583753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6543ECD1-1A78-4130-84A4-5FDB04B030A7}"/>
                </a:ext>
              </a:extLst>
            </p:cNvPr>
            <p:cNvSpPr/>
            <p:nvPr/>
          </p:nvSpPr>
          <p:spPr>
            <a:xfrm>
              <a:off x="9068936" y="583618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A478A0AF-4EE5-4B3F-BC4E-0D251A469A98}"/>
                </a:ext>
              </a:extLst>
            </p:cNvPr>
            <p:cNvSpPr/>
            <p:nvPr/>
          </p:nvSpPr>
          <p:spPr>
            <a:xfrm>
              <a:off x="9789637" y="5836896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8D790497-ECD6-420D-A947-31A83B778B7F}"/>
                </a:ext>
              </a:extLst>
            </p:cNvPr>
            <p:cNvSpPr/>
            <p:nvPr/>
          </p:nvSpPr>
          <p:spPr>
            <a:xfrm>
              <a:off x="10509717" y="583804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3FDEFBD0-7C20-4971-BCD7-B2404AEB5708}"/>
                </a:ext>
              </a:extLst>
            </p:cNvPr>
            <p:cNvSpPr/>
            <p:nvPr/>
          </p:nvSpPr>
          <p:spPr>
            <a:xfrm>
              <a:off x="8349602" y="511550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9D7A0538-598A-41A3-9A78-8DE43470866C}"/>
                </a:ext>
              </a:extLst>
            </p:cNvPr>
            <p:cNvSpPr/>
            <p:nvPr/>
          </p:nvSpPr>
          <p:spPr>
            <a:xfrm>
              <a:off x="9069682" y="511415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0344A630-3750-4F01-951F-25D3F191EE16}"/>
                </a:ext>
              </a:extLst>
            </p:cNvPr>
            <p:cNvSpPr/>
            <p:nvPr/>
          </p:nvSpPr>
          <p:spPr>
            <a:xfrm>
              <a:off x="9790383" y="511486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EA7C97D9-BB22-4194-ABB6-340A59DF9460}"/>
                </a:ext>
              </a:extLst>
            </p:cNvPr>
            <p:cNvSpPr/>
            <p:nvPr/>
          </p:nvSpPr>
          <p:spPr>
            <a:xfrm>
              <a:off x="10510463" y="511601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0169981D-5E24-44A9-B776-EF156FE68EDD}"/>
                </a:ext>
              </a:extLst>
            </p:cNvPr>
            <p:cNvSpPr/>
            <p:nvPr/>
          </p:nvSpPr>
          <p:spPr>
            <a:xfrm>
              <a:off x="8348856" y="439161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2CDD5095-52DE-4193-8AD5-0A08BF2EEC72}"/>
                </a:ext>
              </a:extLst>
            </p:cNvPr>
            <p:cNvSpPr/>
            <p:nvPr/>
          </p:nvSpPr>
          <p:spPr>
            <a:xfrm>
              <a:off x="9068936" y="4390272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EB1B5D9D-60D2-4182-A8AC-F4648120F2C8}"/>
                </a:ext>
              </a:extLst>
            </p:cNvPr>
            <p:cNvSpPr/>
            <p:nvPr/>
          </p:nvSpPr>
          <p:spPr>
            <a:xfrm>
              <a:off x="9789637" y="4390981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DFB8229E-A8C8-43AC-AAEB-BD972A250A4E}"/>
                </a:ext>
              </a:extLst>
            </p:cNvPr>
            <p:cNvSpPr/>
            <p:nvPr/>
          </p:nvSpPr>
          <p:spPr>
            <a:xfrm>
              <a:off x="10509717" y="439212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107C0792-A7E0-458E-987A-A70C9D37C4F2}"/>
                </a:ext>
              </a:extLst>
            </p:cNvPr>
            <p:cNvSpPr/>
            <p:nvPr/>
          </p:nvSpPr>
          <p:spPr>
            <a:xfrm>
              <a:off x="10509717" y="366361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ru-RU" dirty="0">
                <a:solidFill>
                  <a:prstClr val="white"/>
                </a:solidFill>
              </a:endParaRPr>
            </a:p>
          </p:txBody>
        </p: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3A7BF107-F010-4064-9C2C-6D2E1A8805C6}"/>
                </a:ext>
              </a:extLst>
            </p:cNvPr>
            <p:cNvGrpSpPr/>
            <p:nvPr/>
          </p:nvGrpSpPr>
          <p:grpSpPr>
            <a:xfrm>
              <a:off x="8348856" y="3663105"/>
              <a:ext cx="540000" cy="540000"/>
              <a:chOff x="8340869" y="2899174"/>
              <a:chExt cx="540000" cy="540000"/>
            </a:xfrm>
          </p:grpSpPr>
          <p:sp>
            <p:nvSpPr>
              <p:cNvPr id="39" name="Овал 38">
                <a:extLst>
                  <a:ext uri="{FF2B5EF4-FFF2-40B4-BE49-F238E27FC236}">
                    <a16:creationId xmlns:a16="http://schemas.microsoft.com/office/drawing/2014/main" id="{81EDD8F7-EE65-462F-A629-B8A15F15CEE8}"/>
                  </a:ext>
                </a:extLst>
              </p:cNvPr>
              <p:cNvSpPr/>
              <p:nvPr/>
            </p:nvSpPr>
            <p:spPr>
              <a:xfrm>
                <a:off x="8340869" y="2899174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Овал 39">
                <a:extLst>
                  <a:ext uri="{FF2B5EF4-FFF2-40B4-BE49-F238E27FC236}">
                    <a16:creationId xmlns:a16="http://schemas.microsoft.com/office/drawing/2014/main" id="{D1AC5123-E132-4408-9C5C-CC2EF2CB1AC8}"/>
                  </a:ext>
                </a:extLst>
              </p:cNvPr>
              <p:cNvSpPr/>
              <p:nvPr/>
            </p:nvSpPr>
            <p:spPr>
              <a:xfrm>
                <a:off x="857455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3E634E64-A08A-4BD9-96AE-DC1C0F9D3A82}"/>
                </a:ext>
              </a:extLst>
            </p:cNvPr>
            <p:cNvGrpSpPr/>
            <p:nvPr/>
          </p:nvGrpSpPr>
          <p:grpSpPr>
            <a:xfrm>
              <a:off x="9068190" y="3652931"/>
              <a:ext cx="540000" cy="540000"/>
              <a:chOff x="9060949" y="2881396"/>
              <a:chExt cx="540000" cy="540000"/>
            </a:xfrm>
          </p:grpSpPr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3EAC8507-9276-4DA8-B58C-04148B6A7927}"/>
                  </a:ext>
                </a:extLst>
              </p:cNvPr>
              <p:cNvSpPr/>
              <p:nvPr/>
            </p:nvSpPr>
            <p:spPr>
              <a:xfrm>
                <a:off x="9060949" y="288139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Овал 37">
                <a:extLst>
                  <a:ext uri="{FF2B5EF4-FFF2-40B4-BE49-F238E27FC236}">
                    <a16:creationId xmlns:a16="http://schemas.microsoft.com/office/drawing/2014/main" id="{09AEFCAA-3642-42A0-A08D-AD2B74D433C2}"/>
                  </a:ext>
                </a:extLst>
              </p:cNvPr>
              <p:cNvSpPr/>
              <p:nvPr/>
            </p:nvSpPr>
            <p:spPr>
              <a:xfrm>
                <a:off x="9295259" y="319654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BE1BB790-E391-4E2E-80B0-6AD33289C1BD}"/>
                </a:ext>
              </a:extLst>
            </p:cNvPr>
            <p:cNvGrpSpPr/>
            <p:nvPr/>
          </p:nvGrpSpPr>
          <p:grpSpPr>
            <a:xfrm>
              <a:off x="9789637" y="3662467"/>
              <a:ext cx="540000" cy="540000"/>
              <a:chOff x="9781650" y="2898536"/>
              <a:chExt cx="540000" cy="540000"/>
            </a:xfrm>
          </p:grpSpPr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id="{212A31B9-B244-4B6F-97F5-8D367B61BC72}"/>
                  </a:ext>
                </a:extLst>
              </p:cNvPr>
              <p:cNvSpPr/>
              <p:nvPr/>
            </p:nvSpPr>
            <p:spPr>
              <a:xfrm>
                <a:off x="9781650" y="289853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1460DF67-9C24-41D0-9F99-14CB1E34573E}"/>
                  </a:ext>
                </a:extLst>
              </p:cNvPr>
              <p:cNvSpPr/>
              <p:nvPr/>
            </p:nvSpPr>
            <p:spPr>
              <a:xfrm>
                <a:off x="1001533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322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8141" y="1140496"/>
            <a:ext cx="59146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Перестановки. Пример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7812" y="2077399"/>
            <a:ext cx="99985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Множество состоит из 8 элементов. Выбираются все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8 элементов с учётом порядка.</a:t>
            </a:r>
          </a:p>
          <a:p>
            <a:pPr marL="514350" indent="-514350">
              <a:buFontTx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Сколькими способами мы можем это сделать?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Сгенерировать всевозможные способы выбора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8 элементов.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2593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413" y="1140495"/>
            <a:ext cx="476247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Сочетания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7722" y="2076243"/>
            <a:ext cx="6758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тех случаях, когда нас не интересует порядок элементов в расстановке,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 интересует лишь ее состав, то говорят о сочетаниях.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0715045-8D06-4D99-BDD8-EB37980E5732}"/>
              </a:ext>
            </a:extLst>
          </p:cNvPr>
          <p:cNvGrpSpPr/>
          <p:nvPr/>
        </p:nvGrpSpPr>
        <p:grpSpPr>
          <a:xfrm>
            <a:off x="8424011" y="1559219"/>
            <a:ext cx="2711098" cy="4879602"/>
            <a:chOff x="8339365" y="1498442"/>
            <a:chExt cx="2711098" cy="4879602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78E110B-5685-493F-ACED-B94D2B1D9ABB}"/>
                </a:ext>
              </a:extLst>
            </p:cNvPr>
            <p:cNvSpPr/>
            <p:nvPr/>
          </p:nvSpPr>
          <p:spPr>
            <a:xfrm>
              <a:off x="8339365" y="294570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C4349527-EB7B-4296-96C2-2627A9B3FCA2}"/>
                </a:ext>
              </a:extLst>
            </p:cNvPr>
            <p:cNvSpPr/>
            <p:nvPr/>
          </p:nvSpPr>
          <p:spPr>
            <a:xfrm>
              <a:off x="9059445" y="294435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5B5F22F8-9DB2-4F9D-A6EC-7ABC63EEE414}"/>
                </a:ext>
              </a:extLst>
            </p:cNvPr>
            <p:cNvSpPr/>
            <p:nvPr/>
          </p:nvSpPr>
          <p:spPr>
            <a:xfrm>
              <a:off x="9780146" y="2945066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0B1387BF-6077-4C08-B02D-1E2277FEDEFB}"/>
                </a:ext>
              </a:extLst>
            </p:cNvPr>
            <p:cNvSpPr/>
            <p:nvPr/>
          </p:nvSpPr>
          <p:spPr>
            <a:xfrm>
              <a:off x="10500226" y="294621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BF17AE3-417D-4C92-81D5-41DC39FE60FF}"/>
                </a:ext>
              </a:extLst>
            </p:cNvPr>
            <p:cNvSpPr/>
            <p:nvPr/>
          </p:nvSpPr>
          <p:spPr>
            <a:xfrm>
              <a:off x="8340111" y="222367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8044A6CC-8DE0-42F5-BCFE-C499BF552AA7}"/>
                </a:ext>
              </a:extLst>
            </p:cNvPr>
            <p:cNvSpPr/>
            <p:nvPr/>
          </p:nvSpPr>
          <p:spPr>
            <a:xfrm>
              <a:off x="9060191" y="222232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60BE41B3-6676-4BDD-A9E7-254149E37FF9}"/>
                </a:ext>
              </a:extLst>
            </p:cNvPr>
            <p:cNvSpPr/>
            <p:nvPr/>
          </p:nvSpPr>
          <p:spPr>
            <a:xfrm>
              <a:off x="9780892" y="222303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522FE75-EC15-41FD-88FB-8D2C962D6DB6}"/>
                </a:ext>
              </a:extLst>
            </p:cNvPr>
            <p:cNvSpPr/>
            <p:nvPr/>
          </p:nvSpPr>
          <p:spPr>
            <a:xfrm>
              <a:off x="10500972" y="222418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9BBEAE8E-D161-4FAB-903A-55A6BDD38966}"/>
                </a:ext>
              </a:extLst>
            </p:cNvPr>
            <p:cNvSpPr/>
            <p:nvPr/>
          </p:nvSpPr>
          <p:spPr>
            <a:xfrm>
              <a:off x="8339365" y="149978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452B1BB8-1FB1-49ED-8437-64906BAD349B}"/>
                </a:ext>
              </a:extLst>
            </p:cNvPr>
            <p:cNvSpPr/>
            <p:nvPr/>
          </p:nvSpPr>
          <p:spPr>
            <a:xfrm>
              <a:off x="9059445" y="1498442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36940DAA-BCB6-4CD5-AAA6-7148726A0C16}"/>
                </a:ext>
              </a:extLst>
            </p:cNvPr>
            <p:cNvSpPr/>
            <p:nvPr/>
          </p:nvSpPr>
          <p:spPr>
            <a:xfrm>
              <a:off x="9780146" y="1499151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1F71D02F-B7FB-4A1B-8544-C9BB73D9F98F}"/>
                </a:ext>
              </a:extLst>
            </p:cNvPr>
            <p:cNvSpPr/>
            <p:nvPr/>
          </p:nvSpPr>
          <p:spPr>
            <a:xfrm>
              <a:off x="10500226" y="150029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9ADB991C-BFB0-4737-BCBF-A31859BE9CFA}"/>
                </a:ext>
              </a:extLst>
            </p:cNvPr>
            <p:cNvSpPr/>
            <p:nvPr/>
          </p:nvSpPr>
          <p:spPr>
            <a:xfrm>
              <a:off x="8348856" y="583753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2929139A-D7A7-43FE-A90C-CB2F014F0ABA}"/>
                </a:ext>
              </a:extLst>
            </p:cNvPr>
            <p:cNvSpPr/>
            <p:nvPr/>
          </p:nvSpPr>
          <p:spPr>
            <a:xfrm>
              <a:off x="9068936" y="583618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EDA04C7-C3C1-402F-B390-2E49122486F5}"/>
                </a:ext>
              </a:extLst>
            </p:cNvPr>
            <p:cNvSpPr/>
            <p:nvPr/>
          </p:nvSpPr>
          <p:spPr>
            <a:xfrm>
              <a:off x="9789637" y="5836896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46652B64-2964-4593-88A4-F54147B46612}"/>
                </a:ext>
              </a:extLst>
            </p:cNvPr>
            <p:cNvSpPr/>
            <p:nvPr/>
          </p:nvSpPr>
          <p:spPr>
            <a:xfrm>
              <a:off x="10509717" y="583804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63A27C47-4E0A-4BE9-AF90-3F77B4DCAF26}"/>
                </a:ext>
              </a:extLst>
            </p:cNvPr>
            <p:cNvSpPr/>
            <p:nvPr/>
          </p:nvSpPr>
          <p:spPr>
            <a:xfrm>
              <a:off x="8349602" y="511550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CB6A7F4D-CEB3-4611-ABD1-358753FE13AB}"/>
                </a:ext>
              </a:extLst>
            </p:cNvPr>
            <p:cNvSpPr/>
            <p:nvPr/>
          </p:nvSpPr>
          <p:spPr>
            <a:xfrm>
              <a:off x="9069682" y="511415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F320AA87-BBEA-45CF-9C13-3BFC8FC1470C}"/>
                </a:ext>
              </a:extLst>
            </p:cNvPr>
            <p:cNvSpPr/>
            <p:nvPr/>
          </p:nvSpPr>
          <p:spPr>
            <a:xfrm>
              <a:off x="9790383" y="511486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7461187C-E5E2-4E32-8329-C8EB27C9996C}"/>
                </a:ext>
              </a:extLst>
            </p:cNvPr>
            <p:cNvSpPr/>
            <p:nvPr/>
          </p:nvSpPr>
          <p:spPr>
            <a:xfrm>
              <a:off x="10510463" y="511601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28CE550E-9429-4135-BA6D-03EBE0795001}"/>
                </a:ext>
              </a:extLst>
            </p:cNvPr>
            <p:cNvSpPr/>
            <p:nvPr/>
          </p:nvSpPr>
          <p:spPr>
            <a:xfrm>
              <a:off x="8348856" y="439161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5EE2959-BAB3-48DF-A1DB-630E54826802}"/>
                </a:ext>
              </a:extLst>
            </p:cNvPr>
            <p:cNvSpPr/>
            <p:nvPr/>
          </p:nvSpPr>
          <p:spPr>
            <a:xfrm>
              <a:off x="9068936" y="4390272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2E510E67-6573-4DCB-A8D4-31DF727F366A}"/>
                </a:ext>
              </a:extLst>
            </p:cNvPr>
            <p:cNvSpPr/>
            <p:nvPr/>
          </p:nvSpPr>
          <p:spPr>
            <a:xfrm>
              <a:off x="9789637" y="4390981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CE9ABB01-93BB-4842-AE4B-C55FBAE00E13}"/>
                </a:ext>
              </a:extLst>
            </p:cNvPr>
            <p:cNvSpPr/>
            <p:nvPr/>
          </p:nvSpPr>
          <p:spPr>
            <a:xfrm>
              <a:off x="10509717" y="439212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BBA7F902-65F5-4D3F-849D-0A10694A4922}"/>
                </a:ext>
              </a:extLst>
            </p:cNvPr>
            <p:cNvSpPr/>
            <p:nvPr/>
          </p:nvSpPr>
          <p:spPr>
            <a:xfrm>
              <a:off x="10509717" y="366361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ru-RU" dirty="0">
                <a:solidFill>
                  <a:prstClr val="white"/>
                </a:solidFill>
              </a:endParaRPr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FA2AD0CC-C692-4362-A1FB-627F7CD720F9}"/>
                </a:ext>
              </a:extLst>
            </p:cNvPr>
            <p:cNvGrpSpPr/>
            <p:nvPr/>
          </p:nvGrpSpPr>
          <p:grpSpPr>
            <a:xfrm>
              <a:off x="8348856" y="3663105"/>
              <a:ext cx="540000" cy="540000"/>
              <a:chOff x="8340869" y="2899174"/>
              <a:chExt cx="540000" cy="540000"/>
            </a:xfrm>
          </p:grpSpPr>
          <p:sp>
            <p:nvSpPr>
              <p:cNvPr id="41" name="Овал 40">
                <a:extLst>
                  <a:ext uri="{FF2B5EF4-FFF2-40B4-BE49-F238E27FC236}">
                    <a16:creationId xmlns:a16="http://schemas.microsoft.com/office/drawing/2014/main" id="{1796C4C5-F348-4692-B10E-4A0257A4546C}"/>
                  </a:ext>
                </a:extLst>
              </p:cNvPr>
              <p:cNvSpPr/>
              <p:nvPr/>
            </p:nvSpPr>
            <p:spPr>
              <a:xfrm>
                <a:off x="8340869" y="2899174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id="{522618E7-1A08-4FD3-9D49-6CC8AAB2FF1E}"/>
                  </a:ext>
                </a:extLst>
              </p:cNvPr>
              <p:cNvSpPr/>
              <p:nvPr/>
            </p:nvSpPr>
            <p:spPr>
              <a:xfrm>
                <a:off x="857455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459DD58E-DCCC-4DAB-949E-117EA649CDB1}"/>
                </a:ext>
              </a:extLst>
            </p:cNvPr>
            <p:cNvGrpSpPr/>
            <p:nvPr/>
          </p:nvGrpSpPr>
          <p:grpSpPr>
            <a:xfrm>
              <a:off x="9068190" y="3652931"/>
              <a:ext cx="540000" cy="540000"/>
              <a:chOff x="9060949" y="2881396"/>
              <a:chExt cx="540000" cy="540000"/>
            </a:xfrm>
          </p:grpSpPr>
          <p:sp>
            <p:nvSpPr>
              <p:cNvPr id="39" name="Овал 38">
                <a:extLst>
                  <a:ext uri="{FF2B5EF4-FFF2-40B4-BE49-F238E27FC236}">
                    <a16:creationId xmlns:a16="http://schemas.microsoft.com/office/drawing/2014/main" id="{7EA33CCA-C8F2-4873-A124-137AE1F829FA}"/>
                  </a:ext>
                </a:extLst>
              </p:cNvPr>
              <p:cNvSpPr/>
              <p:nvPr/>
            </p:nvSpPr>
            <p:spPr>
              <a:xfrm>
                <a:off x="9060949" y="288139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Овал 39">
                <a:extLst>
                  <a:ext uri="{FF2B5EF4-FFF2-40B4-BE49-F238E27FC236}">
                    <a16:creationId xmlns:a16="http://schemas.microsoft.com/office/drawing/2014/main" id="{409A7AA8-C143-4066-A838-5932CCAEB15D}"/>
                  </a:ext>
                </a:extLst>
              </p:cNvPr>
              <p:cNvSpPr/>
              <p:nvPr/>
            </p:nvSpPr>
            <p:spPr>
              <a:xfrm>
                <a:off x="9295259" y="319654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5003E733-7405-49C7-A415-7794D3F8D4CF}"/>
                </a:ext>
              </a:extLst>
            </p:cNvPr>
            <p:cNvGrpSpPr/>
            <p:nvPr/>
          </p:nvGrpSpPr>
          <p:grpSpPr>
            <a:xfrm>
              <a:off x="9789637" y="3662467"/>
              <a:ext cx="540000" cy="540000"/>
              <a:chOff x="9781650" y="2898536"/>
              <a:chExt cx="540000" cy="540000"/>
            </a:xfrm>
          </p:grpSpPr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107E42FA-BDC6-4298-AA38-4F596C008C2C}"/>
                  </a:ext>
                </a:extLst>
              </p:cNvPr>
              <p:cNvSpPr/>
              <p:nvPr/>
            </p:nvSpPr>
            <p:spPr>
              <a:xfrm>
                <a:off x="9781650" y="289853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Овал 37">
                <a:extLst>
                  <a:ext uri="{FF2B5EF4-FFF2-40B4-BE49-F238E27FC236}">
                    <a16:creationId xmlns:a16="http://schemas.microsoft.com/office/drawing/2014/main" id="{40716E19-58FC-49A0-82DA-D9C972728179}"/>
                  </a:ext>
                </a:extLst>
              </p:cNvPr>
              <p:cNvSpPr/>
              <p:nvPr/>
            </p:nvSpPr>
            <p:spPr>
              <a:xfrm>
                <a:off x="1001533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442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413" y="1140495"/>
            <a:ext cx="476247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Сочетания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7722" y="2076243"/>
                <a:ext cx="675850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Сочетаниями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различных элементов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называют все возможные расстановки длины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образованные из этих элементов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отличающиеся друг от друга составом, но не порядком элементов.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22" y="2076243"/>
                <a:ext cx="6758503" cy="2677656"/>
              </a:xfrm>
              <a:prstGeom prst="rect">
                <a:avLst/>
              </a:prstGeom>
              <a:blipFill>
                <a:blip r:embed="rId3"/>
                <a:stretch>
                  <a:fillRect l="-1895" t="-2506" b="-5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0715045-8D06-4D99-BDD8-EB37980E5732}"/>
              </a:ext>
            </a:extLst>
          </p:cNvPr>
          <p:cNvGrpSpPr/>
          <p:nvPr/>
        </p:nvGrpSpPr>
        <p:grpSpPr>
          <a:xfrm>
            <a:off x="8424011" y="1559219"/>
            <a:ext cx="2711098" cy="4879602"/>
            <a:chOff x="8339365" y="1498442"/>
            <a:chExt cx="2711098" cy="4879602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78E110B-5685-493F-ACED-B94D2B1D9ABB}"/>
                </a:ext>
              </a:extLst>
            </p:cNvPr>
            <p:cNvSpPr/>
            <p:nvPr/>
          </p:nvSpPr>
          <p:spPr>
            <a:xfrm>
              <a:off x="8339365" y="294570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C4349527-EB7B-4296-96C2-2627A9B3FCA2}"/>
                </a:ext>
              </a:extLst>
            </p:cNvPr>
            <p:cNvSpPr/>
            <p:nvPr/>
          </p:nvSpPr>
          <p:spPr>
            <a:xfrm>
              <a:off x="9059445" y="294435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5B5F22F8-9DB2-4F9D-A6EC-7ABC63EEE414}"/>
                </a:ext>
              </a:extLst>
            </p:cNvPr>
            <p:cNvSpPr/>
            <p:nvPr/>
          </p:nvSpPr>
          <p:spPr>
            <a:xfrm>
              <a:off x="9780146" y="2945066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0B1387BF-6077-4C08-B02D-1E2277FEDEFB}"/>
                </a:ext>
              </a:extLst>
            </p:cNvPr>
            <p:cNvSpPr/>
            <p:nvPr/>
          </p:nvSpPr>
          <p:spPr>
            <a:xfrm>
              <a:off x="10500226" y="294621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BF17AE3-417D-4C92-81D5-41DC39FE60FF}"/>
                </a:ext>
              </a:extLst>
            </p:cNvPr>
            <p:cNvSpPr/>
            <p:nvPr/>
          </p:nvSpPr>
          <p:spPr>
            <a:xfrm>
              <a:off x="8340111" y="222367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8044A6CC-8DE0-42F5-BCFE-C499BF552AA7}"/>
                </a:ext>
              </a:extLst>
            </p:cNvPr>
            <p:cNvSpPr/>
            <p:nvPr/>
          </p:nvSpPr>
          <p:spPr>
            <a:xfrm>
              <a:off x="9060191" y="222232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60BE41B3-6676-4BDD-A9E7-254149E37FF9}"/>
                </a:ext>
              </a:extLst>
            </p:cNvPr>
            <p:cNvSpPr/>
            <p:nvPr/>
          </p:nvSpPr>
          <p:spPr>
            <a:xfrm>
              <a:off x="9780892" y="222303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522FE75-EC15-41FD-88FB-8D2C962D6DB6}"/>
                </a:ext>
              </a:extLst>
            </p:cNvPr>
            <p:cNvSpPr/>
            <p:nvPr/>
          </p:nvSpPr>
          <p:spPr>
            <a:xfrm>
              <a:off x="10500972" y="222418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9BBEAE8E-D161-4FAB-903A-55A6BDD38966}"/>
                </a:ext>
              </a:extLst>
            </p:cNvPr>
            <p:cNvSpPr/>
            <p:nvPr/>
          </p:nvSpPr>
          <p:spPr>
            <a:xfrm>
              <a:off x="8339365" y="149978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452B1BB8-1FB1-49ED-8437-64906BAD349B}"/>
                </a:ext>
              </a:extLst>
            </p:cNvPr>
            <p:cNvSpPr/>
            <p:nvPr/>
          </p:nvSpPr>
          <p:spPr>
            <a:xfrm>
              <a:off x="9059445" y="1498442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36940DAA-BCB6-4CD5-AAA6-7148726A0C16}"/>
                </a:ext>
              </a:extLst>
            </p:cNvPr>
            <p:cNvSpPr/>
            <p:nvPr/>
          </p:nvSpPr>
          <p:spPr>
            <a:xfrm>
              <a:off x="9780146" y="1499151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1F71D02F-B7FB-4A1B-8544-C9BB73D9F98F}"/>
                </a:ext>
              </a:extLst>
            </p:cNvPr>
            <p:cNvSpPr/>
            <p:nvPr/>
          </p:nvSpPr>
          <p:spPr>
            <a:xfrm>
              <a:off x="10500226" y="150029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9ADB991C-BFB0-4737-BCBF-A31859BE9CFA}"/>
                </a:ext>
              </a:extLst>
            </p:cNvPr>
            <p:cNvSpPr/>
            <p:nvPr/>
          </p:nvSpPr>
          <p:spPr>
            <a:xfrm>
              <a:off x="8348856" y="583753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2929139A-D7A7-43FE-A90C-CB2F014F0ABA}"/>
                </a:ext>
              </a:extLst>
            </p:cNvPr>
            <p:cNvSpPr/>
            <p:nvPr/>
          </p:nvSpPr>
          <p:spPr>
            <a:xfrm>
              <a:off x="9068936" y="583618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EDA04C7-C3C1-402F-B390-2E49122486F5}"/>
                </a:ext>
              </a:extLst>
            </p:cNvPr>
            <p:cNvSpPr/>
            <p:nvPr/>
          </p:nvSpPr>
          <p:spPr>
            <a:xfrm>
              <a:off x="9789637" y="5836896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46652B64-2964-4593-88A4-F54147B46612}"/>
                </a:ext>
              </a:extLst>
            </p:cNvPr>
            <p:cNvSpPr/>
            <p:nvPr/>
          </p:nvSpPr>
          <p:spPr>
            <a:xfrm>
              <a:off x="10509717" y="583804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63A27C47-4E0A-4BE9-AF90-3F77B4DCAF26}"/>
                </a:ext>
              </a:extLst>
            </p:cNvPr>
            <p:cNvSpPr/>
            <p:nvPr/>
          </p:nvSpPr>
          <p:spPr>
            <a:xfrm>
              <a:off x="8349602" y="511550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CB6A7F4D-CEB3-4611-ABD1-358753FE13AB}"/>
                </a:ext>
              </a:extLst>
            </p:cNvPr>
            <p:cNvSpPr/>
            <p:nvPr/>
          </p:nvSpPr>
          <p:spPr>
            <a:xfrm>
              <a:off x="9069682" y="511415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F320AA87-BBEA-45CF-9C13-3BFC8FC1470C}"/>
                </a:ext>
              </a:extLst>
            </p:cNvPr>
            <p:cNvSpPr/>
            <p:nvPr/>
          </p:nvSpPr>
          <p:spPr>
            <a:xfrm>
              <a:off x="9790383" y="511486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7461187C-E5E2-4E32-8329-C8EB27C9996C}"/>
                </a:ext>
              </a:extLst>
            </p:cNvPr>
            <p:cNvSpPr/>
            <p:nvPr/>
          </p:nvSpPr>
          <p:spPr>
            <a:xfrm>
              <a:off x="10510463" y="511601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28CE550E-9429-4135-BA6D-03EBE0795001}"/>
                </a:ext>
              </a:extLst>
            </p:cNvPr>
            <p:cNvSpPr/>
            <p:nvPr/>
          </p:nvSpPr>
          <p:spPr>
            <a:xfrm>
              <a:off x="8348856" y="439161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5EE2959-BAB3-48DF-A1DB-630E54826802}"/>
                </a:ext>
              </a:extLst>
            </p:cNvPr>
            <p:cNvSpPr/>
            <p:nvPr/>
          </p:nvSpPr>
          <p:spPr>
            <a:xfrm>
              <a:off x="9068936" y="4390272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2E510E67-6573-4DCB-A8D4-31DF727F366A}"/>
                </a:ext>
              </a:extLst>
            </p:cNvPr>
            <p:cNvSpPr/>
            <p:nvPr/>
          </p:nvSpPr>
          <p:spPr>
            <a:xfrm>
              <a:off x="9789637" y="4390981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CE9ABB01-93BB-4842-AE4B-C55FBAE00E13}"/>
                </a:ext>
              </a:extLst>
            </p:cNvPr>
            <p:cNvSpPr/>
            <p:nvPr/>
          </p:nvSpPr>
          <p:spPr>
            <a:xfrm>
              <a:off x="10509717" y="439212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BBA7F902-65F5-4D3F-849D-0A10694A4922}"/>
                </a:ext>
              </a:extLst>
            </p:cNvPr>
            <p:cNvSpPr/>
            <p:nvPr/>
          </p:nvSpPr>
          <p:spPr>
            <a:xfrm>
              <a:off x="10509717" y="366361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ru-RU" dirty="0">
                <a:solidFill>
                  <a:prstClr val="white"/>
                </a:solidFill>
              </a:endParaRPr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FA2AD0CC-C692-4362-A1FB-627F7CD720F9}"/>
                </a:ext>
              </a:extLst>
            </p:cNvPr>
            <p:cNvGrpSpPr/>
            <p:nvPr/>
          </p:nvGrpSpPr>
          <p:grpSpPr>
            <a:xfrm>
              <a:off x="8348856" y="3663105"/>
              <a:ext cx="540000" cy="540000"/>
              <a:chOff x="8340869" y="2899174"/>
              <a:chExt cx="540000" cy="540000"/>
            </a:xfrm>
          </p:grpSpPr>
          <p:sp>
            <p:nvSpPr>
              <p:cNvPr id="41" name="Овал 40">
                <a:extLst>
                  <a:ext uri="{FF2B5EF4-FFF2-40B4-BE49-F238E27FC236}">
                    <a16:creationId xmlns:a16="http://schemas.microsoft.com/office/drawing/2014/main" id="{1796C4C5-F348-4692-B10E-4A0257A4546C}"/>
                  </a:ext>
                </a:extLst>
              </p:cNvPr>
              <p:cNvSpPr/>
              <p:nvPr/>
            </p:nvSpPr>
            <p:spPr>
              <a:xfrm>
                <a:off x="8340869" y="2899174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id="{522618E7-1A08-4FD3-9D49-6CC8AAB2FF1E}"/>
                  </a:ext>
                </a:extLst>
              </p:cNvPr>
              <p:cNvSpPr/>
              <p:nvPr/>
            </p:nvSpPr>
            <p:spPr>
              <a:xfrm>
                <a:off x="857455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459DD58E-DCCC-4DAB-949E-117EA649CDB1}"/>
                </a:ext>
              </a:extLst>
            </p:cNvPr>
            <p:cNvGrpSpPr/>
            <p:nvPr/>
          </p:nvGrpSpPr>
          <p:grpSpPr>
            <a:xfrm>
              <a:off x="9068190" y="3652931"/>
              <a:ext cx="540000" cy="540000"/>
              <a:chOff x="9060949" y="2881396"/>
              <a:chExt cx="540000" cy="540000"/>
            </a:xfrm>
          </p:grpSpPr>
          <p:sp>
            <p:nvSpPr>
              <p:cNvPr id="39" name="Овал 38">
                <a:extLst>
                  <a:ext uri="{FF2B5EF4-FFF2-40B4-BE49-F238E27FC236}">
                    <a16:creationId xmlns:a16="http://schemas.microsoft.com/office/drawing/2014/main" id="{7EA33CCA-C8F2-4873-A124-137AE1F829FA}"/>
                  </a:ext>
                </a:extLst>
              </p:cNvPr>
              <p:cNvSpPr/>
              <p:nvPr/>
            </p:nvSpPr>
            <p:spPr>
              <a:xfrm>
                <a:off x="9060949" y="288139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Овал 39">
                <a:extLst>
                  <a:ext uri="{FF2B5EF4-FFF2-40B4-BE49-F238E27FC236}">
                    <a16:creationId xmlns:a16="http://schemas.microsoft.com/office/drawing/2014/main" id="{409A7AA8-C143-4066-A838-5932CCAEB15D}"/>
                  </a:ext>
                </a:extLst>
              </p:cNvPr>
              <p:cNvSpPr/>
              <p:nvPr/>
            </p:nvSpPr>
            <p:spPr>
              <a:xfrm>
                <a:off x="9295259" y="319654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5003E733-7405-49C7-A415-7794D3F8D4CF}"/>
                </a:ext>
              </a:extLst>
            </p:cNvPr>
            <p:cNvGrpSpPr/>
            <p:nvPr/>
          </p:nvGrpSpPr>
          <p:grpSpPr>
            <a:xfrm>
              <a:off x="9789637" y="3662467"/>
              <a:ext cx="540000" cy="540000"/>
              <a:chOff x="9781650" y="2898536"/>
              <a:chExt cx="540000" cy="540000"/>
            </a:xfrm>
          </p:grpSpPr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107E42FA-BDC6-4298-AA38-4F596C008C2C}"/>
                  </a:ext>
                </a:extLst>
              </p:cNvPr>
              <p:cNvSpPr/>
              <p:nvPr/>
            </p:nvSpPr>
            <p:spPr>
              <a:xfrm>
                <a:off x="9781650" y="289853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Овал 37">
                <a:extLst>
                  <a:ext uri="{FF2B5EF4-FFF2-40B4-BE49-F238E27FC236}">
                    <a16:creationId xmlns:a16="http://schemas.microsoft.com/office/drawing/2014/main" id="{40716E19-58FC-49A0-82DA-D9C972728179}"/>
                  </a:ext>
                </a:extLst>
              </p:cNvPr>
              <p:cNvSpPr/>
              <p:nvPr/>
            </p:nvSpPr>
            <p:spPr>
              <a:xfrm>
                <a:off x="1001533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644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413" y="1140495"/>
            <a:ext cx="476247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Сочетания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7722" y="2076243"/>
                <a:ext cx="6758503" cy="3530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Общее число сочетаний обозначают через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4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⋅8⋅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7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4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+1)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22" y="2076243"/>
                <a:ext cx="6758503" cy="3530134"/>
              </a:xfrm>
              <a:prstGeom prst="rect">
                <a:avLst/>
              </a:prstGeom>
              <a:blipFill>
                <a:blip r:embed="rId3"/>
                <a:stretch>
                  <a:fillRect l="-1895" t="-1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0715045-8D06-4D99-BDD8-EB37980E5732}"/>
              </a:ext>
            </a:extLst>
          </p:cNvPr>
          <p:cNvGrpSpPr/>
          <p:nvPr/>
        </p:nvGrpSpPr>
        <p:grpSpPr>
          <a:xfrm>
            <a:off x="8424011" y="1559219"/>
            <a:ext cx="2711098" cy="4879602"/>
            <a:chOff x="8339365" y="1498442"/>
            <a:chExt cx="2711098" cy="4879602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478E110B-5685-493F-ACED-B94D2B1D9ABB}"/>
                </a:ext>
              </a:extLst>
            </p:cNvPr>
            <p:cNvSpPr/>
            <p:nvPr/>
          </p:nvSpPr>
          <p:spPr>
            <a:xfrm>
              <a:off x="8339365" y="294570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C4349527-EB7B-4296-96C2-2627A9B3FCA2}"/>
                </a:ext>
              </a:extLst>
            </p:cNvPr>
            <p:cNvSpPr/>
            <p:nvPr/>
          </p:nvSpPr>
          <p:spPr>
            <a:xfrm>
              <a:off x="9059445" y="294435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5B5F22F8-9DB2-4F9D-A6EC-7ABC63EEE414}"/>
                </a:ext>
              </a:extLst>
            </p:cNvPr>
            <p:cNvSpPr/>
            <p:nvPr/>
          </p:nvSpPr>
          <p:spPr>
            <a:xfrm>
              <a:off x="9780146" y="2945066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0B1387BF-6077-4C08-B02D-1E2277FEDEFB}"/>
                </a:ext>
              </a:extLst>
            </p:cNvPr>
            <p:cNvSpPr/>
            <p:nvPr/>
          </p:nvSpPr>
          <p:spPr>
            <a:xfrm>
              <a:off x="10500226" y="294621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BBF17AE3-417D-4C92-81D5-41DC39FE60FF}"/>
                </a:ext>
              </a:extLst>
            </p:cNvPr>
            <p:cNvSpPr/>
            <p:nvPr/>
          </p:nvSpPr>
          <p:spPr>
            <a:xfrm>
              <a:off x="8340111" y="222367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8044A6CC-8DE0-42F5-BCFE-C499BF552AA7}"/>
                </a:ext>
              </a:extLst>
            </p:cNvPr>
            <p:cNvSpPr/>
            <p:nvPr/>
          </p:nvSpPr>
          <p:spPr>
            <a:xfrm>
              <a:off x="9060191" y="222232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60BE41B3-6676-4BDD-A9E7-254149E37FF9}"/>
                </a:ext>
              </a:extLst>
            </p:cNvPr>
            <p:cNvSpPr/>
            <p:nvPr/>
          </p:nvSpPr>
          <p:spPr>
            <a:xfrm>
              <a:off x="9780892" y="222303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522FE75-EC15-41FD-88FB-8D2C962D6DB6}"/>
                </a:ext>
              </a:extLst>
            </p:cNvPr>
            <p:cNvSpPr/>
            <p:nvPr/>
          </p:nvSpPr>
          <p:spPr>
            <a:xfrm>
              <a:off x="10500972" y="222418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9BBEAE8E-D161-4FAB-903A-55A6BDD38966}"/>
                </a:ext>
              </a:extLst>
            </p:cNvPr>
            <p:cNvSpPr/>
            <p:nvPr/>
          </p:nvSpPr>
          <p:spPr>
            <a:xfrm>
              <a:off x="8339365" y="149978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ru-RU" dirty="0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452B1BB8-1FB1-49ED-8437-64906BAD349B}"/>
                </a:ext>
              </a:extLst>
            </p:cNvPr>
            <p:cNvSpPr/>
            <p:nvPr/>
          </p:nvSpPr>
          <p:spPr>
            <a:xfrm>
              <a:off x="9059445" y="1498442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36940DAA-BCB6-4CD5-AAA6-7148726A0C16}"/>
                </a:ext>
              </a:extLst>
            </p:cNvPr>
            <p:cNvSpPr/>
            <p:nvPr/>
          </p:nvSpPr>
          <p:spPr>
            <a:xfrm>
              <a:off x="9780146" y="1499151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1F71D02F-B7FB-4A1B-8544-C9BB73D9F98F}"/>
                </a:ext>
              </a:extLst>
            </p:cNvPr>
            <p:cNvSpPr/>
            <p:nvPr/>
          </p:nvSpPr>
          <p:spPr>
            <a:xfrm>
              <a:off x="10500226" y="150029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9ADB991C-BFB0-4737-BCBF-A31859BE9CFA}"/>
                </a:ext>
              </a:extLst>
            </p:cNvPr>
            <p:cNvSpPr/>
            <p:nvPr/>
          </p:nvSpPr>
          <p:spPr>
            <a:xfrm>
              <a:off x="8348856" y="583753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2929139A-D7A7-43FE-A90C-CB2F014F0ABA}"/>
                </a:ext>
              </a:extLst>
            </p:cNvPr>
            <p:cNvSpPr/>
            <p:nvPr/>
          </p:nvSpPr>
          <p:spPr>
            <a:xfrm>
              <a:off x="9068936" y="583618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EDA04C7-C3C1-402F-B390-2E49122486F5}"/>
                </a:ext>
              </a:extLst>
            </p:cNvPr>
            <p:cNvSpPr/>
            <p:nvPr/>
          </p:nvSpPr>
          <p:spPr>
            <a:xfrm>
              <a:off x="9789637" y="5836896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46652B64-2964-4593-88A4-F54147B46612}"/>
                </a:ext>
              </a:extLst>
            </p:cNvPr>
            <p:cNvSpPr/>
            <p:nvPr/>
          </p:nvSpPr>
          <p:spPr>
            <a:xfrm>
              <a:off x="10509717" y="5838044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endParaRPr lang="ru-RU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63A27C47-4E0A-4BE9-AF90-3F77B4DCAF26}"/>
                </a:ext>
              </a:extLst>
            </p:cNvPr>
            <p:cNvSpPr/>
            <p:nvPr/>
          </p:nvSpPr>
          <p:spPr>
            <a:xfrm>
              <a:off x="8349602" y="511550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CB6A7F4D-CEB3-4611-ABD1-358753FE13AB}"/>
                </a:ext>
              </a:extLst>
            </p:cNvPr>
            <p:cNvSpPr/>
            <p:nvPr/>
          </p:nvSpPr>
          <p:spPr>
            <a:xfrm>
              <a:off x="9069682" y="5114158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F320AA87-BBEA-45CF-9C13-3BFC8FC1470C}"/>
                </a:ext>
              </a:extLst>
            </p:cNvPr>
            <p:cNvSpPr/>
            <p:nvPr/>
          </p:nvSpPr>
          <p:spPr>
            <a:xfrm>
              <a:off x="9790383" y="5114867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7461187C-E5E2-4E32-8329-C8EB27C9996C}"/>
                </a:ext>
              </a:extLst>
            </p:cNvPr>
            <p:cNvSpPr/>
            <p:nvPr/>
          </p:nvSpPr>
          <p:spPr>
            <a:xfrm>
              <a:off x="10510463" y="511601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28CE550E-9429-4135-BA6D-03EBE0795001}"/>
                </a:ext>
              </a:extLst>
            </p:cNvPr>
            <p:cNvSpPr/>
            <p:nvPr/>
          </p:nvSpPr>
          <p:spPr>
            <a:xfrm>
              <a:off x="8348856" y="439161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ru-RU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5EE2959-BAB3-48DF-A1DB-630E54826802}"/>
                </a:ext>
              </a:extLst>
            </p:cNvPr>
            <p:cNvSpPr/>
            <p:nvPr/>
          </p:nvSpPr>
          <p:spPr>
            <a:xfrm>
              <a:off x="9068936" y="4390272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2E510E67-6573-4DCB-A8D4-31DF727F366A}"/>
                </a:ext>
              </a:extLst>
            </p:cNvPr>
            <p:cNvSpPr/>
            <p:nvPr/>
          </p:nvSpPr>
          <p:spPr>
            <a:xfrm>
              <a:off x="9789637" y="4390981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CE9ABB01-93BB-4842-AE4B-C55FBAE00E13}"/>
                </a:ext>
              </a:extLst>
            </p:cNvPr>
            <p:cNvSpPr/>
            <p:nvPr/>
          </p:nvSpPr>
          <p:spPr>
            <a:xfrm>
              <a:off x="10509717" y="4392129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BBA7F902-65F5-4D3F-849D-0A10694A4922}"/>
                </a:ext>
              </a:extLst>
            </p:cNvPr>
            <p:cNvSpPr/>
            <p:nvPr/>
          </p:nvSpPr>
          <p:spPr>
            <a:xfrm>
              <a:off x="10509717" y="3663615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ru-RU" dirty="0">
                <a:solidFill>
                  <a:prstClr val="white"/>
                </a:solidFill>
              </a:endParaRPr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FA2AD0CC-C692-4362-A1FB-627F7CD720F9}"/>
                </a:ext>
              </a:extLst>
            </p:cNvPr>
            <p:cNvGrpSpPr/>
            <p:nvPr/>
          </p:nvGrpSpPr>
          <p:grpSpPr>
            <a:xfrm>
              <a:off x="8348856" y="3663105"/>
              <a:ext cx="540000" cy="540000"/>
              <a:chOff x="8340869" y="2899174"/>
              <a:chExt cx="540000" cy="540000"/>
            </a:xfrm>
          </p:grpSpPr>
          <p:sp>
            <p:nvSpPr>
              <p:cNvPr id="41" name="Овал 40">
                <a:extLst>
                  <a:ext uri="{FF2B5EF4-FFF2-40B4-BE49-F238E27FC236}">
                    <a16:creationId xmlns:a16="http://schemas.microsoft.com/office/drawing/2014/main" id="{1796C4C5-F348-4692-B10E-4A0257A4546C}"/>
                  </a:ext>
                </a:extLst>
              </p:cNvPr>
              <p:cNvSpPr/>
              <p:nvPr/>
            </p:nvSpPr>
            <p:spPr>
              <a:xfrm>
                <a:off x="8340869" y="2899174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id="{522618E7-1A08-4FD3-9D49-6CC8AAB2FF1E}"/>
                  </a:ext>
                </a:extLst>
              </p:cNvPr>
              <p:cNvSpPr/>
              <p:nvPr/>
            </p:nvSpPr>
            <p:spPr>
              <a:xfrm>
                <a:off x="857455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459DD58E-DCCC-4DAB-949E-117EA649CDB1}"/>
                </a:ext>
              </a:extLst>
            </p:cNvPr>
            <p:cNvGrpSpPr/>
            <p:nvPr/>
          </p:nvGrpSpPr>
          <p:grpSpPr>
            <a:xfrm>
              <a:off x="9068190" y="3652931"/>
              <a:ext cx="540000" cy="540000"/>
              <a:chOff x="9060949" y="2881396"/>
              <a:chExt cx="540000" cy="540000"/>
            </a:xfrm>
          </p:grpSpPr>
          <p:sp>
            <p:nvSpPr>
              <p:cNvPr id="39" name="Овал 38">
                <a:extLst>
                  <a:ext uri="{FF2B5EF4-FFF2-40B4-BE49-F238E27FC236}">
                    <a16:creationId xmlns:a16="http://schemas.microsoft.com/office/drawing/2014/main" id="{7EA33CCA-C8F2-4873-A124-137AE1F829FA}"/>
                  </a:ext>
                </a:extLst>
              </p:cNvPr>
              <p:cNvSpPr/>
              <p:nvPr/>
            </p:nvSpPr>
            <p:spPr>
              <a:xfrm>
                <a:off x="9060949" y="288139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Овал 39">
                <a:extLst>
                  <a:ext uri="{FF2B5EF4-FFF2-40B4-BE49-F238E27FC236}">
                    <a16:creationId xmlns:a16="http://schemas.microsoft.com/office/drawing/2014/main" id="{409A7AA8-C143-4066-A838-5932CCAEB15D}"/>
                  </a:ext>
                </a:extLst>
              </p:cNvPr>
              <p:cNvSpPr/>
              <p:nvPr/>
            </p:nvSpPr>
            <p:spPr>
              <a:xfrm>
                <a:off x="9295259" y="319654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6" name="Группа 35">
              <a:extLst>
                <a:ext uri="{FF2B5EF4-FFF2-40B4-BE49-F238E27FC236}">
                  <a16:creationId xmlns:a16="http://schemas.microsoft.com/office/drawing/2014/main" id="{5003E733-7405-49C7-A415-7794D3F8D4CF}"/>
                </a:ext>
              </a:extLst>
            </p:cNvPr>
            <p:cNvGrpSpPr/>
            <p:nvPr/>
          </p:nvGrpSpPr>
          <p:grpSpPr>
            <a:xfrm>
              <a:off x="9789637" y="3662467"/>
              <a:ext cx="540000" cy="540000"/>
              <a:chOff x="9781650" y="2898536"/>
              <a:chExt cx="540000" cy="540000"/>
            </a:xfrm>
          </p:grpSpPr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107E42FA-BDC6-4298-AA38-4F596C008C2C}"/>
                  </a:ext>
                </a:extLst>
              </p:cNvPr>
              <p:cNvSpPr/>
              <p:nvPr/>
            </p:nvSpPr>
            <p:spPr>
              <a:xfrm>
                <a:off x="9781650" y="2898536"/>
                <a:ext cx="540000" cy="540000"/>
              </a:xfrm>
              <a:prstGeom prst="ellipse">
                <a:avLst/>
              </a:prstGeom>
              <a:solidFill>
                <a:srgbClr val="FFCC01"/>
              </a:solidFill>
              <a:ln>
                <a:solidFill>
                  <a:srgbClr val="FFCC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ru-RU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Овал 37">
                <a:extLst>
                  <a:ext uri="{FF2B5EF4-FFF2-40B4-BE49-F238E27FC236}">
                    <a16:creationId xmlns:a16="http://schemas.microsoft.com/office/drawing/2014/main" id="{40716E19-58FC-49A0-82DA-D9C972728179}"/>
                  </a:ext>
                </a:extLst>
              </p:cNvPr>
              <p:cNvSpPr/>
              <p:nvPr/>
            </p:nvSpPr>
            <p:spPr>
              <a:xfrm>
                <a:off x="10015339" y="321297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484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1639" y="1136619"/>
            <a:ext cx="4968875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Комбинаторика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6257" y="2075362"/>
            <a:ext cx="67499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Комбинаторика - раздел дискретной математики, ориентированный на решение задач выбора и расположения элементов некоторого множества в соответствии с заданными правилами и ограничениями.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02F97D42-BCD2-471C-8CD1-89F77CB8F711}"/>
              </a:ext>
            </a:extLst>
          </p:cNvPr>
          <p:cNvGrpSpPr/>
          <p:nvPr/>
        </p:nvGrpSpPr>
        <p:grpSpPr>
          <a:xfrm>
            <a:off x="8256240" y="2229511"/>
            <a:ext cx="2358761" cy="2398977"/>
            <a:chOff x="8256240" y="2229511"/>
            <a:chExt cx="2358761" cy="2398977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A7E4C3-3C1A-4C31-A3CB-619F5E81FE77}"/>
                </a:ext>
              </a:extLst>
            </p:cNvPr>
            <p:cNvSpPr/>
            <p:nvPr/>
          </p:nvSpPr>
          <p:spPr>
            <a:xfrm>
              <a:off x="8256240" y="2229511"/>
              <a:ext cx="360000" cy="360000"/>
            </a:xfrm>
            <a:prstGeom prst="rect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648DE899-6FDF-4843-A509-AF01E06B2307}"/>
                </a:ext>
              </a:extLst>
            </p:cNvPr>
            <p:cNvSpPr/>
            <p:nvPr/>
          </p:nvSpPr>
          <p:spPr>
            <a:xfrm>
              <a:off x="8755930" y="2229511"/>
              <a:ext cx="360000" cy="360000"/>
            </a:xfrm>
            <a:prstGeom prst="rect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ECB0F58-7A60-4A04-A1EF-517D91C577BE}"/>
                </a:ext>
              </a:extLst>
            </p:cNvPr>
            <p:cNvSpPr/>
            <p:nvPr/>
          </p:nvSpPr>
          <p:spPr>
            <a:xfrm>
              <a:off x="9255620" y="2229511"/>
              <a:ext cx="360000" cy="360000"/>
            </a:xfrm>
            <a:prstGeom prst="rect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ADDF5A93-9FE6-4974-90DB-81A741FE62CF}"/>
                </a:ext>
              </a:extLst>
            </p:cNvPr>
            <p:cNvSpPr/>
            <p:nvPr/>
          </p:nvSpPr>
          <p:spPr>
            <a:xfrm>
              <a:off x="9755310" y="2229511"/>
              <a:ext cx="360000" cy="360000"/>
            </a:xfrm>
            <a:prstGeom prst="rect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678CF38C-D43C-4FF4-B421-F1E96C475F8D}"/>
                </a:ext>
              </a:extLst>
            </p:cNvPr>
            <p:cNvSpPr/>
            <p:nvPr/>
          </p:nvSpPr>
          <p:spPr>
            <a:xfrm>
              <a:off x="10255001" y="2229511"/>
              <a:ext cx="360000" cy="360000"/>
            </a:xfrm>
            <a:prstGeom prst="rect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F6505D6A-1F2D-435D-8D76-B513396ACB72}"/>
                </a:ext>
              </a:extLst>
            </p:cNvPr>
            <p:cNvSpPr/>
            <p:nvPr/>
          </p:nvSpPr>
          <p:spPr>
            <a:xfrm>
              <a:off x="8256240" y="2739255"/>
              <a:ext cx="360000" cy="360000"/>
            </a:xfrm>
            <a:prstGeom prst="rect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0B89D5CF-786F-4443-8D15-25E91EBA4F1B}"/>
                </a:ext>
              </a:extLst>
            </p:cNvPr>
            <p:cNvSpPr/>
            <p:nvPr/>
          </p:nvSpPr>
          <p:spPr>
            <a:xfrm>
              <a:off x="8755930" y="2739255"/>
              <a:ext cx="360000" cy="360000"/>
            </a:xfrm>
            <a:prstGeom prst="rect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5B9FB75E-F08E-4C09-A944-07EF54BEEE1E}"/>
                </a:ext>
              </a:extLst>
            </p:cNvPr>
            <p:cNvSpPr/>
            <p:nvPr/>
          </p:nvSpPr>
          <p:spPr>
            <a:xfrm>
              <a:off x="9255620" y="2739255"/>
              <a:ext cx="360000" cy="360000"/>
            </a:xfrm>
            <a:prstGeom prst="rect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074A78D8-C4D1-4D57-91C9-112A304C5F7F}"/>
                </a:ext>
              </a:extLst>
            </p:cNvPr>
            <p:cNvSpPr/>
            <p:nvPr/>
          </p:nvSpPr>
          <p:spPr>
            <a:xfrm>
              <a:off x="9755310" y="2739255"/>
              <a:ext cx="360000" cy="360000"/>
            </a:xfrm>
            <a:prstGeom prst="rect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D155DC37-830F-4A1E-BA6B-E08593F24EA5}"/>
                </a:ext>
              </a:extLst>
            </p:cNvPr>
            <p:cNvSpPr/>
            <p:nvPr/>
          </p:nvSpPr>
          <p:spPr>
            <a:xfrm>
              <a:off x="10255001" y="2739255"/>
              <a:ext cx="360000" cy="360000"/>
            </a:xfrm>
            <a:prstGeom prst="rect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4BF32780-28AC-4A42-A7B8-75B10DCE783D}"/>
                </a:ext>
              </a:extLst>
            </p:cNvPr>
            <p:cNvSpPr/>
            <p:nvPr/>
          </p:nvSpPr>
          <p:spPr>
            <a:xfrm>
              <a:off x="8256240" y="3248999"/>
              <a:ext cx="360000" cy="360000"/>
            </a:xfrm>
            <a:prstGeom prst="rect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1373086D-B3F0-4CF2-A0D5-D29604683A10}"/>
                </a:ext>
              </a:extLst>
            </p:cNvPr>
            <p:cNvSpPr/>
            <p:nvPr/>
          </p:nvSpPr>
          <p:spPr>
            <a:xfrm>
              <a:off x="8755930" y="3248999"/>
              <a:ext cx="360000" cy="360000"/>
            </a:xfrm>
            <a:prstGeom prst="rect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3CE9AC5E-834A-44A0-957C-A813186A825C}"/>
                </a:ext>
              </a:extLst>
            </p:cNvPr>
            <p:cNvSpPr/>
            <p:nvPr/>
          </p:nvSpPr>
          <p:spPr>
            <a:xfrm>
              <a:off x="9255620" y="3248999"/>
              <a:ext cx="360000" cy="360000"/>
            </a:xfrm>
            <a:prstGeom prst="rect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25E44A4D-5CEA-441C-BE96-E0CA02D1A085}"/>
                </a:ext>
              </a:extLst>
            </p:cNvPr>
            <p:cNvSpPr/>
            <p:nvPr/>
          </p:nvSpPr>
          <p:spPr>
            <a:xfrm>
              <a:off x="9755310" y="3248999"/>
              <a:ext cx="360000" cy="360000"/>
            </a:xfrm>
            <a:prstGeom prst="rect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F180F5C1-F9A1-4EB3-94AA-C51B933EB271}"/>
                </a:ext>
              </a:extLst>
            </p:cNvPr>
            <p:cNvSpPr/>
            <p:nvPr/>
          </p:nvSpPr>
          <p:spPr>
            <a:xfrm>
              <a:off x="10255001" y="3248999"/>
              <a:ext cx="360000" cy="360000"/>
            </a:xfrm>
            <a:prstGeom prst="rect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4E0EAF10-4D17-497C-9090-1E6373C5C195}"/>
                </a:ext>
              </a:extLst>
            </p:cNvPr>
            <p:cNvSpPr/>
            <p:nvPr/>
          </p:nvSpPr>
          <p:spPr>
            <a:xfrm>
              <a:off x="8256240" y="3758743"/>
              <a:ext cx="360000" cy="360000"/>
            </a:xfrm>
            <a:prstGeom prst="rect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4102670B-D5A9-459D-822E-C55BA9AA08C5}"/>
                </a:ext>
              </a:extLst>
            </p:cNvPr>
            <p:cNvSpPr/>
            <p:nvPr/>
          </p:nvSpPr>
          <p:spPr>
            <a:xfrm>
              <a:off x="8755930" y="3758743"/>
              <a:ext cx="360000" cy="360000"/>
            </a:xfrm>
            <a:prstGeom prst="rect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FFD3F456-BD0B-413A-BB3F-A180AF9C4036}"/>
                </a:ext>
              </a:extLst>
            </p:cNvPr>
            <p:cNvSpPr/>
            <p:nvPr/>
          </p:nvSpPr>
          <p:spPr>
            <a:xfrm>
              <a:off x="9255620" y="3758743"/>
              <a:ext cx="360000" cy="360000"/>
            </a:xfrm>
            <a:prstGeom prst="rect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7C0BBA23-D86B-44B0-A8D8-34DAC3B2C4DA}"/>
                </a:ext>
              </a:extLst>
            </p:cNvPr>
            <p:cNvSpPr/>
            <p:nvPr/>
          </p:nvSpPr>
          <p:spPr>
            <a:xfrm>
              <a:off x="9755310" y="3758743"/>
              <a:ext cx="360000" cy="360000"/>
            </a:xfrm>
            <a:prstGeom prst="rect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C46F5FD2-F9C0-4736-9087-B0D0F0C30CBC}"/>
                </a:ext>
              </a:extLst>
            </p:cNvPr>
            <p:cNvSpPr/>
            <p:nvPr/>
          </p:nvSpPr>
          <p:spPr>
            <a:xfrm>
              <a:off x="10255001" y="3758743"/>
              <a:ext cx="360000" cy="360000"/>
            </a:xfrm>
            <a:prstGeom prst="rect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727269AB-1BAD-45ED-8F01-15523FCDF16F}"/>
                </a:ext>
              </a:extLst>
            </p:cNvPr>
            <p:cNvSpPr/>
            <p:nvPr/>
          </p:nvSpPr>
          <p:spPr>
            <a:xfrm>
              <a:off x="8256240" y="4268488"/>
              <a:ext cx="360000" cy="360000"/>
            </a:xfrm>
            <a:prstGeom prst="rect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9C17A1E9-54B9-4232-A7FD-A962B18A836B}"/>
                </a:ext>
              </a:extLst>
            </p:cNvPr>
            <p:cNvSpPr/>
            <p:nvPr/>
          </p:nvSpPr>
          <p:spPr>
            <a:xfrm>
              <a:off x="8755930" y="4268488"/>
              <a:ext cx="360000" cy="360000"/>
            </a:xfrm>
            <a:prstGeom prst="rect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2F72832E-2D43-4A6A-A609-E73704EB832E}"/>
                </a:ext>
              </a:extLst>
            </p:cNvPr>
            <p:cNvSpPr/>
            <p:nvPr/>
          </p:nvSpPr>
          <p:spPr>
            <a:xfrm>
              <a:off x="9255620" y="4268488"/>
              <a:ext cx="360000" cy="360000"/>
            </a:xfrm>
            <a:prstGeom prst="rect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ECA89AEE-AA12-4C1B-B655-96B49167E9E1}"/>
                </a:ext>
              </a:extLst>
            </p:cNvPr>
            <p:cNvSpPr/>
            <p:nvPr/>
          </p:nvSpPr>
          <p:spPr>
            <a:xfrm>
              <a:off x="9755310" y="4268488"/>
              <a:ext cx="360000" cy="360000"/>
            </a:xfrm>
            <a:prstGeom prst="rect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>
              <a:extLst>
                <a:ext uri="{FF2B5EF4-FFF2-40B4-BE49-F238E27FC236}">
                  <a16:creationId xmlns:a16="http://schemas.microsoft.com/office/drawing/2014/main" id="{9BABFACE-9050-4DC7-A56B-B16B12016F8A}"/>
                </a:ext>
              </a:extLst>
            </p:cNvPr>
            <p:cNvSpPr/>
            <p:nvPr/>
          </p:nvSpPr>
          <p:spPr>
            <a:xfrm>
              <a:off x="10255001" y="4268488"/>
              <a:ext cx="360000" cy="360000"/>
            </a:xfrm>
            <a:prstGeom prst="rect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58176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961" y="1135987"/>
            <a:ext cx="627464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Сочетания. Пример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7722" y="2076543"/>
            <a:ext cx="99985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Множество состоит их 14 элементов. Мы составляем всевозможные подмножества мощности 3.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Сколькими способами мы можем это сделать?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Сгенерировать всевозможные подмножества.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5735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9788" y="2071122"/>
            <a:ext cx="5244244" cy="1933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Генерация комбинаторных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15872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6290" y="1135812"/>
            <a:ext cx="1000002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Порождение комбинаторных объектов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7399" y="2070849"/>
            <a:ext cx="99989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Все рассматриваемые методы систематического порождения комбинаторных объектов будут сводиться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 выбору начальной конфигурации, задающей первый генерируемый объект.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Трансформации полученного объекта в следующий.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Проверке условия окончания, которое определяет момент прекращения вычислений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59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6290" y="1135812"/>
            <a:ext cx="1000002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Порождение комбинаторных объектов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7399" y="2070849"/>
            <a:ext cx="99989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При этом особый интерес будут представлять алгоритмы генерации объектов в порядке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минимального изменения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когда два «соседних» порождаемых объекта различаются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подходящем смысле «минимально»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32535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8082" y="1135987"/>
            <a:ext cx="792088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Лексикографический порядок</a:t>
            </a:r>
          </a:p>
          <a:p>
            <a:endParaRPr lang="ru-RU" sz="36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7722" y="2072952"/>
                <a:ext cx="9998591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 множестве всех перестановок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-элементного множества определим бинарное отношение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следующим образом: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⇔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≥1: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и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∀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𝑖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1, 3, 2, 4, 5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1, 3, 4, 2, 5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22" y="2072952"/>
                <a:ext cx="9998591" cy="3108543"/>
              </a:xfrm>
              <a:prstGeom prst="rect">
                <a:avLst/>
              </a:prstGeom>
              <a:blipFill>
                <a:blip r:embed="rId3"/>
                <a:stretch>
                  <a:fillRect l="-1280" t="-1961" r="-1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76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8082" y="1135987"/>
            <a:ext cx="792088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Лексикографический порядок</a:t>
            </a:r>
          </a:p>
          <a:p>
            <a:endParaRPr lang="ru-RU" sz="36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7722" y="2072952"/>
                <a:ext cx="999859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Отношение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удовлетворяет следующим аксиомам: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Рефлексивность.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≤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</m:d>
                    <m:r>
                      <a:rPr lang="ru-R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Антисимметричность.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𝛽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∧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≤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𝛽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Транзитивность.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≤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𝛽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∧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𝛾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⇒</m:t>
                    </m:r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≤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𝛾</m:t>
                        </m:r>
                      </m:e>
                    </m:d>
                    <m:r>
                      <a:rPr lang="ru-R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Сравнимость.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≤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𝛽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∨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𝛽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≤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</m:d>
                    <m:r>
                      <a:rPr lang="ru-R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22" y="2072952"/>
                <a:ext cx="9998591" cy="2246769"/>
              </a:xfrm>
              <a:prstGeom prst="rect">
                <a:avLst/>
              </a:prstGeom>
              <a:blipFill>
                <a:blip r:embed="rId3"/>
                <a:stretch>
                  <a:fillRect l="-1524" t="-2710" b="-81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67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722" y="1135894"/>
            <a:ext cx="728275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Лексикографический порядок</a:t>
            </a:r>
          </a:p>
          <a:p>
            <a:endParaRPr lang="ru-RU" sz="36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9930" y="2070849"/>
                <a:ext cx="999638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Отношение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≤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есть линейный порядок на множестве перестановок.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Такой порядок называется </a:t>
                </a:r>
                <a:r>
                  <a:rPr lang="ru-RU" sz="2800" b="1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лексикографическим.</a:t>
                </a:r>
              </a:p>
              <a:p>
                <a:endParaRPr lang="ru-RU" sz="2800" b="1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123,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132,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213,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231,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312,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321</m:t>
                      </m:r>
                    </m:oMath>
                  </m:oMathPara>
                </a14:m>
                <a:endParaRPr lang="ru-RU" sz="3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930" y="2070849"/>
                <a:ext cx="9996383" cy="2246769"/>
              </a:xfrm>
              <a:prstGeom prst="rect">
                <a:avLst/>
              </a:prstGeom>
              <a:blipFill>
                <a:blip r:embed="rId3"/>
                <a:stretch>
                  <a:fillRect l="-1280" t="-29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83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399" y="2071122"/>
            <a:ext cx="6337027" cy="17896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Генерация перестановок</a:t>
            </a:r>
            <a:br>
              <a:rPr lang="ru-RU" b="1" spc="100" dirty="0">
                <a:solidFill>
                  <a:srgbClr val="3D4ED7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</a:br>
            <a:r>
              <a:rPr lang="ru-RU" b="1" spc="100" dirty="0">
                <a:solidFill>
                  <a:srgbClr val="3D4ED7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в лексикографическом порядке</a:t>
            </a:r>
          </a:p>
        </p:txBody>
      </p:sp>
    </p:spTree>
    <p:extLst>
      <p:ext uri="{BB962C8B-B14F-4D97-AF65-F5344CB8AC3E}">
        <p14:creationId xmlns:p14="http://schemas.microsoft.com/office/powerpoint/2010/main" val="597503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542" y="1135987"/>
            <a:ext cx="999877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Нарайаны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(Pandita Narayana)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8779" y="2071392"/>
                <a:ext cx="9925773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Будем говорить, что перестановка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𝛽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непосредственно следует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 перестановкой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𝛼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относительно лексикографического порядка если выполняются следующие условия: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b="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𝛽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т. е.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𝛽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𝛽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 существует такой перестановки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𝛾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что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𝛽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779" y="2071392"/>
                <a:ext cx="9925773" cy="3108543"/>
              </a:xfrm>
              <a:prstGeom prst="rect">
                <a:avLst/>
              </a:prstGeom>
              <a:blipFill>
                <a:blip r:embed="rId3"/>
                <a:stretch>
                  <a:fillRect l="-1536" t="-21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023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401" y="1145292"/>
            <a:ext cx="6706689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Нарайаны. Идея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9401" y="2071212"/>
                <a:ext cx="999691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Генерация перестановок в лексикографическом порядке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Начинаем с тождественной перестановки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(1,2,…,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Переходим от уже построенной перестановки                  </a:t>
                </a:r>
                <a:r>
                  <a:rPr lang="ru-RU" sz="2800" b="0" dirty="0">
                    <a:cs typeface="Segoe UI" panose="020B0502040204020203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 непосредственно следующей за ней перестановке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Останавливаемся, как только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получим наибольшую перестановку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−1,…,2, 1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(относительно лексикографического порядка).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01" y="2071212"/>
                <a:ext cx="9996912" cy="3970318"/>
              </a:xfrm>
              <a:prstGeom prst="rect">
                <a:avLst/>
              </a:prstGeom>
              <a:blipFill>
                <a:blip r:embed="rId3"/>
                <a:stretch>
                  <a:fillRect l="-1524" t="-1690" r="-17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29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1962" y="1141897"/>
            <a:ext cx="504056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Комбинаторика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8858" y="2075362"/>
            <a:ext cx="99874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Каждое такое правило определяет способ построения некоторой комбинаторной конфигурации, поэтому комбинаторика занимается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изучением свойств комбинаторных конфигураций;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условиями их существования;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алгоритмами построения комбинаторных конфигураций;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оптимизацией этих алгоритмов.</a:t>
            </a:r>
          </a:p>
          <a:p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7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8141" y="1140495"/>
            <a:ext cx="7066729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Нарайаны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Пример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0379" y="2070849"/>
                <a:ext cx="999593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Перестановка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𝛼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ru-R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ru-RU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  <m:r>
                            <a:rPr lang="ru-RU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ru-RU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8, 7, </m:t>
                          </m:r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6</m:t>
                          </m:r>
                          <m:r>
                            <a:rPr lang="ru-RU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5</m:t>
                          </m:r>
                          <m:r>
                            <a:rPr lang="ru-RU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4</m:t>
                          </m:r>
                        </m:e>
                      </m:d>
                      <m:r>
                        <a:rPr lang="ru-R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 ней следует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𝛽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1, 3, 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4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5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6,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7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8</m:t>
                          </m:r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79" y="2070849"/>
                <a:ext cx="9995934" cy="2246769"/>
              </a:xfrm>
              <a:prstGeom prst="rect">
                <a:avLst/>
              </a:prstGeom>
              <a:blipFill>
                <a:blip r:embed="rId3"/>
                <a:stretch>
                  <a:fillRect l="-1220" t="-29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67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169" y="2070849"/>
            <a:ext cx="4958832" cy="20782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Как получить следующую перестановку?</a:t>
            </a:r>
          </a:p>
        </p:txBody>
      </p:sp>
    </p:spTree>
    <p:extLst>
      <p:ext uri="{BB962C8B-B14F-4D97-AF65-F5344CB8AC3E}">
        <p14:creationId xmlns:p14="http://schemas.microsoft.com/office/powerpoint/2010/main" val="4289190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362" y="1145292"/>
            <a:ext cx="999895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Нарайаны. Трансформация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7722" y="2076599"/>
                <a:ext cx="999859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Просматриваем справа налево перестановку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𝛼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поисках самой правой позиции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такой, что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&lt;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+1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такой позиции нет, то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…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т. е.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𝛼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−1,…,2, 1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генерировать больше нечего.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22" y="2076599"/>
                <a:ext cx="9998591" cy="3970318"/>
              </a:xfrm>
              <a:prstGeom prst="rect">
                <a:avLst/>
              </a:prstGeom>
              <a:blipFill>
                <a:blip r:embed="rId3"/>
                <a:stretch>
                  <a:fillRect l="-1280" t="-1690" b="-33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238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362" y="1145292"/>
            <a:ext cx="999895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Нарайаны. Трансформация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7722" y="2076599"/>
                <a:ext cx="9998591" cy="4039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такая позиция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есть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&lt;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&gt;…&gt;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Далее ищем первую позицию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при переходе от позиции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к позиции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такую, что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&lt;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  </m:t>
                      </m:r>
                      <m:d>
                        <m:dPr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&lt; </m:t>
                          </m:r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Затем меняем местами элементы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а в полученной перестановке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𝛼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𝛼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𝛼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отрезок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переворачиваем.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Построенную перестановку обозначим через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𝛽</m:t>
                    </m:r>
                  </m:oMath>
                </a14:m>
                <a:r>
                  <a:rPr lang="ru-RU" sz="2800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22" y="2076599"/>
                <a:ext cx="9998591" cy="4039696"/>
              </a:xfrm>
              <a:prstGeom prst="rect">
                <a:avLst/>
              </a:prstGeom>
              <a:blipFill>
                <a:blip r:embed="rId3"/>
                <a:stretch>
                  <a:fillRect l="-1280" t="-1662" b="-34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285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399" y="1145292"/>
            <a:ext cx="1084852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Нарайаны. Пример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7801" y="2077925"/>
                <a:ext cx="9998512" cy="357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𝛼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2, 6, </m:t>
                          </m:r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5</m:t>
                          </m:r>
                          <m:r>
                            <a:rPr lang="ru-RU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8, </m:t>
                          </m:r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7, </m:t>
                          </m:r>
                          <m:r>
                            <a:rPr lang="ru-RU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4, 3, 1</m:t>
                          </m:r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𝛼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2, 6, </m:t>
                          </m:r>
                          <m:r>
                            <a:rPr lang="ru-RU" sz="2800" b="1" i="1" smtClean="0">
                              <a:solidFill>
                                <a:srgbClr val="FF5555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𝟓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8, </m:t>
                          </m:r>
                          <m:r>
                            <a:rPr lang="ru-R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7,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4, 3, 1</m:t>
                          </m:r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𝛼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2, 6, </m:t>
                          </m:r>
                          <m:r>
                            <a:rPr lang="ru-RU" sz="2800" b="1" i="1" smtClean="0">
                              <a:solidFill>
                                <a:srgbClr val="FF5555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𝟓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8, </m:t>
                          </m:r>
                          <m:r>
                            <a:rPr lang="ru-RU" sz="2800" b="1" i="1" smtClean="0">
                              <a:solidFill>
                                <a:srgbClr val="FF5555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𝟕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4, 3, 1</m:t>
                          </m:r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=5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=7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Поменяем местами эти элементы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𝛼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sup>
                      </m:sSup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2, 6, </m:t>
                          </m:r>
                          <m:r>
                            <a:rPr lang="en-US" sz="2800" b="1" i="1" smtClean="0">
                              <a:solidFill>
                                <a:srgbClr val="FF5555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𝟕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8, </m:t>
                          </m:r>
                          <m:r>
                            <a:rPr lang="en-US" sz="2800" b="1" i="1" smtClean="0">
                              <a:solidFill>
                                <a:srgbClr val="FF5555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𝟓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4, 3, 1</m:t>
                          </m:r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Перевернём отрезок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(8,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5,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4,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3,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получим перестановку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2, 6, 7, </m:t>
                          </m:r>
                          <m:r>
                            <a:rPr lang="en-US" sz="2800" b="1" i="1" smtClean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𝟏</m:t>
                          </m:r>
                          <m:r>
                            <a:rPr lang="en-US" sz="2800" b="1" i="1" smtClean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r>
                            <a:rPr lang="en-US" sz="2800" b="1" i="1" smtClean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𝟑</m:t>
                          </m:r>
                          <m:r>
                            <a:rPr lang="en-US" sz="2800" b="1" i="1" smtClean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r>
                            <a:rPr lang="en-US" sz="2800" b="1" i="1" smtClean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𝟒</m:t>
                          </m:r>
                          <m:r>
                            <a:rPr lang="en-US" sz="2800" b="1" i="1" smtClean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r>
                            <a:rPr lang="en-US" sz="2800" b="1" i="1" smtClean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𝟓</m:t>
                          </m:r>
                          <m:r>
                            <a:rPr lang="ru-RU" sz="2800" b="1" i="1" dirty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r>
                            <a:rPr lang="ru-RU" sz="2800" b="1" i="1" dirty="0">
                              <a:solidFill>
                                <a:srgbClr val="3D4ED7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𝟖</m:t>
                          </m:r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01" y="2077925"/>
                <a:ext cx="9998512" cy="3574120"/>
              </a:xfrm>
              <a:prstGeom prst="rect">
                <a:avLst/>
              </a:prstGeom>
              <a:blipFill>
                <a:blip r:embed="rId3"/>
                <a:stretch>
                  <a:fillRect l="-1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99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722" y="1135987"/>
            <a:ext cx="5410545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Нарайаны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2138" y="2071853"/>
                <a:ext cx="10066430" cy="2385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280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4, </m:t>
                        </m:r>
                        <m:r>
                          <a:rPr lang="en-US" sz="2800" b="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280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800" dirty="0"/>
                  <a:t>	</a:t>
                </a:r>
                <a:endParaRPr lang="ru-RU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138" y="2071853"/>
                <a:ext cx="10066430" cy="2385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8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871" y="1145292"/>
            <a:ext cx="591460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Нарайаны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7902" y="2071302"/>
                <a:ext cx="5103805" cy="4505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= 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to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do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while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do</a:t>
                </a:r>
              </a:p>
              <a:p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begin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write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);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while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do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while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do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swap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);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02" y="2071302"/>
                <a:ext cx="5103805" cy="4505272"/>
              </a:xfrm>
              <a:prstGeom prst="rect">
                <a:avLst/>
              </a:prstGeom>
              <a:blipFill>
                <a:blip r:embed="rId3"/>
                <a:stretch>
                  <a:fillRect l="-2509" t="-1624" b="-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35740" y="2140724"/>
                <a:ext cx="430057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cs typeface="Segoe UI" panose="020B0502040204020203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k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 </m:t>
                        </m:r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)/2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while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do</a:t>
                </a:r>
              </a:p>
              <a:p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begin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swap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);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+1;</m:t>
                    </m:r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end</a:t>
                </a:r>
              </a:p>
              <a:p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end </a:t>
                </a:r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40" y="2140724"/>
                <a:ext cx="4300574" cy="3539430"/>
              </a:xfrm>
              <a:prstGeom prst="rect">
                <a:avLst/>
              </a:prstGeom>
              <a:blipFill>
                <a:blip r:embed="rId4"/>
                <a:stretch>
                  <a:fillRect l="-2833" t="-2065" b="-34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1138051" y="2078207"/>
            <a:ext cx="4968000" cy="4500000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68560" y="2072803"/>
            <a:ext cx="4968000" cy="4500000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737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632" y="1135897"/>
            <a:ext cx="89188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Нарайаны. Использование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7722" y="2076593"/>
            <a:ext cx="99985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 &lt;boost/timer.hpp&gt;</a:t>
            </a:r>
          </a:p>
          <a:p>
            <a:endParaRPr lang="en-US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std::vector&lt;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 v = { 7, 1, 12, 5, 9, 20, 15 };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boost::timer t;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t.restart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std::sort(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v.begin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v.end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do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	copy(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v.begin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v.end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(), std::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ostream_iterator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&gt;(std::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 " "));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	std::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&lt;&lt; std::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} while (std::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next_permutation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v.begin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(),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v.end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double duration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t.elapsed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std::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&lt;&lt; duration &lt;&lt; std::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38713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722" y="1142056"/>
            <a:ext cx="534171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Нарайаны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0112" y="2071212"/>
                <a:ext cx="999620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Теорема.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Алгоритм Нарайаны корректен и строит все перестановки без повторений в лексикографическом порядке за время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!)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/>
                  <a:t>	</a:t>
                </a:r>
                <a:endParaRPr lang="ru-RU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12" y="2071212"/>
                <a:ext cx="9996201" cy="1815882"/>
              </a:xfrm>
              <a:prstGeom prst="rect">
                <a:avLst/>
              </a:prstGeom>
              <a:blipFill>
                <a:blip r:embed="rId3"/>
                <a:stretch>
                  <a:fillRect l="-1220" t="-3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88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400" y="2077844"/>
            <a:ext cx="6758826" cy="12293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Эффективное порождение перестановок</a:t>
            </a:r>
          </a:p>
        </p:txBody>
      </p:sp>
    </p:spTree>
    <p:extLst>
      <p:ext uri="{BB962C8B-B14F-4D97-AF65-F5344CB8AC3E}">
        <p14:creationId xmlns:p14="http://schemas.microsoft.com/office/powerpoint/2010/main" val="79523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1639" y="1136448"/>
            <a:ext cx="9994674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Две основные задачи комбинаторики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4374" y="2078719"/>
            <a:ext cx="4680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Подсчёт комбинаций.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Генерация комбинаторных объектов.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62F1B5BA-5EC4-42DF-9E16-F76DEDDABA94}"/>
              </a:ext>
            </a:extLst>
          </p:cNvPr>
          <p:cNvGrpSpPr/>
          <p:nvPr/>
        </p:nvGrpSpPr>
        <p:grpSpPr>
          <a:xfrm>
            <a:off x="5735960" y="3721905"/>
            <a:ext cx="4141767" cy="1987772"/>
            <a:chOff x="5735960" y="3721905"/>
            <a:chExt cx="4141767" cy="1987772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E06B438-CC17-4005-81FF-042EB2D39ECF}"/>
                </a:ext>
              </a:extLst>
            </p:cNvPr>
            <p:cNvSpPr/>
            <p:nvPr/>
          </p:nvSpPr>
          <p:spPr>
            <a:xfrm>
              <a:off x="5735960" y="5169167"/>
              <a:ext cx="540000" cy="540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583BE743-A9F9-4C8B-B9E2-925160A9A0CA}"/>
                </a:ext>
              </a:extLst>
            </p:cNvPr>
            <p:cNvSpPr/>
            <p:nvPr/>
          </p:nvSpPr>
          <p:spPr>
            <a:xfrm>
              <a:off x="6456040" y="5167820"/>
              <a:ext cx="540000" cy="540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EDE531C9-745A-4A9D-8B8F-2ABC45F36E48}"/>
                </a:ext>
              </a:extLst>
            </p:cNvPr>
            <p:cNvSpPr/>
            <p:nvPr/>
          </p:nvSpPr>
          <p:spPr>
            <a:xfrm>
              <a:off x="7176741" y="5168529"/>
              <a:ext cx="540000" cy="540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16C1EC4C-F018-4B64-8F56-BA884CB590E8}"/>
                </a:ext>
              </a:extLst>
            </p:cNvPr>
            <p:cNvSpPr/>
            <p:nvPr/>
          </p:nvSpPr>
          <p:spPr>
            <a:xfrm>
              <a:off x="7896821" y="5169677"/>
              <a:ext cx="540000" cy="540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833FDBAA-78FF-45AD-98D8-54E56C497C0D}"/>
                </a:ext>
              </a:extLst>
            </p:cNvPr>
            <p:cNvSpPr/>
            <p:nvPr/>
          </p:nvSpPr>
          <p:spPr>
            <a:xfrm>
              <a:off x="8616901" y="5169400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9C54ADD4-0D32-48E3-B3D6-D85583B45684}"/>
                </a:ext>
              </a:extLst>
            </p:cNvPr>
            <p:cNvSpPr/>
            <p:nvPr/>
          </p:nvSpPr>
          <p:spPr>
            <a:xfrm>
              <a:off x="9336981" y="5169400"/>
              <a:ext cx="540000" cy="540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08A787D9-180A-4891-B292-7D1695389E40}"/>
                </a:ext>
              </a:extLst>
            </p:cNvPr>
            <p:cNvSpPr/>
            <p:nvPr/>
          </p:nvSpPr>
          <p:spPr>
            <a:xfrm>
              <a:off x="5736706" y="4447138"/>
              <a:ext cx="540000" cy="540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360E2001-0EBD-438B-9EED-DCE273A7A57D}"/>
                </a:ext>
              </a:extLst>
            </p:cNvPr>
            <p:cNvSpPr/>
            <p:nvPr/>
          </p:nvSpPr>
          <p:spPr>
            <a:xfrm>
              <a:off x="6456786" y="4445791"/>
              <a:ext cx="540000" cy="540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19CD6797-4FDD-4B2E-82EE-F9324EB80DDF}"/>
                </a:ext>
              </a:extLst>
            </p:cNvPr>
            <p:cNvSpPr/>
            <p:nvPr/>
          </p:nvSpPr>
          <p:spPr>
            <a:xfrm>
              <a:off x="7177487" y="4446500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463D787C-DE17-4F3C-9E42-FDDA242F52B3}"/>
                </a:ext>
              </a:extLst>
            </p:cNvPr>
            <p:cNvSpPr/>
            <p:nvPr/>
          </p:nvSpPr>
          <p:spPr>
            <a:xfrm>
              <a:off x="7897567" y="4447648"/>
              <a:ext cx="540000" cy="540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AFA3584A-93F9-4F51-806A-07E002EB2133}"/>
                </a:ext>
              </a:extLst>
            </p:cNvPr>
            <p:cNvSpPr/>
            <p:nvPr/>
          </p:nvSpPr>
          <p:spPr>
            <a:xfrm>
              <a:off x="8617647" y="4447371"/>
              <a:ext cx="540000" cy="540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F46A5472-459B-4D7A-9990-95A09C3B4D4F}"/>
                </a:ext>
              </a:extLst>
            </p:cNvPr>
            <p:cNvSpPr/>
            <p:nvPr/>
          </p:nvSpPr>
          <p:spPr>
            <a:xfrm>
              <a:off x="9337727" y="4447371"/>
              <a:ext cx="540000" cy="540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1BE52C0B-E51B-4EC0-86A8-71238039C3EA}"/>
                </a:ext>
              </a:extLst>
            </p:cNvPr>
            <p:cNvSpPr/>
            <p:nvPr/>
          </p:nvSpPr>
          <p:spPr>
            <a:xfrm>
              <a:off x="5735960" y="3723252"/>
              <a:ext cx="540000" cy="540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9035881F-C998-4E85-8B97-386EF34EC143}"/>
                </a:ext>
              </a:extLst>
            </p:cNvPr>
            <p:cNvSpPr/>
            <p:nvPr/>
          </p:nvSpPr>
          <p:spPr>
            <a:xfrm>
              <a:off x="6456040" y="3721905"/>
              <a:ext cx="540000" cy="540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6E355F22-2182-49D3-B69A-9349EA943C12}"/>
                </a:ext>
              </a:extLst>
            </p:cNvPr>
            <p:cNvSpPr/>
            <p:nvPr/>
          </p:nvSpPr>
          <p:spPr>
            <a:xfrm>
              <a:off x="7176741" y="3722614"/>
              <a:ext cx="540000" cy="540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8536D350-A4CF-48C2-9B4C-B71C65377219}"/>
                </a:ext>
              </a:extLst>
            </p:cNvPr>
            <p:cNvSpPr/>
            <p:nvPr/>
          </p:nvSpPr>
          <p:spPr>
            <a:xfrm>
              <a:off x="7896821" y="3723762"/>
              <a:ext cx="540000" cy="540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3CCB4A87-9497-4176-AAFA-1E6050D7D819}"/>
                </a:ext>
              </a:extLst>
            </p:cNvPr>
            <p:cNvSpPr/>
            <p:nvPr/>
          </p:nvSpPr>
          <p:spPr>
            <a:xfrm>
              <a:off x="8616901" y="3723485"/>
              <a:ext cx="540000" cy="540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DBE6B20F-4F39-423B-B67B-E79E26828E2B}"/>
                </a:ext>
              </a:extLst>
            </p:cNvPr>
            <p:cNvSpPr/>
            <p:nvPr/>
          </p:nvSpPr>
          <p:spPr>
            <a:xfrm>
              <a:off x="9336981" y="3723485"/>
              <a:ext cx="540000" cy="540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816448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127" y="1135987"/>
            <a:ext cx="841325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Джонсона – Троттера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2048" y="2071747"/>
            <a:ext cx="99942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Любая перестановка в последовательности должна отличаться от предшествующей транспозицией двух соседних элементов.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1531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399" y="1135812"/>
            <a:ext cx="9998914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Джонсона – Троттера. Рекурсия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37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722" y="1135812"/>
            <a:ext cx="763284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Джонсона – Троттера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9206" y="2077221"/>
            <a:ext cx="9997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Данную последовательность перестановок можно порождать итеративно, получая каждую перестановку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 предшествующей ей и небольшого количества добавочной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9798796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722" y="1135812"/>
            <a:ext cx="763284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Джонсона – Троттера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9206" y="2077221"/>
                <a:ext cx="999710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Делается с помощью трёх векторов: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Текущей перестановки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𝜋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…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Обратной к ней перестановки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=(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Записи направления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в котором сдвигается каждый элемент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равен -1, если он сдвигается влево; +1, если вправо; 0, если не сдвигается.</a:t>
                </a:r>
                <a:endParaRPr lang="ru-RU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06" y="2077221"/>
                <a:ext cx="9997107" cy="2677656"/>
              </a:xfrm>
              <a:prstGeom prst="rect">
                <a:avLst/>
              </a:prstGeom>
              <a:blipFill>
                <a:blip r:embed="rId3"/>
                <a:stretch>
                  <a:fillRect l="-1524" t="-2506" b="-5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6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722" y="1135894"/>
            <a:ext cx="8506889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Джонсона – Троттера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7722" y="2071302"/>
                <a:ext cx="9998591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Элемент сдвигается до тех пор, пока не достигнет элемента, большего чем он сам,  в этом случае сдвиг прекращается.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этот момент направление сдвига данного элемента изменяется на противоположное и передвигается следующий меньший его элемент, который можно сдвинуть.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Поскольку хранится перестановка, обратная к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𝜋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𝜋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легко найти место следующего меньшего элемента.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22" y="2071302"/>
                <a:ext cx="9998591" cy="3539430"/>
              </a:xfrm>
              <a:prstGeom prst="rect">
                <a:avLst/>
              </a:prstGeom>
              <a:blipFill>
                <a:blip r:embed="rId3"/>
                <a:stretch>
                  <a:fillRect l="-1280" t="-1897" r="-2134" b="-3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65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8141" y="1144944"/>
            <a:ext cx="800283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Джонсона – Троттера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722" y="2076593"/>
            <a:ext cx="8171343" cy="4320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вальная выноска 1"/>
              <p:cNvSpPr/>
              <p:nvPr/>
            </p:nvSpPr>
            <p:spPr>
              <a:xfrm>
                <a:off x="7896200" y="1759235"/>
                <a:ext cx="4176464" cy="936104"/>
              </a:xfrm>
              <a:prstGeom prst="wedgeEllipseCallout">
                <a:avLst>
                  <a:gd name="adj1" fmla="val -163746"/>
                  <a:gd name="adj2" fmla="val 90865"/>
                </a:avLst>
              </a:prstGeom>
              <a:solidFill>
                <a:schemeClr val="bg1"/>
              </a:solidFill>
              <a:ln w="19050">
                <a:solidFill>
                  <a:srgbClr val="FF5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Пока имеется мобильное число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Овальная выноска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1759235"/>
                <a:ext cx="4176464" cy="936104"/>
              </a:xfrm>
              <a:prstGeom prst="wedgeEllipseCallout">
                <a:avLst>
                  <a:gd name="adj1" fmla="val -163746"/>
                  <a:gd name="adj2" fmla="val 90865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FF5555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вальная выноска 6"/>
              <p:cNvSpPr/>
              <p:nvPr/>
            </p:nvSpPr>
            <p:spPr>
              <a:xfrm>
                <a:off x="7896200" y="3065748"/>
                <a:ext cx="4176464" cy="936104"/>
              </a:xfrm>
              <a:prstGeom prst="wedgeEllipseCallout">
                <a:avLst>
                  <a:gd name="adj1" fmla="val -54001"/>
                  <a:gd name="adj2" fmla="val 100558"/>
                </a:avLst>
              </a:prstGeom>
              <a:solidFill>
                <a:schemeClr val="bg1"/>
              </a:solidFill>
              <a:ln w="19050">
                <a:solidFill>
                  <a:srgbClr val="FF5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Находим наибольшее мобильное число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Овальная выноска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3065748"/>
                <a:ext cx="4176464" cy="936104"/>
              </a:xfrm>
              <a:prstGeom prst="wedgeEllipseCallout">
                <a:avLst>
                  <a:gd name="adj1" fmla="val -54001"/>
                  <a:gd name="adj2" fmla="val 100558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FF5555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вальная выноска 7"/>
              <p:cNvSpPr/>
              <p:nvPr/>
            </p:nvSpPr>
            <p:spPr>
              <a:xfrm>
                <a:off x="8328249" y="4782790"/>
                <a:ext cx="3744415" cy="792088"/>
              </a:xfrm>
              <a:prstGeom prst="wedgeEllipseCallout">
                <a:avLst>
                  <a:gd name="adj1" fmla="val -146072"/>
                  <a:gd name="adj2" fmla="val -16712"/>
                </a:avLst>
              </a:prstGeom>
              <a:solidFill>
                <a:schemeClr val="bg1"/>
              </a:solidFill>
              <a:ln w="19050">
                <a:solidFill>
                  <a:srgbClr val="FF55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dirty="0">
                    <a:solidFill>
                      <a:schemeClr val="tx1"/>
                    </a:solidFill>
                  </a:rPr>
                  <a:t>Меняем местами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1400" dirty="0">
                    <a:solidFill>
                      <a:schemeClr val="tx1"/>
                    </a:solidFill>
                  </a:rPr>
                  <a:t> и соседнее число, на которое указывает стрелка у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Овальная выноска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9" y="4782790"/>
                <a:ext cx="3744415" cy="792088"/>
              </a:xfrm>
              <a:prstGeom prst="wedgeEllipseCallout">
                <a:avLst>
                  <a:gd name="adj1" fmla="val -146072"/>
                  <a:gd name="adj2" fmla="val -16712"/>
                </a:avLst>
              </a:prstGeom>
              <a:blipFill>
                <a:blip r:embed="rId6"/>
                <a:stretch>
                  <a:fillRect b="-1481"/>
                </a:stretch>
              </a:blipFill>
              <a:ln w="19050">
                <a:solidFill>
                  <a:srgbClr val="FF5555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654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668" y="1135812"/>
            <a:ext cx="7530212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Джонсона – Троттера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5539" y="2077221"/>
                <a:ext cx="10000774" cy="4485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to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do</a:t>
                </a:r>
              </a:p>
              <a:p>
                <a:r>
                  <a:rPr lang="en-US" sz="2000" dirty="0">
                    <a:cs typeface="Segoe UI" panose="020B0502040204020203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000" dirty="0">
                    <a:cs typeface="Segoe UI" panose="020B0502040204020203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=−1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𝜋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 {</a:t>
                </a:r>
                <a:r>
                  <a:rPr lang="ru-RU" sz="20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метки границ</a:t>
                </a:r>
                <a:r>
                  <a:rPr lang="ru-RU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}</a:t>
                </a:r>
              </a:p>
              <a:p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while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≠1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do</a:t>
                </a:r>
              </a:p>
              <a:p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 write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𝜋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 </a:t>
                </a:r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𝝅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&gt;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do</a:t>
                </a:r>
                <a:endParaRPr lang="en-US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=−</m:t>
                    </m:r>
                    <m:sSub>
                      <m:sSubPr>
                        <m:ctrlPr>
                          <a:rPr lang="en-US" sz="20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↔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  {</a:t>
                </a:r>
                <a:r>
                  <a:rPr lang="ru-RU" sz="20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изменить</a:t>
                </a:r>
                <a:r>
                  <a:rPr lang="ru-RU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𝜋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}</a:t>
                </a:r>
              </a:p>
              <a:p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err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dirty="0" err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↔</m:t>
                    </m:r>
                    <m:sSub>
                      <m:sSubPr>
                        <m:ctrlPr>
                          <a:rPr lang="en-US" sz="20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{</a:t>
                </a:r>
                <a:r>
                  <a:rPr lang="ru-RU" sz="20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изменить</a:t>
                </a:r>
                <a:r>
                  <a:rPr lang="ru-RU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}</a:t>
                </a:r>
              </a:p>
              <a:p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39" y="2077221"/>
                <a:ext cx="10000774" cy="4485715"/>
              </a:xfrm>
              <a:prstGeom prst="rect">
                <a:avLst/>
              </a:prstGeom>
              <a:blipFill>
                <a:blip r:embed="rId3"/>
                <a:stretch>
                  <a:fillRect l="-609" t="-6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749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6988" y="1145292"/>
            <a:ext cx="9999325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Джонсона – Троттера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2138" y="2080047"/>
                <a:ext cx="999417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Теорема.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Алгоритм Джонсона – Троттера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корректен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строит все перестановки без повторений за время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!)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/>
                  <a:t>	</a:t>
                </a:r>
                <a:endParaRPr lang="ru-RU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138" y="2080047"/>
                <a:ext cx="9994175" cy="1384995"/>
              </a:xfrm>
              <a:prstGeom prst="rect">
                <a:avLst/>
              </a:prstGeom>
              <a:blipFill>
                <a:blip r:embed="rId3"/>
                <a:stretch>
                  <a:fillRect l="-1220" t="-4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631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722" y="2071122"/>
            <a:ext cx="6758503" cy="1502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Порождение случайных перестановок</a:t>
            </a:r>
          </a:p>
        </p:txBody>
      </p:sp>
    </p:spTree>
    <p:extLst>
      <p:ext uri="{BB962C8B-B14F-4D97-AF65-F5344CB8AC3E}">
        <p14:creationId xmlns:p14="http://schemas.microsoft.com/office/powerpoint/2010/main" val="2118895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1762" y="1135254"/>
            <a:ext cx="1000455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spc="100" dirty="0">
                <a:solidFill>
                  <a:srgbClr val="3D4ED7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Порождение случайных перестановок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7958" y="2075618"/>
            <a:ext cx="99983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Нужен метод, тасующий карточную колоду.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Колода должна быть идеально перемешана.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Перестановки карт должны быть равновероятными.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 можете использовать идеальный генератор случайных чисел.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3754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52914" y="2074238"/>
            <a:ext cx="4943086" cy="16427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Правила комбинаторики</a:t>
            </a:r>
          </a:p>
          <a:p>
            <a:endParaRPr lang="ru-RU" b="1" spc="100" dirty="0">
              <a:solidFill>
                <a:srgbClr val="3D4ED7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24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722" y="1145503"/>
            <a:ext cx="461845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spc="100" dirty="0">
                <a:solidFill>
                  <a:srgbClr val="3D4ED7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Литература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60499" y="6927610"/>
            <a:ext cx="6135902" cy="85459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028" name="Picture 4" descr="https://ozon-st.cdn.ngenix.net/multimedia/10103558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688" y="2071302"/>
            <a:ext cx="2726275" cy="400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ozon-st.cdn.ngenix.net/multimedia/101198544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860" y="2071302"/>
            <a:ext cx="2836661" cy="401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ozon-st.cdn.ngenix.net/multimedia/101323346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51" y="2071302"/>
            <a:ext cx="3013602" cy="400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977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001" y="1145292"/>
            <a:ext cx="569857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pc="100" dirty="0">
                <a:solidFill>
                  <a:srgbClr val="3D4ED7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Лабораторная работа 1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7090" y="2071122"/>
                <a:ext cx="999922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1.1. [# 25]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4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Задача коммивояжёра. 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графа, заданного матрицей смежности найти гамильтонов цикл минимальной суммарной стоимости. Решить задачу для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количество вершин в графе. Оценить время работы программы для входа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</a:rPr>
                  <a:t>.</a:t>
                </a:r>
              </a:p>
              <a:p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Порождение перестановок вершин для поиска гамильтонова цикла провести алгоритмом </a:t>
                </a:r>
                <a:r>
                  <a:rPr lang="ru-RU" sz="24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Нарайаны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Сдача работы без тестов – коэффициент 0.5. К задачам с графами необходимы изображения графов.</a:t>
                </a:r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90" y="2071122"/>
                <a:ext cx="9999223" cy="3416320"/>
              </a:xfrm>
              <a:prstGeom prst="rect">
                <a:avLst/>
              </a:prstGeom>
              <a:blipFill>
                <a:blip r:embed="rId3"/>
                <a:stretch>
                  <a:fillRect l="-976" t="-1250" b="-33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2981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001" y="1145292"/>
            <a:ext cx="569857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pc="100" dirty="0">
                <a:solidFill>
                  <a:srgbClr val="3D4ED7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Лабораторная работа 1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7090" y="2071122"/>
                <a:ext cx="9999223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1.1. [# 25]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4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Квадратичная задача о назначениях. 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Есть множество</a:t>
                </a:r>
                <a:b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предприятий, которые могут быть расположены в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местах. Для каждой пары мест задано расстояние и для каждой пары производств задано количество материала, перевозимого между двумя производствами.</a:t>
                </a:r>
              </a:p>
              <a:p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Требуется расставить производства по местам (два производства нельзя размещать в одном месте) таким образом, что сумма расстояний, умноженных на соответствующие потоки, будет минимальной.</a:t>
                </a:r>
              </a:p>
              <a:p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Сдача работы без тестов – коэффициент 0.5.</a:t>
                </a:r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90" y="2071122"/>
                <a:ext cx="9999223" cy="3785652"/>
              </a:xfrm>
              <a:prstGeom prst="rect">
                <a:avLst/>
              </a:prstGeom>
              <a:blipFill>
                <a:blip r:embed="rId3"/>
                <a:stretch>
                  <a:fillRect l="-976" t="-1127" b="-28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066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7001" y="1145292"/>
            <a:ext cx="569857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spc="100" dirty="0">
                <a:solidFill>
                  <a:srgbClr val="3D4ED7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Лабораторная работа 1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7090" y="2071122"/>
                <a:ext cx="9999223" cy="3504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 число объектов и мест их назначения;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затраты на передачу единицы потока ресурсов из пункта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пункт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объём ресурсов, направляемых от объекта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 объекту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Элементы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задаются в виде соответствующих матриц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размерности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ru-RU" sz="24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𝑅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 общие затраты,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необходимые для обмена ресурсами между всеми объектами.</a:t>
                </a:r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min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90" y="2071122"/>
                <a:ext cx="9999223" cy="3504357"/>
              </a:xfrm>
              <a:prstGeom prst="rect">
                <a:avLst/>
              </a:prstGeom>
              <a:blipFill>
                <a:blip r:embed="rId3"/>
                <a:stretch>
                  <a:fillRect l="-976" t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6773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1962" y="1152306"/>
            <a:ext cx="9994351" cy="30096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Основные комбинаторные принципы</a:t>
            </a:r>
          </a:p>
        </p:txBody>
      </p:sp>
    </p:spTree>
    <p:extLst>
      <p:ext uri="{BB962C8B-B14F-4D97-AF65-F5344CB8AC3E}">
        <p14:creationId xmlns:p14="http://schemas.microsoft.com/office/powerpoint/2010/main" val="171244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1400" y="1143815"/>
            <a:ext cx="999491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Правило суммы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1962" y="2081950"/>
                <a:ext cx="48965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∩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=∅</m:t>
                    </m:r>
                  </m:oMath>
                </a14:m>
                <a:r>
                  <a:rPr lang="ru-RU" sz="2800" b="0" dirty="0">
                    <a:latin typeface="Segoe UI" panose="020B0502040204020203" pitchFamily="34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элемент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можно выбрать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способами,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 элемент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способами, то выбор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элемента</a:t>
                </a:r>
                <a:endParaRPr lang="en-US" sz="28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можно осуществить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способами.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962" y="2081950"/>
                <a:ext cx="4896544" cy="3970318"/>
              </a:xfrm>
              <a:prstGeom prst="rect">
                <a:avLst/>
              </a:prstGeom>
              <a:blipFill>
                <a:blip r:embed="rId3"/>
                <a:stretch>
                  <a:fillRect l="-2488" t="-1690" b="-33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/>
          <p:cNvSpPr/>
          <p:nvPr/>
        </p:nvSpPr>
        <p:spPr>
          <a:xfrm>
            <a:off x="6744072" y="2317172"/>
            <a:ext cx="2232248" cy="2972799"/>
          </a:xfrm>
          <a:prstGeom prst="ellipse">
            <a:avLst/>
          </a:prstGeom>
          <a:solidFill>
            <a:srgbClr val="FF5555"/>
          </a:solidFill>
          <a:ln>
            <a:noFill/>
          </a:ln>
          <a:effectLst>
            <a:outerShdw dir="1500000" algn="ctr">
              <a:srgbClr val="000000">
                <a:alpha val="43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8" name="Овал 7"/>
          <p:cNvSpPr/>
          <p:nvPr/>
        </p:nvSpPr>
        <p:spPr>
          <a:xfrm>
            <a:off x="8923439" y="2317172"/>
            <a:ext cx="2232248" cy="2972799"/>
          </a:xfrm>
          <a:prstGeom prst="ellipse">
            <a:avLst/>
          </a:prstGeom>
          <a:solidFill>
            <a:srgbClr val="FF5555"/>
          </a:solidFill>
          <a:ln>
            <a:noFill/>
          </a:ln>
          <a:effectLst>
            <a:outerShdw dist="38100" dir="2700000" algn="ctr">
              <a:srgbClr val="000000">
                <a:alpha val="45000"/>
              </a:srgbClr>
            </a:outerShdw>
          </a:effectLst>
          <a:scene3d>
            <a:camera prst="perspectiveLef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7516779" y="3475316"/>
                <a:ext cx="5739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779" y="3475316"/>
                <a:ext cx="5739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9900726" y="3475316"/>
                <a:ext cx="4793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726" y="3475316"/>
                <a:ext cx="47936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93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1400" y="1141897"/>
            <a:ext cx="610672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Правило произведения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1400" y="2075362"/>
                <a:ext cx="49546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∩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=∅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можно выбрать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способами,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можно выбрать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способами. Выбор пары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можно осуществить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способами.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0" y="2075362"/>
                <a:ext cx="4954600" cy="3970318"/>
              </a:xfrm>
              <a:prstGeom prst="rect">
                <a:avLst/>
              </a:prstGeom>
              <a:blipFill>
                <a:blip r:embed="rId3"/>
                <a:stretch>
                  <a:fillRect l="-2460" t="-1534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>
            <a:extLst>
              <a:ext uri="{FF2B5EF4-FFF2-40B4-BE49-F238E27FC236}">
                <a16:creationId xmlns:a16="http://schemas.microsoft.com/office/drawing/2014/main" id="{B632CF36-A5A2-48D8-8BE1-2B8E42992F79}"/>
              </a:ext>
            </a:extLst>
          </p:cNvPr>
          <p:cNvSpPr/>
          <p:nvPr/>
        </p:nvSpPr>
        <p:spPr>
          <a:xfrm>
            <a:off x="6744072" y="2317172"/>
            <a:ext cx="2232248" cy="2972799"/>
          </a:xfrm>
          <a:prstGeom prst="ellipse">
            <a:avLst/>
          </a:prstGeom>
          <a:solidFill>
            <a:srgbClr val="FF5555"/>
          </a:solidFill>
          <a:ln>
            <a:noFill/>
          </a:ln>
          <a:effectLst>
            <a:outerShdw dir="1500000" algn="ctr">
              <a:srgbClr val="000000">
                <a:alpha val="43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388739A-DE14-4580-B09F-D0BE1647396B}"/>
              </a:ext>
            </a:extLst>
          </p:cNvPr>
          <p:cNvSpPr/>
          <p:nvPr/>
        </p:nvSpPr>
        <p:spPr>
          <a:xfrm>
            <a:off x="8923439" y="2317172"/>
            <a:ext cx="2232248" cy="2972799"/>
          </a:xfrm>
          <a:prstGeom prst="ellipse">
            <a:avLst/>
          </a:prstGeom>
          <a:solidFill>
            <a:srgbClr val="FFCC01"/>
          </a:solidFill>
          <a:ln>
            <a:solidFill>
              <a:srgbClr val="FFCC01"/>
            </a:solidFill>
          </a:ln>
          <a:effectLst>
            <a:outerShdw dist="38100" dir="2700000" algn="ctr">
              <a:srgbClr val="000000">
                <a:alpha val="45000"/>
              </a:srgbClr>
            </a:outerShdw>
          </a:effectLst>
          <a:scene3d>
            <a:camera prst="perspectiveLef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014B5621-B6AA-45DD-999E-311508C1A949}"/>
                  </a:ext>
                </a:extLst>
              </p:cNvPr>
              <p:cNvSpPr/>
              <p:nvPr/>
            </p:nvSpPr>
            <p:spPr>
              <a:xfrm>
                <a:off x="7516779" y="3475316"/>
                <a:ext cx="5739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014B5621-B6AA-45DD-999E-311508C1A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779" y="3475316"/>
                <a:ext cx="5739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9A93943F-8601-401B-9979-D90555F8D29D}"/>
                  </a:ext>
                </a:extLst>
              </p:cNvPr>
              <p:cNvSpPr/>
              <p:nvPr/>
            </p:nvSpPr>
            <p:spPr>
              <a:xfrm>
                <a:off x="9900726" y="3475316"/>
                <a:ext cx="4793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9A93943F-8601-401B-9979-D90555F8D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726" y="3475316"/>
                <a:ext cx="47936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22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0495" y="1136619"/>
            <a:ext cx="5986609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Принцип Дирихле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42354" y="2072723"/>
                <a:ext cx="567372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в 4 клетках сидит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5 кроликов, то по крайней мере в одной клетке сидит не менее двух кроликов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элемент разбит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множеств, то по крайней мере одно множество содержит не менее двух элементов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54" y="2072723"/>
                <a:ext cx="5673725" cy="3539430"/>
              </a:xfrm>
              <a:prstGeom prst="rect">
                <a:avLst/>
              </a:prstGeom>
              <a:blipFill>
                <a:blip r:embed="rId3"/>
                <a:stretch>
                  <a:fillRect l="-2148" t="-1721" r="-644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8ED49C3-36BC-4CBD-99B5-FEAA0566C9EB}"/>
              </a:ext>
            </a:extLst>
          </p:cNvPr>
          <p:cNvGrpSpPr/>
          <p:nvPr/>
        </p:nvGrpSpPr>
        <p:grpSpPr>
          <a:xfrm>
            <a:off x="7741689" y="2170956"/>
            <a:ext cx="3297326" cy="3208220"/>
            <a:chOff x="7176225" y="2130088"/>
            <a:chExt cx="3297326" cy="320822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FEEA1AD0-ABCB-4E25-9C43-61BA98B60B61}"/>
                </a:ext>
              </a:extLst>
            </p:cNvPr>
            <p:cNvSpPr/>
            <p:nvPr/>
          </p:nvSpPr>
          <p:spPr>
            <a:xfrm>
              <a:off x="7176225" y="2130088"/>
              <a:ext cx="1440000" cy="1440000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45023B5-E293-479F-B130-49F710B40E76}"/>
                </a:ext>
              </a:extLst>
            </p:cNvPr>
            <p:cNvSpPr/>
            <p:nvPr/>
          </p:nvSpPr>
          <p:spPr>
            <a:xfrm>
              <a:off x="9033551" y="2130088"/>
              <a:ext cx="1440000" cy="1440000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599E6800-1058-4496-8DA8-74B064D9188A}"/>
                </a:ext>
              </a:extLst>
            </p:cNvPr>
            <p:cNvSpPr/>
            <p:nvPr/>
          </p:nvSpPr>
          <p:spPr>
            <a:xfrm>
              <a:off x="7176225" y="3898308"/>
              <a:ext cx="1440000" cy="1440000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E9163A84-70FA-455C-B8D7-C085D1160520}"/>
                </a:ext>
              </a:extLst>
            </p:cNvPr>
            <p:cNvSpPr/>
            <p:nvPr/>
          </p:nvSpPr>
          <p:spPr>
            <a:xfrm>
              <a:off x="9033551" y="3898308"/>
              <a:ext cx="1440000" cy="1440000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4EF8AAD6-E679-4EA0-8FA0-49651CE27715}"/>
              </a:ext>
            </a:extLst>
          </p:cNvPr>
          <p:cNvSpPr/>
          <p:nvPr/>
        </p:nvSpPr>
        <p:spPr>
          <a:xfrm>
            <a:off x="7921689" y="4119176"/>
            <a:ext cx="540000" cy="540000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DDB8E067-E648-4D9D-A85F-1C63D76CAFD6}"/>
              </a:ext>
            </a:extLst>
          </p:cNvPr>
          <p:cNvSpPr/>
          <p:nvPr/>
        </p:nvSpPr>
        <p:spPr>
          <a:xfrm>
            <a:off x="8461689" y="4659176"/>
            <a:ext cx="540000" cy="540000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1A314172-D434-44BF-803B-2737F0BEAD0B}"/>
              </a:ext>
            </a:extLst>
          </p:cNvPr>
          <p:cNvSpPr/>
          <p:nvPr/>
        </p:nvSpPr>
        <p:spPr>
          <a:xfrm>
            <a:off x="9749578" y="4123988"/>
            <a:ext cx="540000" cy="540000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10198724-FF2E-45F9-AA6B-D4762D7290D5}"/>
              </a:ext>
            </a:extLst>
          </p:cNvPr>
          <p:cNvSpPr/>
          <p:nvPr/>
        </p:nvSpPr>
        <p:spPr>
          <a:xfrm>
            <a:off x="10285188" y="4659176"/>
            <a:ext cx="540000" cy="540000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857D8115-4CEF-484B-B557-005EDC155777}"/>
              </a:ext>
            </a:extLst>
          </p:cNvPr>
          <p:cNvSpPr/>
          <p:nvPr/>
        </p:nvSpPr>
        <p:spPr>
          <a:xfrm>
            <a:off x="10015188" y="2620956"/>
            <a:ext cx="540000" cy="540000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621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41798" y="2071122"/>
            <a:ext cx="4943086" cy="164279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Основные комбинаторные конфигурации</a:t>
            </a:r>
          </a:p>
        </p:txBody>
      </p:sp>
    </p:spTree>
    <p:extLst>
      <p:ext uri="{BB962C8B-B14F-4D97-AF65-F5344CB8AC3E}">
        <p14:creationId xmlns:p14="http://schemas.microsoft.com/office/powerpoint/2010/main" val="22859607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10791</TotalTime>
  <Words>2215</Words>
  <Application>Microsoft Office PowerPoint</Application>
  <PresentationFormat>Широкоэкранный</PresentationFormat>
  <Paragraphs>459</Paragraphs>
  <Slides>54</Slides>
  <Notes>47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54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Consolas</vt:lpstr>
      <vt:lpstr>Segoe UI</vt:lpstr>
      <vt:lpstr>Segoe UI Black</vt:lpstr>
      <vt:lpstr>Segoe UI Semibold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Alexander</cp:lastModifiedBy>
  <cp:revision>279</cp:revision>
  <dcterms:created xsi:type="dcterms:W3CDTF">2016-01-11T07:19:05Z</dcterms:created>
  <dcterms:modified xsi:type="dcterms:W3CDTF">2024-02-04T19:59:23Z</dcterms:modified>
</cp:coreProperties>
</file>