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77"/>
  </p:notesMasterIdLst>
  <p:sldIdLst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5" r:id="rId14"/>
    <p:sldId id="586" r:id="rId15"/>
    <p:sldId id="584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7" r:id="rId56"/>
    <p:sldId id="626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35" r:id="rId65"/>
    <p:sldId id="636" r:id="rId66"/>
    <p:sldId id="637" r:id="rId67"/>
    <p:sldId id="638" r:id="rId68"/>
    <p:sldId id="640" r:id="rId69"/>
    <p:sldId id="641" r:id="rId70"/>
    <p:sldId id="642" r:id="rId71"/>
    <p:sldId id="643" r:id="rId72"/>
    <p:sldId id="644" r:id="rId73"/>
    <p:sldId id="710" r:id="rId74"/>
    <p:sldId id="711" r:id="rId75"/>
    <p:sldId id="713" r:id="rId76"/>
  </p:sldIdLst>
  <p:sldSz cx="12192000" cy="6858000"/>
  <p:notesSz cx="6858000" cy="9144000"/>
  <p:custDataLst>
    <p:tags r:id="rId7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183" autoAdjust="0"/>
  </p:normalViewPr>
  <p:slideViewPr>
    <p:cSldViewPr>
      <p:cViewPr varScale="1">
        <p:scale>
          <a:sx n="58" d="100"/>
          <a:sy n="58" d="100"/>
        </p:scale>
        <p:origin x="80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5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Ориентированные графы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Классификация рёбер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DFEBBB-178E-4A08-8E24-95E07BBA4FD8}"/>
              </a:ext>
            </a:extLst>
          </p:cNvPr>
          <p:cNvGrpSpPr/>
          <p:nvPr/>
        </p:nvGrpSpPr>
        <p:grpSpPr>
          <a:xfrm>
            <a:off x="6183571" y="2142884"/>
            <a:ext cx="2821324" cy="388169"/>
            <a:chOff x="1271464" y="2059439"/>
            <a:chExt cx="2821324" cy="388169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1D5875B-AE53-43BC-ADE4-32611A8C2DB1}"/>
                </a:ext>
              </a:extLst>
            </p:cNvPr>
            <p:cNvSpPr/>
            <p:nvPr/>
          </p:nvSpPr>
          <p:spPr>
            <a:xfrm>
              <a:off x="3732748" y="2087568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5812348-9E61-422F-9062-D7F8378F2C45}"/>
                </a:ext>
              </a:extLst>
            </p:cNvPr>
            <p:cNvSpPr/>
            <p:nvPr/>
          </p:nvSpPr>
          <p:spPr>
            <a:xfrm>
              <a:off x="1271464" y="2059439"/>
              <a:ext cx="360040" cy="3822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2D46B7CA-ACA6-400B-ACB8-CB18F68AC397}"/>
                </a:ext>
              </a:extLst>
            </p:cNvPr>
            <p:cNvCxnSpPr>
              <a:cxnSpLocks/>
              <a:stCxn id="32" idx="6"/>
              <a:endCxn id="30" idx="2"/>
            </p:cNvCxnSpPr>
            <p:nvPr/>
          </p:nvCxnSpPr>
          <p:spPr>
            <a:xfrm>
              <a:off x="1631504" y="2250583"/>
              <a:ext cx="2101244" cy="17005"/>
            </a:xfrm>
            <a:prstGeom prst="straightConnector1">
              <a:avLst/>
            </a:prstGeom>
            <a:ln w="25400">
              <a:solidFill>
                <a:srgbClr val="FF555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AD9D92F-EF85-4291-AF37-C9C894190C16}"/>
              </a:ext>
            </a:extLst>
          </p:cNvPr>
          <p:cNvGrpSpPr/>
          <p:nvPr/>
        </p:nvGrpSpPr>
        <p:grpSpPr>
          <a:xfrm>
            <a:off x="6183571" y="3164132"/>
            <a:ext cx="2821324" cy="361157"/>
            <a:chOff x="1271464" y="3224557"/>
            <a:chExt cx="2821324" cy="361157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FD2BC8B6-8601-46EB-AA55-BB0BE030B947}"/>
                </a:ext>
              </a:extLst>
            </p:cNvPr>
            <p:cNvSpPr/>
            <p:nvPr/>
          </p:nvSpPr>
          <p:spPr>
            <a:xfrm>
              <a:off x="1271464" y="3225674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E6725FC-7FB0-4B9E-813D-5E3BDF789CA9}"/>
                </a:ext>
              </a:extLst>
            </p:cNvPr>
            <p:cNvSpPr/>
            <p:nvPr/>
          </p:nvSpPr>
          <p:spPr>
            <a:xfrm>
              <a:off x="3732748" y="322455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188EE39C-3FBE-4817-849D-6ABFEE3EFC1F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1631504" y="3404577"/>
              <a:ext cx="2101244" cy="1117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48D6D2-0414-4A4C-ACF4-33D744EE4261}"/>
              </a:ext>
            </a:extLst>
          </p:cNvPr>
          <p:cNvGrpSpPr/>
          <p:nvPr/>
        </p:nvGrpSpPr>
        <p:grpSpPr>
          <a:xfrm>
            <a:off x="6183571" y="4158368"/>
            <a:ext cx="2821324" cy="368155"/>
            <a:chOff x="1271464" y="4545392"/>
            <a:chExt cx="2821324" cy="368155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F68DBB5D-7FEB-47DF-B1F5-5D97E1BE7C88}"/>
                </a:ext>
              </a:extLst>
            </p:cNvPr>
            <p:cNvSpPr/>
            <p:nvPr/>
          </p:nvSpPr>
          <p:spPr>
            <a:xfrm>
              <a:off x="1271464" y="455350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8DE0685-B84C-4EDE-9D2A-1D5AF6324B45}"/>
                </a:ext>
              </a:extLst>
            </p:cNvPr>
            <p:cNvSpPr/>
            <p:nvPr/>
          </p:nvSpPr>
          <p:spPr>
            <a:xfrm>
              <a:off x="3732748" y="4545392"/>
              <a:ext cx="360040" cy="360040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3BA62D9-A862-4D8B-B0A5-8F7450185912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 flipV="1">
              <a:off x="1631504" y="4725412"/>
              <a:ext cx="2101244" cy="8115"/>
            </a:xfrm>
            <a:prstGeom prst="straightConnector1">
              <a:avLst/>
            </a:prstGeom>
            <a:ln w="25400">
              <a:solidFill>
                <a:srgbClr val="3D4E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2FAB017D-03D9-4664-9F32-93D541CD5460}"/>
              </a:ext>
            </a:extLst>
          </p:cNvPr>
          <p:cNvGrpSpPr/>
          <p:nvPr/>
        </p:nvGrpSpPr>
        <p:grpSpPr>
          <a:xfrm>
            <a:off x="6183571" y="5159601"/>
            <a:ext cx="2821324" cy="375153"/>
            <a:chOff x="1271464" y="5697254"/>
            <a:chExt cx="2821324" cy="375153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36AA353-4A73-4DB4-8FE6-DE3B552F103D}"/>
                </a:ext>
              </a:extLst>
            </p:cNvPr>
            <p:cNvSpPr/>
            <p:nvPr/>
          </p:nvSpPr>
          <p:spPr>
            <a:xfrm>
              <a:off x="3732748" y="5697254"/>
              <a:ext cx="360040" cy="346078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D5F2DFF-1BBD-40DF-B5A1-14D1A107090F}"/>
                </a:ext>
              </a:extLst>
            </p:cNvPr>
            <p:cNvSpPr/>
            <p:nvPr/>
          </p:nvSpPr>
          <p:spPr>
            <a:xfrm>
              <a:off x="1271464" y="571236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CF07B9C4-79EB-43FA-8667-54BA180981C9}"/>
                </a:ext>
              </a:extLst>
            </p:cNvPr>
            <p:cNvCxnSpPr>
              <a:stCxn id="38" idx="6"/>
              <a:endCxn id="37" idx="2"/>
            </p:cNvCxnSpPr>
            <p:nvPr/>
          </p:nvCxnSpPr>
          <p:spPr>
            <a:xfrm flipV="1">
              <a:off x="1631504" y="5870293"/>
              <a:ext cx="2101244" cy="22094"/>
            </a:xfrm>
            <a:prstGeom prst="straightConnector1">
              <a:avLst/>
            </a:prstGeom>
            <a:ln w="25400">
              <a:solidFill>
                <a:srgbClr val="3D4ED7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A6F8CEE-A19D-4333-9C2B-3D36EF2B92C2}"/>
              </a:ext>
            </a:extLst>
          </p:cNvPr>
          <p:cNvSpPr txBox="1"/>
          <p:nvPr/>
        </p:nvSpPr>
        <p:spPr>
          <a:xfrm>
            <a:off x="1686755" y="2089423"/>
            <a:ext cx="2412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Рёбра дерева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7CF98-3F77-4AD4-AFA8-6A6DC4D5B614}"/>
              </a:ext>
            </a:extLst>
          </p:cNvPr>
          <p:cNvSpPr txBox="1"/>
          <p:nvPr/>
        </p:nvSpPr>
        <p:spPr>
          <a:xfrm>
            <a:off x="1694894" y="3079066"/>
            <a:ext cx="293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Обратное ребро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58EC2-C65C-4C67-8EC7-049D0DC5677C}"/>
              </a:ext>
            </a:extLst>
          </p:cNvPr>
          <p:cNvSpPr txBox="1"/>
          <p:nvPr/>
        </p:nvSpPr>
        <p:spPr>
          <a:xfrm>
            <a:off x="1686755" y="4076778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Прямое ребро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5AEFF4-7ED0-4E77-9401-D2F5697EA9B3}"/>
              </a:ext>
            </a:extLst>
          </p:cNvPr>
          <p:cNvSpPr txBox="1"/>
          <p:nvPr/>
        </p:nvSpPr>
        <p:spPr>
          <a:xfrm>
            <a:off x="1686755" y="5071030"/>
            <a:ext cx="36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Перекрёстное ребро</a:t>
            </a:r>
          </a:p>
        </p:txBody>
      </p:sp>
    </p:spTree>
    <p:extLst>
      <p:ext uri="{BB962C8B-B14F-4D97-AF65-F5344CB8AC3E}">
        <p14:creationId xmlns:p14="http://schemas.microsoft.com/office/powerpoint/2010/main" val="255645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4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7E6830A-0B53-4DC6-975E-939A3927BBCC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9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A6E2CC-0008-4484-BADA-09ADD789216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514B14-976B-4C43-9061-81FD12222EE9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1EA8A-4208-4F3C-80AD-05A43865F2C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95CAE-33FF-4BBF-B48A-74FAB952D1FB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801A5-E6F0-4424-80D1-CAFA4725B697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99944-8A26-4CD7-8F21-39B1F3FA19DA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BF7804-EC32-4A39-AFF6-5B81DC55866C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01DD0B-D96E-450E-ACA1-FAF0DE1CD010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1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068AA-21D8-4A88-A899-11B7B828BCB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5021F-2377-46DC-BB25-5738478781B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1C5CEC-83AD-49E5-ADF5-732CC9E6A4CC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C90540-A22C-4118-9F2E-BB2E3B154305}"/>
              </a:ext>
            </a:extLst>
          </p:cNvPr>
          <p:cNvSpPr txBox="1"/>
          <p:nvPr/>
        </p:nvSpPr>
        <p:spPr>
          <a:xfrm>
            <a:off x="6676143" y="4374729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0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B98454-E7A2-482B-B190-B416F08AD711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E3896C-C57D-4BAD-BFFF-3A1A0AACA617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FEF06C-5425-4665-A820-ECA954958804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61F78B-6C49-403B-8700-F9FE5F5B28A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Связность ориентированных графов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A63E41-AC2C-42DE-81EE-5E796745D42C}"/>
              </a:ext>
            </a:extLst>
          </p:cNvPr>
          <p:cNvSpPr txBox="1"/>
          <p:nvPr/>
        </p:nvSpPr>
        <p:spPr>
          <a:xfrm>
            <a:off x="6362649" y="574087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9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3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9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4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5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ориентированный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множество вершин которого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множество рёбер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Петли и кратные рёбра допускаются.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7" cy="1384995"/>
              </a:xfrm>
              <a:prstGeom prst="rect">
                <a:avLst/>
              </a:prstGeom>
              <a:blipFill>
                <a:blip r:embed="rId2"/>
                <a:stretch>
                  <a:fillRect l="-1291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4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35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7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3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496772" y="5797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2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496772" y="5797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4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8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271E4A0-47F0-462C-AA14-35BB098421B4}"/>
              </a:ext>
            </a:extLst>
          </p:cNvPr>
          <p:cNvSpPr/>
          <p:nvPr/>
        </p:nvSpPr>
        <p:spPr>
          <a:xfrm>
            <a:off x="6774743" y="27696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CCD1719-3151-4AB8-8182-3D277704F367}"/>
              </a:ext>
            </a:extLst>
          </p:cNvPr>
          <p:cNvSpPr/>
          <p:nvPr/>
        </p:nvSpPr>
        <p:spPr>
          <a:xfrm>
            <a:off x="5692633" y="33017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31BE0A-22C3-400D-BE8C-2D02C38A73FC}"/>
              </a:ext>
            </a:extLst>
          </p:cNvPr>
          <p:cNvSpPr/>
          <p:nvPr/>
        </p:nvSpPr>
        <p:spPr>
          <a:xfrm>
            <a:off x="7084015" y="20651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FBD025D-8B4E-4DEB-B6F0-74BABBDBC055}"/>
              </a:ext>
            </a:extLst>
          </p:cNvPr>
          <p:cNvSpPr/>
          <p:nvPr/>
        </p:nvSpPr>
        <p:spPr>
          <a:xfrm>
            <a:off x="10726265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2796CE-D65D-4E08-84C1-54E034F66CB9}"/>
              </a:ext>
            </a:extLst>
          </p:cNvPr>
          <p:cNvSpPr/>
          <p:nvPr/>
        </p:nvSpPr>
        <p:spPr>
          <a:xfrm>
            <a:off x="9247989" y="32489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EC72220-72E0-4E98-BA5A-1F67906611F5}"/>
              </a:ext>
            </a:extLst>
          </p:cNvPr>
          <p:cNvSpPr/>
          <p:nvPr/>
        </p:nvSpPr>
        <p:spPr>
          <a:xfrm>
            <a:off x="8108151" y="416845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A967D0C-40E3-4648-B703-83963B191508}"/>
              </a:ext>
            </a:extLst>
          </p:cNvPr>
          <p:cNvSpPr/>
          <p:nvPr/>
        </p:nvSpPr>
        <p:spPr>
          <a:xfrm>
            <a:off x="10429742" y="44201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FAB538B-33E5-4CC9-9123-28E435EC6E8D}"/>
              </a:ext>
            </a:extLst>
          </p:cNvPr>
          <p:cNvSpPr/>
          <p:nvPr/>
        </p:nvSpPr>
        <p:spPr>
          <a:xfrm>
            <a:off x="9768408" y="5809833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2DEF6FA-B4FE-4E94-A249-91664DCFF230}"/>
              </a:ext>
            </a:extLst>
          </p:cNvPr>
          <p:cNvSpPr/>
          <p:nvPr/>
        </p:nvSpPr>
        <p:spPr>
          <a:xfrm>
            <a:off x="7316629" y="46430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ED79D9-082A-439A-98AE-C22FFEEA3A46}"/>
              </a:ext>
            </a:extLst>
          </p:cNvPr>
          <p:cNvSpPr/>
          <p:nvPr/>
        </p:nvSpPr>
        <p:spPr>
          <a:xfrm>
            <a:off x="5687909" y="4464805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43B01F1-127F-4A91-9556-9685163219D8}"/>
              </a:ext>
            </a:extLst>
          </p:cNvPr>
          <p:cNvSpPr/>
          <p:nvPr/>
        </p:nvSpPr>
        <p:spPr>
          <a:xfrm>
            <a:off x="5373672" y="5715311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2B990B-A494-4DBC-B498-2A0A6457A4C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872653" y="2949688"/>
            <a:ext cx="902090" cy="35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B399D0-A2E0-4812-A17B-B5D981E88A76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052673" y="3129708"/>
            <a:ext cx="902090" cy="35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4C8D9BE-B151-49E4-8956-B81A170AC11E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64035" y="2425211"/>
            <a:ext cx="896843" cy="179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FB75EEA-52F2-47D2-B079-2393287C2E1F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391328" y="2372484"/>
            <a:ext cx="1909388" cy="929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D5AFCAF-C14A-4CCD-B6F7-4EFA1763860D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44055" y="2113302"/>
            <a:ext cx="3334937" cy="131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5359542-7142-4F2B-9B13-C127DEAC9B8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10609762" y="2420615"/>
            <a:ext cx="296523" cy="1999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FFBDBCC-A233-4F05-9956-AAB525AAC05A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7082056" y="3076981"/>
            <a:ext cx="414593" cy="1566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E0DC0C1-241E-44BB-AACF-936335F3893D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9555302" y="2367888"/>
            <a:ext cx="1223690" cy="933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7BC5DA1-9B2D-4C6E-BAAD-E7D98C777DD2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9608029" y="3429000"/>
            <a:ext cx="874440" cy="1043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B3EC0CB-C4CB-4416-BCCE-D4A50C32CCED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8468191" y="3609020"/>
            <a:ext cx="959818" cy="73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9A2715C-EB36-4A48-BF64-C174E1F9E625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288171" y="3429000"/>
            <a:ext cx="959818" cy="73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A5D13FA-E808-47DE-BE19-C1F192792A4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134783" y="2240595"/>
            <a:ext cx="3591482" cy="709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27DA4E1-8D58-4932-91B7-EB8ECC5797AA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5999946" y="3609020"/>
            <a:ext cx="1316683" cy="121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A9524C-A546-477A-AFE3-98FFE0447348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8415464" y="4475763"/>
            <a:ext cx="1405671" cy="1384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31B4B11-BE0A-4A2B-B783-196D1C9111E1}"/>
              </a:ext>
            </a:extLst>
          </p:cNvPr>
          <p:cNvCxnSpPr>
            <a:cxnSpLocks/>
            <a:stCxn id="13" idx="5"/>
            <a:endCxn id="12" idx="2"/>
          </p:cNvCxnSpPr>
          <p:nvPr/>
        </p:nvCxnSpPr>
        <p:spPr>
          <a:xfrm>
            <a:off x="7623942" y="4950396"/>
            <a:ext cx="2144466" cy="103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D18544B-07D1-4975-B245-4F936BA48382}"/>
              </a:ext>
            </a:extLst>
          </p:cNvPr>
          <p:cNvCxnSpPr>
            <a:stCxn id="13" idx="3"/>
            <a:endCxn id="14" idx="6"/>
          </p:cNvCxnSpPr>
          <p:nvPr/>
        </p:nvCxnSpPr>
        <p:spPr>
          <a:xfrm flipH="1" flipV="1">
            <a:off x="6047949" y="4644805"/>
            <a:ext cx="1321407" cy="30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F00458-2A32-42E4-B8CF-77B34EF88770}"/>
              </a:ext>
            </a:extLst>
          </p:cNvPr>
          <p:cNvCxnSpPr>
            <a:stCxn id="12" idx="7"/>
            <a:endCxn id="11" idx="4"/>
          </p:cNvCxnSpPr>
          <p:nvPr/>
        </p:nvCxnSpPr>
        <p:spPr>
          <a:xfrm flipV="1">
            <a:off x="10075721" y="4780158"/>
            <a:ext cx="534041" cy="108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4BBCACD-695B-44AF-9AAE-4620DCC0D940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 flipH="1">
            <a:off x="5550684" y="4824805"/>
            <a:ext cx="317245" cy="883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66B3F8-6EC5-4456-86B0-63E6D15CC9EB}"/>
              </a:ext>
            </a:extLst>
          </p:cNvPr>
          <p:cNvSpPr txBox="1"/>
          <p:nvPr/>
        </p:nvSpPr>
        <p:spPr>
          <a:xfrm>
            <a:off x="5341332" y="5708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D67AE-7526-44B1-AE42-D1B13F80789C}"/>
              </a:ext>
            </a:extLst>
          </p:cNvPr>
          <p:cNvSpPr txBox="1"/>
          <p:nvPr/>
        </p:nvSpPr>
        <p:spPr>
          <a:xfrm>
            <a:off x="5655128" y="44728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354C2AF-1D01-41A6-8C72-921A902C5E71}"/>
              </a:ext>
            </a:extLst>
          </p:cNvPr>
          <p:cNvCxnSpPr>
            <a:cxnSpLocks/>
            <a:stCxn id="34" idx="3"/>
            <a:endCxn id="13" idx="4"/>
          </p:cNvCxnSpPr>
          <p:nvPr/>
        </p:nvCxnSpPr>
        <p:spPr>
          <a:xfrm flipV="1">
            <a:off x="5760036" y="5003123"/>
            <a:ext cx="1736613" cy="88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0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13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4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40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54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12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3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05615" y="3905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0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05615" y="389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5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3454" y="4499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91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сильносвязным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сильным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любые две его вершины достижимы друг из друга.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7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3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4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Топологическая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3931183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ориентированный граф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рёбрами. Требуется перенумеровать его вершины таким образом, чтобы каждое ребро вело из вершины с меньшим номером в вершину с большим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28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ориентированный граф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рёбрами. Требуется перенумеровать его вершины таким образом, чтобы каждое ребро вело из вершины с меньшим номером в вершину с большим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89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в графе есть хотя бы один цикл, то решения нет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граф ацикличен, то решение существует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72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Запускаем обход в глубину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обходе в глубину время выхода из какой-либо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всегда больше, чем время выхода из всех вершин, достижимых из неё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Таким образом, искомая топологическая сортировка – это сортировка в порядке убывания времён выхода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blipFill>
                <a:blip r:embed="rId2"/>
                <a:stretch>
                  <a:fillRect l="-153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13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Компонента сильной связности</a:t>
            </a:r>
          </a:p>
        </p:txBody>
      </p:sp>
    </p:spTree>
    <p:extLst>
      <p:ext uri="{BB962C8B-B14F-4D97-AF65-F5344CB8AC3E}">
        <p14:creationId xmlns:p14="http://schemas.microsoft.com/office/powerpoint/2010/main" val="3461565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Маршрут, содержащий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все вершины орграфа, называется </a:t>
            </a:r>
            <a:r>
              <a:rPr lang="ru-RU" sz="2800" dirty="0" err="1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остовным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49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является сильносвязным тогда и только тогда, когда в нем есть остовный цикл, является односторонним тогда и только тогда, когда в нем есть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остовной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путь.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5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Односторонний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односторонним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для любой пары его вершин, по меньшей мере, одна из них достижима из другой.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96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Компонентой сильной связности называется такое (максимальное по включению) подмножество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любые две вершины этого подмножества достижимы друг из друга, т.е. для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∀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символом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↦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будем обозначать достижимость, т.е. существование пути из первой вершины во вторую.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blipFill>
                <a:blip r:embed="rId2"/>
                <a:stretch>
                  <a:fillRect l="-1291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70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73384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Алгоритм Роберта </a:t>
            </a:r>
            <a:r>
              <a:rPr lang="ru-RU" b="1" spc="100" dirty="0" err="1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Тарьяна</a:t>
            </a:r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0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Запускаем поиск в глубину и отсортируем все вершины в порядке убывания времени выхода 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𝑡𝑖𝑚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blipFill>
                <a:blip r:embed="rId2"/>
                <a:stretch>
                  <a:fillRect l="-1291" t="-6369" r="-123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184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73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Рассмотрим обратный 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инвертированные рёбра.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Запустим обход в глубину в обратном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порядке вершин из первого шага.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деревья обхода будут являться компонентами сильной связности.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2677656"/>
              </a:xfrm>
              <a:prstGeom prst="rect">
                <a:avLst/>
              </a:prstGeom>
              <a:blipFill>
                <a:blip r:embed="rId2"/>
                <a:stretch>
                  <a:fillRect l="-1291" t="-2273" r="-1475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82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9918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Компоненты сильной связности для данного графа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пересекаются, т.е. фактически это разбиение всех вершин графа.</a:t>
            </a:r>
          </a:p>
        </p:txBody>
      </p:sp>
    </p:spTree>
    <p:extLst>
      <p:ext uri="{BB962C8B-B14F-4D97-AF65-F5344CB8AC3E}">
        <p14:creationId xmlns:p14="http://schemas.microsoft.com/office/powerpoint/2010/main" val="1575097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конденсации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360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Конденсацией графа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называют граф, получаемого из данного графа сжатием каждой компоненты сильной связности в одну вершину. Каждой вершине графа конденсации соответствует компонента сильной связности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ориентированное ребро между двумя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конденсации проводится, если найдётся пара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между которыми существовало ребро в исходном графе, т.е.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3608808"/>
              </a:xfrm>
              <a:prstGeom prst="rect">
                <a:avLst/>
              </a:prstGeom>
              <a:blipFill>
                <a:blip r:embed="rId2"/>
                <a:stretch>
                  <a:fillRect l="-1291" t="-1689" r="-1782" b="-3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94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676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7338400" cy="8613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Ориентация графа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2F33F6-7B9F-47D3-9E67-D75ACFD357F1}"/>
              </a:ext>
            </a:extLst>
          </p:cNvPr>
          <p:cNvSpPr txBox="1">
            <a:spLocks/>
          </p:cNvSpPr>
          <p:nvPr/>
        </p:nvSpPr>
        <p:spPr>
          <a:xfrm>
            <a:off x="1133864" y="3140969"/>
            <a:ext cx="7338400" cy="15841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Когда на неориентированном графе можно ориентировать рёбра, чтобы орграф был сильно связным?</a:t>
            </a:r>
          </a:p>
        </p:txBody>
      </p:sp>
    </p:spTree>
    <p:extLst>
      <p:ext uri="{BB962C8B-B14F-4D97-AF65-F5344CB8AC3E}">
        <p14:creationId xmlns:p14="http://schemas.microsoft.com/office/powerpoint/2010/main" val="2443982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Связный граф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G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ориентируем тогда и только тогда, когда каждое его ребро не является мостом.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1" cy="1815882"/>
              </a:xfrm>
              <a:prstGeom prst="rect">
                <a:avLst/>
              </a:prstGeom>
              <a:blipFill>
                <a:blip r:embed="rId2"/>
                <a:stretch>
                  <a:fillRect l="-2586" t="-3356" r="-1355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254C2C28-4B00-4663-BFF3-6CBB11C95A07}"/>
              </a:ext>
            </a:extLst>
          </p:cNvPr>
          <p:cNvSpPr/>
          <p:nvPr/>
        </p:nvSpPr>
        <p:spPr>
          <a:xfrm>
            <a:off x="6712283" y="3691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B8E2B5E-BA43-49C8-B72E-7D40F3AF5497}"/>
              </a:ext>
            </a:extLst>
          </p:cNvPr>
          <p:cNvSpPr/>
          <p:nvPr/>
        </p:nvSpPr>
        <p:spPr>
          <a:xfrm>
            <a:off x="6099900" y="48938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24C647-3E83-48B6-B61D-FC1824117626}"/>
              </a:ext>
            </a:extLst>
          </p:cNvPr>
          <p:cNvSpPr/>
          <p:nvPr/>
        </p:nvSpPr>
        <p:spPr>
          <a:xfrm>
            <a:off x="6404970" y="242313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968254-C85C-49F4-AA8D-A22CA15B70D0}"/>
              </a:ext>
            </a:extLst>
          </p:cNvPr>
          <p:cNvSpPr/>
          <p:nvPr/>
        </p:nvSpPr>
        <p:spPr>
          <a:xfrm>
            <a:off x="10397522" y="2146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77881D4-AC45-4573-8987-F7EFADF4C657}"/>
              </a:ext>
            </a:extLst>
          </p:cNvPr>
          <p:cNvSpPr/>
          <p:nvPr/>
        </p:nvSpPr>
        <p:spPr>
          <a:xfrm>
            <a:off x="9068599" y="33907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EA30E22-D71E-474E-A2D7-3F2B64EF0720}"/>
              </a:ext>
            </a:extLst>
          </p:cNvPr>
          <p:cNvSpPr/>
          <p:nvPr/>
        </p:nvSpPr>
        <p:spPr>
          <a:xfrm>
            <a:off x="8208718" y="41721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095D511-A89E-402C-A9E0-FA3BABE5846C}"/>
              </a:ext>
            </a:extLst>
          </p:cNvPr>
          <p:cNvSpPr/>
          <p:nvPr/>
        </p:nvSpPr>
        <p:spPr>
          <a:xfrm>
            <a:off x="10516971" y="4673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A852008-5B9C-449D-BB80-EFD7BF40CBE1}"/>
              </a:ext>
            </a:extLst>
          </p:cNvPr>
          <p:cNvSpPr/>
          <p:nvPr/>
        </p:nvSpPr>
        <p:spPr>
          <a:xfrm>
            <a:off x="8761286" y="544090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1CAE5BE-5893-49AF-8B5F-EE473359F9A8}"/>
              </a:ext>
            </a:extLst>
          </p:cNvPr>
          <p:cNvSpPr/>
          <p:nvPr/>
        </p:nvSpPr>
        <p:spPr>
          <a:xfrm>
            <a:off x="7392144" y="52539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993446-43DE-436A-8B77-005A7AC37E1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6279920" y="3998442"/>
            <a:ext cx="485090" cy="8954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497A12-4540-4ED0-B1CF-6CC777FAF82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712283" y="2730443"/>
            <a:ext cx="1549162" cy="1494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907AA0A-0402-4D7B-A69D-0CC161726261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6765010" y="2603150"/>
            <a:ext cx="2356316" cy="840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F84C65B-1675-4791-8792-BB3734422B44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712283" y="2199263"/>
            <a:ext cx="3737966" cy="276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DE5120B-5C18-4C9F-B933-B2D4B4640F24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0577542" y="2506576"/>
            <a:ext cx="119449" cy="2166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49BBF1C-52D3-417B-B28D-51DAB2655AAD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7019596" y="3998442"/>
            <a:ext cx="552568" cy="1255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A7FDBD3-B010-49EA-9770-56D4D1D84C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375912" y="3698110"/>
            <a:ext cx="1193786" cy="1027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66D087-EB06-41E6-9668-AC06A55AAE45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8516031" y="3698110"/>
            <a:ext cx="605295" cy="526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5CF25-1953-4F9A-A014-3A7A78D569DF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019596" y="2326556"/>
            <a:ext cx="3377926" cy="1417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91C7BD-434F-4684-97DE-E5C6434AB865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07213" y="5201176"/>
            <a:ext cx="984931" cy="232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AF534B0-F91B-44A5-A498-820831DCF1E9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8516031" y="4479469"/>
            <a:ext cx="425275" cy="9614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F4080A-D416-402E-828B-52B667E1D69D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7752184" y="5433923"/>
            <a:ext cx="1009102" cy="1800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822E14-CA55-440A-BE7A-DD2B9DC5AD59}"/>
              </a:ext>
            </a:extLst>
          </p:cNvPr>
          <p:cNvCxnSpPr>
            <a:cxnSpLocks/>
            <a:stCxn id="12" idx="6"/>
            <a:endCxn id="11" idx="3"/>
          </p:cNvCxnSpPr>
          <p:nvPr/>
        </p:nvCxnSpPr>
        <p:spPr>
          <a:xfrm flipV="1">
            <a:off x="9121326" y="4980356"/>
            <a:ext cx="1448372" cy="633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9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Слабосвязный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связным графом является его неориентированный дубликат.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37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0941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800" b="1">
                <a:latin typeface="Segoe UI" panose="020B0502040204020203" pitchFamily="34" charset="0"/>
                <a:cs typeface="Segoe UI" panose="020B0502040204020203" pitchFamily="34" charset="0"/>
              </a:rPr>
              <a:t>0]</a:t>
            </a: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406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Слабосвязный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связным графом является его неориентированный дубликат.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глубину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на ориентированном графе</a:t>
            </a:r>
          </a:p>
        </p:txBody>
      </p:sp>
    </p:spTree>
    <p:extLst>
      <p:ext uri="{BB962C8B-B14F-4D97-AF65-F5344CB8AC3E}">
        <p14:creationId xmlns:p14="http://schemas.microsoft.com/office/powerpoint/2010/main" val="2851191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11917</TotalTime>
  <Words>2987</Words>
  <Application>Microsoft Office PowerPoint</Application>
  <PresentationFormat>Широкоэкранный</PresentationFormat>
  <Paragraphs>1161</Paragraphs>
  <Slides>72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72</vt:i4>
      </vt:variant>
    </vt:vector>
  </HeadingPairs>
  <TitlesOfParts>
    <vt:vector size="84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320</cp:revision>
  <dcterms:created xsi:type="dcterms:W3CDTF">2016-01-11T07:19:05Z</dcterms:created>
  <dcterms:modified xsi:type="dcterms:W3CDTF">2024-03-12T16:53:26Z</dcterms:modified>
</cp:coreProperties>
</file>