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28"/>
  </p:notesMasterIdLst>
  <p:sldIdLst>
    <p:sldId id="468" r:id="rId5"/>
    <p:sldId id="469" r:id="rId6"/>
    <p:sldId id="332" r:id="rId7"/>
    <p:sldId id="470" r:id="rId8"/>
    <p:sldId id="458" r:id="rId9"/>
    <p:sldId id="471" r:id="rId10"/>
    <p:sldId id="459" r:id="rId11"/>
    <p:sldId id="433" r:id="rId12"/>
    <p:sldId id="432" r:id="rId13"/>
    <p:sldId id="460" r:id="rId14"/>
    <p:sldId id="461" r:id="rId15"/>
    <p:sldId id="472" r:id="rId16"/>
    <p:sldId id="418" r:id="rId17"/>
    <p:sldId id="462" r:id="rId18"/>
    <p:sldId id="473" r:id="rId19"/>
    <p:sldId id="463" r:id="rId20"/>
    <p:sldId id="464" r:id="rId21"/>
    <p:sldId id="474" r:id="rId22"/>
    <p:sldId id="466" r:id="rId23"/>
    <p:sldId id="465" r:id="rId24"/>
    <p:sldId id="467" r:id="rId25"/>
    <p:sldId id="475" r:id="rId26"/>
    <p:sldId id="456" r:id="rId27"/>
  </p:sldIdLst>
  <p:sldSz cx="12192000" cy="6858000"/>
  <p:notesSz cx="6858000" cy="9144000"/>
  <p:custDataLst>
    <p:tags r:id="rId2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71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orient="horz" pos="1298" userDrawn="1">
          <p15:clr>
            <a:srgbClr val="A4A3A4"/>
          </p15:clr>
        </p15:guide>
        <p15:guide id="5" orient="horz" pos="3612" userDrawn="1">
          <p15:clr>
            <a:srgbClr val="A4A3A4"/>
          </p15:clr>
        </p15:guide>
        <p15:guide id="6" pos="6970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55"/>
    <a:srgbClr val="3D4ED7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1183" autoAdjust="0"/>
  </p:normalViewPr>
  <p:slideViewPr>
    <p:cSldViewPr>
      <p:cViewPr varScale="1">
        <p:scale>
          <a:sx n="58" d="100"/>
          <a:sy n="58" d="100"/>
        </p:scale>
        <p:origin x="808" y="56"/>
      </p:cViewPr>
      <p:guideLst>
        <p:guide orient="horz" pos="709"/>
        <p:guide pos="710"/>
        <p:guide orient="horz" pos="2260"/>
        <p:guide orient="horz" pos="1298"/>
        <p:guide orient="horz" pos="3612"/>
        <p:guide pos="697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21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505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83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711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128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678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425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655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25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482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05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123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168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00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29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98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259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82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0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90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1962" y="1152306"/>
            <a:ext cx="9994351" cy="14846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Генерация комбинаторных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57841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28" y="1137444"/>
            <a:ext cx="992544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Порождение подмножеств множества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0148" y="2065288"/>
                <a:ext cx="9924727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Порождение подмножеств множества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{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}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эквивалентно порождению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-разрядных двоичных наборов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принадлежащих подмножеству, если и только если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ый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разряд равен единице.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Таким образом, задача порождения всех подмножеств множества сводится к задаче порождения всех возможных двоичных последовательностей длины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65288"/>
                <a:ext cx="9924727" cy="3539430"/>
              </a:xfrm>
              <a:prstGeom prst="rect">
                <a:avLst/>
              </a:prstGeom>
              <a:blipFill>
                <a:blip r:embed="rId3"/>
                <a:stretch>
                  <a:fillRect l="-1229" t="-1897" r="-2211" b="-3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1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28" y="1137444"/>
            <a:ext cx="10848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Счёт в системе счисления с основанием 2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9825" y="2073548"/>
                <a:ext cx="99250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to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while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</a:p>
              <a:p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begin </a:t>
                </a:r>
              </a:p>
              <a:p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write</a:t>
                </a:r>
                <a:r>
                  <a:rPr lang="ru-RU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while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 </a:t>
                </a:r>
              </a:p>
              <a:p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begin</a:t>
                </a: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end;</a:t>
                </a:r>
              </a:p>
              <a:p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end.</a:t>
                </a: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25" y="2073548"/>
                <a:ext cx="9925050" cy="4524315"/>
              </a:xfrm>
              <a:prstGeom prst="rect">
                <a:avLst/>
              </a:prstGeom>
              <a:blipFill>
                <a:blip r:embed="rId3"/>
                <a:stretch>
                  <a:fillRect l="-983" t="-943" b="-2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07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0623" y="2063906"/>
            <a:ext cx="6035906" cy="19655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Порождений конфигураций с повторениями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2CAD801-B5FC-444A-8A13-2F5BDD04E759}"/>
              </a:ext>
            </a:extLst>
          </p:cNvPr>
          <p:cNvGrpSpPr/>
          <p:nvPr/>
        </p:nvGrpSpPr>
        <p:grpSpPr>
          <a:xfrm>
            <a:off x="8243540" y="1147949"/>
            <a:ext cx="2711098" cy="4879602"/>
            <a:chOff x="8339365" y="1498442"/>
            <a:chExt cx="2711098" cy="4879602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FDB5BC7C-4262-48F2-8799-9672908B5DD0}"/>
                </a:ext>
              </a:extLst>
            </p:cNvPr>
            <p:cNvSpPr/>
            <p:nvPr/>
          </p:nvSpPr>
          <p:spPr>
            <a:xfrm>
              <a:off x="8339365" y="294570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36D2EBB9-F189-4784-804A-A44338610317}"/>
                </a:ext>
              </a:extLst>
            </p:cNvPr>
            <p:cNvSpPr/>
            <p:nvPr/>
          </p:nvSpPr>
          <p:spPr>
            <a:xfrm>
              <a:off x="9059445" y="294435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38A47F1-4549-432C-A4A8-13C7C43A3E1D}"/>
                </a:ext>
              </a:extLst>
            </p:cNvPr>
            <p:cNvSpPr/>
            <p:nvPr/>
          </p:nvSpPr>
          <p:spPr>
            <a:xfrm>
              <a:off x="9780146" y="294506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7E7749B-E7E4-42DB-9D72-3053494AC6D7}"/>
                </a:ext>
              </a:extLst>
            </p:cNvPr>
            <p:cNvSpPr/>
            <p:nvPr/>
          </p:nvSpPr>
          <p:spPr>
            <a:xfrm>
              <a:off x="10500226" y="294621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3FC5E503-83C8-42F8-8C30-AF20B3034F25}"/>
                </a:ext>
              </a:extLst>
            </p:cNvPr>
            <p:cNvSpPr/>
            <p:nvPr/>
          </p:nvSpPr>
          <p:spPr>
            <a:xfrm>
              <a:off x="8340111" y="222367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5FCEF171-0DDD-4593-A791-7239565B55F4}"/>
                </a:ext>
              </a:extLst>
            </p:cNvPr>
            <p:cNvSpPr/>
            <p:nvPr/>
          </p:nvSpPr>
          <p:spPr>
            <a:xfrm>
              <a:off x="9060191" y="222232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CD56CBE0-D44C-454E-9975-9F40187CC9EE}"/>
                </a:ext>
              </a:extLst>
            </p:cNvPr>
            <p:cNvSpPr/>
            <p:nvPr/>
          </p:nvSpPr>
          <p:spPr>
            <a:xfrm>
              <a:off x="9780892" y="222303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5AE683EE-8A50-40D6-91D1-2C65F6D3523A}"/>
                </a:ext>
              </a:extLst>
            </p:cNvPr>
            <p:cNvSpPr/>
            <p:nvPr/>
          </p:nvSpPr>
          <p:spPr>
            <a:xfrm>
              <a:off x="10500972" y="222418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2B92C2F0-78EF-47CB-A4BC-F6373DA721F2}"/>
                </a:ext>
              </a:extLst>
            </p:cNvPr>
            <p:cNvSpPr/>
            <p:nvPr/>
          </p:nvSpPr>
          <p:spPr>
            <a:xfrm>
              <a:off x="8339365" y="149978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4C1DAEA-384D-4A2D-8614-2BA9075C946F}"/>
                </a:ext>
              </a:extLst>
            </p:cNvPr>
            <p:cNvSpPr/>
            <p:nvPr/>
          </p:nvSpPr>
          <p:spPr>
            <a:xfrm>
              <a:off x="9059445" y="1498442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0D21D2B0-A1E4-4AD8-A416-60BC3B42782C}"/>
                </a:ext>
              </a:extLst>
            </p:cNvPr>
            <p:cNvSpPr/>
            <p:nvPr/>
          </p:nvSpPr>
          <p:spPr>
            <a:xfrm>
              <a:off x="9780146" y="1499151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CA8ABB51-D3F0-44AF-AB9B-901C6029FF15}"/>
                </a:ext>
              </a:extLst>
            </p:cNvPr>
            <p:cNvSpPr/>
            <p:nvPr/>
          </p:nvSpPr>
          <p:spPr>
            <a:xfrm>
              <a:off x="10500226" y="150029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9262074-8922-4835-9C90-E9D3F924039A}"/>
                </a:ext>
              </a:extLst>
            </p:cNvPr>
            <p:cNvSpPr/>
            <p:nvPr/>
          </p:nvSpPr>
          <p:spPr>
            <a:xfrm>
              <a:off x="8348856" y="583753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11DB920-A28B-453B-9D5B-61D0575EE327}"/>
                </a:ext>
              </a:extLst>
            </p:cNvPr>
            <p:cNvSpPr/>
            <p:nvPr/>
          </p:nvSpPr>
          <p:spPr>
            <a:xfrm>
              <a:off x="9068936" y="583618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BDBEA2CB-6401-4439-86B6-6980EA0D6527}"/>
                </a:ext>
              </a:extLst>
            </p:cNvPr>
            <p:cNvSpPr/>
            <p:nvPr/>
          </p:nvSpPr>
          <p:spPr>
            <a:xfrm>
              <a:off x="9789637" y="583689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47DE7C01-6F16-4091-90C7-9D8BAA26F32A}"/>
                </a:ext>
              </a:extLst>
            </p:cNvPr>
            <p:cNvSpPr/>
            <p:nvPr/>
          </p:nvSpPr>
          <p:spPr>
            <a:xfrm>
              <a:off x="10509717" y="583804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FBB21875-97F2-428C-9EFC-819E04423A5F}"/>
                </a:ext>
              </a:extLst>
            </p:cNvPr>
            <p:cNvSpPr/>
            <p:nvPr/>
          </p:nvSpPr>
          <p:spPr>
            <a:xfrm>
              <a:off x="8349602" y="511550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B2377132-26D5-47FC-9705-0DA3A2CEC510}"/>
                </a:ext>
              </a:extLst>
            </p:cNvPr>
            <p:cNvSpPr/>
            <p:nvPr/>
          </p:nvSpPr>
          <p:spPr>
            <a:xfrm>
              <a:off x="9069682" y="511415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0A78067-3C8F-46AD-A16C-3FB76AEFD5C5}"/>
                </a:ext>
              </a:extLst>
            </p:cNvPr>
            <p:cNvSpPr/>
            <p:nvPr/>
          </p:nvSpPr>
          <p:spPr>
            <a:xfrm>
              <a:off x="9790383" y="511486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AE9FB4CE-8639-4BC5-A9DC-E268830D90E2}"/>
                </a:ext>
              </a:extLst>
            </p:cNvPr>
            <p:cNvSpPr/>
            <p:nvPr/>
          </p:nvSpPr>
          <p:spPr>
            <a:xfrm>
              <a:off x="10510463" y="511601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10639ED3-B1AB-49AF-A426-B83FF33654BC}"/>
                </a:ext>
              </a:extLst>
            </p:cNvPr>
            <p:cNvSpPr/>
            <p:nvPr/>
          </p:nvSpPr>
          <p:spPr>
            <a:xfrm>
              <a:off x="8348856" y="439161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AAA75D4-D400-46AA-95BB-16C26C649448}"/>
                </a:ext>
              </a:extLst>
            </p:cNvPr>
            <p:cNvSpPr/>
            <p:nvPr/>
          </p:nvSpPr>
          <p:spPr>
            <a:xfrm>
              <a:off x="9068936" y="4390272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EF6E41B9-9AA5-4C20-92EB-73379DE72F05}"/>
                </a:ext>
              </a:extLst>
            </p:cNvPr>
            <p:cNvSpPr/>
            <p:nvPr/>
          </p:nvSpPr>
          <p:spPr>
            <a:xfrm>
              <a:off x="9789637" y="4390981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F66A65EE-D1E2-46DA-A96E-DC587CA268B5}"/>
                </a:ext>
              </a:extLst>
            </p:cNvPr>
            <p:cNvSpPr/>
            <p:nvPr/>
          </p:nvSpPr>
          <p:spPr>
            <a:xfrm>
              <a:off x="10509717" y="439212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E35A438C-CACC-4E18-B923-6CBAD84BC990}"/>
                </a:ext>
              </a:extLst>
            </p:cNvPr>
            <p:cNvSpPr/>
            <p:nvPr/>
          </p:nvSpPr>
          <p:spPr>
            <a:xfrm>
              <a:off x="10509717" y="366361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C4CFB452-75A2-4373-929F-4DA7AC8AB3E3}"/>
                </a:ext>
              </a:extLst>
            </p:cNvPr>
            <p:cNvGrpSpPr/>
            <p:nvPr/>
          </p:nvGrpSpPr>
          <p:grpSpPr>
            <a:xfrm>
              <a:off x="8348856" y="3663105"/>
              <a:ext cx="540000" cy="540000"/>
              <a:chOff x="8340869" y="2899174"/>
              <a:chExt cx="540000" cy="540000"/>
            </a:xfrm>
          </p:grpSpPr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6965D75D-0179-43CF-89AF-F27BA80ED21B}"/>
                  </a:ext>
                </a:extLst>
              </p:cNvPr>
              <p:cNvSpPr/>
              <p:nvPr/>
            </p:nvSpPr>
            <p:spPr>
              <a:xfrm>
                <a:off x="8340869" y="2899174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Овал 37">
                <a:extLst>
                  <a:ext uri="{FF2B5EF4-FFF2-40B4-BE49-F238E27FC236}">
                    <a16:creationId xmlns:a16="http://schemas.microsoft.com/office/drawing/2014/main" id="{D9B20F7D-BDBB-4BCA-86AE-77B250628D6F}"/>
                  </a:ext>
                </a:extLst>
              </p:cNvPr>
              <p:cNvSpPr/>
              <p:nvPr/>
            </p:nvSpPr>
            <p:spPr>
              <a:xfrm>
                <a:off x="857455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EE14AD37-346E-4EE9-AB4A-6265D92BFACD}"/>
                </a:ext>
              </a:extLst>
            </p:cNvPr>
            <p:cNvGrpSpPr/>
            <p:nvPr/>
          </p:nvGrpSpPr>
          <p:grpSpPr>
            <a:xfrm>
              <a:off x="9068190" y="3652931"/>
              <a:ext cx="540000" cy="540000"/>
              <a:chOff x="9060949" y="2881396"/>
              <a:chExt cx="540000" cy="540000"/>
            </a:xfrm>
          </p:grpSpPr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A249183B-D041-422E-8936-FC3116C51BDA}"/>
                  </a:ext>
                </a:extLst>
              </p:cNvPr>
              <p:cNvSpPr/>
              <p:nvPr/>
            </p:nvSpPr>
            <p:spPr>
              <a:xfrm>
                <a:off x="9060949" y="288139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0BE48EAF-58E0-40A6-9A58-BC1BA8F4A10A}"/>
                  </a:ext>
                </a:extLst>
              </p:cNvPr>
              <p:cNvSpPr/>
              <p:nvPr/>
            </p:nvSpPr>
            <p:spPr>
              <a:xfrm>
                <a:off x="9295259" y="319654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0AFCADA3-CBEF-43FA-86CB-8404FC74586C}"/>
                </a:ext>
              </a:extLst>
            </p:cNvPr>
            <p:cNvGrpSpPr/>
            <p:nvPr/>
          </p:nvGrpSpPr>
          <p:grpSpPr>
            <a:xfrm>
              <a:off x="9789637" y="3662467"/>
              <a:ext cx="540000" cy="540000"/>
              <a:chOff x="9781650" y="2898536"/>
              <a:chExt cx="540000" cy="540000"/>
            </a:xfrm>
          </p:grpSpPr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59D7BE8A-415A-422C-A5D8-D7ACDAF23C04}"/>
                  </a:ext>
                </a:extLst>
              </p:cNvPr>
              <p:cNvSpPr/>
              <p:nvPr/>
            </p:nvSpPr>
            <p:spPr>
              <a:xfrm>
                <a:off x="9781650" y="289853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id="{544B8A11-4008-4BB2-8A43-C3CF5EC08642}"/>
                  </a:ext>
                </a:extLst>
              </p:cNvPr>
              <p:cNvSpPr/>
              <p:nvPr/>
            </p:nvSpPr>
            <p:spPr>
              <a:xfrm>
                <a:off x="1001533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16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825" y="1137444"/>
            <a:ext cx="7776864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Размещения с повторениями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0148" y="2065164"/>
                <a:ext cx="9924727" cy="3609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Имеются предметы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различных видов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них составляют всевозможные расстановки длины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Такие расстановки называются </a:t>
                </a:r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размещениями с повторениями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(элементы одного вида могут повторяться).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Общее число размещений с повторениями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равно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p>
                          </m:sSubSup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p>
                      </m:sSup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65164"/>
                <a:ext cx="9924727" cy="3609386"/>
              </a:xfrm>
              <a:prstGeom prst="rect">
                <a:avLst/>
              </a:prstGeom>
              <a:blipFill>
                <a:blip r:embed="rId3"/>
                <a:stretch>
                  <a:fillRect l="-1229" t="-18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44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0148" y="1141066"/>
            <a:ext cx="992472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Генерация размещений с повторениями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0148" y="2073548"/>
                <a:ext cx="9924727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Порождение множества всех размещений с повторениями длины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элементов</a:t>
                </a:r>
                <a:endParaRPr lang="en-US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{</m:t>
                      </m:r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…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b>
                      </m:sSub>
                      <m:r>
                        <m:rPr>
                          <m:lit/>
                        </m:rP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}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эквивалентно генерации множества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-разрядных чисел в системе счисления с основанием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на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-м месте в размещении будет располагаться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цифра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-м разряде соответствующего числа равна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9924727" cy="3108543"/>
              </a:xfrm>
              <a:prstGeom prst="rect">
                <a:avLst/>
              </a:prstGeom>
              <a:blipFill>
                <a:blip r:embed="rId3"/>
                <a:stretch>
                  <a:fillRect l="-1229" t="-1961" r="-1966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99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0148" y="1141066"/>
            <a:ext cx="992472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Генерация размещений с повторениями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0148" y="2073548"/>
                <a:ext cx="9924727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Например, для 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pt-BR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pt-BR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получаем</a:t>
                </a:r>
              </a:p>
              <a:p>
                <a:pPr algn="ctr"/>
                <a:r>
                  <a:rPr lang="pt-BR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00,  01,   02,  10,  11,  12,  20, 21, 22</a:t>
                </a:r>
              </a:p>
              <a:p>
                <a:r>
                  <a:rPr lang="pt-BR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откуда имеем следующие подмножества</a:t>
                </a:r>
              </a:p>
              <a:p>
                <a:endParaRPr lang="pt-BR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d>
                        <m:dPr>
                          <m:ctrlPr>
                            <a:rPr lang="pt-BR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d>
                        <m:dPr>
                          <m:ctrlPr>
                            <a:rPr lang="pt-BR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d>
                        <m:dPr>
                          <m:ctrlPr>
                            <a:rPr lang="pt-BR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</m:oMath>
                  </m:oMathPara>
                </a14:m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d>
                        <m:dPr>
                          <m:ctrlPr>
                            <a:rPr lang="pt-BR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d>
                        <m:dPr>
                          <m:ctrlPr>
                            <a:rPr lang="pt-BR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d>
                        <m:dPr>
                          <m:ctrlPr>
                            <a:rPr lang="pt-BR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d>
                        <m:dPr>
                          <m:ctrlPr>
                            <a:rPr lang="pt-BR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pt-BR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9924727" cy="3108543"/>
              </a:xfrm>
              <a:prstGeom prst="rect">
                <a:avLst/>
              </a:prstGeom>
              <a:blipFill>
                <a:blip r:embed="rId3"/>
                <a:stretch>
                  <a:fillRect l="-1229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7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1145128" y="1137444"/>
                <a:ext cx="9919747" cy="1402108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Счёт в системе счисления с основанием </a:t>
                </a:r>
                <a14:m>
                  <m:oMath xmlns:m="http://schemas.openxmlformats.org/officeDocument/2006/math">
                    <m:r>
                      <a:rPr lang="ru-RU" sz="36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𝒏</m:t>
                    </m:r>
                  </m:oMath>
                </a14:m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для порождения всех </a:t>
                </a:r>
                <a14:m>
                  <m:oMath xmlns:m="http://schemas.openxmlformats.org/officeDocument/2006/math">
                    <m:r>
                      <a:rPr lang="ru-RU" sz="36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𝒌</m:t>
                    </m:r>
                  </m:oMath>
                </a14:m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-разрядных наборов</a:t>
                </a:r>
              </a:p>
            </p:txBody>
          </p:sp>
        </mc:Choice>
        <mc:Fallback xmlns="">
          <p:sp>
            <p:nvSpPr>
              <p:cNvPr id="3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128" y="1137444"/>
                <a:ext cx="9919747" cy="1402108"/>
              </a:xfrm>
              <a:prstGeom prst="rect">
                <a:avLst/>
              </a:prstGeom>
              <a:blipFill>
                <a:blip r:embed="rId3"/>
                <a:stretch>
                  <a:fillRect l="-1905" t="-10870" r="-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0148" y="2420888"/>
                <a:ext cx="842493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to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</a:p>
              <a:p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begin</a:t>
                </a:r>
              </a:p>
              <a:p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write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);</a:t>
                </a:r>
              </a:p>
              <a:p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</a:p>
              <a:p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begin</a:t>
                </a:r>
                <a:endParaRPr lang="en-US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end;</a:t>
                </a:r>
                <a:endParaRPr lang="en-US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endParaRPr lang="en-US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end</a:t>
                </a:r>
                <a:endParaRPr lang="ru-RU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420888"/>
                <a:ext cx="8424936" cy="3785652"/>
              </a:xfrm>
              <a:prstGeom prst="rect">
                <a:avLst/>
              </a:prstGeom>
              <a:blipFill>
                <a:blip r:embed="rId4"/>
                <a:stretch>
                  <a:fillRect l="-724" t="-644" b="-20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298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2356" y="1137444"/>
            <a:ext cx="6525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Сочетания с повторениями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0148" y="2073548"/>
                <a:ext cx="992472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Имеются предметы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различных видов. Число элементов каждого вида неограниченно. Сколько существует расстановок длины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не принимать во внимание порядок элементов?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9924727" cy="1815882"/>
              </a:xfrm>
              <a:prstGeom prst="rect">
                <a:avLst/>
              </a:prstGeom>
              <a:blipFill>
                <a:blip r:embed="rId3"/>
                <a:stretch>
                  <a:fillRect l="-1229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0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2356" y="1137444"/>
            <a:ext cx="6525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Сочетания с повторениями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0148" y="2073548"/>
                <a:ext cx="9924727" cy="196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Такие расстановки называют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сочетаниями </a:t>
                </a:r>
                <a:b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 повторениями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сочетаниями с повторениями равно</a:t>
                </a:r>
                <a:endParaRPr lang="en-US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p>
                          </m:sSubSup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bSup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9924727" cy="1964064"/>
              </a:xfrm>
              <a:prstGeom prst="rect">
                <a:avLst/>
              </a:prstGeom>
              <a:blipFill>
                <a:blip r:embed="rId3"/>
                <a:stretch>
                  <a:fillRect l="-1229" t="-3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28" y="1138238"/>
            <a:ext cx="992544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Генерация сочетаний с повторениями</a:t>
            </a:r>
          </a:p>
          <a:p>
            <a:endParaRPr lang="ru-RU" sz="36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2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0623" y="2070373"/>
            <a:ext cx="6035906" cy="19655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Генерация сочетаний</a:t>
            </a:r>
          </a:p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в лексикографическом порядке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2CAD801-B5FC-444A-8A13-2F5BDD04E759}"/>
              </a:ext>
            </a:extLst>
          </p:cNvPr>
          <p:cNvGrpSpPr/>
          <p:nvPr/>
        </p:nvGrpSpPr>
        <p:grpSpPr>
          <a:xfrm>
            <a:off x="8243540" y="1147949"/>
            <a:ext cx="2711098" cy="4879602"/>
            <a:chOff x="8339365" y="1498442"/>
            <a:chExt cx="2711098" cy="4879602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FDB5BC7C-4262-48F2-8799-9672908B5DD0}"/>
                </a:ext>
              </a:extLst>
            </p:cNvPr>
            <p:cNvSpPr/>
            <p:nvPr/>
          </p:nvSpPr>
          <p:spPr>
            <a:xfrm>
              <a:off x="8339365" y="294570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36D2EBB9-F189-4784-804A-A44338610317}"/>
                </a:ext>
              </a:extLst>
            </p:cNvPr>
            <p:cNvSpPr/>
            <p:nvPr/>
          </p:nvSpPr>
          <p:spPr>
            <a:xfrm>
              <a:off x="9059445" y="294435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38A47F1-4549-432C-A4A8-13C7C43A3E1D}"/>
                </a:ext>
              </a:extLst>
            </p:cNvPr>
            <p:cNvSpPr/>
            <p:nvPr/>
          </p:nvSpPr>
          <p:spPr>
            <a:xfrm>
              <a:off x="9780146" y="294506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7E7749B-E7E4-42DB-9D72-3053494AC6D7}"/>
                </a:ext>
              </a:extLst>
            </p:cNvPr>
            <p:cNvSpPr/>
            <p:nvPr/>
          </p:nvSpPr>
          <p:spPr>
            <a:xfrm>
              <a:off x="10500226" y="294621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3FC5E503-83C8-42F8-8C30-AF20B3034F25}"/>
                </a:ext>
              </a:extLst>
            </p:cNvPr>
            <p:cNvSpPr/>
            <p:nvPr/>
          </p:nvSpPr>
          <p:spPr>
            <a:xfrm>
              <a:off x="8340111" y="222367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5FCEF171-0DDD-4593-A791-7239565B55F4}"/>
                </a:ext>
              </a:extLst>
            </p:cNvPr>
            <p:cNvSpPr/>
            <p:nvPr/>
          </p:nvSpPr>
          <p:spPr>
            <a:xfrm>
              <a:off x="9060191" y="222232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CD56CBE0-D44C-454E-9975-9F40187CC9EE}"/>
                </a:ext>
              </a:extLst>
            </p:cNvPr>
            <p:cNvSpPr/>
            <p:nvPr/>
          </p:nvSpPr>
          <p:spPr>
            <a:xfrm>
              <a:off x="9780892" y="222303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5AE683EE-8A50-40D6-91D1-2C65F6D3523A}"/>
                </a:ext>
              </a:extLst>
            </p:cNvPr>
            <p:cNvSpPr/>
            <p:nvPr/>
          </p:nvSpPr>
          <p:spPr>
            <a:xfrm>
              <a:off x="10500972" y="222418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2B92C2F0-78EF-47CB-A4BC-F6373DA721F2}"/>
                </a:ext>
              </a:extLst>
            </p:cNvPr>
            <p:cNvSpPr/>
            <p:nvPr/>
          </p:nvSpPr>
          <p:spPr>
            <a:xfrm>
              <a:off x="8339365" y="149978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4C1DAEA-384D-4A2D-8614-2BA9075C946F}"/>
                </a:ext>
              </a:extLst>
            </p:cNvPr>
            <p:cNvSpPr/>
            <p:nvPr/>
          </p:nvSpPr>
          <p:spPr>
            <a:xfrm>
              <a:off x="9059445" y="1498442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0D21D2B0-A1E4-4AD8-A416-60BC3B42782C}"/>
                </a:ext>
              </a:extLst>
            </p:cNvPr>
            <p:cNvSpPr/>
            <p:nvPr/>
          </p:nvSpPr>
          <p:spPr>
            <a:xfrm>
              <a:off x="9780146" y="1499151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CA8ABB51-D3F0-44AF-AB9B-901C6029FF15}"/>
                </a:ext>
              </a:extLst>
            </p:cNvPr>
            <p:cNvSpPr/>
            <p:nvPr/>
          </p:nvSpPr>
          <p:spPr>
            <a:xfrm>
              <a:off x="10500226" y="150029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9262074-8922-4835-9C90-E9D3F924039A}"/>
                </a:ext>
              </a:extLst>
            </p:cNvPr>
            <p:cNvSpPr/>
            <p:nvPr/>
          </p:nvSpPr>
          <p:spPr>
            <a:xfrm>
              <a:off x="8348856" y="583753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11DB920-A28B-453B-9D5B-61D0575EE327}"/>
                </a:ext>
              </a:extLst>
            </p:cNvPr>
            <p:cNvSpPr/>
            <p:nvPr/>
          </p:nvSpPr>
          <p:spPr>
            <a:xfrm>
              <a:off x="9068936" y="583618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BDBEA2CB-6401-4439-86B6-6980EA0D6527}"/>
                </a:ext>
              </a:extLst>
            </p:cNvPr>
            <p:cNvSpPr/>
            <p:nvPr/>
          </p:nvSpPr>
          <p:spPr>
            <a:xfrm>
              <a:off x="9789637" y="583689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47DE7C01-6F16-4091-90C7-9D8BAA26F32A}"/>
                </a:ext>
              </a:extLst>
            </p:cNvPr>
            <p:cNvSpPr/>
            <p:nvPr/>
          </p:nvSpPr>
          <p:spPr>
            <a:xfrm>
              <a:off x="10509717" y="583804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FBB21875-97F2-428C-9EFC-819E04423A5F}"/>
                </a:ext>
              </a:extLst>
            </p:cNvPr>
            <p:cNvSpPr/>
            <p:nvPr/>
          </p:nvSpPr>
          <p:spPr>
            <a:xfrm>
              <a:off x="8349602" y="511550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B2377132-26D5-47FC-9705-0DA3A2CEC510}"/>
                </a:ext>
              </a:extLst>
            </p:cNvPr>
            <p:cNvSpPr/>
            <p:nvPr/>
          </p:nvSpPr>
          <p:spPr>
            <a:xfrm>
              <a:off x="9069682" y="511415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0A78067-3C8F-46AD-A16C-3FB76AEFD5C5}"/>
                </a:ext>
              </a:extLst>
            </p:cNvPr>
            <p:cNvSpPr/>
            <p:nvPr/>
          </p:nvSpPr>
          <p:spPr>
            <a:xfrm>
              <a:off x="9790383" y="511486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AE9FB4CE-8639-4BC5-A9DC-E268830D90E2}"/>
                </a:ext>
              </a:extLst>
            </p:cNvPr>
            <p:cNvSpPr/>
            <p:nvPr/>
          </p:nvSpPr>
          <p:spPr>
            <a:xfrm>
              <a:off x="10510463" y="511601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10639ED3-B1AB-49AF-A426-B83FF33654BC}"/>
                </a:ext>
              </a:extLst>
            </p:cNvPr>
            <p:cNvSpPr/>
            <p:nvPr/>
          </p:nvSpPr>
          <p:spPr>
            <a:xfrm>
              <a:off x="8348856" y="439161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AAA75D4-D400-46AA-95BB-16C26C649448}"/>
                </a:ext>
              </a:extLst>
            </p:cNvPr>
            <p:cNvSpPr/>
            <p:nvPr/>
          </p:nvSpPr>
          <p:spPr>
            <a:xfrm>
              <a:off x="9068936" y="4390272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EF6E41B9-9AA5-4C20-92EB-73379DE72F05}"/>
                </a:ext>
              </a:extLst>
            </p:cNvPr>
            <p:cNvSpPr/>
            <p:nvPr/>
          </p:nvSpPr>
          <p:spPr>
            <a:xfrm>
              <a:off x="9789637" y="4390981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F66A65EE-D1E2-46DA-A96E-DC587CA268B5}"/>
                </a:ext>
              </a:extLst>
            </p:cNvPr>
            <p:cNvSpPr/>
            <p:nvPr/>
          </p:nvSpPr>
          <p:spPr>
            <a:xfrm>
              <a:off x="10509717" y="439212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E35A438C-CACC-4E18-B923-6CBAD84BC990}"/>
                </a:ext>
              </a:extLst>
            </p:cNvPr>
            <p:cNvSpPr/>
            <p:nvPr/>
          </p:nvSpPr>
          <p:spPr>
            <a:xfrm>
              <a:off x="10509717" y="366361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C4CFB452-75A2-4373-929F-4DA7AC8AB3E3}"/>
                </a:ext>
              </a:extLst>
            </p:cNvPr>
            <p:cNvGrpSpPr/>
            <p:nvPr/>
          </p:nvGrpSpPr>
          <p:grpSpPr>
            <a:xfrm>
              <a:off x="8348856" y="3663105"/>
              <a:ext cx="540000" cy="540000"/>
              <a:chOff x="8340869" y="2899174"/>
              <a:chExt cx="540000" cy="540000"/>
            </a:xfrm>
          </p:grpSpPr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6965D75D-0179-43CF-89AF-F27BA80ED21B}"/>
                  </a:ext>
                </a:extLst>
              </p:cNvPr>
              <p:cNvSpPr/>
              <p:nvPr/>
            </p:nvSpPr>
            <p:spPr>
              <a:xfrm>
                <a:off x="8340869" y="2899174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Овал 37">
                <a:extLst>
                  <a:ext uri="{FF2B5EF4-FFF2-40B4-BE49-F238E27FC236}">
                    <a16:creationId xmlns:a16="http://schemas.microsoft.com/office/drawing/2014/main" id="{D9B20F7D-BDBB-4BCA-86AE-77B250628D6F}"/>
                  </a:ext>
                </a:extLst>
              </p:cNvPr>
              <p:cNvSpPr/>
              <p:nvPr/>
            </p:nvSpPr>
            <p:spPr>
              <a:xfrm>
                <a:off x="857455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EE14AD37-346E-4EE9-AB4A-6265D92BFACD}"/>
                </a:ext>
              </a:extLst>
            </p:cNvPr>
            <p:cNvGrpSpPr/>
            <p:nvPr/>
          </p:nvGrpSpPr>
          <p:grpSpPr>
            <a:xfrm>
              <a:off x="9068190" y="3652931"/>
              <a:ext cx="540000" cy="540000"/>
              <a:chOff x="9060949" y="2881396"/>
              <a:chExt cx="540000" cy="540000"/>
            </a:xfrm>
          </p:grpSpPr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A249183B-D041-422E-8936-FC3116C51BDA}"/>
                  </a:ext>
                </a:extLst>
              </p:cNvPr>
              <p:cNvSpPr/>
              <p:nvPr/>
            </p:nvSpPr>
            <p:spPr>
              <a:xfrm>
                <a:off x="9060949" y="288139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0BE48EAF-58E0-40A6-9A58-BC1BA8F4A10A}"/>
                  </a:ext>
                </a:extLst>
              </p:cNvPr>
              <p:cNvSpPr/>
              <p:nvPr/>
            </p:nvSpPr>
            <p:spPr>
              <a:xfrm>
                <a:off x="9295259" y="319654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0AFCADA3-CBEF-43FA-86CB-8404FC74586C}"/>
                </a:ext>
              </a:extLst>
            </p:cNvPr>
            <p:cNvGrpSpPr/>
            <p:nvPr/>
          </p:nvGrpSpPr>
          <p:grpSpPr>
            <a:xfrm>
              <a:off x="9789637" y="3662467"/>
              <a:ext cx="540000" cy="540000"/>
              <a:chOff x="9781650" y="2898536"/>
              <a:chExt cx="540000" cy="540000"/>
            </a:xfrm>
          </p:grpSpPr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59D7BE8A-415A-422C-A5D8-D7ACDAF23C04}"/>
                  </a:ext>
                </a:extLst>
              </p:cNvPr>
              <p:cNvSpPr/>
              <p:nvPr/>
            </p:nvSpPr>
            <p:spPr>
              <a:xfrm>
                <a:off x="9781650" y="289853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id="{544B8A11-4008-4BB2-8A43-C3CF5EC08642}"/>
                  </a:ext>
                </a:extLst>
              </p:cNvPr>
              <p:cNvSpPr/>
              <p:nvPr/>
            </p:nvSpPr>
            <p:spPr>
              <a:xfrm>
                <a:off x="1001533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552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28" y="1142586"/>
            <a:ext cx="992544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Перестановки с повторениями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5704" y="2073548"/>
                <a:ext cx="991917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формулируется следующим образом. Имеются предметы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различных видов.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Сколько существует перестановок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элементов первого типа,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элементов второго типа и т. д.,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элементов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типа?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04" y="2073548"/>
                <a:ext cx="9919171" cy="2246769"/>
              </a:xfrm>
              <a:prstGeom prst="rect">
                <a:avLst/>
              </a:prstGeom>
              <a:blipFill>
                <a:blip r:embed="rId3"/>
                <a:stretch>
                  <a:fillRect l="-1291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501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0148" y="1144457"/>
            <a:ext cx="992472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Генерация перестановок с повторениями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916864-B59C-4894-A58D-529A605C5E61}"/>
                  </a:ext>
                </a:extLst>
              </p:cNvPr>
              <p:cNvSpPr txBox="1"/>
              <p:nvPr/>
            </p:nvSpPr>
            <p:spPr>
              <a:xfrm>
                <a:off x="1142708" y="2069480"/>
                <a:ext cx="11049292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1, 2</m:t>
                        </m:r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3</m:t>
                        </m:r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3, 4, 4, 4, 4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1, 2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3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4, 4, 4,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1, 2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3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4, 4,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1, 2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3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4, 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4, 4,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1, 2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1, 2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3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4, 4, 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4,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1, 2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3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4, 4, 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4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1, 2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3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4, 4, 4, 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1, 2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3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4, 4, 4, 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1, 2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4, 4, 4, 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3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1, 2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4,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4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1, 2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4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3,</m:t>
                        </m:r>
                        <m:r>
                          <a:rPr lang="en-US" sz="2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4, 4,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1, 2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4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4, 4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916864-B59C-4894-A58D-529A605C5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08" y="2069480"/>
                <a:ext cx="11049292" cy="3108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04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28" y="1137444"/>
            <a:ext cx="992544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spc="100" dirty="0">
                <a:solidFill>
                  <a:srgbClr val="3D4ED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Лабораторная работа 1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9826" y="2073548"/>
                <a:ext cx="992505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1.2. [# 25]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4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о назначении.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выполнения проекта необходим набор навыков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Есть группа людей, каждый из которых владеет некоторыми из этих навыков. Необходимо сформировать наименьшую подгруппу, достаточную для выполнения задания, т. е. включающую в себя носителей всех необходимых навыков.</a:t>
                </a:r>
              </a:p>
              <a:p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Сдача работы без тестов – коэффициент 0.5.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26" y="2073548"/>
                <a:ext cx="9925050" cy="2308324"/>
              </a:xfrm>
              <a:prstGeom prst="rect">
                <a:avLst/>
              </a:prstGeom>
              <a:blipFill>
                <a:blip r:embed="rId3"/>
                <a:stretch>
                  <a:fillRect l="-983" t="-1847" r="-1229" b="-52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5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28" y="1137444"/>
            <a:ext cx="992544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spc="100" dirty="0">
                <a:solidFill>
                  <a:srgbClr val="3D4ED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Лабораторная работа 1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39826" y="2073548"/>
                <a:ext cx="992505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1.2. [# 25]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4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об укладке рюкзака.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Есть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различных предметов. Каждый предмет с номером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ru-RU" sz="24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=1,…,</m:t>
                    </m:r>
                    <m:r>
                      <a:rPr lang="ru-RU" sz="24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имеет заданный положительный вес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ru-RU" sz="24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стоимость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ru-RU" sz="24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Нужно уложить рюкзак так, чтобы общая стоимость предметов в нём наименьшей, а вес не превышал заданного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Форма предметов значения не имеет.</a:t>
                </a:r>
              </a:p>
              <a:p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Сдача работы без тестов – коэффициент 0.5.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26" y="2073548"/>
                <a:ext cx="9925050" cy="2308324"/>
              </a:xfrm>
              <a:prstGeom prst="rect">
                <a:avLst/>
              </a:prstGeom>
              <a:blipFill>
                <a:blip r:embed="rId3"/>
                <a:stretch>
                  <a:fillRect l="-983" t="-1847" r="-491" b="-52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29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826" y="1137445"/>
            <a:ext cx="9925050" cy="7916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Порождение сочетаний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5414" y="2073548"/>
                <a:ext cx="9919461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Сочетанием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элементов по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неупорядоченная выборка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элементов из заданных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элементов.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Будем предполагать, что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1,2,…,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Произвольное сочетание из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удобно представить в виде конечной последовательности длины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чисел, упорядоченных по возрастанию слева направо.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14" y="2073548"/>
                <a:ext cx="9919461" cy="3539430"/>
              </a:xfrm>
              <a:prstGeom prst="rect">
                <a:avLst/>
              </a:prstGeom>
              <a:blipFill>
                <a:blip r:embed="rId3"/>
                <a:stretch>
                  <a:fillRect l="-1291" t="-1721" r="-553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1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826" y="1137445"/>
            <a:ext cx="9925050" cy="7916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Порождение сочетаний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5414" y="2073548"/>
                <a:ext cx="991946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=5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последовательность всех сочетаний в лексикографическом порядке следующая: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123, 124, 125, 134, 135, 145, 234, 235, 245, 345.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14" y="2073548"/>
                <a:ext cx="9919461" cy="1815882"/>
              </a:xfrm>
              <a:prstGeom prst="rect">
                <a:avLst/>
              </a:prstGeom>
              <a:blipFill>
                <a:blip r:embed="rId3"/>
                <a:stretch>
                  <a:fillRect l="-1291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69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2902" y="1149257"/>
            <a:ext cx="785881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Начальное значение и остановка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0148" y="2069356"/>
                <a:ext cx="992472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Первый элемент в лексикографическом порядке есть сочетание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,2,…,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 последний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+2,…,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69356"/>
                <a:ext cx="9924727" cy="2246769"/>
              </a:xfrm>
              <a:prstGeom prst="rect">
                <a:avLst/>
              </a:prstGeom>
              <a:blipFill>
                <a:blip r:embed="rId3"/>
                <a:stretch>
                  <a:fillRect l="-1229" t="-27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3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2902" y="1149257"/>
            <a:ext cx="785881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Начальное значение и остановка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0148" y="2069356"/>
                <a:ext cx="9924727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Определим по данному сочетанию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вид непосредственно следующего сочетания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Такое сочетание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получается в результате нахождения самого правого элемента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который ещё не достиг своего возможного максимального значения, его увеличения на 1, а затем присвоения всем элементам справа от этого элемента новых возможных наименьших значений.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69356"/>
                <a:ext cx="9924727" cy="3539430"/>
              </a:xfrm>
              <a:prstGeom prst="rect">
                <a:avLst/>
              </a:prstGeom>
              <a:blipFill>
                <a:blip r:embed="rId3"/>
                <a:stretch>
                  <a:fillRect l="-1229" t="-1721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12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0148" y="1148841"/>
            <a:ext cx="9082954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Трансформация текущего сочетания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0148" y="2073548"/>
                <a:ext cx="9924727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этого необходимо найти самый правый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такой, что чисел больших, чем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найдётся по крайней мере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штук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Таким образом,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+2,…,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 1≤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9924727" cy="3970318"/>
              </a:xfrm>
              <a:prstGeom prst="rect">
                <a:avLst/>
              </a:prstGeom>
              <a:blipFill>
                <a:blip r:embed="rId3"/>
                <a:stretch>
                  <a:fillRect l="-1229" t="-1536" r="-2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26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8780" y="1137444"/>
            <a:ext cx="6274642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Порождение сочетаний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0148" y="2073548"/>
                <a:ext cx="9924727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=−1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to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4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while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≠0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</a:p>
              <a:p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begin</a:t>
                </a:r>
              </a:p>
              <a:p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write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);</a:t>
                </a:r>
              </a:p>
              <a:p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to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end.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9924727" cy="4154984"/>
              </a:xfrm>
              <a:prstGeom prst="rect">
                <a:avLst/>
              </a:prstGeom>
              <a:blipFill>
                <a:blip r:embed="rId3"/>
                <a:stretch>
                  <a:fillRect l="-921" t="-1026" b="-2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27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2903" y="1149257"/>
            <a:ext cx="656267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Порождение размещений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9825" y="2074049"/>
                <a:ext cx="990917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 как </a:t>
                </a:r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размещения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это упорядоченные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-элементные подмножества множества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элементов (упорядоченные сочетания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), то алгоритм их порождения можно получить путем комбинации алгоритмов порождения сочетаний и перестановок.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25" y="2074049"/>
                <a:ext cx="9909175" cy="2246769"/>
              </a:xfrm>
              <a:prstGeom prst="rect">
                <a:avLst/>
              </a:prstGeom>
              <a:blipFill>
                <a:blip r:embed="rId3"/>
                <a:stretch>
                  <a:fillRect l="-1292" t="-2710" r="-1476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448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9983</TotalTime>
  <Words>1054</Words>
  <Application>Microsoft Office PowerPoint</Application>
  <PresentationFormat>Широкоэкранный</PresentationFormat>
  <Paragraphs>182</Paragraphs>
  <Slides>23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23</vt:i4>
      </vt:variant>
    </vt:vector>
  </HeadingPairs>
  <TitlesOfParts>
    <vt:vector size="35" baseType="lpstr">
      <vt:lpstr>Calibri</vt:lpstr>
      <vt:lpstr>Calibri Light</vt:lpstr>
      <vt:lpstr>Cambria Math</vt:lpstr>
      <vt:lpstr>Segoe UI</vt:lpstr>
      <vt:lpstr>Segoe UI Black</vt:lpstr>
      <vt:lpstr>Segoe UI Semibold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 Kozlov</cp:lastModifiedBy>
  <cp:revision>262</cp:revision>
  <dcterms:created xsi:type="dcterms:W3CDTF">2016-01-11T07:19:05Z</dcterms:created>
  <dcterms:modified xsi:type="dcterms:W3CDTF">2024-02-13T17:18:37Z</dcterms:modified>
</cp:coreProperties>
</file>