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91"/>
  </p:notesMasterIdLst>
  <p:sldIdLst>
    <p:sldId id="733" r:id="rId5"/>
    <p:sldId id="865" r:id="rId6"/>
    <p:sldId id="795" r:id="rId7"/>
    <p:sldId id="903" r:id="rId8"/>
    <p:sldId id="904" r:id="rId9"/>
    <p:sldId id="905" r:id="rId10"/>
    <p:sldId id="906" r:id="rId11"/>
    <p:sldId id="907" r:id="rId12"/>
    <p:sldId id="908" r:id="rId13"/>
    <p:sldId id="909" r:id="rId14"/>
    <p:sldId id="910" r:id="rId15"/>
    <p:sldId id="911" r:id="rId16"/>
    <p:sldId id="912" r:id="rId17"/>
    <p:sldId id="913" r:id="rId18"/>
    <p:sldId id="914" r:id="rId19"/>
    <p:sldId id="915" r:id="rId20"/>
    <p:sldId id="917" r:id="rId21"/>
    <p:sldId id="916" r:id="rId22"/>
    <p:sldId id="918" r:id="rId23"/>
    <p:sldId id="919" r:id="rId24"/>
    <p:sldId id="920" r:id="rId25"/>
    <p:sldId id="921" r:id="rId26"/>
    <p:sldId id="922" r:id="rId27"/>
    <p:sldId id="923" r:id="rId28"/>
    <p:sldId id="924" r:id="rId29"/>
    <p:sldId id="925" r:id="rId30"/>
    <p:sldId id="926" r:id="rId31"/>
    <p:sldId id="927" r:id="rId32"/>
    <p:sldId id="928" r:id="rId33"/>
    <p:sldId id="929" r:id="rId34"/>
    <p:sldId id="930" r:id="rId35"/>
    <p:sldId id="931" r:id="rId36"/>
    <p:sldId id="932" r:id="rId37"/>
    <p:sldId id="933" r:id="rId38"/>
    <p:sldId id="934" r:id="rId39"/>
    <p:sldId id="935" r:id="rId40"/>
    <p:sldId id="936" r:id="rId41"/>
    <p:sldId id="937" r:id="rId42"/>
    <p:sldId id="938" r:id="rId43"/>
    <p:sldId id="939" r:id="rId44"/>
    <p:sldId id="940" r:id="rId45"/>
    <p:sldId id="942" r:id="rId46"/>
    <p:sldId id="943" r:id="rId47"/>
    <p:sldId id="944" r:id="rId48"/>
    <p:sldId id="945" r:id="rId49"/>
    <p:sldId id="946" r:id="rId50"/>
    <p:sldId id="947" r:id="rId51"/>
    <p:sldId id="948" r:id="rId52"/>
    <p:sldId id="949" r:id="rId53"/>
    <p:sldId id="950" r:id="rId54"/>
    <p:sldId id="951" r:id="rId55"/>
    <p:sldId id="952" r:id="rId56"/>
    <p:sldId id="953" r:id="rId57"/>
    <p:sldId id="954" r:id="rId58"/>
    <p:sldId id="955" r:id="rId59"/>
    <p:sldId id="956" r:id="rId60"/>
    <p:sldId id="957" r:id="rId61"/>
    <p:sldId id="958" r:id="rId62"/>
    <p:sldId id="959" r:id="rId63"/>
    <p:sldId id="960" r:id="rId64"/>
    <p:sldId id="961" r:id="rId65"/>
    <p:sldId id="962" r:id="rId66"/>
    <p:sldId id="963" r:id="rId67"/>
    <p:sldId id="964" r:id="rId68"/>
    <p:sldId id="965" r:id="rId69"/>
    <p:sldId id="966" r:id="rId70"/>
    <p:sldId id="967" r:id="rId71"/>
    <p:sldId id="968" r:id="rId72"/>
    <p:sldId id="969" r:id="rId73"/>
    <p:sldId id="970" r:id="rId74"/>
    <p:sldId id="971" r:id="rId75"/>
    <p:sldId id="972" r:id="rId76"/>
    <p:sldId id="973" r:id="rId77"/>
    <p:sldId id="974" r:id="rId78"/>
    <p:sldId id="975" r:id="rId79"/>
    <p:sldId id="976" r:id="rId80"/>
    <p:sldId id="977" r:id="rId81"/>
    <p:sldId id="978" r:id="rId82"/>
    <p:sldId id="980" r:id="rId83"/>
    <p:sldId id="979" r:id="rId84"/>
    <p:sldId id="981" r:id="rId85"/>
    <p:sldId id="982" r:id="rId86"/>
    <p:sldId id="983" r:id="rId87"/>
    <p:sldId id="984" r:id="rId88"/>
    <p:sldId id="985" r:id="rId89"/>
    <p:sldId id="986" r:id="rId90"/>
  </p:sldIdLst>
  <p:sldSz cx="12192000" cy="6858000"/>
  <p:notesSz cx="6858000" cy="9144000"/>
  <p:custDataLst>
    <p:tags r:id="rId9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ED7"/>
    <a:srgbClr val="8993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1183" autoAdjust="0"/>
  </p:normalViewPr>
  <p:slideViewPr>
    <p:cSldViewPr>
      <p:cViewPr varScale="1">
        <p:scale>
          <a:sx n="58" d="100"/>
          <a:sy n="58" d="100"/>
        </p:scale>
        <p:origin x="808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4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31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751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08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orient="horz" pos="3612" userDrawn="1">
          <p15:clr>
            <a:srgbClr val="FBAE40"/>
          </p15:clr>
        </p15:guide>
        <p15:guide id="3" orient="horz" pos="1298" userDrawn="1">
          <p15:clr>
            <a:srgbClr val="FBAE40"/>
          </p15:clr>
        </p15:guide>
        <p15:guide id="4" orient="horz" pos="3022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pos="710" userDrawn="1">
          <p15:clr>
            <a:srgbClr val="FBAE40"/>
          </p15:clr>
        </p15:guide>
        <p15:guide id="7" pos="6970" userDrawn="1">
          <p15:clr>
            <a:srgbClr val="FBAE40"/>
          </p15:clr>
        </p15:guide>
        <p15:guide id="8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5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8338166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Паросочетания</a:t>
            </a:r>
          </a:p>
        </p:txBody>
      </p:sp>
    </p:spTree>
    <p:extLst>
      <p:ext uri="{BB962C8B-B14F-4D97-AF65-F5344CB8AC3E}">
        <p14:creationId xmlns:p14="http://schemas.microsoft.com/office/powerpoint/2010/main" val="156427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Основные определения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Паросочетание,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не содержащееся ни в каком другом паросочетании, называется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максимальным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Паросочетание, содержащее наибольшее число рёбер, называется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наибольшим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BF348B48-497C-4829-9A64-BE939C07F953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191F5AB0-D7FA-4F52-AAED-DCDEE9131189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D5DF4C28-9A59-4A6B-A919-788316679D3A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CBE17A3-5DEB-4F9E-9DEF-59BCB0B5473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E9484F86-3B2F-422C-9582-132034772B76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E5E28F0E-7DEA-4325-B9CA-1425FDFB058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6EA73EEE-14CC-4E25-8965-55A194894C37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AAAFDDBA-9B92-49C2-84D9-5AA714020705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4867882-66C1-479F-AA24-9F4FBB012173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C07865AD-B3EA-43DB-8ABC-EEF6C1D0C3E6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DB68F17B-5735-4F09-8085-E87AF8E24CCC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B1FD2EDD-8266-4A82-9BBD-2B2F4BAAA054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B1CB74E6-3A48-4D74-BC63-F43878196B8E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43576CB3-D89B-4242-9024-97115FC025ED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83D731E-FA53-4905-84E6-56300F3BBDF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E5523000-EEC8-4EC1-8A67-414F75DACE88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100BF5D4-BF91-40EC-996F-86ECB9F692A2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B54E7CC2-7391-46D7-A859-A46A9C6A6D2D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848CBB4-DA43-4C46-BA45-549C7136A7FA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838E5D58-38CF-4C5A-9769-44D900F82DFA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4B8F7B7-E312-4D96-B5F6-417D75809012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03876902-575B-414A-AF3C-340036D67225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626DABBB-91A3-4D02-9FD8-809A9A9EF1E2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51FF9C3-7C75-46E2-AA1A-BCD7BF44882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9D567FC6-0BCC-408F-87FB-CC850F744ABB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4FEC7B1D-3101-4FE3-AECF-2A7726E5352B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06E6109E-A8AE-44E2-B609-820DEE23B460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0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наибольшем паросочетании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заданном двудольном графе найти наибольшее паросочетание.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F9BF718B-2219-436E-B58B-3EA9242C876E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389D0A4-CCC9-4B42-B02E-DA09AF7B7C72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24CF24D4-6A26-4B01-809E-C3193C5FBD7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C8AEA8EC-8172-4A0E-92D1-0A08A05EAB91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C91CFC4B-3777-455F-9A3A-5175C3F35D53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47567096-511E-4D0F-9830-48E52E8F7047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5674309A-08BA-4197-881A-9AB429707B4D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7D145619-662F-4D77-933E-F4BCC32B3771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44261D41-2403-436A-8643-38ABC3C76D02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4941A779-5FE2-4348-B2BE-ACE3AA489AE7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438F8BC3-54B3-46B7-9F98-DA3BC1944CCC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3B7C7068-8024-457A-97BE-459BE43421B2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9E0D12-4559-4FF9-851E-452BEE0C2FC5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27B78251-4701-4F7B-B4E3-8AE24B3C955D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A14C35A3-DFA4-4FC8-A752-C804D46928DD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AB7E9F52-1550-4768-88DD-B1F4BB154A32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7D26A58C-5124-4E3D-94F9-508BB016415E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B63607EE-A116-414B-8E43-30A9974E71A3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A2F11CD-ADB0-4A73-8E6F-3FEA28B53C50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28C817AA-F09A-47ED-9751-444723003F48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4384E696-69C2-4843-88F9-1A38D552333E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1B494A88-786B-4AC3-97A4-51D8A9F8FD6B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66B15195-0F7C-43CD-9308-AE02C8E1896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1DEDAED3-CB88-405E-948C-AA652687AF38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77BBD68D-3CD7-4DAF-B39F-7FD2EA160FCC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4AE09515-C501-462B-A4CF-E3BA445178CC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69491362-FCCF-45FF-8287-C3256EB8B153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9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максимального потока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Данную задачу можно легко свести к задаче построения максимального потока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некоторой сети.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-чередующаяся цепь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blipFill>
                <a:blip r:embed="rId2"/>
                <a:stretch>
                  <a:fillRect l="-2583" t="-2710" r="-2706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8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Теорема Бержа (1957)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Паросочетание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двудольном графе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является наибольшим тогда и только тогда, когда в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не существует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-чередующейся цепи.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386" r="-1966" b="-10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537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наибольшего паросочетания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Пустое паросочетание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объявить текущим паросочетанием.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Искать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-чередующуюся цепь.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такая цепь найдена, то положить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m:rPr>
                        <m:sty m:val="p"/>
                      </m:rP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Δ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вернуться на шаг 2.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Иначе СТОП.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536" t="-4091" b="-65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968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наибольшего паросочетания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Алгоритм закончит работу не более чем через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итераций,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sz="2800" i="1" dirty="0" err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min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386" r="-10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615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Сложность алгоритма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Модифицированный алгоритм Форда-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Фалкерсона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построения наибольшего паросочетания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двудольном графе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имеет сложность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𝑝𝑞𝑛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=|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𝑞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=|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min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𝑞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граф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представлен матрицей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1..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,1..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</m:d>
                    <m:r>
                      <a:rPr lang="ru-RU" sz="28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blipFill>
                <a:blip r:embed="rId2"/>
                <a:stretch>
                  <a:fillRect l="-1290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603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9" y="2066763"/>
            <a:ext cx="5463017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Хопкрофта</a:t>
            </a:r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-Карпа (1973)</a:t>
            </a:r>
          </a:p>
        </p:txBody>
      </p:sp>
    </p:spTree>
    <p:extLst>
      <p:ext uri="{BB962C8B-B14F-4D97-AF65-F5344CB8AC3E}">
        <p14:creationId xmlns:p14="http://schemas.microsoft.com/office/powerpoint/2010/main" val="183652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Обозначения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паросочетание в графе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954107"/>
              </a:xfrm>
              <a:prstGeom prst="rect">
                <a:avLst/>
              </a:prstGeom>
              <a:blipFill>
                <a:blip r:embed="rId2"/>
                <a:stretch>
                  <a:fillRect l="-2583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56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Обозначения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Цепь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назовем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-цепью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она начинается в свободной вершине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имеет нечетную длину, цвета ребер чередуются и заканчивает в свободной вершине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blipFill>
                <a:blip r:embed="rId2"/>
                <a:stretch>
                  <a:fillRect l="-2583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1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9" y="2066763"/>
            <a:ext cx="6114264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наибольшем паросочетании</a:t>
            </a:r>
          </a:p>
        </p:txBody>
      </p:sp>
    </p:spTree>
    <p:extLst>
      <p:ext uri="{BB962C8B-B14F-4D97-AF65-F5344CB8AC3E}">
        <p14:creationId xmlns:p14="http://schemas.microsoft.com/office/powerpoint/2010/main" val="1399085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Обозначения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-длина кратчайшей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-чередующейся цепи.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954107"/>
              </a:xfrm>
              <a:prstGeom prst="rect">
                <a:avLst/>
              </a:prstGeom>
              <a:blipFill>
                <a:blip r:embed="rId2"/>
                <a:stretch>
                  <a:fillRect l="-2583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71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Обозначения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Через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обозначим граф кратчайших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-цепей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-цепи, имеющие длину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384995"/>
              </a:xfrm>
              <a:prstGeom prst="rect">
                <a:avLst/>
              </a:prstGeom>
              <a:blipFill>
                <a:blip r:embed="rId2"/>
                <a:stretch>
                  <a:fillRect l="-2583" t="-4405" r="-2952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684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Общая схема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Начать с произвольного паросочетания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графе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Построить граф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кратчайших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-цепей.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Построить максимальное по включению множество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{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,…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вершинно-непересекающихся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-чередующихся цепей в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blipFill>
                <a:blip r:embed="rId2"/>
                <a:stretch>
                  <a:fillRect l="-1536" t="-4878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154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Общая схема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Увеличить паросочетание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вдоль всех цепей                              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𝑀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ru-RU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∆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𝑀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𝑀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Δ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 …,  </m:t>
                    </m:r>
                    <m:sSub>
                      <m:sSubPr>
                        <m:ctrlP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𝑀</m:t>
                        </m:r>
                      </m:e>
                      <m:sub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𝑀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b>
                    </m:sSub>
                    <m:r>
                      <m:rPr>
                        <m:sty m:val="p"/>
                      </m:rP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Δ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Повторять шаги 2 и 3 до тех пор, пока в сети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существует хотя бы одна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-чередующаяся цепь. Если такой сети нет, то текущее паросочетание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является наибольшим.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536" t="-4091" r="-15356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543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Сложность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820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Алгоритм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Хопкрофта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-Карпа построения наибольшего паросочетания в двудольном графе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|=|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|=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имеет сложность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2.5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820755"/>
              </a:xfrm>
              <a:prstGeom prst="rect">
                <a:avLst/>
              </a:prstGeom>
              <a:blipFill>
                <a:blip r:embed="rId2"/>
                <a:stretch>
                  <a:fillRect l="-1290" t="-33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62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Пример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060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9" y="2066763"/>
            <a:ext cx="9495465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наибольшем паросочетании</a:t>
            </a:r>
          </a:p>
        </p:txBody>
      </p:sp>
    </p:spTree>
    <p:extLst>
      <p:ext uri="{BB962C8B-B14F-4D97-AF65-F5344CB8AC3E}">
        <p14:creationId xmlns:p14="http://schemas.microsoft.com/office/powerpoint/2010/main" val="1768871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Постановка задачи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753C3-7A97-4F79-BEBF-0E04CCF2EA0C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Рассмотрим двудольный граф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котором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𝐵</m:t>
                          </m:r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𝐸</m:t>
                          </m:r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𝑚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753C3-7A97-4F79-BEBF-0E04CCF2E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722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Постановка задачи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0753C3-7A97-4F79-BEBF-0E04CCF2EA0C}"/>
              </a:ext>
            </a:extLst>
          </p:cNvPr>
          <p:cNvSpPr txBox="1"/>
          <p:nvPr/>
        </p:nvSpPr>
        <p:spPr>
          <a:xfrm>
            <a:off x="1138465" y="2068361"/>
            <a:ext cx="49575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Паросочетание, насыщающее все вершины данного двудольного графа, называется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полным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или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совершенным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443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Постановка задачи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0753C3-7A97-4F79-BEBF-0E04CCF2EA0C}"/>
              </a:ext>
            </a:extLst>
          </p:cNvPr>
          <p:cNvSpPr txBox="1"/>
          <p:nvPr/>
        </p:nvSpPr>
        <p:spPr>
          <a:xfrm>
            <a:off x="1138465" y="2068361"/>
            <a:ext cx="49575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Задача, в которой требуется построить полное паросочетание, если оно существует, называется задачей о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полном паросочетании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745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Основные условия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Задан  граф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∪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∩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=∅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en-US" sz="2800" b="0" dirty="0">
                  <a:latin typeface="Segoe UI" panose="020B0502040204020203" pitchFamily="34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Любое ребро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имеет вид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или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Такой граф называется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двудольным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blipFill>
                <a:blip r:embed="rId2"/>
                <a:stretch>
                  <a:fillRect l="-2583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Овал 51">
            <a:extLst>
              <a:ext uri="{FF2B5EF4-FFF2-40B4-BE49-F238E27FC236}">
                <a16:creationId xmlns:a16="http://schemas.microsoft.com/office/drawing/2014/main" id="{8C757F09-7815-4276-BD2B-6C2D4565CE47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77F382FE-2FBF-4C4E-BE25-2B92A1524BDA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9D22E6C5-FC4B-437C-946D-6386167C68AF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765FA304-4363-47CD-9C58-85AB751C4483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2A22BC0D-2F76-4561-9655-8E23FFB4CB1A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3240152A-67EB-452E-B68F-336658851A37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F597FBD5-9996-4908-99B0-69469767A26D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A56F68BA-64E9-4E4B-AF84-BDF484EC463C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4DE3E25-0DA5-4DAF-9EE8-E487E0A1B24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D3B2618A-948D-426C-93AA-12CDB20B6498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CD7F4701-1760-4B09-9FE0-0D49CFB26260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1143FC65-D4DE-4AD1-AC7B-F17FD315B65F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DCDA667E-868F-41F0-9B51-19C70E415922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973095F7-430E-470A-82C1-70C57FECBD34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B632409-C2DB-4DAA-9FB5-F0ACED60C3F9}"/>
              </a:ext>
            </a:extLst>
          </p:cNvPr>
          <p:cNvCxnSpPr>
            <a:stCxn id="52" idx="6"/>
            <a:endCxn id="59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4EB1D1EB-153F-4DC6-B3A8-BE66151B14FD}"/>
              </a:ext>
            </a:extLst>
          </p:cNvPr>
          <p:cNvCxnSpPr>
            <a:stCxn id="52" idx="6"/>
            <a:endCxn id="61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55CDD84C-8B49-4409-B0E1-29EAD37702D5}"/>
              </a:ext>
            </a:extLst>
          </p:cNvPr>
          <p:cNvCxnSpPr>
            <a:stCxn id="53" idx="6"/>
            <a:endCxn id="59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85D41803-AABC-45FE-832C-80A4B9B94436}"/>
              </a:ext>
            </a:extLst>
          </p:cNvPr>
          <p:cNvCxnSpPr>
            <a:stCxn id="53" idx="6"/>
            <a:endCxn id="62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555CF28F-6F0C-4CDF-BA2B-92A350895BA3}"/>
              </a:ext>
            </a:extLst>
          </p:cNvPr>
          <p:cNvCxnSpPr>
            <a:stCxn id="53" idx="6"/>
            <a:endCxn id="65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E371F69B-1702-4B43-B857-B388AB54DBE7}"/>
              </a:ext>
            </a:extLst>
          </p:cNvPr>
          <p:cNvCxnSpPr>
            <a:stCxn id="54" idx="6"/>
            <a:endCxn id="61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138E6298-88B8-4D1E-BF03-D212E2D53E6C}"/>
              </a:ext>
            </a:extLst>
          </p:cNvPr>
          <p:cNvCxnSpPr>
            <a:stCxn id="54" idx="6"/>
            <a:endCxn id="63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9E01DEC4-67DD-4D68-80F6-5D9D1AD07403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E8F3FBF8-BC2F-4DE5-A4AC-669252AA78DB}"/>
              </a:ext>
            </a:extLst>
          </p:cNvPr>
          <p:cNvCxnSpPr>
            <a:stCxn id="55" idx="6"/>
            <a:endCxn id="62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03638572-FD03-4E68-9D6E-A309D79D847C}"/>
              </a:ext>
            </a:extLst>
          </p:cNvPr>
          <p:cNvCxnSpPr>
            <a:stCxn id="56" idx="6"/>
            <a:endCxn id="61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CAFFB5B2-449C-43F2-BBD9-500E28E1DD53}"/>
              </a:ext>
            </a:extLst>
          </p:cNvPr>
          <p:cNvCxnSpPr>
            <a:stCxn id="57" idx="6"/>
            <a:endCxn id="60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D4EDC1CE-98FB-4419-9D0A-CE54B5DCBF1B}"/>
              </a:ext>
            </a:extLst>
          </p:cNvPr>
          <p:cNvCxnSpPr>
            <a:stCxn id="57" idx="6"/>
            <a:endCxn id="63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104D3DD-515A-4B5D-A077-AB5E603FCF1A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979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Критерий существования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Холла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(1935). В двудольном графе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полное паросочетание существует тогда и только тогда, когда для любого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справедливо неравенство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</m:d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)|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множество всех вершин из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смежных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некоторыми вершинами из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591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Применение алгоритма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Хопкрофта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-Карпа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0753C3-7A97-4F79-BEBF-0E04CCF2EA0C}"/>
              </a:ext>
            </a:extLst>
          </p:cNvPr>
          <p:cNvSpPr txBox="1"/>
          <p:nvPr/>
        </p:nvSpPr>
        <p:spPr>
          <a:xfrm>
            <a:off x="1138465" y="2068361"/>
            <a:ext cx="49575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случае отсутствия полного паросочетания мы узнаем об этом только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 последнем шаге работы!</a:t>
            </a:r>
          </a:p>
        </p:txBody>
      </p:sp>
    </p:spTree>
    <p:extLst>
      <p:ext uri="{BB962C8B-B14F-4D97-AF65-F5344CB8AC3E}">
        <p14:creationId xmlns:p14="http://schemas.microsoft.com/office/powerpoint/2010/main" val="2140776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Куна (1955)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Алгоритм Куна или строит полное паросочетание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или в тот момент когда станет ясно, что полного паросочетания не существует (а такой момент может наступить достаточно рано) завершает работу.</a:t>
            </a:r>
          </a:p>
        </p:txBody>
      </p:sp>
    </p:spTree>
    <p:extLst>
      <p:ext uri="{BB962C8B-B14F-4D97-AF65-F5344CB8AC3E}">
        <p14:creationId xmlns:p14="http://schemas.microsoft.com/office/powerpoint/2010/main" val="2165120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Куна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Пустое паросочетание объявить текущим паросочетанием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все вершины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насыщены 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то СТОП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−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полное паросочетание)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Иначе выбрать произвольную свободную вершину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искать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-чередующуюся цепь,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начинающуюся 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3108543"/>
              </a:xfrm>
              <a:prstGeom prst="rect">
                <a:avLst/>
              </a:prstGeom>
              <a:blipFill>
                <a:blip r:embed="rId2"/>
                <a:stretch>
                  <a:fillRect l="-1536" t="-3529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675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Куна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такая цепь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найдена, то положить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m:rPr>
                        <m:sty m:val="p"/>
                      </m:rPr>
                      <a:rPr lang="ru-RU" sz="280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Δ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вернуться на шаг 2.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Иначе СТОП (полного паросочетания в заданном графе не существует).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536" t="-6040" r="-1843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16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Куна 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240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Сложность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Алгоритм Куна имеет сложность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523220"/>
              </a:xfrm>
              <a:prstGeom prst="rect">
                <a:avLst/>
              </a:prstGeom>
              <a:blipFill>
                <a:blip r:embed="rId2"/>
                <a:stretch>
                  <a:fillRect l="-1290"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073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9" y="2066763"/>
            <a:ext cx="7335225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Проверка существования полного паросочетания</a:t>
            </a:r>
          </a:p>
        </p:txBody>
      </p:sp>
    </p:spTree>
    <p:extLst>
      <p:ext uri="{BB962C8B-B14F-4D97-AF65-F5344CB8AC3E}">
        <p14:creationId xmlns:p14="http://schemas.microsoft.com/office/powerpoint/2010/main" val="2815005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Матрица Татта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753C3-7A97-4F79-BEBF-0E04CCF2EA0C}"/>
                  </a:ext>
                </a:extLst>
              </p:cNvPr>
              <p:cNvSpPr txBox="1"/>
              <p:nvPr/>
            </p:nvSpPr>
            <p:spPr>
              <a:xfrm>
                <a:off x="1343472" y="2506119"/>
                <a:ext cx="4165447" cy="2215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ru-RU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ru-RU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14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753C3-7A97-4F79-BEBF-0E04CCF2E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2506119"/>
                <a:ext cx="4165447" cy="2215094"/>
              </a:xfrm>
              <a:prstGeom prst="rect">
                <a:avLst/>
              </a:prstGeom>
              <a:blipFill>
                <a:blip r:embed="rId2"/>
                <a:stretch>
                  <a:fillRect r="-7310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623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Теорема Татта. 1947 г.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В графе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существует совершенное паросочетание тогда и только тогда, когда многочлен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det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не равен нулю тождественно (т.е. имеет хотя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бы одно слагаемое с ненулевым коэффициентом)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290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02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Критерий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двудольности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1931 г.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Теорема Кёнига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 Граф является двудольным тогда и только тогда, когда он не содержит циклов нечетной длины.</a:t>
            </a:r>
          </a:p>
        </p:txBody>
      </p:sp>
    </p:spTree>
    <p:extLst>
      <p:ext uri="{BB962C8B-B14F-4D97-AF65-F5344CB8AC3E}">
        <p14:creationId xmlns:p14="http://schemas.microsoft.com/office/powerpoint/2010/main" val="1330596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9" y="2066763"/>
            <a:ext cx="7335225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Рандомизированный алгоритм Ласло Ловаса (1979)</a:t>
            </a:r>
          </a:p>
        </p:txBody>
      </p:sp>
    </p:spTree>
    <p:extLst>
      <p:ext uri="{BB962C8B-B14F-4D97-AF65-F5344CB8AC3E}">
        <p14:creationId xmlns:p14="http://schemas.microsoft.com/office/powerpoint/2010/main" val="3121039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Ласло Ловаса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362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Заменим все переменные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случайными числами: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𝑖𝑗</m:t>
                        </m:r>
                      </m:sub>
                    </m:sSub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2800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rand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полином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det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был тождественно нулевым, после такой замены он и будет оставаться нулевым.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же он был отличным от нуля, то при такой случайной числовой замене вероятность того, что он обратится в ноль, достаточно мала.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Тест можно повторить несколько раз.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3620991"/>
              </a:xfrm>
              <a:prstGeom prst="rect">
                <a:avLst/>
              </a:prstGeom>
              <a:blipFill>
                <a:blip r:embed="rId2"/>
                <a:stretch>
                  <a:fillRect l="-1536" t="-3199" r="-1781" b="-33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356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9" y="2066763"/>
            <a:ext cx="7335225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Поиск размера максимального паросочетания (1984)</a:t>
            </a:r>
          </a:p>
        </p:txBody>
      </p:sp>
    </p:spTree>
    <p:extLst>
      <p:ext uri="{BB962C8B-B14F-4D97-AF65-F5344CB8AC3E}">
        <p14:creationId xmlns:p14="http://schemas.microsoft.com/office/powerpoint/2010/main" val="3874534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Размер максимального паросочетания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Теорема Ловаса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Ранг матрицы Татта совпадает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 удвоенной величиной максимального паросочетания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данном графе.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77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Существование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Рабина-</a:t>
                </a:r>
                <a:r>
                  <a:rPr lang="ru-RU" sz="2800" dirty="0" err="1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Вазирани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Пусть в графе существует совершенное паросочетание. Тогда его матрица Татта невырождена, т.е.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800" i="0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≠0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290" t="-33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643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Рабина-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Вазирани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1858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Сгенерируем по ней случайную числовую матрицу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Тогда, с высокой вероятностью,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𝑗𝑖</m:t>
                        </m:r>
                      </m:sub>
                    </m:sSub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тогда и только тогда, когда ребро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входит в какое-либо совершенное паросочетание.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1858329"/>
              </a:xfrm>
              <a:prstGeom prst="rect">
                <a:avLst/>
              </a:prstGeom>
              <a:blipFill>
                <a:blip r:embed="rId2"/>
                <a:stretch>
                  <a:fillRect l="-1228" t="-3279" r="-552"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0986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Рабина-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Вазирани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28940" y="2062374"/>
            <a:ext cx="99264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Выделим подграф, в котором содержится искомое максимальное паросочетание (это можно сделать параллельно с алгоритмом поиска ранга матрицы).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 данной числовой матрице, полученной из матрицы Татта, находим обратную матрицу.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Находим в обратной матрице любой ненулевой элемент, удаляем из графа, и повторяем процесс.</a:t>
            </a:r>
          </a:p>
        </p:txBody>
      </p:sp>
    </p:spTree>
    <p:extLst>
      <p:ext uri="{BB962C8B-B14F-4D97-AF65-F5344CB8AC3E}">
        <p14:creationId xmlns:p14="http://schemas.microsoft.com/office/powerpoint/2010/main" val="4195263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Сложность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Сложность алгоритма Рабина-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Вазирани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составляет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523220"/>
              </a:xfrm>
              <a:prstGeom prst="rect">
                <a:avLst/>
              </a:prstGeom>
              <a:blipFill>
                <a:blip r:embed="rId2"/>
                <a:stretch>
                  <a:fillRect l="-1228"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3172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9" y="2066763"/>
            <a:ext cx="7335225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Проверка существования совершенного паросочетания в двудольном графе, 1967 г.</a:t>
            </a:r>
          </a:p>
        </p:txBody>
      </p:sp>
    </p:spTree>
    <p:extLst>
      <p:ext uri="{BB962C8B-B14F-4D97-AF65-F5344CB8AC3E}">
        <p14:creationId xmlns:p14="http://schemas.microsoft.com/office/powerpoint/2010/main" val="709118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Матрица Эдмондса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stCxn id="32" idx="6"/>
            <a:endCxn id="41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753C3-7A97-4F79-BEBF-0E04CCF2EA0C}"/>
                  </a:ext>
                </a:extLst>
              </p:cNvPr>
              <p:cNvSpPr txBox="1"/>
              <p:nvPr/>
            </p:nvSpPr>
            <p:spPr>
              <a:xfrm>
                <a:off x="1343472" y="2506119"/>
                <a:ext cx="4165447" cy="1851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ru-RU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27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71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sz="24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753C3-7A97-4F79-BEBF-0E04CCF2E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2506119"/>
                <a:ext cx="4165447" cy="1851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09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Паросочетание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Паросочетанием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графе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называется произвольное множество его рёбер, такое, что каждая вершина графа инцидентна не более чем одному ребру из этого множества.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3108543"/>
              </a:xfrm>
              <a:prstGeom prst="rect">
                <a:avLst/>
              </a:prstGeom>
              <a:blipFill>
                <a:blip r:embed="rId2"/>
                <a:stretch>
                  <a:fillRect l="-2583" t="-1961" r="-2706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Овал 51">
            <a:extLst>
              <a:ext uri="{FF2B5EF4-FFF2-40B4-BE49-F238E27FC236}">
                <a16:creationId xmlns:a16="http://schemas.microsoft.com/office/drawing/2014/main" id="{8C757F09-7815-4276-BD2B-6C2D4565CE47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77F382FE-2FBF-4C4E-BE25-2B92A1524BDA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9D22E6C5-FC4B-437C-946D-6386167C68AF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765FA304-4363-47CD-9C58-85AB751C4483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2A22BC0D-2F76-4561-9655-8E23FFB4CB1A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3240152A-67EB-452E-B68F-336658851A37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F597FBD5-9996-4908-99B0-69469767A26D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A56F68BA-64E9-4E4B-AF84-BDF484EC463C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4DE3E25-0DA5-4DAF-9EE8-E487E0A1B24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D3B2618A-948D-426C-93AA-12CDB20B6498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CD7F4701-1760-4B09-9FE0-0D49CFB26260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1143FC65-D4DE-4AD1-AC7B-F17FD315B65F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DCDA667E-868F-41F0-9B51-19C70E415922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973095F7-430E-470A-82C1-70C57FECBD34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B632409-C2DB-4DAA-9FB5-F0ACED60C3F9}"/>
              </a:ext>
            </a:extLst>
          </p:cNvPr>
          <p:cNvCxnSpPr>
            <a:stCxn id="52" idx="6"/>
            <a:endCxn id="59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4EB1D1EB-153F-4DC6-B3A8-BE66151B14FD}"/>
              </a:ext>
            </a:extLst>
          </p:cNvPr>
          <p:cNvCxnSpPr>
            <a:stCxn id="52" idx="6"/>
            <a:endCxn id="61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55CDD84C-8B49-4409-B0E1-29EAD37702D5}"/>
              </a:ext>
            </a:extLst>
          </p:cNvPr>
          <p:cNvCxnSpPr>
            <a:stCxn id="53" idx="6"/>
            <a:endCxn id="59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85D41803-AABC-45FE-832C-80A4B9B94436}"/>
              </a:ext>
            </a:extLst>
          </p:cNvPr>
          <p:cNvCxnSpPr>
            <a:stCxn id="53" idx="6"/>
            <a:endCxn id="62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555CF28F-6F0C-4CDF-BA2B-92A350895BA3}"/>
              </a:ext>
            </a:extLst>
          </p:cNvPr>
          <p:cNvCxnSpPr>
            <a:stCxn id="53" idx="6"/>
            <a:endCxn id="65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E371F69B-1702-4B43-B857-B388AB54DBE7}"/>
              </a:ext>
            </a:extLst>
          </p:cNvPr>
          <p:cNvCxnSpPr>
            <a:stCxn id="54" idx="6"/>
            <a:endCxn id="61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138E6298-88B8-4D1E-BF03-D212E2D53E6C}"/>
              </a:ext>
            </a:extLst>
          </p:cNvPr>
          <p:cNvCxnSpPr>
            <a:stCxn id="54" idx="6"/>
            <a:endCxn id="63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9E01DEC4-67DD-4D68-80F6-5D9D1AD07403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E8F3FBF8-BC2F-4DE5-A4AC-669252AA78DB}"/>
              </a:ext>
            </a:extLst>
          </p:cNvPr>
          <p:cNvCxnSpPr>
            <a:stCxn id="55" idx="6"/>
            <a:endCxn id="62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03638572-FD03-4E68-9D6E-A309D79D847C}"/>
              </a:ext>
            </a:extLst>
          </p:cNvPr>
          <p:cNvCxnSpPr>
            <a:stCxn id="56" idx="6"/>
            <a:endCxn id="61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CAFFB5B2-449C-43F2-BBD9-500E28E1DD53}"/>
              </a:ext>
            </a:extLst>
          </p:cNvPr>
          <p:cNvCxnSpPr>
            <a:stCxn id="57" idx="6"/>
            <a:endCxn id="60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D4EDC1CE-98FB-4419-9D0A-CE54B5DCBF1B}"/>
              </a:ext>
            </a:extLst>
          </p:cNvPr>
          <p:cNvCxnSpPr>
            <a:stCxn id="57" idx="6"/>
            <a:endCxn id="63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104D3DD-515A-4B5D-A077-AB5E603FCF1A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8496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Теорема Эдмондса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Эдмондса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Определитель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det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⁡(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отличен от нуля тогда и только тогда, когда в двудольном графе существует совершенное паросочетание.</a:t>
                </a:r>
              </a:p>
              <a:p>
                <a:pPr algn="just"/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228" t="-3356" r="-12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5106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9" y="2066763"/>
            <a:ext cx="7335225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назначениях. Венгерский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33193256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Постановка задачи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cxnSpLocks/>
            <a:stCxn id="31" idx="6"/>
            <a:endCxn id="41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cxnSpLocks/>
            <a:stCxn id="32" idx="6"/>
            <a:endCxn id="39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cxnSpLocks/>
            <a:stCxn id="32" idx="6"/>
            <a:endCxn id="40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cxnSpLocks/>
            <a:stCxn id="36" idx="6"/>
            <a:endCxn id="44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753C3-7A97-4F79-BEBF-0E04CCF2EA0C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Двудольный взвешенный граф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котором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𝐵</m:t>
                        </m:r>
                      </m:e>
                    </m:d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</m:oMath>
                </a14:m>
                <a:endParaRPr lang="ru-RU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произвольное паросочетание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нем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Весом паросочетания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называется сумма весов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его рёбер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0753C3-7A97-4F79-BEBF-0E04CCF2E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3539430"/>
              </a:xfrm>
              <a:prstGeom prst="rect">
                <a:avLst/>
              </a:prstGeom>
              <a:blipFill>
                <a:blip r:embed="rId2"/>
                <a:stretch>
                  <a:fillRect l="-2583" t="-1721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6A92B3EC-9438-4CA8-9663-F47B65DAAF7E}"/>
              </a:ext>
            </a:extLst>
          </p:cNvPr>
          <p:cNvCxnSpPr>
            <a:cxnSpLocks/>
            <a:stCxn id="31" idx="6"/>
            <a:endCxn id="43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F9050BE7-E665-4B98-A726-ED33C6939C5F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9B81747-FBD9-4061-876A-A9738813115C}"/>
              </a:ext>
            </a:extLst>
          </p:cNvPr>
          <p:cNvCxnSpPr>
            <a:cxnSpLocks/>
            <a:stCxn id="35" idx="6"/>
            <a:endCxn id="43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561E1906-17CE-4B3A-845D-061B85548280}"/>
              </a:ext>
            </a:extLst>
          </p:cNvPr>
          <p:cNvCxnSpPr>
            <a:cxnSpLocks/>
            <a:stCxn id="32" idx="6"/>
            <a:endCxn id="42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454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Таблица 51">
                <a:extLst>
                  <a:ext uri="{FF2B5EF4-FFF2-40B4-BE49-F238E27FC236}">
                    <a16:creationId xmlns:a16="http://schemas.microsoft.com/office/drawing/2014/main" id="{6F534609-FD3B-4629-8B97-FDEE3B925E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5767320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Таблица 51">
                <a:extLst>
                  <a:ext uri="{FF2B5EF4-FFF2-40B4-BE49-F238E27FC236}">
                    <a16:creationId xmlns:a16="http://schemas.microsoft.com/office/drawing/2014/main" id="{6F534609-FD3B-4629-8B97-FDEE3B925E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5767320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1176" r="-6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952" t="-1176" r="-5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8113" t="-1176" r="-3990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1905" t="-1176" r="-2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1905" t="-1176" r="-1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1905" t="-1176" r="-2857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1451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Постановка задачи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0FD1CB3-4AF4-4FFE-957E-703B761351F5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C2AE5D70-7684-48F6-B856-13CA411DD1AE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1F9B2DD2-0298-4C52-A2B1-8C03A5525ECD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B0BC8425-5FB4-4B41-953F-AC15EBDF7E2B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2F68AE2-4ADB-4625-8D24-004E4CF398B1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0AC7C211-9E36-4C33-84CC-7A00A4989F7A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1BCACDB-ECC8-49AA-98A7-A705AB6CECE3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DB00057-26D8-4844-B954-843642675F80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0E3ECD7-8020-4B3B-99BA-884F421D719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FE6F624C-8C9F-485E-ADAA-4EEC5972A40B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08B42D2F-D376-4092-9A0E-ECC5EB3B214D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04CBEEE-6860-4E5B-BDA3-651174AB1A80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1061F8D-4551-4E3E-AB27-7DD8DE76C496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10535195-A2B1-4083-B8A9-BA137DD9D548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DF4835D6-27E3-42BA-A82D-012F67A79BC7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361DAE9-0EC2-43D4-8936-35E7793D5594}"/>
              </a:ext>
            </a:extLst>
          </p:cNvPr>
          <p:cNvCxnSpPr>
            <a:cxnSpLocks/>
            <a:stCxn id="31" idx="6"/>
            <a:endCxn id="41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4D4DAC0-8FC1-49EA-9D1C-70DD5049AF8C}"/>
              </a:ext>
            </a:extLst>
          </p:cNvPr>
          <p:cNvCxnSpPr>
            <a:cxnSpLocks/>
            <a:stCxn id="32" idx="6"/>
            <a:endCxn id="39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73E0EDA-C619-435B-A54C-C4F2A2C3646C}"/>
              </a:ext>
            </a:extLst>
          </p:cNvPr>
          <p:cNvCxnSpPr>
            <a:cxnSpLocks/>
            <a:stCxn id="32" idx="6"/>
            <a:endCxn id="40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4F2C31C-7417-4C70-80BE-F50F1B619991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CDC91C4-3905-4A62-89E2-02179E3C6D2C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502FDA-E44D-4006-A87E-CF5BAAE82841}"/>
              </a:ext>
            </a:extLst>
          </p:cNvPr>
          <p:cNvCxnSpPr>
            <a:stCxn id="33" idx="6"/>
            <a:endCxn id="42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D4768EF-FFE8-4EB6-96E2-2F9424B0A00C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8133B0E-ED3D-42D3-92FC-4E61BF0704DF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F4EE77E0-2C1D-49A2-A1D5-DB2C33993089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56EBD23-ADF1-4FD8-B701-8671E8358B45}"/>
              </a:ext>
            </a:extLst>
          </p:cNvPr>
          <p:cNvCxnSpPr>
            <a:cxnSpLocks/>
            <a:stCxn id="36" idx="6"/>
            <a:endCxn id="44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28C7B15-07BF-4E85-9789-3BF01CFC6CA7}"/>
              </a:ext>
            </a:extLst>
          </p:cNvPr>
          <p:cNvCxnSpPr>
            <a:stCxn id="36" idx="6"/>
            <a:endCxn id="42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B11D6124-2DB1-4FC0-A811-C8E18967719D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0753C3-7A97-4F79-BEBF-0E04CCF2EA0C}"/>
              </a:ext>
            </a:extLst>
          </p:cNvPr>
          <p:cNvSpPr txBox="1"/>
          <p:nvPr/>
        </p:nvSpPr>
        <p:spPr>
          <a:xfrm>
            <a:off x="1138465" y="2068361"/>
            <a:ext cx="49575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о назначениях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заданном двудольном графе найти полное паросочетание минимального веса (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оптимальное паросочетание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6A92B3EC-9438-4CA8-9663-F47B65DAAF7E}"/>
              </a:ext>
            </a:extLst>
          </p:cNvPr>
          <p:cNvCxnSpPr>
            <a:cxnSpLocks/>
            <a:stCxn id="31" idx="6"/>
            <a:endCxn id="43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F9050BE7-E665-4B98-A726-ED33C6939C5F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E9B81747-FBD9-4061-876A-A9738813115C}"/>
              </a:ext>
            </a:extLst>
          </p:cNvPr>
          <p:cNvCxnSpPr>
            <a:cxnSpLocks/>
            <a:stCxn id="35" idx="6"/>
            <a:endCxn id="43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561E1906-17CE-4B3A-845D-061B85548280}"/>
              </a:ext>
            </a:extLst>
          </p:cNvPr>
          <p:cNvCxnSpPr>
            <a:cxnSpLocks/>
            <a:stCxn id="32" idx="6"/>
            <a:endCxn id="42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010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Таблица 51">
                <a:extLst>
                  <a:ext uri="{FF2B5EF4-FFF2-40B4-BE49-F238E27FC236}">
                    <a16:creationId xmlns:a16="http://schemas.microsoft.com/office/drawing/2014/main" id="{6F534609-FD3B-4629-8B97-FDEE3B925E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26234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Таблица 51">
                <a:extLst>
                  <a:ext uri="{FF2B5EF4-FFF2-40B4-BE49-F238E27FC236}">
                    <a16:creationId xmlns:a16="http://schemas.microsoft.com/office/drawing/2014/main" id="{6F534609-FD3B-4629-8B97-FDEE3B925E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26234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1176" r="-6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952" t="-1176" r="-5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8113" t="-1176" r="-3990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1905" t="-1176" r="-2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1905" t="-1176" r="-1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1905" t="-1176" r="-2857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52" t="-102381" r="-5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113" t="-102381" r="-399057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905" t="-102381" r="-202857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1905" t="-102381" r="-2857" b="-6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952" t="-200000" r="-6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905" t="-200000" r="-302857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1905" t="-200000" r="-102857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952" t="-300000" r="-6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113" t="-300000" r="-399057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905" t="-300000" r="-302857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1905" t="-300000" r="-2857" b="-4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52" t="-404762" r="-5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113" t="-404762" r="-399057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905" t="-404762" r="-202857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1905" t="-404762" r="-102857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1905" t="-404762" r="-2857" b="-3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952" t="-498824" r="-6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52" t="-498824" r="-5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905" t="-498824" r="-302857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905" t="-498824" r="-202857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1905" t="-498824" r="-2857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952" t="-605952" r="-6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52" t="-605952" r="-5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113" t="-605952" r="-399057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905" t="-605952" r="-302857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1905" t="-605952" r="-102857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952" t="-697647" r="-6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952" t="-697647" r="-5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8113" t="-697647" r="-399057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1905" t="-697647" r="-202857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1905" t="-697647" r="-102857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1905" t="-697647" r="-2857" b="-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7967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Вспомогательный результат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28940" y="2062374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Лемма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Если веса всех рёбер графа, инцидентных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какой-либо вершине, увеличить (уменьшить) на одно и то же число, то всякое оптимальное паросочетание в графе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 новыми весами является оптимальным и в графе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с исходными весами.</a:t>
            </a:r>
          </a:p>
        </p:txBody>
      </p:sp>
    </p:spTree>
    <p:extLst>
      <p:ext uri="{BB962C8B-B14F-4D97-AF65-F5344CB8AC3E}">
        <p14:creationId xmlns:p14="http://schemas.microsoft.com/office/powerpoint/2010/main" val="2505918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Вспомогательный результат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28940" y="2062374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Следствие 1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Можно рассматривать только графы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 неотрицательными весами.</a:t>
            </a:r>
          </a:p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Следствие 2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Можно считать, что каждой вершине инцидентно хотя бы одно ребро нулевого веса.</a:t>
            </a:r>
          </a:p>
        </p:txBody>
      </p:sp>
    </p:spTree>
    <p:extLst>
      <p:ext uri="{BB962C8B-B14F-4D97-AF65-F5344CB8AC3E}">
        <p14:creationId xmlns:p14="http://schemas.microsoft.com/office/powerpoint/2010/main" val="1077954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Вспомогательный результат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6253A902-9047-418C-9CAD-EB2DCCD21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2923397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6253A902-9047-418C-9CAD-EB2DCCD21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2923397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1176" r="-6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952" t="-1176" r="-5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8113" t="-1176" r="-3990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1905" t="-1176" r="-2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1905" t="-1176" r="-1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1905" t="-1176" r="-2857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F49A5F30-945E-4A63-8C48-8A3E8FE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952097"/>
                  </p:ext>
                </p:extLst>
              </p:nvPr>
            </p:nvGraphicFramePr>
            <p:xfrm>
              <a:off x="6094383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D4ED7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F49A5F30-945E-4A63-8C48-8A3E8FEA48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952097"/>
                  </p:ext>
                </p:extLst>
              </p:nvPr>
            </p:nvGraphicFramePr>
            <p:xfrm>
              <a:off x="6094383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02536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Вспомогательный результат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28940" y="2062374"/>
            <a:ext cx="99264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Следствие 1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Можно рассматривать только графы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 неотрицательными весами.</a:t>
            </a:r>
          </a:p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Следствие 2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Можно считать, что каждой вершине инцидентно хотя бы одно ребро нулевого веса.</a:t>
            </a:r>
          </a:p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Лемма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Если веса всех ребер неотрицательны и некоторое полное паросочетание состоит из ребер нулевого веса,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то оно является оптимальным.</a:t>
            </a:r>
          </a:p>
        </p:txBody>
      </p:sp>
    </p:spTree>
    <p:extLst>
      <p:ext uri="{BB962C8B-B14F-4D97-AF65-F5344CB8AC3E}">
        <p14:creationId xmlns:p14="http://schemas.microsoft.com/office/powerpoint/2010/main" val="30113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имеется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рабочих, каждый из которых может выполнить один или несколько из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видов работ.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 этом каждый из видов работ должен быть выполнен одним рабочим.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Требуется так распределить работы среди рабочих,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чтобы было выполнено наибольшее количество работ.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273" r="-184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6610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1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4820300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4820300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71287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2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7009463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7009463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328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3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7044697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7044697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3002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4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2788427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2788427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838175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5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6109541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6109541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83759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6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8441789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8441789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95798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7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18274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7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prstDash val="dash"/>
            <a:headEnd type="arrow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w="med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w="med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94613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Вспомогательный результат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𝑌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некоторое число.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Будем говорить, что к графу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применена операция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сначала из веса каждого ребра, инцидентного вершине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вычтено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 затем к весу каждого ребра, инцидентного вершине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прибавлено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2246769"/>
              </a:xfrm>
              <a:prstGeom prst="rect">
                <a:avLst/>
              </a:prstGeom>
              <a:blipFill>
                <a:blip r:embed="rId2"/>
                <a:stretch>
                  <a:fillRect l="-1228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42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pPr>
                      <m:e>
                        <m:r>
                          <a:rPr lang="en-US" sz="4000" b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4000" b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pPr>
                      <m:e>
                        <m:r>
                          <a:rPr lang="en-US" sz="4000" b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𝑌</m:t>
                        </m:r>
                      </m:e>
                      <m:sup>
                        <m:r>
                          <a:rPr lang="en-US" sz="4000" b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b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𝐝</m:t>
                    </m:r>
                    <m:r>
                      <a:rPr lang="ru-RU" sz="4000" b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r>
                      <a:rPr lang="en-US" sz="4000" b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  <a:blipFill>
                <a:blip r:embed="rId2"/>
                <a:stretch>
                  <a:fillRect t="-17500" b="-29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6253A902-9047-418C-9CAD-EB2DCCD21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2257236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6253A902-9047-418C-9CAD-EB2DCCD21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2257236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952" t="-1176" r="-6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952" t="-1176" r="-5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8113" t="-1176" r="-3990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1905" t="-1176" r="-2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1905" t="-1176" r="-1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1905" t="-1176" r="-2857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707C0519-85B1-439D-AF81-6846E31DC4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1755767"/>
                  </p:ext>
                </p:extLst>
              </p:nvPr>
            </p:nvGraphicFramePr>
            <p:xfrm>
              <a:off x="6086475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707C0519-85B1-439D-AF81-6846E31DC4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1755767"/>
                  </p:ext>
                </p:extLst>
              </p:nvPr>
            </p:nvGraphicFramePr>
            <p:xfrm>
              <a:off x="6086475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686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то возникает вопрос: можно ли так распределить работы между рабочими, чтобы были выполнены все виды работ?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386" b="-10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1183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pPr>
                      <m:e>
                        <m:r>
                          <a:rPr lang="en-US" sz="4000" b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4000" b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pPr>
                      <m:e>
                        <m:r>
                          <a:rPr lang="en-US" sz="4000" b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𝑌</m:t>
                        </m:r>
                      </m:e>
                      <m:sup>
                        <m:r>
                          <a:rPr lang="en-US" sz="4000" b="1" dirty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b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𝐝</m:t>
                    </m:r>
                    <m:r>
                      <a:rPr lang="ru-RU" sz="4000" b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r>
                      <a:rPr lang="en-US" sz="4000" b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𝟓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  <a:blipFill>
                <a:blip r:embed="rId2"/>
                <a:stretch>
                  <a:fillRect t="-2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6253A902-9047-418C-9CAD-EB2DCCD21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795009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6253A902-9047-418C-9CAD-EB2DCCD21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795009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952" t="-1176" r="-6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952" t="-1176" r="-5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8113" t="-1176" r="-3990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1905" t="-1176" r="-2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1905" t="-1176" r="-1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1905" t="-1176" r="-2857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707C0519-85B1-439D-AF81-6846E31DC4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076574"/>
                  </p:ext>
                </p:extLst>
              </p:nvPr>
            </p:nvGraphicFramePr>
            <p:xfrm>
              <a:off x="6086475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707C0519-85B1-439D-AF81-6846E31DC4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076574"/>
                  </p:ext>
                </p:extLst>
              </p:nvPr>
            </p:nvGraphicFramePr>
            <p:xfrm>
              <a:off x="6086475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50064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Было и стало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707C0519-85B1-439D-AF81-6846E31DC4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016816"/>
                  </p:ext>
                </p:extLst>
              </p:nvPr>
            </p:nvGraphicFramePr>
            <p:xfrm>
              <a:off x="6086475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707C0519-85B1-439D-AF81-6846E31DC4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016816"/>
                  </p:ext>
                </p:extLst>
              </p:nvPr>
            </p:nvGraphicFramePr>
            <p:xfrm>
              <a:off x="6086475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502FEEBA-0D6E-4E86-B5AB-FC2EF2CAD4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425083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rgbClr val="3D4ED7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502FEEBA-0D6E-4E86-B5AB-FC2EF2CAD4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425083"/>
                  </p:ext>
                </p:extLst>
              </p:nvPr>
            </p:nvGraphicFramePr>
            <p:xfrm>
              <a:off x="970384" y="20690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952" t="-1176" r="-6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952" t="-1176" r="-5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8113" t="-1176" r="-3990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01905" t="-1176" r="-2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1905" t="-1176" r="-1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1905" t="-1176" r="-2857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75446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Вспомогательный результат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Лемма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Пусть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двудольный взвешенный граф с неотрицательными весами,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𝑌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min</m:t>
                      </m:r>
                      <m:r>
                        <m:rPr>
                          <m:lit/>
                        </m:rP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{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|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∈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𝑌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\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lit/>
                        </m:rP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}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к графу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применить операцию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′,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то: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1) веса всех ребер в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останутся неотрицательными;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2) веса всех ребер вида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𝑥𝑦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или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\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\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 изменятся.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3108543"/>
              </a:xfrm>
              <a:prstGeom prst="rect">
                <a:avLst/>
              </a:prstGeom>
              <a:blipFill>
                <a:blip r:embed="rId2"/>
                <a:stretch>
                  <a:fillRect l="-1228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4494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7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prstDash val="dash"/>
            <a:headEnd type="arrow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w="med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w="med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144620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𝒅</m:t>
                    </m:r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𝒎𝒊𝒏</m:t>
                    </m:r>
                    <m:d>
                      <m:dPr>
                        <m:ctrlP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𝟏𝟎</m:t>
                        </m:r>
                        <m: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, </m:t>
                        </m:r>
                        <m: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𝟒𝟎</m:t>
                        </m:r>
                      </m:e>
                    </m:d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𝟏𝟎</m:t>
                    </m:r>
                  </m:oMath>
                </a14:m>
                <a:r>
                  <a:rPr lang="en-US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prstDash val="dash"/>
            <a:headEnd type="arrow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w="med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8410604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2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b="1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b="1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8410604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b="1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b="1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2412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𝒅</m:t>
                    </m:r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𝒎𝒊𝒏</m:t>
                    </m:r>
                    <m:d>
                      <m:dPr>
                        <m:ctrlP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𝟏𝟎</m:t>
                        </m:r>
                        <m: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, </m:t>
                        </m:r>
                        <m: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𝟒𝟎</m:t>
                        </m:r>
                      </m:e>
                    </m:d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𝟏𝟎</m:t>
                    </m:r>
                  </m:oMath>
                </a14:m>
                <a:r>
                  <a:rPr lang="en-US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7228613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2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rgbClr val="3D4ED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b="1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b="1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34">
                <a:extLst>
                  <a:ext uri="{FF2B5EF4-FFF2-40B4-BE49-F238E27FC236}">
                    <a16:creationId xmlns:a16="http://schemas.microsoft.com/office/drawing/2014/main" id="{6BDC814F-33B0-4D86-9C4B-333BDBC1B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7228613"/>
                  </p:ext>
                </p:extLst>
              </p:nvPr>
            </p:nvGraphicFramePr>
            <p:xfrm>
              <a:off x="983600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176" r="-59717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905" t="-1176" r="-5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1905" t="-1176" r="-4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97170" t="-1176" r="-20000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02857" t="-1176" r="-101905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2857" t="-1176" r="-1905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b="1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b="1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Таблица 35">
                <a:extLst>
                  <a:ext uri="{FF2B5EF4-FFF2-40B4-BE49-F238E27FC236}">
                    <a16:creationId xmlns:a16="http://schemas.microsoft.com/office/drawing/2014/main" id="{9E3A54B0-0153-4C21-8F80-A1AF510FE2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1618566"/>
                  </p:ext>
                </p:extLst>
              </p:nvPr>
            </p:nvGraphicFramePr>
            <p:xfrm>
              <a:off x="6109216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2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rgbClr val="3D4ED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ru-RU" sz="1800" b="1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b="1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Таблица 35">
                <a:extLst>
                  <a:ext uri="{FF2B5EF4-FFF2-40B4-BE49-F238E27FC236}">
                    <a16:creationId xmlns:a16="http://schemas.microsoft.com/office/drawing/2014/main" id="{9E3A54B0-0153-4C21-8F80-A1AF510FE2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1618566"/>
                  </p:ext>
                </p:extLst>
              </p:nvPr>
            </p:nvGraphicFramePr>
            <p:xfrm>
              <a:off x="6109216" y="2070100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952" t="-1176" r="-6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952" t="-1176" r="-5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98113" t="-1176" r="-3990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1905" t="-1176" r="-2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1905" t="-1176" r="-1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1905" t="-1176" r="-2857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ru-RU" sz="1800" b="1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b="1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93072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7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prstDash val="dash"/>
            <a:headEnd type="arrow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w="med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Таблица 35">
                <a:extLst>
                  <a:ext uri="{FF2B5EF4-FFF2-40B4-BE49-F238E27FC236}">
                    <a16:creationId xmlns:a16="http://schemas.microsoft.com/office/drawing/2014/main" id="{C639B3DB-2B72-4586-9367-A6AB20302D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218299"/>
                  </p:ext>
                </p:extLst>
              </p:nvPr>
            </p:nvGraphicFramePr>
            <p:xfrm>
              <a:off x="970384" y="2057386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Таблица 35">
                <a:extLst>
                  <a:ext uri="{FF2B5EF4-FFF2-40B4-BE49-F238E27FC236}">
                    <a16:creationId xmlns:a16="http://schemas.microsoft.com/office/drawing/2014/main" id="{C639B3DB-2B72-4586-9367-A6AB20302D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218299"/>
                  </p:ext>
                </p:extLst>
              </p:nvPr>
            </p:nvGraphicFramePr>
            <p:xfrm>
              <a:off x="970384" y="2057386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1176" r="-6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952" t="-1176" r="-5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8113" t="-1176" r="-3990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1905" t="-1176" r="-2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1905" t="-1176" r="-1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1905" t="-1176" r="-2857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03408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7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rgbClr val="3D4ED7"/>
            </a:solidFill>
            <a:prstDash val="dash"/>
            <a:headEnd type="none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rgbClr val="3D4ED7"/>
            </a:solidFill>
            <a:prstDash val="dash"/>
            <a:headEnd type="none"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Таблица 35">
                <a:extLst>
                  <a:ext uri="{FF2B5EF4-FFF2-40B4-BE49-F238E27FC236}">
                    <a16:creationId xmlns:a16="http://schemas.microsoft.com/office/drawing/2014/main" id="{C639B3DB-2B72-4586-9367-A6AB20302D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4207506"/>
                  </p:ext>
                </p:extLst>
              </p:nvPr>
            </p:nvGraphicFramePr>
            <p:xfrm>
              <a:off x="970384" y="2057386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Таблица 35">
                <a:extLst>
                  <a:ext uri="{FF2B5EF4-FFF2-40B4-BE49-F238E27FC236}">
                    <a16:creationId xmlns:a16="http://schemas.microsoft.com/office/drawing/2014/main" id="{C639B3DB-2B72-4586-9367-A6AB20302D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4207506"/>
                  </p:ext>
                </p:extLst>
              </p:nvPr>
            </p:nvGraphicFramePr>
            <p:xfrm>
              <a:off x="970384" y="2057386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1176" r="-6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952" t="-1176" r="-5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8113" t="-1176" r="-3990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1905" t="-1176" r="-2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1905" t="-1176" r="-1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1905" t="-1176" r="-2857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73823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вершины 7</a:t>
            </a: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B915AB9-C6BA-42E1-B940-E29D4A43A918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39C6BA07-3F2E-452A-9BFC-BE657E194E5B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1ADE0A46-3E10-4AA6-BE8C-4B8045DD0914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84844709-5CBD-4980-890F-2AC1EE197118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2E5BC05-D395-4409-82EA-D69CB7EB516D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79583BE5-5B38-4D84-A9BA-BDFFF620304F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A0841D-2388-4DB0-B5AC-8C3E66CD95DF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CAE9374A-EEFC-4E70-8625-E69BA71CE8BD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C00BC9-37AB-4AF0-97CB-01D04B216107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D79E85D0-7041-4A38-BF96-731C37BD9BA4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C9586C8-487E-4AFC-8044-12A5A1C54E2E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A84F22E2-573D-463E-956E-66833A9056B9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FACCFB39-C8A8-4809-8FA9-1D124AB717B4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DC243E43-29AB-42A5-9A79-D82623D75889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0C0C5ECE-2E9B-4790-A328-C46C9479408D}"/>
              </a:ext>
            </a:extLst>
          </p:cNvPr>
          <p:cNvCxnSpPr>
            <a:stCxn id="53" idx="6"/>
            <a:endCxn id="60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CF9C028-629A-46D8-B1C2-8F9B3AA695B6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6816588" y="2272331"/>
            <a:ext cx="3604844" cy="164045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D56208C-2293-47C3-A191-8C0726676489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>
            <a:off x="6816588" y="2819149"/>
            <a:ext cx="3604844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7DAD2A9-4576-4F0D-97AF-EC4242657BE6}"/>
              </a:ext>
            </a:extLst>
          </p:cNvPr>
          <p:cNvCxnSpPr>
            <a:cxnSpLocks/>
            <a:stCxn id="54" idx="6"/>
            <a:endCxn id="62" idx="2"/>
          </p:cNvCxnSpPr>
          <p:nvPr/>
        </p:nvCxnSpPr>
        <p:spPr>
          <a:xfrm>
            <a:off x="6816588" y="2819149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82247C8-DE8C-4539-8CEE-75E86B6385A2}"/>
              </a:ext>
            </a:extLst>
          </p:cNvPr>
          <p:cNvCxnSpPr>
            <a:stCxn id="54" idx="6"/>
            <a:endCxn id="66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60AC844-9313-4665-A7B6-BF9E18D10170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6816588" y="2819149"/>
            <a:ext cx="3604844" cy="546817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CD7BE82D-6F45-495A-BFCA-C746B8DB2A9F}"/>
              </a:ext>
            </a:extLst>
          </p:cNvPr>
          <p:cNvCxnSpPr>
            <a:stCxn id="55" idx="6"/>
            <a:endCxn id="64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B325278-EE7C-4D7C-A22F-A1851B5D560E}"/>
              </a:ext>
            </a:extLst>
          </p:cNvPr>
          <p:cNvCxnSpPr>
            <a:cxnSpLocks/>
            <a:stCxn id="55" idx="6"/>
            <a:endCxn id="65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693845F-FC70-4438-9C44-5FCA68E29837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 flipV="1">
            <a:off x="6816588" y="2272331"/>
            <a:ext cx="3604844" cy="1640452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0113C33-23AB-41FD-A99D-A55034B3F88D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7AC3FA9-291A-41BE-8D19-A74D2CB268CC}"/>
              </a:ext>
            </a:extLst>
          </p:cNvPr>
          <p:cNvCxnSpPr>
            <a:cxnSpLocks/>
            <a:stCxn id="58" idx="6"/>
            <a:endCxn id="66" idx="2"/>
          </p:cNvCxnSpPr>
          <p:nvPr/>
        </p:nvCxnSpPr>
        <p:spPr>
          <a:xfrm>
            <a:off x="6816588" y="5006417"/>
            <a:ext cx="3604844" cy="546819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517EE02-B489-4110-B9D7-46EFF8FCC132}"/>
              </a:ext>
            </a:extLst>
          </p:cNvPr>
          <p:cNvCxnSpPr>
            <a:stCxn id="58" idx="6"/>
            <a:endCxn id="64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D1EB3F88-7D6C-410A-BD15-DDB53ECE13E4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6816588" y="3912785"/>
            <a:ext cx="3604844" cy="1640451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3CF4AE9D-2F4D-40F7-AAD0-1376460D86F8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6816588" y="2272331"/>
            <a:ext cx="3604844" cy="2734090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4F93DFC0-18D0-432A-8302-4C194A754F78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0079958-0A22-4A40-9AD6-DA1C36237162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6816588" y="4459600"/>
            <a:ext cx="3604844" cy="546821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0A92010F-A028-4154-80C9-FECB068B153F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2819149"/>
            <a:ext cx="3604844" cy="1640454"/>
          </a:xfrm>
          <a:prstGeom prst="straightConnector1">
            <a:avLst/>
          </a:prstGeom>
          <a:ln w="2857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Таблица 35">
                <a:extLst>
                  <a:ext uri="{FF2B5EF4-FFF2-40B4-BE49-F238E27FC236}">
                    <a16:creationId xmlns:a16="http://schemas.microsoft.com/office/drawing/2014/main" id="{C639B3DB-2B72-4586-9367-A6AB20302D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0384" y="2057386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RU" sz="135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D4ED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3D4ED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Таблица 35">
                <a:extLst>
                  <a:ext uri="{FF2B5EF4-FFF2-40B4-BE49-F238E27FC236}">
                    <a16:creationId xmlns:a16="http://schemas.microsoft.com/office/drawing/2014/main" id="{C639B3DB-2B72-4586-9367-A6AB20302D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0384" y="2057386"/>
              <a:ext cx="5125616" cy="4119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7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070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14934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952" t="-1176" r="-6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952" t="-1176" r="-503810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98113" t="-1176" r="-3990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1905" t="-1176" r="-3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1905" t="-1176" r="-2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01905" t="-1176" r="-102857" b="-7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01905" t="-1176" r="-2857" b="-7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102381" r="-703810" b="-6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b="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b="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200000" r="-703810" b="-5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300000" r="-703810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04762" r="-70381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498824" r="-703810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05952" r="-703810" b="-1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ru-RU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9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52" t="-697647" r="-703810" b="-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sz="1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  <a:endParaRPr lang="ru-RU" sz="1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endParaRPr lang="ru-RU" sz="1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6584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Венгерский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Преобразовать веса ребер данного графа таким образом, что веса всех ребер стали неотрицательными и каждой вершине стало инцидентно хотя бы одно ребро нулевого веса.</a:t>
                </a:r>
              </a:p>
              <a:p>
                <a:pPr marL="457200" indent="-457200"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Пустое паросочетание объявить текущим паросочетание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в графе все вершины насыщены относительно текущего паросочетания, то СТОП (текущее паросочетание оптимально).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3970318"/>
              </a:xfrm>
              <a:prstGeom prst="rect">
                <a:avLst/>
              </a:prstGeom>
              <a:blipFill>
                <a:blip r:embed="rId2"/>
                <a:stretch>
                  <a:fillRect l="-1473" t="-2761" r="-123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3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для каждой пары рабочий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работы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известна стоимость выполнения работы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то возникает задача каждому рабочему подобрать определенный вид работы, чтобы суммарная стоимость выполнения всех работ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была минимальной.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blipFill>
                <a:blip r:embed="rId2"/>
                <a:stretch>
                  <a:fillRect l="-1290" t="-2710" r="-1229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3750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Венгерский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Иначе выбрать произвольную свободную вершину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искать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-чередующуюся цепь, которая начинается в вершине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состоит только из ребер нулевого веса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indent="-457200">
                  <a:buAutoNum type="arabicPeriod" startAt="4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такая цепь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построена, то положить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m:rPr>
                        <m:sty m:val="p"/>
                      </m:rPr>
                      <a:rPr lang="ru-RU" sz="280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Δ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вернуться на шаг 3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473" t="-4091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8527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Венгерский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 startAt="6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Иначе для множества вершин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𝑌</m:t>
                        </m:r>
                      </m:e>
                      <m:sup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помеченных в ходе поиска положить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min</m:t>
                    </m:r>
                    <m:r>
                      <m:rPr>
                        <m:lit/>
                      </m:rP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{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\</m:t>
                    </m:r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𝑌</m:t>
                        </m:r>
                      </m:e>
                      <m:sup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m:rPr>
                        <m:lit/>
                      </m:rP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применить к графу операцию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473" t="-6040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5378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Венгерский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 startAt="7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тех вершин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которым стало инцидентно хотя бы одно ребро нулевого веса, возобновить поиск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-чередующейся цепи, используя только ребра нулевого веса; если такая цепь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будет построена,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 положить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m:rPr>
                        <m:sty m:val="p"/>
                      </m:rPr>
                      <a:rPr lang="ru-RU" sz="280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Δ</m:t>
                    </m:r>
                    <m:r>
                      <m:rPr>
                        <m:sty m:val="p"/>
                      </m:rP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P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вернуться на шаг 3, иначе вернуться на шаг 6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473" t="-4091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1396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Сложность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Венгерский алгоритм имеет сложность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523220"/>
              </a:xfrm>
              <a:prstGeom prst="rect">
                <a:avLst/>
              </a:prstGeom>
              <a:blipFill>
                <a:blip r:embed="rId2"/>
                <a:stretch>
                  <a:fillRect l="-1228"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2574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70373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[# </a:t>
                </a:r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50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]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Задан двудольный граф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множество вершин,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|=|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|=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 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множество ребер.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Найти полное паросочетание, воспользовавшись алгоритмом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Хопкрофта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-Карпа.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70373"/>
                <a:ext cx="9926410" cy="2246769"/>
              </a:xfrm>
              <a:prstGeom prst="rect">
                <a:avLst/>
              </a:prstGeom>
              <a:blipFill>
                <a:blip r:embed="rId3"/>
                <a:stretch>
                  <a:fillRect l="-1228" t="-2989" b="-67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6171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70373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[# </a:t>
                </a:r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50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]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Задан произвольный граф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множество вершин,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 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множество ребер.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Найти максимальное паросочетание, воспользовавшись алгоритмом Рабина-Вазирани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70373"/>
                <a:ext cx="9926410" cy="2246769"/>
              </a:xfrm>
              <a:prstGeom prst="rect">
                <a:avLst/>
              </a:prstGeom>
              <a:blipFill>
                <a:blip r:embed="rId3"/>
                <a:stretch>
                  <a:fillRect l="-1228" t="-2989" b="-67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1393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70373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[# </a:t>
                </a:r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50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]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Задан двудольный граф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множество рабочих, </a:t>
                </a:r>
                <a14:m>
                  <m:oMath xmlns:m="http://schemas.openxmlformats.org/officeDocument/2006/math">
                    <m:r>
                      <a:rPr lang="ru-RU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множество работ,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|=|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|=</m:t>
                    </m:r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ru-RU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множество ребер,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определяет стоимость выполнения рабочим </a:t>
                </a:r>
                <a14:m>
                  <m:oMath xmlns:m="http://schemas.openxmlformats.org/officeDocument/2006/math">
                    <m:r>
                      <a:rPr lang="ru-RU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работу </a:t>
                </a:r>
                <a14:m>
                  <m:oMath xmlns:m="http://schemas.openxmlformats.org/officeDocument/2006/math">
                    <m:r>
                      <a:rPr lang="ru-RU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Каждому рабочему подобрать определенный вид работы, чтобы суммарная стоимость выполнения всех работ была минимальной, воспользовавшись венгерским алгоритмом.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70373"/>
                <a:ext cx="9926410" cy="3108543"/>
              </a:xfrm>
              <a:prstGeom prst="rect">
                <a:avLst/>
              </a:prstGeom>
              <a:blipFill>
                <a:blip r:embed="rId3"/>
                <a:stretch>
                  <a:fillRect l="-1228" t="-2157" r="-859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29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Основные определения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Вершины, не инцидентные ребру паросочетания, называются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свободными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относительно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остальные вершины называются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насыщенными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Овал 51">
            <a:extLst>
              <a:ext uri="{FF2B5EF4-FFF2-40B4-BE49-F238E27FC236}">
                <a16:creationId xmlns:a16="http://schemas.microsoft.com/office/drawing/2014/main" id="{8C757F09-7815-4276-BD2B-6C2D4565CE47}"/>
              </a:ext>
            </a:extLst>
          </p:cNvPr>
          <p:cNvSpPr/>
          <p:nvPr/>
        </p:nvSpPr>
        <p:spPr>
          <a:xfrm>
            <a:off x="6456548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77F382FE-2FBF-4C4E-BE25-2B92A1524BDA}"/>
              </a:ext>
            </a:extLst>
          </p:cNvPr>
          <p:cNvSpPr/>
          <p:nvPr/>
        </p:nvSpPr>
        <p:spPr>
          <a:xfrm>
            <a:off x="6456548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9D22E6C5-FC4B-437C-946D-6386167C68AF}"/>
              </a:ext>
            </a:extLst>
          </p:cNvPr>
          <p:cNvSpPr/>
          <p:nvPr/>
        </p:nvSpPr>
        <p:spPr>
          <a:xfrm>
            <a:off x="6456548" y="318594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765FA304-4363-47CD-9C58-85AB751C4483}"/>
              </a:ext>
            </a:extLst>
          </p:cNvPr>
          <p:cNvSpPr/>
          <p:nvPr/>
        </p:nvSpPr>
        <p:spPr>
          <a:xfrm>
            <a:off x="6456548" y="37327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2A22BC0D-2F76-4561-9655-8E23FFB4CB1A}"/>
              </a:ext>
            </a:extLst>
          </p:cNvPr>
          <p:cNvSpPr/>
          <p:nvPr/>
        </p:nvSpPr>
        <p:spPr>
          <a:xfrm>
            <a:off x="6456548" y="42795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3240152A-67EB-452E-B68F-336658851A37}"/>
              </a:ext>
            </a:extLst>
          </p:cNvPr>
          <p:cNvSpPr/>
          <p:nvPr/>
        </p:nvSpPr>
        <p:spPr>
          <a:xfrm>
            <a:off x="6456548" y="48263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F597FBD5-9996-4908-99B0-69469767A26D}"/>
              </a:ext>
            </a:extLst>
          </p:cNvPr>
          <p:cNvSpPr/>
          <p:nvPr/>
        </p:nvSpPr>
        <p:spPr>
          <a:xfrm>
            <a:off x="6456548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A56F68BA-64E9-4E4B-AF84-BDF484EC463C}"/>
              </a:ext>
            </a:extLst>
          </p:cNvPr>
          <p:cNvSpPr/>
          <p:nvPr/>
        </p:nvSpPr>
        <p:spPr>
          <a:xfrm>
            <a:off x="10421432" y="209231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4DE3E25-0DA5-4DAF-9EE8-E487E0A1B240}"/>
              </a:ext>
            </a:extLst>
          </p:cNvPr>
          <p:cNvSpPr/>
          <p:nvPr/>
        </p:nvSpPr>
        <p:spPr>
          <a:xfrm>
            <a:off x="10421432" y="2639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D3B2618A-948D-426C-93AA-12CDB20B6498}"/>
              </a:ext>
            </a:extLst>
          </p:cNvPr>
          <p:cNvSpPr/>
          <p:nvPr/>
        </p:nvSpPr>
        <p:spPr>
          <a:xfrm>
            <a:off x="10421432" y="31859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CD7F4701-1760-4B09-9FE0-0D49CFB26260}"/>
              </a:ext>
            </a:extLst>
          </p:cNvPr>
          <p:cNvSpPr/>
          <p:nvPr/>
        </p:nvSpPr>
        <p:spPr>
          <a:xfrm>
            <a:off x="10421432" y="373276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1143FC65-D4DE-4AD1-AC7B-F17FD315B65F}"/>
              </a:ext>
            </a:extLst>
          </p:cNvPr>
          <p:cNvSpPr/>
          <p:nvPr/>
        </p:nvSpPr>
        <p:spPr>
          <a:xfrm>
            <a:off x="10421432" y="42795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DCDA667E-868F-41F0-9B51-19C70E415922}"/>
              </a:ext>
            </a:extLst>
          </p:cNvPr>
          <p:cNvSpPr/>
          <p:nvPr/>
        </p:nvSpPr>
        <p:spPr>
          <a:xfrm>
            <a:off x="10421432" y="482640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973095F7-430E-470A-82C1-70C57FECBD34}"/>
              </a:ext>
            </a:extLst>
          </p:cNvPr>
          <p:cNvSpPr/>
          <p:nvPr/>
        </p:nvSpPr>
        <p:spPr>
          <a:xfrm>
            <a:off x="10421432" y="53732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B632409-C2DB-4DAA-9FB5-F0ACED60C3F9}"/>
              </a:ext>
            </a:extLst>
          </p:cNvPr>
          <p:cNvCxnSpPr>
            <a:stCxn id="52" idx="6"/>
            <a:endCxn id="59" idx="2"/>
          </p:cNvCxnSpPr>
          <p:nvPr/>
        </p:nvCxnSpPr>
        <p:spPr>
          <a:xfrm>
            <a:off x="6816588" y="2272331"/>
            <a:ext cx="3604844" cy="0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4EB1D1EB-153F-4DC6-B3A8-BE66151B14FD}"/>
              </a:ext>
            </a:extLst>
          </p:cNvPr>
          <p:cNvCxnSpPr>
            <a:stCxn id="52" idx="6"/>
            <a:endCxn id="61" idx="2"/>
          </p:cNvCxnSpPr>
          <p:nvPr/>
        </p:nvCxnSpPr>
        <p:spPr>
          <a:xfrm>
            <a:off x="6816588" y="2272331"/>
            <a:ext cx="3604844" cy="1093636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55CDD84C-8B49-4409-B0E1-29EAD37702D5}"/>
              </a:ext>
            </a:extLst>
          </p:cNvPr>
          <p:cNvCxnSpPr>
            <a:stCxn id="53" idx="6"/>
            <a:endCxn id="59" idx="2"/>
          </p:cNvCxnSpPr>
          <p:nvPr/>
        </p:nvCxnSpPr>
        <p:spPr>
          <a:xfrm flipV="1">
            <a:off x="6816588" y="2272331"/>
            <a:ext cx="3604844" cy="54681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85D41803-AABC-45FE-832C-80A4B9B94436}"/>
              </a:ext>
            </a:extLst>
          </p:cNvPr>
          <p:cNvCxnSpPr>
            <a:stCxn id="53" idx="6"/>
            <a:endCxn id="62" idx="2"/>
          </p:cNvCxnSpPr>
          <p:nvPr/>
        </p:nvCxnSpPr>
        <p:spPr>
          <a:xfrm>
            <a:off x="6816588" y="2819149"/>
            <a:ext cx="3604844" cy="1093636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555CF28F-6F0C-4CDF-BA2B-92A350895BA3}"/>
              </a:ext>
            </a:extLst>
          </p:cNvPr>
          <p:cNvCxnSpPr>
            <a:stCxn id="53" idx="6"/>
            <a:endCxn id="65" idx="2"/>
          </p:cNvCxnSpPr>
          <p:nvPr/>
        </p:nvCxnSpPr>
        <p:spPr>
          <a:xfrm>
            <a:off x="6816588" y="2819149"/>
            <a:ext cx="3604844" cy="273408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E371F69B-1702-4B43-B857-B388AB54DBE7}"/>
              </a:ext>
            </a:extLst>
          </p:cNvPr>
          <p:cNvCxnSpPr>
            <a:stCxn id="54" idx="6"/>
            <a:endCxn id="61" idx="2"/>
          </p:cNvCxnSpPr>
          <p:nvPr/>
        </p:nvCxnSpPr>
        <p:spPr>
          <a:xfrm>
            <a:off x="6816588" y="3365966"/>
            <a:ext cx="3604844" cy="1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138E6298-88B8-4D1E-BF03-D212E2D53E6C}"/>
              </a:ext>
            </a:extLst>
          </p:cNvPr>
          <p:cNvCxnSpPr>
            <a:stCxn id="54" idx="6"/>
            <a:endCxn id="63" idx="2"/>
          </p:cNvCxnSpPr>
          <p:nvPr/>
        </p:nvCxnSpPr>
        <p:spPr>
          <a:xfrm>
            <a:off x="6816588" y="3365966"/>
            <a:ext cx="3604844" cy="1093637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9E01DEC4-67DD-4D68-80F6-5D9D1AD07403}"/>
              </a:ext>
            </a:extLst>
          </p:cNvPr>
          <p:cNvCxnSpPr>
            <a:cxnSpLocks/>
            <a:stCxn id="54" idx="6"/>
            <a:endCxn id="64" idx="2"/>
          </p:cNvCxnSpPr>
          <p:nvPr/>
        </p:nvCxnSpPr>
        <p:spPr>
          <a:xfrm>
            <a:off x="6816588" y="3365966"/>
            <a:ext cx="3604844" cy="164045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E8F3FBF8-BC2F-4DE5-A4AC-669252AA78DB}"/>
              </a:ext>
            </a:extLst>
          </p:cNvPr>
          <p:cNvCxnSpPr>
            <a:stCxn id="55" idx="6"/>
            <a:endCxn id="62" idx="2"/>
          </p:cNvCxnSpPr>
          <p:nvPr/>
        </p:nvCxnSpPr>
        <p:spPr>
          <a:xfrm>
            <a:off x="6816588" y="3912783"/>
            <a:ext cx="3604844" cy="2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03638572-FD03-4E68-9D6E-A309D79D847C}"/>
              </a:ext>
            </a:extLst>
          </p:cNvPr>
          <p:cNvCxnSpPr>
            <a:stCxn id="56" idx="6"/>
            <a:endCxn id="61" idx="2"/>
          </p:cNvCxnSpPr>
          <p:nvPr/>
        </p:nvCxnSpPr>
        <p:spPr>
          <a:xfrm flipV="1">
            <a:off x="6816588" y="3365967"/>
            <a:ext cx="3604844" cy="1093633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CAFFB5B2-449C-43F2-BBD9-500E28E1DD53}"/>
              </a:ext>
            </a:extLst>
          </p:cNvPr>
          <p:cNvCxnSpPr>
            <a:stCxn id="57" idx="6"/>
            <a:endCxn id="60" idx="2"/>
          </p:cNvCxnSpPr>
          <p:nvPr/>
        </p:nvCxnSpPr>
        <p:spPr>
          <a:xfrm flipV="1">
            <a:off x="6816588" y="2819149"/>
            <a:ext cx="3604844" cy="2187268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D4EDC1CE-98FB-4419-9D0A-CE54B5DCBF1B}"/>
              </a:ext>
            </a:extLst>
          </p:cNvPr>
          <p:cNvCxnSpPr>
            <a:stCxn id="57" idx="6"/>
            <a:endCxn id="63" idx="2"/>
          </p:cNvCxnSpPr>
          <p:nvPr/>
        </p:nvCxnSpPr>
        <p:spPr>
          <a:xfrm flipV="1">
            <a:off x="6816588" y="4459603"/>
            <a:ext cx="3604844" cy="546814"/>
          </a:xfrm>
          <a:prstGeom prst="straightConnector1">
            <a:avLst/>
          </a:prstGeom>
          <a:ln w="34925">
            <a:solidFill>
              <a:srgbClr val="3D4ED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104D3DD-515A-4B5D-A077-AB5E603FCF1A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 flipV="1">
            <a:off x="6816588" y="2272331"/>
            <a:ext cx="3604844" cy="3280905"/>
          </a:xfrm>
          <a:prstGeom prst="straightConnector1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724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12718</TotalTime>
  <Words>3486</Words>
  <Application>Microsoft Office PowerPoint</Application>
  <PresentationFormat>Широкоэкранный</PresentationFormat>
  <Paragraphs>1483</Paragraphs>
  <Slides>86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86</vt:i4>
      </vt:variant>
    </vt:vector>
  </HeadingPairs>
  <TitlesOfParts>
    <vt:vector size="97" baseType="lpstr">
      <vt:lpstr>Calibri</vt:lpstr>
      <vt:lpstr>Calibri Light</vt:lpstr>
      <vt:lpstr>Cambria Math</vt:lpstr>
      <vt:lpstr>Segoe UI</vt:lpstr>
      <vt:lpstr>Segoe UI Black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Alexander Kozlov</cp:lastModifiedBy>
  <cp:revision>377</cp:revision>
  <dcterms:created xsi:type="dcterms:W3CDTF">2016-01-11T07:19:05Z</dcterms:created>
  <dcterms:modified xsi:type="dcterms:W3CDTF">2024-05-14T17:13:08Z</dcterms:modified>
</cp:coreProperties>
</file>