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142"/>
  </p:notesMasterIdLst>
  <p:sldIdLst>
    <p:sldId id="575" r:id="rId5"/>
    <p:sldId id="512" r:id="rId6"/>
    <p:sldId id="576" r:id="rId7"/>
    <p:sldId id="577" r:id="rId8"/>
    <p:sldId id="578" r:id="rId9"/>
    <p:sldId id="579" r:id="rId10"/>
    <p:sldId id="580" r:id="rId11"/>
    <p:sldId id="581" r:id="rId12"/>
    <p:sldId id="582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00" r:id="rId31"/>
    <p:sldId id="601" r:id="rId32"/>
    <p:sldId id="602" r:id="rId33"/>
    <p:sldId id="603" r:id="rId34"/>
    <p:sldId id="604" r:id="rId35"/>
    <p:sldId id="605" r:id="rId36"/>
    <p:sldId id="606" r:id="rId37"/>
    <p:sldId id="607" r:id="rId38"/>
    <p:sldId id="608" r:id="rId39"/>
    <p:sldId id="60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619" r:id="rId50"/>
    <p:sldId id="620" r:id="rId51"/>
    <p:sldId id="621" r:id="rId52"/>
    <p:sldId id="622" r:id="rId53"/>
    <p:sldId id="623" r:id="rId54"/>
    <p:sldId id="624" r:id="rId55"/>
    <p:sldId id="625" r:id="rId56"/>
    <p:sldId id="626" r:id="rId57"/>
    <p:sldId id="627" r:id="rId58"/>
    <p:sldId id="628" r:id="rId59"/>
    <p:sldId id="629" r:id="rId60"/>
    <p:sldId id="630" r:id="rId61"/>
    <p:sldId id="631" r:id="rId62"/>
    <p:sldId id="632" r:id="rId63"/>
    <p:sldId id="633" r:id="rId64"/>
    <p:sldId id="634" r:id="rId65"/>
    <p:sldId id="635" r:id="rId66"/>
    <p:sldId id="636" r:id="rId67"/>
    <p:sldId id="637" r:id="rId68"/>
    <p:sldId id="638" r:id="rId69"/>
    <p:sldId id="639" r:id="rId70"/>
    <p:sldId id="640" r:id="rId71"/>
    <p:sldId id="641" r:id="rId72"/>
    <p:sldId id="642" r:id="rId73"/>
    <p:sldId id="643" r:id="rId74"/>
    <p:sldId id="644" r:id="rId75"/>
    <p:sldId id="645" r:id="rId76"/>
    <p:sldId id="646" r:id="rId77"/>
    <p:sldId id="647" r:id="rId78"/>
    <p:sldId id="648" r:id="rId79"/>
    <p:sldId id="649" r:id="rId80"/>
    <p:sldId id="650" r:id="rId81"/>
    <p:sldId id="651" r:id="rId82"/>
    <p:sldId id="652" r:id="rId83"/>
    <p:sldId id="653" r:id="rId84"/>
    <p:sldId id="654" r:id="rId85"/>
    <p:sldId id="655" r:id="rId86"/>
    <p:sldId id="656" r:id="rId87"/>
    <p:sldId id="657" r:id="rId88"/>
    <p:sldId id="658" r:id="rId89"/>
    <p:sldId id="659" r:id="rId90"/>
    <p:sldId id="660" r:id="rId91"/>
    <p:sldId id="661" r:id="rId92"/>
    <p:sldId id="663" r:id="rId93"/>
    <p:sldId id="662" r:id="rId94"/>
    <p:sldId id="678" r:id="rId95"/>
    <p:sldId id="665" r:id="rId96"/>
    <p:sldId id="666" r:id="rId97"/>
    <p:sldId id="667" r:id="rId98"/>
    <p:sldId id="668" r:id="rId99"/>
    <p:sldId id="679" r:id="rId100"/>
    <p:sldId id="669" r:id="rId101"/>
    <p:sldId id="670" r:id="rId102"/>
    <p:sldId id="680" r:id="rId103"/>
    <p:sldId id="681" r:id="rId104"/>
    <p:sldId id="671" r:id="rId105"/>
    <p:sldId id="672" r:id="rId106"/>
    <p:sldId id="682" r:id="rId107"/>
    <p:sldId id="673" r:id="rId108"/>
    <p:sldId id="674" r:id="rId109"/>
    <p:sldId id="675" r:id="rId110"/>
    <p:sldId id="676" r:id="rId111"/>
    <p:sldId id="677" r:id="rId112"/>
    <p:sldId id="683" r:id="rId113"/>
    <p:sldId id="684" r:id="rId114"/>
    <p:sldId id="685" r:id="rId115"/>
    <p:sldId id="686" r:id="rId116"/>
    <p:sldId id="687" r:id="rId117"/>
    <p:sldId id="688" r:id="rId118"/>
    <p:sldId id="689" r:id="rId119"/>
    <p:sldId id="690" r:id="rId120"/>
    <p:sldId id="691" r:id="rId121"/>
    <p:sldId id="693" r:id="rId122"/>
    <p:sldId id="692" r:id="rId123"/>
    <p:sldId id="694" r:id="rId124"/>
    <p:sldId id="696" r:id="rId125"/>
    <p:sldId id="697" r:id="rId126"/>
    <p:sldId id="695" r:id="rId127"/>
    <p:sldId id="698" r:id="rId128"/>
    <p:sldId id="700" r:id="rId129"/>
    <p:sldId id="701" r:id="rId130"/>
    <p:sldId id="699" r:id="rId131"/>
    <p:sldId id="703" r:id="rId132"/>
    <p:sldId id="704" r:id="rId133"/>
    <p:sldId id="705" r:id="rId134"/>
    <p:sldId id="706" r:id="rId135"/>
    <p:sldId id="707" r:id="rId136"/>
    <p:sldId id="708" r:id="rId137"/>
    <p:sldId id="709" r:id="rId138"/>
    <p:sldId id="710" r:id="rId139"/>
    <p:sldId id="711" r:id="rId140"/>
    <p:sldId id="713" r:id="rId141"/>
  </p:sldIdLst>
  <p:sldSz cx="12192000" cy="6858000"/>
  <p:notesSz cx="6858000" cy="9144000"/>
  <p:custDataLst>
    <p:tags r:id="rId14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xmlns="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555"/>
    <a:srgbClr val="3D4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8" autoAdjust="0"/>
    <p:restoredTop sz="80452" autoAdjust="0"/>
  </p:normalViewPr>
  <p:slideViewPr>
    <p:cSldViewPr>
      <p:cViewPr>
        <p:scale>
          <a:sx n="140" d="100"/>
          <a:sy n="140" d="100"/>
        </p:scale>
        <p:origin x="-1356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commentAuthors" Target="commentAuthor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slide" Target="slides/slide136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tags" Target="tags/tag1.xml"/><Relationship Id="rId14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71753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27766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17093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4156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9322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32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2196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7748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262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55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76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367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02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38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81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62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18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91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55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можно представить как объединение непересекающихся множеств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5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2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25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101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770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312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060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763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25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342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5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23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715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32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96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1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772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38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4895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4489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124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4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Говоря простыми словами, степень вершины - это количество выходящих из этой вершины ребер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283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03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838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220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42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779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60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496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569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501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15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3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7233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645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350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72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76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340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317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955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0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972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3786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329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385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2610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4256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1221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253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9651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77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6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61597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8312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641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3414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69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13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7593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0335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13460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5337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3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6188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2946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003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764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891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8882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28269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36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1060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906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7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0863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4606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2294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112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14135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89370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3811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6198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1040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3324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0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4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xmlns="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Графы. Мост.</a:t>
            </a:r>
          </a:p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Везде далее, если не будет оговорено противное, речь пойдет о графах без петель и параллельных ребер.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97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505AE78-28D5-4F7B-9243-EAB285ED5EB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774BA0-B074-466F-A33A-538D445C3E7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7B7F76-013B-4323-A48B-54104AA3777A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972B43E-D7CB-45F1-A5B5-875299DC3BA2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E28D929-A939-467D-867B-2E1A661F4ADB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</p:spTree>
    <p:extLst>
      <p:ext uri="{BB962C8B-B14F-4D97-AF65-F5344CB8AC3E}">
        <p14:creationId xmlns:p14="http://schemas.microsoft.com/office/powerpoint/2010/main" val="33982386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EC054C9-6D91-44B4-8A26-C5902E85FC4D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C0EEC380-4D32-44A3-9DB1-248D9E77643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115A4F3-F35E-4FDB-821F-16953C278D20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35114F0-9ADE-435B-8DCD-22FA73C0433E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0F7824D-B7B7-420C-AF49-DC10A57CB24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13299A0-474C-4882-8898-469527DAA03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</p:spTree>
    <p:extLst>
      <p:ext uri="{BB962C8B-B14F-4D97-AF65-F5344CB8AC3E}">
        <p14:creationId xmlns:p14="http://schemas.microsoft.com/office/powerpoint/2010/main" val="26567280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6C33C5-7A80-42F9-9821-09263609E26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2FAEEB-FDA9-47FC-BB78-B640455B645F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094CF96-C3A7-46E8-B596-E029E543341F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12B8C02-0FBA-46AF-8D6B-0FAA105DE1F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FE77C7-48D5-43E4-931D-CB9A9A3FCB99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57E648-D89F-4AA1-8665-3D6A7ED00F06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A61C507-2083-451F-AA4E-88504297C86F}"/>
              </a:ext>
            </a:extLst>
          </p:cNvPr>
          <p:cNvSpPr txBox="1"/>
          <p:nvPr/>
        </p:nvSpPr>
        <p:spPr>
          <a:xfrm>
            <a:off x="8025551" y="1936534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</a:t>
            </a:r>
          </a:p>
        </p:txBody>
      </p:sp>
    </p:spTree>
    <p:extLst>
      <p:ext uri="{BB962C8B-B14F-4D97-AF65-F5344CB8AC3E}">
        <p14:creationId xmlns:p14="http://schemas.microsoft.com/office/powerpoint/2010/main" val="40036627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46C33C5-7A80-42F9-9821-09263609E26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12FAEEB-FDA9-47FC-BB78-B640455B645F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094CF96-C3A7-46E8-B596-E029E543341F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12B8C02-0FBA-46AF-8D6B-0FAA105DE1F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FE77C7-48D5-43E4-931D-CB9A9A3FCB99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957E648-D89F-4AA1-8665-3D6A7ED00F06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A61C507-2083-451F-AA4E-88504297C86F}"/>
              </a:ext>
            </a:extLst>
          </p:cNvPr>
          <p:cNvSpPr txBox="1"/>
          <p:nvPr/>
        </p:nvSpPr>
        <p:spPr>
          <a:xfrm>
            <a:off x="8025550" y="1936534"/>
            <a:ext cx="123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</a:t>
            </a:r>
          </a:p>
        </p:txBody>
      </p:sp>
    </p:spTree>
    <p:extLst>
      <p:ext uri="{BB962C8B-B14F-4D97-AF65-F5344CB8AC3E}">
        <p14:creationId xmlns:p14="http://schemas.microsoft.com/office/powerpoint/2010/main" val="40483199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1F78EC2-2916-4E84-9FDE-BD3E41DC4829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A10DDD1-3FB9-479A-ABF4-8719FCDB185F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FEDCE84-E54C-4258-96E6-8025936C969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A4267C4-B5B3-4257-822F-D61D16BB4A0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71A39A9-F163-4A84-AFC9-C5A0FAFDADD7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B185F2B5-AFCB-418E-946F-4FEC90EE6D93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F82CF76-C7EB-4025-93B2-663C2EEF8FFE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1FE343B-30D5-4505-8776-F30537A69B4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</p:spTree>
    <p:extLst>
      <p:ext uri="{BB962C8B-B14F-4D97-AF65-F5344CB8AC3E}">
        <p14:creationId xmlns:p14="http://schemas.microsoft.com/office/powerpoint/2010/main" val="26828378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5450C55-41DC-4CD1-8496-4ADF6F23B734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0F1ED23-BFD9-45AE-B9DD-B9CCBA73FF91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472F58C-9239-44DB-AD29-AB0466962B59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91E2A027-6286-4B07-997F-3248BD581DDA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3B0C9BF-5BA1-496B-ABCC-B20AB4DC462B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DE04AB8-417B-47C7-94A0-0929B9FD118C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CF29068-058C-4232-AE30-6ABCB5BE4150}"/>
              </a:ext>
            </a:extLst>
          </p:cNvPr>
          <p:cNvSpPr txBox="1"/>
          <p:nvPr/>
        </p:nvSpPr>
        <p:spPr>
          <a:xfrm>
            <a:off x="8025550" y="1936534"/>
            <a:ext cx="1310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AB5DA95-2535-45E2-B2D5-2D89B5A78514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6B14950-AB64-4620-B6D7-8CEC268F574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</p:spTree>
    <p:extLst>
      <p:ext uri="{BB962C8B-B14F-4D97-AF65-F5344CB8AC3E}">
        <p14:creationId xmlns:p14="http://schemas.microsoft.com/office/powerpoint/2010/main" val="24504922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27E956F-B1E5-4F07-8861-0DA3E897601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AD4758E-59E6-4509-B6A5-E756DCE22367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F4ACF2C-5B12-4AF9-8D76-9FF6A424FE01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201D34D-DC24-4FBC-9D17-41B393C93C70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F8AB44B-B5CD-4CBE-BAA5-7CD14459FFCF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A1908CC-D9C2-40D7-B359-39FD1E03CC82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F2A19F3-3A25-4D0A-8474-0F67DB31BD16}"/>
              </a:ext>
            </a:extLst>
          </p:cNvPr>
          <p:cNvSpPr txBox="1"/>
          <p:nvPr/>
        </p:nvSpPr>
        <p:spPr>
          <a:xfrm>
            <a:off x="8025550" y="1936534"/>
            <a:ext cx="123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17AF067-F0B1-4A38-8195-A1EE2BAE9EFE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EFC3AEC-1A84-41A1-A2B4-8103C04FD606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6E19472-B2F3-4813-96B9-99E3634AD8E4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</a:t>
            </a:r>
          </a:p>
        </p:txBody>
      </p:sp>
    </p:spTree>
    <p:extLst>
      <p:ext uri="{BB962C8B-B14F-4D97-AF65-F5344CB8AC3E}">
        <p14:creationId xmlns:p14="http://schemas.microsoft.com/office/powerpoint/2010/main" val="40537792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677E52B-B7F4-4712-96DE-D8F841796C7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A5ACFB2-98F2-4484-942A-4ED6190E4A20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F837F2C-8153-4C56-A499-BEEBB22DADFE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7F3D0BF-1417-4723-8E4C-AF15BD50679C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DFB7A05-7331-4EAB-962C-6AC67A7E005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89DFAF5-363F-4B39-A019-39E8A9898163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A1A0A20-5686-411C-A7D9-645FADAEBABE}"/>
              </a:ext>
            </a:extLst>
          </p:cNvPr>
          <p:cNvSpPr txBox="1"/>
          <p:nvPr/>
        </p:nvSpPr>
        <p:spPr>
          <a:xfrm>
            <a:off x="8025550" y="1936534"/>
            <a:ext cx="123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813F8AD-A1EC-4405-B516-7D8039342EB4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224C2745-42D1-403F-B49A-5A81AE2477BD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CADB2F00-BE95-4D96-B7E7-9661352201E0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BCDFBB3-C8B9-4958-84D8-4A2D64CD475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</a:t>
            </a:r>
          </a:p>
        </p:txBody>
      </p:sp>
    </p:spTree>
    <p:extLst>
      <p:ext uri="{BB962C8B-B14F-4D97-AF65-F5344CB8AC3E}">
        <p14:creationId xmlns:p14="http://schemas.microsoft.com/office/powerpoint/2010/main" val="33305297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410027063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11012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Смежность вершин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граф содержит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говорят, что вершина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смежна</a:t>
                </a:r>
                <a:endParaRPr lang="en-US" sz="2800" dirty="0">
                  <a:solidFill>
                    <a:srgbClr val="FF5555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вершиной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ориентированного графа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исходящим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вершины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входящим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вершины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539430"/>
              </a:xfrm>
              <a:prstGeom prst="rect">
                <a:avLst/>
              </a:prstGeom>
              <a:blipFill>
                <a:blip r:embed="rId2"/>
                <a:stretch>
                  <a:fillRect l="-2586" t="-1721" r="-123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31750">
            <a:solidFill>
              <a:srgbClr val="FF5555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081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13369266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146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37228302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42149385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37913859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Вложенность интервалов потомков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5526DE-D70D-4C7D-909D-455BBBDE5F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E10CF37-45DD-4B28-94BA-8A5F40464ED6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3DAD2CF-BCB3-4732-AC7E-953D3B655FE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1CBF558E-D1ED-4571-8E48-FE3AB9A0DE8D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0EA912C-A207-4F31-AA34-88B7B5AF732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F5265E-DEE1-4734-B61F-1286C03CDC79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DB673B6-B313-487D-AF48-82DE76F8AEA2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63E8E3E-5EF4-48DA-A918-A141B2915A31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A0B1E01-CCE8-484B-B5DF-E36608954875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EBEF23B5-C160-4AC3-AD74-4DA4AA5E0611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A6920D4-1F25-448D-99D0-790D07C21B4B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</p:spTree>
    <p:extLst>
      <p:ext uri="{BB962C8B-B14F-4D97-AF65-F5344CB8AC3E}">
        <p14:creationId xmlns:p14="http://schemas.microsoft.com/office/powerpoint/2010/main" val="16972335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о белом пути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лесу поиска в глубину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потомком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тогда и только тогда, когда в момент времени открытия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достижима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 пути, состоящему только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белых вершин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blipFill>
                <a:blip r:embed="rId3"/>
                <a:stretch>
                  <a:fillRect l="-1291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1732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о белом пути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84804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1042264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выделения компонент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Модифицируем алгоритм поиска в глубину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xmlns="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xmlns="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xmlns="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xmlns="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xmlns="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xmlns="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xmlns="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xmlns="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2171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1042264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выделения компонент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Модифицируем алгоритм поиска в глубину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xmlns="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xmlns="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xmlns="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xmlns="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xmlns="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xmlns="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xmlns="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xmlns="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9203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1042264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выделения компонент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Модифицируем алгоритм поиска в глубину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xmlns="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xmlns="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xmlns="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xmlns="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xmlns="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xmlns="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xmlns="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xmlns="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1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Инцидентность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вершин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неориентированном графе ребро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инцидентно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вершине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1384995"/>
              </a:xfrm>
              <a:prstGeom prst="rect">
                <a:avLst/>
              </a:prstGeom>
              <a:blipFill>
                <a:blip r:embed="rId2"/>
                <a:stretch>
                  <a:fillRect l="-2586" t="-4386" r="-4310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3175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38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1042264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выделения компонент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Модифицируем алгоритм поиска в глубину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xmlns="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xmlns="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xmlns="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xmlns="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xmlns="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xmlns="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xmlns="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xmlns="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95580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962084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Точка сочленения</a:t>
            </a:r>
          </a:p>
        </p:txBody>
      </p:sp>
    </p:spTree>
    <p:extLst>
      <p:ext uri="{BB962C8B-B14F-4D97-AF65-F5344CB8AC3E}">
        <p14:creationId xmlns:p14="http://schemas.microsoft.com/office/powerpoint/2010/main" val="5978923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Точкой сочленения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называется такая вершина, удаление которой делает граф несвязным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38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716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Запустим обход в глубину из произвольной вершины графа, обозначим её через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𝑟𝑜𝑜𝑡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954107"/>
              </a:xfrm>
              <a:prstGeom prst="rect">
                <a:avLst/>
              </a:prstGeom>
              <a:blipFill>
                <a:blip r:embed="rId3"/>
                <a:stretch>
                  <a:fillRect l="-1291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17346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мы находимся в вершине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𝑟𝑜𝑜𝑡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Тогда, если текущее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таково, что из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из любого её потомка в дереве обхода в глубину нет обратного ребра в какого-либо предка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вершина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точкой сочленения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𝑟𝑜𝑜𝑡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Тогда эта вершина является точкой сочленения тогда и только тогда, когда эта вершина имеет более одного сына в дереве обхода в глубину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blipFill>
                <a:blip r:embed="rId3"/>
                <a:stretch>
                  <a:fillRect l="-1291" t="-1721" r="-492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334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Через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обозначим минимум из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времени захода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саму вершину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𝑖𝑛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 захода в каждую из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являющуюся концом некоторого обратного ребра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также из всех значений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каждой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являющейся непосредственным сыном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дереве поиска.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blipFill>
                <a:blip r:embed="rId3"/>
                <a:stretch>
                  <a:fillRect l="-1291" t="-1961" r="-369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84396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xmlns="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xmlns="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xmlns="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xmlns="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xmlns="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xmlns="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xmlns="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xmlns="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xmlns="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xmlns="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227306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8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2273066" cy="3970318"/>
              </a:xfrm>
              <a:prstGeom prst="rect">
                <a:avLst/>
              </a:prstGeom>
              <a:blipFill>
                <a:blip r:embed="rId3"/>
                <a:stretch>
                  <a:fillRect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2851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Точка сочленения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xmlns="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xmlns="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xmlns="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xmlns="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xmlns="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xmlns="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xmlns="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xmlns="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xmlns="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xmlns="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C1AAC868-EE58-45DC-9F50-C99D7F739503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246169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𝑢𝑝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4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сын 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</m:t>
                          </m:r>
                        </m:e>
                      </m:d>
                      <m:r>
                        <a:rPr lang="ru-RU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сын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: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𝑢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точка сочленения.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1AAC868-EE58-45DC-9F50-C99D7F739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2461697" cy="3970318"/>
              </a:xfrm>
              <a:prstGeom prst="rect">
                <a:avLst/>
              </a:prstGeom>
              <a:blipFill>
                <a:blip r:embed="rId3"/>
                <a:stretch>
                  <a:fillRect l="-5198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3008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Мост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Мостом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называется ребро, удаление которого увеличивает число компонент связности.</a:t>
            </a:r>
          </a:p>
        </p:txBody>
      </p:sp>
    </p:spTree>
    <p:extLst>
      <p:ext uri="{BB962C8B-B14F-4D97-AF65-F5344CB8AC3E}">
        <p14:creationId xmlns:p14="http://schemas.microsoft.com/office/powerpoint/2010/main" val="125661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Множество вершин смежности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𝐴𝑑𝑗𝑎𝑐𝑒𝑛𝑡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723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Мост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xmlns="" id="{EE40D314-4873-4E70-B5D8-D8C2D779089E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xmlns="" id="{2AFBA69F-6FD3-4255-9F52-B298D5416299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xmlns="" id="{74741B0D-2B97-457A-BD42-3D53F15EF563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xmlns="" id="{C3EEAA42-D62B-4AAF-94AE-C04FCF1D2B94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xmlns="" id="{782CFFD0-AA98-43B5-AE6A-96625DFCC8F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xmlns="" id="{CBFA57B9-49A2-4EAF-8AB2-5BD43E58D04F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031864A0-38D3-4880-8DC5-088FE2714DF5}"/>
              </a:ext>
            </a:extLst>
          </p:cNvPr>
          <p:cNvCxnSpPr>
            <a:cxnSpLocks/>
            <a:stCxn id="28" idx="3"/>
            <a:endCxn id="30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xmlns="" id="{03A56542-2F5D-4B76-B5C7-03BED0D0A646}"/>
              </a:ext>
            </a:extLst>
          </p:cNvPr>
          <p:cNvCxnSpPr>
            <a:cxnSpLocks/>
            <a:stCxn id="30" idx="5"/>
            <a:endCxn id="32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xmlns="" id="{E2FD33A2-B326-4594-A7E0-82DBEE013C7C}"/>
              </a:ext>
            </a:extLst>
          </p:cNvPr>
          <p:cNvCxnSpPr>
            <a:cxnSpLocks/>
            <a:stCxn id="32" idx="7"/>
            <a:endCxn id="42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A6012FE9-707B-4355-9E78-259E39E2FF48}"/>
              </a:ext>
            </a:extLst>
          </p:cNvPr>
          <p:cNvCxnSpPr>
            <a:cxnSpLocks/>
            <a:stCxn id="29" idx="3"/>
            <a:endCxn id="38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FADB73-C69D-4822-A274-411520045BC7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28EB5FAA-423C-4AE8-916E-D88EE9A1B9F7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2EC013D8-0B0D-4EFD-AAE1-9E66A4A429CF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xmlns="" id="{35C80E67-3141-418E-96B5-D4FCE219092A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54855349-4489-442F-80CC-8C320C844643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5BB9540C-942E-4D0C-B373-9D3881D9EA0B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xmlns="" id="{D1154BF3-D770-4C24-87EC-0A6A1008A217}"/>
              </a:ext>
            </a:extLst>
          </p:cNvPr>
          <p:cNvCxnSpPr>
            <a:cxnSpLocks/>
            <a:stCxn id="31" idx="7"/>
            <a:endCxn id="43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xmlns="" id="{7B7503BC-F8EE-4F28-A82F-41650D223388}"/>
              </a:ext>
            </a:extLst>
          </p:cNvPr>
          <p:cNvCxnSpPr>
            <a:cxnSpLocks/>
            <a:stCxn id="31" idx="1"/>
            <a:endCxn id="42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xmlns="" id="{2A00A8F2-E5F8-4DE4-BD05-D4DE90BA9E07}"/>
              </a:ext>
            </a:extLst>
          </p:cNvPr>
          <p:cNvCxnSpPr>
            <a:cxnSpLocks/>
            <a:stCxn id="40" idx="2"/>
            <a:endCxn id="39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xmlns="" id="{94BFE3E1-1A4E-4BC2-9CD1-96978BD4109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xmlns="" id="{66352043-3F4E-49F4-B3BB-8A76A30C0B46}"/>
              </a:ext>
            </a:extLst>
          </p:cNvPr>
          <p:cNvCxnSpPr>
            <a:cxnSpLocks/>
            <a:stCxn id="41" idx="5"/>
            <a:endCxn id="39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DA247F1-2D63-4431-B304-B47B8DAF4C82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22]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733EB8D-0DB9-4911-8818-C0C3F4695B4B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DBDBC57-DE85-4BB9-B53D-92AB347DE5AB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 9]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0F97927-E8E1-423C-A3C5-FFB3F3FEECC8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A946BBD-F6A5-483C-9F3C-7D94452E9C66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3AF725F-A889-45F5-AE38-5BA5D4DD40F3}"/>
              </a:ext>
            </a:extLst>
          </p:cNvPr>
          <p:cNvSpPr txBox="1"/>
          <p:nvPr/>
        </p:nvSpPr>
        <p:spPr>
          <a:xfrm>
            <a:off x="6967311" y="3977882"/>
            <a:ext cx="122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[10; 21]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6382845-1543-4D06-A892-B7CD5AED273D}"/>
              </a:ext>
            </a:extLst>
          </p:cNvPr>
          <p:cNvSpPr txBox="1"/>
          <p:nvPr/>
        </p:nvSpPr>
        <p:spPr>
          <a:xfrm>
            <a:off x="8025550" y="1936534"/>
            <a:ext cx="13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[11; 12]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489EC81-3D01-4A61-98D9-149CDF4D789A}"/>
              </a:ext>
            </a:extLst>
          </p:cNvPr>
          <p:cNvSpPr txBox="1"/>
          <p:nvPr/>
        </p:nvSpPr>
        <p:spPr>
          <a:xfrm>
            <a:off x="8078153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[13; 20]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9AF6C9F-3EA5-4988-BB1D-1AC1AE718888}"/>
              </a:ext>
            </a:extLst>
          </p:cNvPr>
          <p:cNvSpPr txBox="1"/>
          <p:nvPr/>
        </p:nvSpPr>
        <p:spPr>
          <a:xfrm>
            <a:off x="8928301" y="300463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[14; 19]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7E1FEDA-0D5A-4DE2-87DE-D5AA30393A06}"/>
              </a:ext>
            </a:extLst>
          </p:cNvPr>
          <p:cNvSpPr txBox="1"/>
          <p:nvPr/>
        </p:nvSpPr>
        <p:spPr>
          <a:xfrm>
            <a:off x="9649901" y="5099559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[15; 18]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E9453EC-32B4-41BF-97AD-D70525D705A7}"/>
              </a:ext>
            </a:extLst>
          </p:cNvPr>
          <p:cNvSpPr txBox="1"/>
          <p:nvPr/>
        </p:nvSpPr>
        <p:spPr>
          <a:xfrm>
            <a:off x="10228838" y="3004638"/>
            <a:ext cx="118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[16; 17] 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xmlns="" id="{1E8A0584-787D-4FE1-9E81-4846BA9E8C91}"/>
              </a:ext>
            </a:extLst>
          </p:cNvPr>
          <p:cNvCxnSpPr>
            <a:cxnSpLocks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xmlns="" id="{A4DA76FC-9453-49E5-A812-5974ECA32B91}"/>
              </a:ext>
            </a:extLst>
          </p:cNvPr>
          <p:cNvCxnSpPr>
            <a:cxnSpLocks/>
            <a:stCxn id="38" idx="5"/>
            <a:endCxn id="40" idx="1"/>
          </p:cNvCxnSpPr>
          <p:nvPr/>
        </p:nvCxnSpPr>
        <p:spPr>
          <a:xfrm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3588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Мост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Запустим обход в глубину из произвольной вершины графа, обозначим её через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𝑟𝑜𝑜𝑡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мы находимся в вершине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Тогда, если текущее ребро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таково, что из вершины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из любого её потомка в дереве обхода в глубину нет обратного ребра в вершину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какого-либо её предка, то это ребро является мостом.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противном случае оно мостом не является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blipFill>
                <a:blip r:embed="rId3"/>
                <a:stretch>
                  <a:fillRect l="-1291" t="-1721" r="-184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7900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Серьёзный 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Выделением связных компонент – присвоение уникальной метки каждому объекту изображения. В дальнейшем эти метки служат в качестве идентификаторов при обращении к объектам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9656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Серьёзный 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Операция выделения связных компонент – неотъемлемая часть почти всех приложений распознавания образов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компьютерного зрения. Например, перед тем как компьютер может определить или классифицировать любой объект изображения (автомобиль, человека, внутренний орган) группы смежных пикселей должны быть идентифицированы и промаркированы. Каждая выделенная группа пикселей соответствует объекту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изображении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2388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Серьёзный 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Группировка смежных пикселей позволяет исследователю получить необходимые для последующего анализа свойства объектов, такие как высота, ширина,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периметр, площадь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 выделения связных компонент –  фундаментальная задача обработки изображений и для многих приложений данная операция является наиболее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времязатратной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19723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109419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методом ветвей и границ.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406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Исходящие рёбра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O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𝑢𝑡𝐸𝑑𝑔𝑒𝑠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/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t="-2710" r="-369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4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Входящие рёбра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𝑏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𝐼𝑛𝐸𝑑𝑔𝑒𝑠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2"/>
                <a:stretch>
                  <a:fillRect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8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4943086" cy="12107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Виды графов</a:t>
            </a:r>
          </a:p>
        </p:txBody>
      </p:sp>
    </p:spTree>
    <p:extLst>
      <p:ext uri="{BB962C8B-B14F-4D97-AF65-F5344CB8AC3E}">
        <p14:creationId xmlns:p14="http://schemas.microsoft.com/office/powerpoint/2010/main" val="272226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полным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любые две его вершины соединены ребром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Полный граф с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 обозначается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677656"/>
              </a:xfrm>
              <a:prstGeom prst="rect">
                <a:avLst/>
              </a:prstGeom>
              <a:blipFill>
                <a:blip r:embed="rId2"/>
                <a:stretch>
                  <a:fillRect l="-2586" t="-2273" r="-4310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730173" y="2414128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xmlns="" id="{72C0CAF2-B06D-4047-A0BD-EE6D30B686E4}"/>
              </a:ext>
            </a:extLst>
          </p:cNvPr>
          <p:cNvGrpSpPr/>
          <p:nvPr/>
        </p:nvGrpSpPr>
        <p:grpSpPr>
          <a:xfrm>
            <a:off x="9429984" y="2414128"/>
            <a:ext cx="1204387" cy="360327"/>
            <a:chOff x="9365346" y="1854913"/>
            <a:chExt cx="1204387" cy="360327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xmlns="" id="{17095C87-9BE8-4B06-A947-67854145C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9733" y="1855240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xmlns="" id="{AB8423CB-5C44-40E3-8A87-3FE1B69CC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5346" y="1854913"/>
              <a:ext cx="36004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xmlns="" id="{A8A19239-6A7F-43D7-9727-E6CD04F531E0}"/>
                </a:ext>
              </a:extLst>
            </p:cNvPr>
            <p:cNvCxnSpPr>
              <a:cxnSpLocks/>
              <a:stCxn id="43" idx="6"/>
              <a:endCxn id="41" idx="2"/>
            </p:cNvCxnSpPr>
            <p:nvPr/>
          </p:nvCxnSpPr>
          <p:spPr>
            <a:xfrm>
              <a:off x="9725386" y="2034913"/>
              <a:ext cx="484347" cy="32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xmlns="" id="{3D8EE15A-E7DF-4F26-91CB-FBDF31628E9F}"/>
              </a:ext>
            </a:extLst>
          </p:cNvPr>
          <p:cNvGrpSpPr/>
          <p:nvPr/>
        </p:nvGrpSpPr>
        <p:grpSpPr>
          <a:xfrm>
            <a:off x="7215725" y="3316092"/>
            <a:ext cx="1476173" cy="1227007"/>
            <a:chOff x="7212174" y="3322405"/>
            <a:chExt cx="1476173" cy="122700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xmlns="" id="{8A54EEE5-EBD1-450F-8AF2-BF98C5C1F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8347" y="418941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xmlns="" id="{FFB75740-4C1D-4F2C-86CE-AF574E6C1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2174" y="418941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xmlns="" id="{EA3BBEF2-4753-4AB4-AA07-C3879E1EF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1780" y="332240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xmlns="" id="{C4EDABD1-1EC1-4918-8415-98846E943D95}"/>
                </a:ext>
              </a:extLst>
            </p:cNvPr>
            <p:cNvCxnSpPr>
              <a:cxnSpLocks/>
              <a:stCxn id="42" idx="1"/>
              <a:endCxn id="46" idx="5"/>
            </p:cNvCxnSpPr>
            <p:nvPr/>
          </p:nvCxnSpPr>
          <p:spPr>
            <a:xfrm flipH="1" flipV="1">
              <a:off x="8069059" y="3629684"/>
              <a:ext cx="312009" cy="61244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xmlns="" id="{8BF5E233-A1B8-4D00-8C7F-289D2CC75268}"/>
                </a:ext>
              </a:extLst>
            </p:cNvPr>
            <p:cNvCxnSpPr>
              <a:cxnSpLocks/>
              <a:stCxn id="46" idx="3"/>
              <a:endCxn id="44" idx="7"/>
            </p:cNvCxnSpPr>
            <p:nvPr/>
          </p:nvCxnSpPr>
          <p:spPr>
            <a:xfrm flipH="1">
              <a:off x="7519453" y="3629684"/>
              <a:ext cx="295048" cy="61244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xmlns="" id="{E8D1AB71-13F1-4911-9413-605A6412FBCC}"/>
                </a:ext>
              </a:extLst>
            </p:cNvPr>
            <p:cNvCxnSpPr>
              <a:cxnSpLocks/>
              <a:stCxn id="44" idx="6"/>
              <a:endCxn id="42" idx="2"/>
            </p:cNvCxnSpPr>
            <p:nvPr/>
          </p:nvCxnSpPr>
          <p:spPr>
            <a:xfrm>
              <a:off x="7572174" y="4369412"/>
              <a:ext cx="756173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xmlns="" id="{6DAAA6E7-93D1-48F0-8B13-F0ED3B428825}"/>
              </a:ext>
            </a:extLst>
          </p:cNvPr>
          <p:cNvGrpSpPr/>
          <p:nvPr/>
        </p:nvGrpSpPr>
        <p:grpSpPr>
          <a:xfrm>
            <a:off x="9448071" y="3316091"/>
            <a:ext cx="1277316" cy="1227007"/>
            <a:chOff x="9365386" y="3322405"/>
            <a:chExt cx="1277316" cy="1227007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xmlns="" id="{E57AFF96-22FA-4642-97ED-4B20A59E35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2702" y="332240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xmlns="" id="{37AE779E-6593-48AD-9A57-E55311C7A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82702" y="418941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xmlns="" id="{88F8AD12-BE7D-4509-8309-D95FF081C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5386" y="418941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xmlns="" id="{7E82F800-C4B4-44D1-B57B-3FD854E56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5386" y="332240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xmlns="" id="{2B592876-EE17-465C-8AF9-B5A1CDB06BC3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>
              <a:off x="10462702" y="3682405"/>
              <a:ext cx="0" cy="5070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xmlns="" id="{535AC240-026F-413F-B5B7-B94D11123398}"/>
                </a:ext>
              </a:extLst>
            </p:cNvPr>
            <p:cNvCxnSpPr>
              <a:cxnSpLocks/>
              <a:stCxn id="48" idx="2"/>
              <a:endCxn id="50" idx="6"/>
            </p:cNvCxnSpPr>
            <p:nvPr/>
          </p:nvCxnSpPr>
          <p:spPr>
            <a:xfrm flipH="1">
              <a:off x="9725386" y="4369412"/>
              <a:ext cx="557316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xmlns="" id="{F1046DBA-FECB-4305-815C-5C7C0ECAB1C6}"/>
                </a:ext>
              </a:extLst>
            </p:cNvPr>
            <p:cNvCxnSpPr>
              <a:cxnSpLocks/>
              <a:stCxn id="52" idx="4"/>
              <a:endCxn id="50" idx="0"/>
            </p:cNvCxnSpPr>
            <p:nvPr/>
          </p:nvCxnSpPr>
          <p:spPr>
            <a:xfrm>
              <a:off x="9545386" y="3682405"/>
              <a:ext cx="0" cy="5070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xmlns="" id="{B75E6AB1-D809-4B31-9C3F-2445F69DF3C0}"/>
                </a:ext>
              </a:extLst>
            </p:cNvPr>
            <p:cNvCxnSpPr>
              <a:cxnSpLocks/>
              <a:stCxn id="47" idx="2"/>
              <a:endCxn id="52" idx="6"/>
            </p:cNvCxnSpPr>
            <p:nvPr/>
          </p:nvCxnSpPr>
          <p:spPr>
            <a:xfrm flipH="1">
              <a:off x="9725386" y="3502405"/>
              <a:ext cx="557316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xmlns="" id="{A5498E58-BA8C-4E2A-B993-684409419105}"/>
                </a:ext>
              </a:extLst>
            </p:cNvPr>
            <p:cNvCxnSpPr>
              <a:cxnSpLocks/>
              <a:stCxn id="50" idx="7"/>
              <a:endCxn id="47" idx="3"/>
            </p:cNvCxnSpPr>
            <p:nvPr/>
          </p:nvCxnSpPr>
          <p:spPr>
            <a:xfrm flipV="1">
              <a:off x="9672665" y="3629684"/>
              <a:ext cx="662758" cy="61244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xmlns="" id="{7EB5D09E-C000-426F-BA6F-D26FB49E96CD}"/>
                </a:ext>
              </a:extLst>
            </p:cNvPr>
            <p:cNvCxnSpPr>
              <a:cxnSpLocks/>
              <a:stCxn id="48" idx="1"/>
              <a:endCxn id="52" idx="5"/>
            </p:cNvCxnSpPr>
            <p:nvPr/>
          </p:nvCxnSpPr>
          <p:spPr>
            <a:xfrm flipH="1" flipV="1">
              <a:off x="9672665" y="3629684"/>
              <a:ext cx="662758" cy="61244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35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Двудольный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∪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так что каждое ребро связывает вершину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вершиной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никакие две вершины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две вершины из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являются связанными.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539430"/>
              </a:xfrm>
              <a:prstGeom prst="rect">
                <a:avLst/>
              </a:prstGeom>
              <a:blipFill>
                <a:blip r:embed="rId3"/>
                <a:stretch>
                  <a:fillRect l="-2586" t="-1721" r="-2463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Группа 67">
            <a:extLst>
              <a:ext uri="{FF2B5EF4-FFF2-40B4-BE49-F238E27FC236}">
                <a16:creationId xmlns:a16="http://schemas.microsoft.com/office/drawing/2014/main" xmlns="" id="{564F5AE7-8CAE-4110-801C-99D6CC11358B}"/>
              </a:ext>
            </a:extLst>
          </p:cNvPr>
          <p:cNvGrpSpPr/>
          <p:nvPr/>
        </p:nvGrpSpPr>
        <p:grpSpPr>
          <a:xfrm>
            <a:off x="7395429" y="2060575"/>
            <a:ext cx="2624996" cy="3679033"/>
            <a:chOff x="7395429" y="2060575"/>
            <a:chExt cx="2624996" cy="3679033"/>
          </a:xfrm>
        </p:grpSpPr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xmlns="" id="{E8939D33-3B96-4C00-9A56-B8537D15B1C7}"/>
                </a:ext>
              </a:extLst>
            </p:cNvPr>
            <p:cNvCxnSpPr>
              <a:cxnSpLocks/>
              <a:stCxn id="70" idx="6"/>
              <a:endCxn id="75" idx="2"/>
            </p:cNvCxnSpPr>
            <p:nvPr/>
          </p:nvCxnSpPr>
          <p:spPr>
            <a:xfrm>
              <a:off x="7775993" y="2240575"/>
              <a:ext cx="1884432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xmlns="" id="{A8FE7FE7-08E3-444C-B278-ECF009AC0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5993" y="206057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xmlns="" id="{C02CF3BD-353B-4E65-81DC-B096C1D545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5429" y="5379608"/>
              <a:ext cx="36004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xmlns="" id="{7F768E02-D317-4FFD-9EE4-8D8FC840C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5449" y="4549849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xmlns="" id="{86FBDD4E-BA74-49F6-8057-019DA076C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5449" y="3720091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xmlns="" id="{D08E8B15-4D52-443A-B546-1F9B64BC6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5449" y="2890333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xmlns="" id="{9D0D6310-9420-459E-B883-11A77273E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425" y="2060575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xmlns="" id="{52B0B9AE-E8B3-4A32-A33D-007569C89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385" y="5374050"/>
              <a:ext cx="36004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xmlns="" id="{DB394FDD-E781-4E58-861C-B47201187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425" y="4545682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xmlns="" id="{7FE68F2A-5E89-4D09-B95B-FD0DFC064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425" y="3717313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xmlns="" id="{518DA866-59F2-472B-AFEE-114242872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0425" y="2888944"/>
              <a:ext cx="360000" cy="360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bIns="108000"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xmlns="" id="{BCD8BC6A-6CE9-455C-A463-4BCCEC9D1F48}"/>
                </a:ext>
              </a:extLst>
            </p:cNvPr>
            <p:cNvCxnSpPr>
              <a:cxnSpLocks/>
              <a:stCxn id="70" idx="6"/>
              <a:endCxn id="78" idx="2"/>
            </p:cNvCxnSpPr>
            <p:nvPr/>
          </p:nvCxnSpPr>
          <p:spPr>
            <a:xfrm>
              <a:off x="7775993" y="2240575"/>
              <a:ext cx="1884432" cy="1656738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xmlns="" id="{DDCEA329-12AE-4164-B886-E00F03947DEA}"/>
                </a:ext>
              </a:extLst>
            </p:cNvPr>
            <p:cNvCxnSpPr>
              <a:cxnSpLocks/>
              <a:stCxn id="73" idx="6"/>
              <a:endCxn id="77" idx="2"/>
            </p:cNvCxnSpPr>
            <p:nvPr/>
          </p:nvCxnSpPr>
          <p:spPr>
            <a:xfrm>
              <a:off x="7755449" y="3900091"/>
              <a:ext cx="1904976" cy="825591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xmlns="" id="{0A43F3A0-6DD6-499C-8FBF-9C36BC1AF7D2}"/>
                </a:ext>
              </a:extLst>
            </p:cNvPr>
            <p:cNvCxnSpPr>
              <a:cxnSpLocks/>
              <a:stCxn id="71" idx="6"/>
              <a:endCxn id="79" idx="2"/>
            </p:cNvCxnSpPr>
            <p:nvPr/>
          </p:nvCxnSpPr>
          <p:spPr>
            <a:xfrm flipV="1">
              <a:off x="7755469" y="3068944"/>
              <a:ext cx="1904956" cy="249066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xmlns="" id="{653D0C1A-CA1C-44AC-BADD-1F3CFD82C505}"/>
                </a:ext>
              </a:extLst>
            </p:cNvPr>
            <p:cNvCxnSpPr>
              <a:cxnSpLocks/>
              <a:stCxn id="72" idx="6"/>
              <a:endCxn id="79" idx="2"/>
            </p:cNvCxnSpPr>
            <p:nvPr/>
          </p:nvCxnSpPr>
          <p:spPr>
            <a:xfrm flipV="1">
              <a:off x="7755449" y="3068944"/>
              <a:ext cx="1904976" cy="166090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xmlns="" id="{439F7989-30C3-4467-8880-35BF62D7B8B5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7755449" y="2240575"/>
              <a:ext cx="1904976" cy="829758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xmlns="" id="{1C2E5337-7E97-41FF-ABCA-5A9C7AA38BF4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>
              <a:off x="7755449" y="3900091"/>
              <a:ext cx="1904936" cy="165395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xmlns="" id="{02813FCE-A6A7-4F5A-82BD-4A3A925A2F91}"/>
                </a:ext>
              </a:extLst>
            </p:cNvPr>
            <p:cNvCxnSpPr>
              <a:cxnSpLocks/>
              <a:stCxn id="72" idx="6"/>
              <a:endCxn id="76" idx="2"/>
            </p:cNvCxnSpPr>
            <p:nvPr/>
          </p:nvCxnSpPr>
          <p:spPr>
            <a:xfrm>
              <a:off x="7755449" y="4729849"/>
              <a:ext cx="1904936" cy="824201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xmlns="" id="{BD70BD9B-C480-4192-8CDF-4931D2A8D1BB}"/>
                </a:ext>
              </a:extLst>
            </p:cNvPr>
            <p:cNvCxnSpPr>
              <a:cxnSpLocks/>
              <a:stCxn id="73" idx="6"/>
              <a:endCxn id="78" idx="2"/>
            </p:cNvCxnSpPr>
            <p:nvPr/>
          </p:nvCxnSpPr>
          <p:spPr>
            <a:xfrm flipV="1">
              <a:off x="7755449" y="3897313"/>
              <a:ext cx="1904976" cy="2778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xmlns="" id="{7C914F81-823E-4079-9F00-43F13EEDC595}"/>
                </a:ext>
              </a:extLst>
            </p:cNvPr>
            <p:cNvCxnSpPr>
              <a:cxnSpLocks/>
              <a:stCxn id="74" idx="6"/>
              <a:endCxn id="78" idx="2"/>
            </p:cNvCxnSpPr>
            <p:nvPr/>
          </p:nvCxnSpPr>
          <p:spPr>
            <a:xfrm>
              <a:off x="7755449" y="3070333"/>
              <a:ext cx="1904976" cy="8269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84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Полный двудольный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12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граф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полным двудольным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для каждого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A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m:rPr>
                        <m:sty m:val="p"/>
                      </m:rPr>
                      <a:rPr lang="ru-RU" sz="2800" i="1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B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имеется связывающее их ребро.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рисунке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4,3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127459"/>
              </a:xfrm>
              <a:prstGeom prst="rect">
                <a:avLst/>
              </a:prstGeom>
              <a:blipFill>
                <a:blip r:embed="rId3"/>
                <a:stretch>
                  <a:fillRect l="-2586" t="-1949" b="-42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A8A19239-6A7F-43D7-9727-E6CD04F531E0}"/>
              </a:ext>
            </a:extLst>
          </p:cNvPr>
          <p:cNvCxnSpPr>
            <a:cxnSpLocks/>
            <a:stCxn id="51" idx="6"/>
            <a:endCxn id="38" idx="2"/>
          </p:cNvCxnSpPr>
          <p:nvPr/>
        </p:nvCxnSpPr>
        <p:spPr>
          <a:xfrm>
            <a:off x="7775993" y="2240575"/>
            <a:ext cx="1884432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415993" y="2060575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7395429" y="5379608"/>
            <a:ext cx="36004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395449" y="4273263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7395449" y="3166919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9660425" y="2060575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660385" y="5374050"/>
            <a:ext cx="36004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xmlns="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9660425" y="3717313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xmlns="" id="{EFF07793-0FFD-48F6-A6F8-E23CAD14BD31}"/>
              </a:ext>
            </a:extLst>
          </p:cNvPr>
          <p:cNvCxnSpPr>
            <a:cxnSpLocks/>
            <a:stCxn id="51" idx="6"/>
            <a:endCxn id="45" idx="2"/>
          </p:cNvCxnSpPr>
          <p:nvPr/>
        </p:nvCxnSpPr>
        <p:spPr>
          <a:xfrm>
            <a:off x="7775993" y="2240575"/>
            <a:ext cx="1884432" cy="1656738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xmlns="" id="{D15E6AE3-8363-4C56-BC8B-05D33FBE576C}"/>
              </a:ext>
            </a:extLst>
          </p:cNvPr>
          <p:cNvCxnSpPr>
            <a:cxnSpLocks/>
            <a:stCxn id="51" idx="6"/>
            <a:endCxn id="39" idx="2"/>
          </p:cNvCxnSpPr>
          <p:nvPr/>
        </p:nvCxnSpPr>
        <p:spPr>
          <a:xfrm>
            <a:off x="7775993" y="2240575"/>
            <a:ext cx="1884392" cy="33134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xmlns="" id="{2CF9899D-AEC8-4CD8-8DB3-D377B1A85666}"/>
              </a:ext>
            </a:extLst>
          </p:cNvPr>
          <p:cNvCxnSpPr>
            <a:cxnSpLocks/>
            <a:stCxn id="43" idx="6"/>
            <a:endCxn id="38" idx="2"/>
          </p:cNvCxnSpPr>
          <p:nvPr/>
        </p:nvCxnSpPr>
        <p:spPr>
          <a:xfrm flipV="1">
            <a:off x="7755469" y="2240575"/>
            <a:ext cx="1904956" cy="3319033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xmlns="" id="{17678826-4EF7-46CE-B076-9EEB6EC8A2E4}"/>
              </a:ext>
            </a:extLst>
          </p:cNvPr>
          <p:cNvCxnSpPr>
            <a:cxnSpLocks/>
            <a:stCxn id="42" idx="6"/>
            <a:endCxn id="38" idx="2"/>
          </p:cNvCxnSpPr>
          <p:nvPr/>
        </p:nvCxnSpPr>
        <p:spPr>
          <a:xfrm flipV="1">
            <a:off x="7755449" y="2240575"/>
            <a:ext cx="1904976" cy="2212688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7755449" y="2240575"/>
            <a:ext cx="1904976" cy="110634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xmlns="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 flipV="1">
            <a:off x="7755469" y="5554050"/>
            <a:ext cx="1904916" cy="5558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xmlns="" id="{61F7A2A4-0D4D-46B6-A942-23D846E85AC0}"/>
              </a:ext>
            </a:extLst>
          </p:cNvPr>
          <p:cNvCxnSpPr>
            <a:cxnSpLocks/>
            <a:stCxn id="42" idx="6"/>
            <a:endCxn id="39" idx="2"/>
          </p:cNvCxnSpPr>
          <p:nvPr/>
        </p:nvCxnSpPr>
        <p:spPr>
          <a:xfrm>
            <a:off x="7755449" y="4453263"/>
            <a:ext cx="1904936" cy="1100787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xmlns="" id="{D4FA4586-3672-42E9-8A5D-FAD72A290181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 flipV="1">
            <a:off x="7755469" y="3897313"/>
            <a:ext cx="1904956" cy="166229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11F95962-DCAD-4982-8652-2966F458B669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7755449" y="3346919"/>
            <a:ext cx="1904976" cy="5503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xmlns="" id="{0FA72AF4-6681-4C73-9E09-FE2AA4A8BB56}"/>
              </a:ext>
            </a:extLst>
          </p:cNvPr>
          <p:cNvCxnSpPr>
            <a:cxnSpLocks/>
            <a:stCxn id="46" idx="6"/>
            <a:endCxn id="39" idx="2"/>
          </p:cNvCxnSpPr>
          <p:nvPr/>
        </p:nvCxnSpPr>
        <p:spPr>
          <a:xfrm>
            <a:off x="7755449" y="3346919"/>
            <a:ext cx="1904936" cy="220713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xmlns="" id="{F3E57B7D-48AA-48C3-A1F6-D5301980840C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7755449" y="3897313"/>
            <a:ext cx="1904976" cy="55595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52914" y="2073114"/>
            <a:ext cx="5375134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Строгое определение графа</a:t>
            </a:r>
          </a:p>
          <a:p>
            <a:endParaRPr lang="ru-RU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Степень вершины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Степенью вершины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количество инцидентных ей рёбер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Обозначается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deg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1815882"/>
              </a:xfrm>
              <a:prstGeom prst="rect">
                <a:avLst/>
              </a:prstGeom>
              <a:blipFill>
                <a:blip r:embed="rId3"/>
                <a:stretch>
                  <a:fillRect l="-2586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>
            <a:extLst>
              <a:ext uri="{FF2B5EF4-FFF2-40B4-BE49-F238E27FC236}">
                <a16:creationId xmlns:a16="http://schemas.microsoft.com/office/drawing/2014/main" xmlns="" id="{25A2B5A7-188D-4CA8-A82A-3791D7AD710D}"/>
              </a:ext>
            </a:extLst>
          </p:cNvPr>
          <p:cNvSpPr/>
          <p:nvPr/>
        </p:nvSpPr>
        <p:spPr>
          <a:xfrm>
            <a:off x="6700729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9A7DDAFE-DA30-4FEF-B273-0F28587703B5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xmlns="" id="{2DA2A7E8-D97A-409F-9CC2-ABFF5909C7DB}"/>
              </a:ext>
            </a:extLst>
          </p:cNvPr>
          <p:cNvSpPr/>
          <p:nvPr/>
        </p:nvSpPr>
        <p:spPr>
          <a:xfrm>
            <a:off x="8045294" y="33752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F8D3C236-21C5-44FE-9609-F479FADE387A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xmlns="" id="{18E90AB9-843D-48BE-88BB-008F0A949429}"/>
              </a:ext>
            </a:extLst>
          </p:cNvPr>
          <p:cNvSpPr/>
          <p:nvPr/>
        </p:nvSpPr>
        <p:spPr>
          <a:xfrm>
            <a:off x="9278883" y="431243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xmlns="" id="{254FAC58-65BC-41C3-A7DF-D5152D0DE29D}"/>
              </a:ext>
            </a:extLst>
          </p:cNvPr>
          <p:cNvCxnSpPr>
            <a:stCxn id="49" idx="7"/>
            <a:endCxn id="50" idx="3"/>
          </p:cNvCxnSpPr>
          <p:nvPr/>
        </p:nvCxnSpPr>
        <p:spPr>
          <a:xfrm flipV="1">
            <a:off x="7253893" y="3917912"/>
            <a:ext cx="886309" cy="117492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xmlns="" id="{982226A0-05A8-4C7B-9B16-95715196C819}"/>
              </a:ext>
            </a:extLst>
          </p:cNvPr>
          <p:cNvCxnSpPr>
            <a:cxnSpLocks/>
            <a:stCxn id="48" idx="4"/>
            <a:endCxn id="50" idx="1"/>
          </p:cNvCxnSpPr>
          <p:nvPr/>
        </p:nvCxnSpPr>
        <p:spPr>
          <a:xfrm>
            <a:off x="7024765" y="2710530"/>
            <a:ext cx="1115437" cy="7578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xmlns="" id="{50FD2C0A-2396-44B8-A18E-8F9DAA601C69}"/>
              </a:ext>
            </a:extLst>
          </p:cNvPr>
          <p:cNvCxnSpPr>
            <a:stCxn id="52" idx="2"/>
            <a:endCxn id="49" idx="6"/>
          </p:cNvCxnSpPr>
          <p:nvPr/>
        </p:nvCxnSpPr>
        <p:spPr>
          <a:xfrm flipH="1">
            <a:off x="7348801" y="4630333"/>
            <a:ext cx="1930082" cy="6872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xmlns="" id="{3ABFAAB9-2185-440C-BCE5-71778253D97E}"/>
              </a:ext>
            </a:extLst>
          </p:cNvPr>
          <p:cNvCxnSpPr>
            <a:stCxn id="50" idx="5"/>
            <a:endCxn id="52" idx="1"/>
          </p:cNvCxnSpPr>
          <p:nvPr/>
        </p:nvCxnSpPr>
        <p:spPr>
          <a:xfrm>
            <a:off x="8598458" y="3917912"/>
            <a:ext cx="775333" cy="4876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xmlns="" id="{78DA03D8-FF19-45DF-A435-7E6692ECEFAB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9832047" y="3653785"/>
            <a:ext cx="1105370" cy="7517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xmlns="" id="{48522771-9F37-4DBA-89D1-B1B91E992C41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 flipV="1">
            <a:off x="8693366" y="3429000"/>
            <a:ext cx="2149143" cy="26412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xmlns="" id="{FBBBEB91-0161-4291-A285-125D8935B533}"/>
              </a:ext>
            </a:extLst>
          </p:cNvPr>
          <p:cNvCxnSpPr>
            <a:stCxn id="49" idx="0"/>
            <a:endCxn id="48" idx="4"/>
          </p:cNvCxnSpPr>
          <p:nvPr/>
        </p:nvCxnSpPr>
        <p:spPr>
          <a:xfrm flipV="1">
            <a:off x="7024765" y="2710530"/>
            <a:ext cx="0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>
            <a:extLst>
              <a:ext uri="{FF2B5EF4-FFF2-40B4-BE49-F238E27FC236}">
                <a16:creationId xmlns:a16="http://schemas.microsoft.com/office/drawing/2014/main" xmlns="" id="{24C3FE0A-12A1-4B13-ADA4-7316A2117DBD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xmlns="" id="{82CD3316-2039-4F75-B8DF-8ABA8787DD8E}"/>
              </a:ext>
            </a:extLst>
          </p:cNvPr>
          <p:cNvSpPr/>
          <p:nvPr/>
        </p:nvSpPr>
        <p:spPr>
          <a:xfrm>
            <a:off x="1084250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xmlns="" id="{C16A7A03-1C0D-4B7A-A7DA-1834B98D56F8}"/>
              </a:ext>
            </a:extLst>
          </p:cNvPr>
          <p:cNvCxnSpPr>
            <a:cxnSpLocks/>
            <a:stCxn id="60" idx="3"/>
            <a:endCxn id="50" idx="7"/>
          </p:cNvCxnSpPr>
          <p:nvPr/>
        </p:nvCxnSpPr>
        <p:spPr>
          <a:xfrm flipH="1">
            <a:off x="8598458" y="2623470"/>
            <a:ext cx="775333" cy="84487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73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Степень вершины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Вершина, степень которой равна нулю, называется </a:t>
            </a:r>
            <a:r>
              <a:rPr lang="ru-RU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изолированной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Вершина степени 1 называется </a:t>
            </a:r>
            <a:r>
              <a:rPr lang="ru-RU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висячей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6700729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045294" y="33752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278883" y="431243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3917912"/>
            <a:ext cx="886309" cy="117492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024765" y="2710530"/>
            <a:ext cx="1115437" cy="7578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7348801" y="4630333"/>
            <a:ext cx="1930082" cy="6872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598458" y="3917912"/>
            <a:ext cx="775333" cy="4876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832047" y="3653785"/>
            <a:ext cx="1105370" cy="7517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693366" y="3429000"/>
            <a:ext cx="2149143" cy="26412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0530"/>
            <a:ext cx="0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9765FD45-62FF-4729-86AD-78A1ADD3EDB2}"/>
              </a:ext>
            </a:extLst>
          </p:cNvPr>
          <p:cNvSpPr/>
          <p:nvPr/>
        </p:nvSpPr>
        <p:spPr>
          <a:xfrm>
            <a:off x="1084250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3"/>
            <a:endCxn id="7" idx="7"/>
          </p:cNvCxnSpPr>
          <p:nvPr/>
        </p:nvCxnSpPr>
        <p:spPr>
          <a:xfrm flipH="1">
            <a:off x="8598458" y="2623470"/>
            <a:ext cx="775333" cy="84487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0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0214" y="2073548"/>
            <a:ext cx="4943086" cy="7798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Вопрос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A26378-B06C-4B2A-B6E5-866A6B1C242C}"/>
              </a:ext>
            </a:extLst>
          </p:cNvPr>
          <p:cNvSpPr txBox="1"/>
          <p:nvPr/>
        </p:nvSpPr>
        <p:spPr>
          <a:xfrm>
            <a:off x="1127125" y="3068960"/>
            <a:ext cx="7921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Существует ли граф, вершины которого имеют степень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9, 8, 7, 6, 6, 4, 4, 4, 2?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Лемма о рукопожатиях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Сумма степеней вершин графа всегда четная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6700729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045294" y="33752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278883" y="431243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3917912"/>
            <a:ext cx="886309" cy="117492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024765" y="2710530"/>
            <a:ext cx="1115437" cy="7578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7348801" y="4630333"/>
            <a:ext cx="1930082" cy="6872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598458" y="3917912"/>
            <a:ext cx="775333" cy="4876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832047" y="3653785"/>
            <a:ext cx="1105370" cy="7517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693366" y="3429000"/>
            <a:ext cx="2149143" cy="26412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0530"/>
            <a:ext cx="0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9765FD45-62FF-4729-86AD-78A1ADD3EDB2}"/>
              </a:ext>
            </a:extLst>
          </p:cNvPr>
          <p:cNvSpPr/>
          <p:nvPr/>
        </p:nvSpPr>
        <p:spPr>
          <a:xfrm>
            <a:off x="1084250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3"/>
            <a:endCxn id="7" idx="7"/>
          </p:cNvCxnSpPr>
          <p:nvPr/>
        </p:nvCxnSpPr>
        <p:spPr>
          <a:xfrm flipH="1">
            <a:off x="8598458" y="2623470"/>
            <a:ext cx="775333" cy="84487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6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Лемма о рукопожатиях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Лемма о рукопожатиях.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Число вершин в графе, имеющих нечетную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степень, четно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6700729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045294" y="33752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278883" y="431243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3917912"/>
            <a:ext cx="886309" cy="117492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7024765" y="2710530"/>
            <a:ext cx="1115437" cy="7578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>
            <a:off x="7348801" y="4630333"/>
            <a:ext cx="1930082" cy="68728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598458" y="3917912"/>
            <a:ext cx="775333" cy="4876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9832047" y="3653785"/>
            <a:ext cx="1105370" cy="7517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693366" y="3429000"/>
            <a:ext cx="2149143" cy="26412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0530"/>
            <a:ext cx="0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xmlns="" id="{9765FD45-62FF-4729-86AD-78A1ADD3EDB2}"/>
              </a:ext>
            </a:extLst>
          </p:cNvPr>
          <p:cNvSpPr/>
          <p:nvPr/>
        </p:nvSpPr>
        <p:spPr>
          <a:xfrm>
            <a:off x="1084250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3"/>
            <a:endCxn id="7" idx="7"/>
          </p:cNvCxnSpPr>
          <p:nvPr/>
        </p:nvCxnSpPr>
        <p:spPr>
          <a:xfrm flipH="1">
            <a:off x="8598458" y="2623470"/>
            <a:ext cx="775333" cy="84487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8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0214" y="2073548"/>
            <a:ext cx="4943086" cy="7798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Вопрос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A26378-B06C-4B2A-B6E5-866A6B1C242C}"/>
              </a:ext>
            </a:extLst>
          </p:cNvPr>
          <p:cNvSpPr txBox="1"/>
          <p:nvPr/>
        </p:nvSpPr>
        <p:spPr>
          <a:xfrm>
            <a:off x="1127125" y="3068960"/>
            <a:ext cx="7921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Существует ли граф, вершины которого имеют степень 9, 8, 7, 6, 6, 4, 4, 4, 2, 1?</a:t>
            </a:r>
          </a:p>
        </p:txBody>
      </p:sp>
    </p:spTree>
    <p:extLst>
      <p:ext uri="{BB962C8B-B14F-4D97-AF65-F5344CB8AC3E}">
        <p14:creationId xmlns:p14="http://schemas.microsoft.com/office/powerpoint/2010/main" val="122758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Путь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 графе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Путь(маршрут)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графе –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 совокупность ребер, которые объединены вместе с вершинами так, что вдоль них можно двигаться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 графу.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 из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4401205"/>
              </a:xfrm>
              <a:prstGeom prst="rect">
                <a:avLst/>
              </a:prstGeom>
              <a:blipFill>
                <a:blip r:embed="rId3"/>
                <a:stretch>
                  <a:fillRect l="-2586" t="-1385" r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67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Простой путь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Путь, все рёбра которого попарно различны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простым путём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Простой путь из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3"/>
                <a:stretch>
                  <a:fillRect l="-2586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9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Простой путь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137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простой путь из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1375056"/>
              </a:xfrm>
              <a:prstGeom prst="rect">
                <a:avLst/>
              </a:prstGeom>
              <a:blipFill>
                <a:blip r:embed="rId3"/>
                <a:stretch>
                  <a:fillRect l="-2586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19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Цикл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5067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Циклом (контуром)</a:t>
            </a:r>
            <a:r>
              <a:rPr lang="ru-RU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называется замкнутый путь по ребрам графа. 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Цикл, все рёбра которого попарно различны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простым циклом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2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33853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Graph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Графом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конечное 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называемое множеством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узлов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vertex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двухэлементных подмножеств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множеством 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ребер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(дуг) (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edge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7" cy="2246769"/>
              </a:xfrm>
              <a:prstGeom prst="rect">
                <a:avLst/>
              </a:prstGeom>
              <a:blipFill>
                <a:blip r:embed="rId2"/>
                <a:stretch>
                  <a:fillRect l="-1291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3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Цикл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954107"/>
              </a:xfrm>
              <a:prstGeom prst="rect">
                <a:avLst/>
              </a:prstGeom>
              <a:blipFill>
                <a:blip r:embed="rId3"/>
                <a:stretch>
                  <a:fillRect l="-2586" t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xmlns="" id="{048D716F-DC73-400E-B834-7214CD0DA165}"/>
              </a:ext>
            </a:extLst>
          </p:cNvPr>
          <p:cNvCxnSpPr>
            <a:cxnSpLocks/>
            <a:stCxn id="24" idx="5"/>
            <a:endCxn id="9" idx="0"/>
          </p:cNvCxnSpPr>
          <p:nvPr/>
        </p:nvCxnSpPr>
        <p:spPr>
          <a:xfrm>
            <a:off x="9832047" y="2623470"/>
            <a:ext cx="259926" cy="247479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93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Цикл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степень всех вершин в графе больше или равна двум, то граф содержит цикл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29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Связность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связным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имеется путь между любыми двумя его различными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1815882"/>
              </a:xfrm>
              <a:prstGeom prst="rect">
                <a:avLst/>
              </a:prstGeom>
              <a:blipFill>
                <a:blip r:embed="rId3"/>
                <a:stretch>
                  <a:fillRect l="-2586" t="-3356" r="-1108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Связность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G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является связным тогда и только тогда, когда между  любыми двумя его вершинами существует простой путь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2246769"/>
              </a:xfrm>
              <a:prstGeom prst="rect">
                <a:avLst/>
              </a:prstGeom>
              <a:blipFill>
                <a:blip r:embed="rId3"/>
                <a:stretch>
                  <a:fillRect l="-2586" t="-2710" r="-2094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0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Связность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связности графа необходимо и достаточно, чтобы произвольная фиксированная вершина графа соединялась путём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каждой из оставшихся вершин этого графа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4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Компонента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Отношение связности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рефлексивно;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симметрично;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транзитивно.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770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Компонента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Таким образом, отношение связности для вершин есть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отношение эквивалентности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Поэтому существует такое разбиение множества вершин графа на попарно непересекающиеся подмножества (классы эквивалентности).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23994" y="207474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494899" y="3600018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0842509" y="311110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9767937" y="509826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142697"/>
            <a:ext cx="1335914" cy="95013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777158" y="2617421"/>
            <a:ext cx="812649" cy="107570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419136" cy="9853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048063" y="4142697"/>
            <a:ext cx="814782" cy="104867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10321101" y="3746894"/>
            <a:ext cx="845444" cy="1444477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9142971" y="3429000"/>
            <a:ext cx="1699538" cy="48891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7024765" y="2710530"/>
            <a:ext cx="523265" cy="2289194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0191CD1-EB20-485A-9BAF-7FA286804742}"/>
              </a:ext>
            </a:extLst>
          </p:cNvPr>
          <p:cNvSpPr/>
          <p:nvPr/>
        </p:nvSpPr>
        <p:spPr>
          <a:xfrm>
            <a:off x="9278883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xmlns="" id="{4EAF6E21-E047-4B36-942D-ED0A2AF2BF7A}"/>
              </a:ext>
            </a:extLst>
          </p:cNvPr>
          <p:cNvCxnSpPr>
            <a:cxnSpLocks/>
            <a:stCxn id="24" idx="4"/>
            <a:endCxn id="7" idx="7"/>
          </p:cNvCxnSpPr>
          <p:nvPr/>
        </p:nvCxnSpPr>
        <p:spPr>
          <a:xfrm flipH="1">
            <a:off x="9048063" y="2716579"/>
            <a:ext cx="554856" cy="97654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76F91040-29FD-4E7A-A9CD-2C4E9FFA78E6}"/>
              </a:ext>
            </a:extLst>
          </p:cNvPr>
          <p:cNvCxnSpPr>
            <a:cxnSpLocks/>
            <a:stCxn id="5" idx="6"/>
            <a:endCxn id="24" idx="2"/>
          </p:cNvCxnSpPr>
          <p:nvPr/>
        </p:nvCxnSpPr>
        <p:spPr>
          <a:xfrm>
            <a:off x="7872066" y="2392636"/>
            <a:ext cx="1406817" cy="604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xmlns="" id="{F8C26F1C-8EF9-468B-A343-2DFE993468C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926955" y="2492896"/>
            <a:ext cx="1010462" cy="71131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12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Компонента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312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Каждое такое подмножество вершин графа вместе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ребрами, инцидентными этим вершинам, образует связный подграф, который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связной компонентой</a:t>
            </a:r>
            <a:r>
              <a:rPr lang="ru-RU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графа.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xmlns="" id="{B85005BB-B64E-40A2-9D78-2418FBE80537}"/>
              </a:ext>
            </a:extLst>
          </p:cNvPr>
          <p:cNvSpPr>
            <a:spLocks noChangeAspect="1"/>
          </p:cNvSpPr>
          <p:nvPr/>
        </p:nvSpPr>
        <p:spPr>
          <a:xfrm>
            <a:off x="7845314" y="2559950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xmlns="" id="{AB8423CB-5C44-40E3-8A87-3FE1B69CC50D}"/>
              </a:ext>
            </a:extLst>
          </p:cNvPr>
          <p:cNvSpPr>
            <a:spLocks noChangeAspect="1"/>
          </p:cNvSpPr>
          <p:nvPr/>
        </p:nvSpPr>
        <p:spPr>
          <a:xfrm>
            <a:off x="8051794" y="5471388"/>
            <a:ext cx="36004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xmlns="" id="{8A54EEE5-EBD1-450F-8AF2-BF98C5C1FAAD}"/>
              </a:ext>
            </a:extLst>
          </p:cNvPr>
          <p:cNvSpPr>
            <a:spLocks noChangeAspect="1"/>
          </p:cNvSpPr>
          <p:nvPr/>
        </p:nvSpPr>
        <p:spPr>
          <a:xfrm>
            <a:off x="7526740" y="4325215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EA3BBEF2-4753-4AB4-AA07-C3879E1EF243}"/>
              </a:ext>
            </a:extLst>
          </p:cNvPr>
          <p:cNvSpPr>
            <a:spLocks noChangeAspect="1"/>
          </p:cNvSpPr>
          <p:nvPr/>
        </p:nvSpPr>
        <p:spPr>
          <a:xfrm>
            <a:off x="9648981" y="2559950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xmlns="" id="{029882BD-DBBF-4C26-8B90-5EADC584D188}"/>
              </a:ext>
            </a:extLst>
          </p:cNvPr>
          <p:cNvSpPr>
            <a:spLocks noChangeAspect="1"/>
          </p:cNvSpPr>
          <p:nvPr/>
        </p:nvSpPr>
        <p:spPr>
          <a:xfrm>
            <a:off x="10674627" y="2550616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xmlns="" id="{CDE551B8-9C27-495C-9715-D407E267B750}"/>
              </a:ext>
            </a:extLst>
          </p:cNvPr>
          <p:cNvSpPr>
            <a:spLocks noChangeAspect="1"/>
          </p:cNvSpPr>
          <p:nvPr/>
        </p:nvSpPr>
        <p:spPr>
          <a:xfrm>
            <a:off x="9100823" y="5471388"/>
            <a:ext cx="36004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xmlns="" id="{0C8E8D8C-167E-4928-BF1B-A673B11D0A2D}"/>
              </a:ext>
            </a:extLst>
          </p:cNvPr>
          <p:cNvSpPr>
            <a:spLocks noChangeAspect="1"/>
          </p:cNvSpPr>
          <p:nvPr/>
        </p:nvSpPr>
        <p:spPr>
          <a:xfrm>
            <a:off x="10161804" y="3152149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xmlns="" id="{17678826-4EF7-46CE-B076-9EEB6EC8A2E4}"/>
              </a:ext>
            </a:extLst>
          </p:cNvPr>
          <p:cNvCxnSpPr>
            <a:cxnSpLocks/>
            <a:stCxn id="45" idx="7"/>
            <a:endCxn id="38" idx="3"/>
          </p:cNvCxnSpPr>
          <p:nvPr/>
        </p:nvCxnSpPr>
        <p:spPr>
          <a:xfrm flipV="1">
            <a:off x="10469083" y="2857895"/>
            <a:ext cx="258265" cy="34697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xmlns="" id="{D07370FA-5554-4129-9134-03FEAB159377}"/>
              </a:ext>
            </a:extLst>
          </p:cNvPr>
          <p:cNvCxnSpPr>
            <a:cxnSpLocks/>
            <a:stCxn id="46" idx="6"/>
            <a:endCxn id="38" idx="2"/>
          </p:cNvCxnSpPr>
          <p:nvPr/>
        </p:nvCxnSpPr>
        <p:spPr>
          <a:xfrm flipV="1">
            <a:off x="10008981" y="2730616"/>
            <a:ext cx="665646" cy="933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xmlns="" id="{68FA37B4-7996-4DC5-88DC-46D07633D180}"/>
              </a:ext>
            </a:extLst>
          </p:cNvPr>
          <p:cNvCxnSpPr>
            <a:cxnSpLocks/>
            <a:stCxn id="43" idx="6"/>
            <a:endCxn id="39" idx="2"/>
          </p:cNvCxnSpPr>
          <p:nvPr/>
        </p:nvCxnSpPr>
        <p:spPr>
          <a:xfrm>
            <a:off x="8411834" y="5651388"/>
            <a:ext cx="688989" cy="0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xmlns="" id="{61F7A2A4-0D4D-46B6-A942-23D846E85AC0}"/>
              </a:ext>
            </a:extLst>
          </p:cNvPr>
          <p:cNvCxnSpPr>
            <a:cxnSpLocks/>
            <a:stCxn id="42" idx="5"/>
            <a:endCxn id="39" idx="2"/>
          </p:cNvCxnSpPr>
          <p:nvPr/>
        </p:nvCxnSpPr>
        <p:spPr>
          <a:xfrm>
            <a:off x="7834019" y="4632494"/>
            <a:ext cx="1266804" cy="101889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xmlns="" id="{11F95962-DCAD-4982-8652-2966F458B669}"/>
              </a:ext>
            </a:extLst>
          </p:cNvPr>
          <p:cNvCxnSpPr>
            <a:cxnSpLocks/>
            <a:stCxn id="46" idx="5"/>
            <a:endCxn id="45" idx="1"/>
          </p:cNvCxnSpPr>
          <p:nvPr/>
        </p:nvCxnSpPr>
        <p:spPr>
          <a:xfrm>
            <a:off x="9956260" y="2867229"/>
            <a:ext cx="258265" cy="33764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2ACA2054-940B-4D24-A94D-093802A16AF4}"/>
              </a:ext>
            </a:extLst>
          </p:cNvPr>
          <p:cNvSpPr>
            <a:spLocks noChangeAspect="1"/>
          </p:cNvSpPr>
          <p:nvPr/>
        </p:nvSpPr>
        <p:spPr>
          <a:xfrm>
            <a:off x="8527917" y="3544852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xmlns="" id="{27E3C764-F8AA-4EB2-9FD7-8E92451E7FE9}"/>
              </a:ext>
            </a:extLst>
          </p:cNvPr>
          <p:cNvSpPr>
            <a:spLocks noChangeAspect="1"/>
          </p:cNvSpPr>
          <p:nvPr/>
        </p:nvSpPr>
        <p:spPr>
          <a:xfrm>
            <a:off x="9600627" y="4325984"/>
            <a:ext cx="360000" cy="36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xmlns="" id="{E90D72E5-6681-4CBE-98C3-6A3601BD8A71}"/>
              </a:ext>
            </a:extLst>
          </p:cNvPr>
          <p:cNvCxnSpPr>
            <a:cxnSpLocks/>
            <a:stCxn id="42" idx="7"/>
            <a:endCxn id="47" idx="3"/>
          </p:cNvCxnSpPr>
          <p:nvPr/>
        </p:nvCxnSpPr>
        <p:spPr>
          <a:xfrm flipV="1">
            <a:off x="7834019" y="3852131"/>
            <a:ext cx="746619" cy="52580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xmlns="" id="{DD4F54F3-44A2-432E-9E05-FDDEAD9C0C16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8835196" y="3852131"/>
            <a:ext cx="818152" cy="526574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xmlns="" id="{C02F4622-FC5F-4843-9295-F6CA767EC606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>
            <a:off x="7886740" y="4505215"/>
            <a:ext cx="1713887" cy="76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xmlns="" id="{194F7B53-6356-4A03-8D1D-20E371A70A59}"/>
              </a:ext>
            </a:extLst>
          </p:cNvPr>
          <p:cNvCxnSpPr>
            <a:cxnSpLocks/>
            <a:stCxn id="39" idx="7"/>
            <a:endCxn id="49" idx="5"/>
          </p:cNvCxnSpPr>
          <p:nvPr/>
        </p:nvCxnSpPr>
        <p:spPr>
          <a:xfrm flipV="1">
            <a:off x="9408136" y="4633263"/>
            <a:ext cx="499770" cy="89084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6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4943086" cy="12107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Представление графов</a:t>
            </a:r>
          </a:p>
        </p:txBody>
      </p:sp>
    </p:spTree>
    <p:extLst>
      <p:ext uri="{BB962C8B-B14F-4D97-AF65-F5344CB8AC3E}">
        <p14:creationId xmlns:p14="http://schemas.microsoft.com/office/powerpoint/2010/main" val="1724759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Представление графов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Рассмотрим два матричных и два списочных представления графа: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матрица смежности;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матрица инцидентности;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список ребер;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структура смежности графа.</a:t>
            </a:r>
          </a:p>
        </p:txBody>
      </p:sp>
    </p:spTree>
    <p:extLst>
      <p:ext uri="{BB962C8B-B14F-4D97-AF65-F5344CB8AC3E}">
        <p14:creationId xmlns:p14="http://schemas.microsoft.com/office/powerpoint/2010/main" val="82330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533853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Graph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E5A9B87-2E93-4A29-BE4C-F032CD51E73B}"/>
                  </a:ext>
                </a:extLst>
              </p:cNvPr>
              <p:cNvSpPr txBox="1"/>
              <p:nvPr/>
            </p:nvSpPr>
            <p:spPr>
              <a:xfrm>
                <a:off x="1141962" y="2075362"/>
                <a:ext cx="417646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={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d>
                      <m:dPr>
                        <m:ctrlPr>
                          <a:rPr lang="en-US" sz="2800" i="1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(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𝑑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=(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5A9B87-2E93-4A29-BE4C-F032CD51E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62" y="2075362"/>
                <a:ext cx="4176465" cy="1815882"/>
              </a:xfrm>
              <a:prstGeom prst="rect">
                <a:avLst/>
              </a:prstGeom>
              <a:blipFill>
                <a:blip r:embed="rId2"/>
                <a:stretch>
                  <a:fillRect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9D10CB1F-4324-44B3-984F-FBFDEAD19D9F}"/>
              </a:ext>
            </a:extLst>
          </p:cNvPr>
          <p:cNvSpPr/>
          <p:nvPr/>
        </p:nvSpPr>
        <p:spPr>
          <a:xfrm>
            <a:off x="6660099" y="1183969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AC52144-6D0A-4DFD-97DA-E7B1842FE9E3}"/>
              </a:ext>
            </a:extLst>
          </p:cNvPr>
          <p:cNvSpPr/>
          <p:nvPr/>
        </p:nvSpPr>
        <p:spPr>
          <a:xfrm>
            <a:off x="6112700" y="4102902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692F1574-CDCB-49AF-B576-CDE6F908CFAB}"/>
              </a:ext>
            </a:extLst>
          </p:cNvPr>
          <p:cNvSpPr/>
          <p:nvPr/>
        </p:nvSpPr>
        <p:spPr>
          <a:xfrm>
            <a:off x="8328465" y="26442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E3CAB315-3896-4C89-8928-40D5FF055D2C}"/>
              </a:ext>
            </a:extLst>
          </p:cNvPr>
          <p:cNvSpPr/>
          <p:nvPr/>
        </p:nvSpPr>
        <p:spPr>
          <a:xfrm>
            <a:off x="10511428" y="143957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6F42CF81-ED24-4607-B0E5-BCEDE0B9E56C}"/>
              </a:ext>
            </a:extLst>
          </p:cNvPr>
          <p:cNvSpPr/>
          <p:nvPr/>
        </p:nvSpPr>
        <p:spPr>
          <a:xfrm>
            <a:off x="9624392" y="486601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6E41DD4-9E6E-4B97-A536-56C202F78491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6665864" y="3186970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B2D32C1A-9FCA-4647-8148-2674C2545D85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7213263" y="1726648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F68B71AB-4FA1-4655-A60E-B6CB2FFC054D}"/>
              </a:ext>
            </a:extLst>
          </p:cNvPr>
          <p:cNvCxnSpPr>
            <a:stCxn id="10" idx="2"/>
            <a:endCxn id="7" idx="6"/>
          </p:cNvCxnSpPr>
          <p:nvPr/>
        </p:nvCxnSpPr>
        <p:spPr>
          <a:xfrm flipH="1" flipV="1">
            <a:off x="6760772" y="4420796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0CDA94A8-9DDB-4469-82E7-6DAFC0E94F44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8881629" y="3186970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ACA6B193-8D26-4932-9EB7-44856CDB10D7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0177556" y="2075362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xmlns="" id="{17952E9B-A426-411A-BEEB-5478E43E4700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8976537" y="1982253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00594106-B475-4C08-8347-F6374F4DCED3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V="1">
            <a:off x="6436736" y="1819757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8013564-C8F5-4B76-B23D-E59AD4EC8DC9}"/>
              </a:ext>
            </a:extLst>
          </p:cNvPr>
          <p:cNvSpPr txBox="1"/>
          <p:nvPr/>
        </p:nvSpPr>
        <p:spPr>
          <a:xfrm>
            <a:off x="6348301" y="26442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80DE2C6-AE54-4FF6-94A5-473CDF57EFCA}"/>
              </a:ext>
            </a:extLst>
          </p:cNvPr>
          <p:cNvSpPr txBox="1"/>
          <p:nvPr/>
        </p:nvSpPr>
        <p:spPr>
          <a:xfrm>
            <a:off x="7801398" y="181086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BE68341-9C2D-430B-96D8-9410268D49E3}"/>
              </a:ext>
            </a:extLst>
          </p:cNvPr>
          <p:cNvSpPr txBox="1"/>
          <p:nvPr/>
        </p:nvSpPr>
        <p:spPr>
          <a:xfrm>
            <a:off x="7264189" y="324984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F935130-8BF6-4769-AC78-399F1FCF6C5F}"/>
              </a:ext>
            </a:extLst>
          </p:cNvPr>
          <p:cNvSpPr txBox="1"/>
          <p:nvPr/>
        </p:nvSpPr>
        <p:spPr>
          <a:xfrm>
            <a:off x="8152776" y="43332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BE521D1-304A-4835-9C26-E5A02C1ECA8E}"/>
              </a:ext>
            </a:extLst>
          </p:cNvPr>
          <p:cNvSpPr txBox="1"/>
          <p:nvPr/>
        </p:nvSpPr>
        <p:spPr>
          <a:xfrm>
            <a:off x="9272498" y="364016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222ECEF-07FC-4C33-B5C5-6807502CF3C0}"/>
              </a:ext>
            </a:extLst>
          </p:cNvPr>
          <p:cNvSpPr txBox="1"/>
          <p:nvPr/>
        </p:nvSpPr>
        <p:spPr>
          <a:xfrm>
            <a:off x="9483553" y="2080282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3E0F373-0339-4CA5-AC1C-67DB94DF6651}"/>
              </a:ext>
            </a:extLst>
          </p:cNvPr>
          <p:cNvSpPr txBox="1"/>
          <p:nvPr/>
        </p:nvSpPr>
        <p:spPr>
          <a:xfrm>
            <a:off x="10096775" y="3320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57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Представление графов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Будем предполагать, что вершины графа обозначены символьной строкой и всего их от 1 до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ребер – от 1 до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Каждое ребро и каждая вершина имеют вес – целое положительное число.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граф не является помеченным, то считается, что вес равен единице.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blipFill>
                <a:blip r:embed="rId3"/>
                <a:stretch>
                  <a:fillRect l="-1291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874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смежности.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336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смежности - это двумерный массив размером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𝑔𝑟𝑎𝑝h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ru-RU" sz="2800" dirty="0"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вес ребра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en-US" sz="2800" i="1">
                                  <a:latin typeface="Cambria Math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если вершина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не смежна вершине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j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если вершина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смежна вершине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336217"/>
              </a:xfrm>
              <a:prstGeom prst="rect">
                <a:avLst/>
              </a:prstGeom>
              <a:blipFill>
                <a:blip r:embed="rId3"/>
                <a:stretch>
                  <a:fillRect l="-1291" t="-2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58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Adjacency matrix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23">
            <a:extLst>
              <a:ext uri="{FF2B5EF4-FFF2-40B4-BE49-F238E27FC236}">
                <a16:creationId xmlns:a16="http://schemas.microsoft.com/office/drawing/2014/main" xmlns="" id="{0844A313-9632-4BF9-8590-F5CB93215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3815"/>
              </p:ext>
            </p:extLst>
          </p:nvPr>
        </p:nvGraphicFramePr>
        <p:xfrm>
          <a:off x="1464313" y="2595012"/>
          <a:ext cx="420801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603">
                  <a:extLst>
                    <a:ext uri="{9D8B030D-6E8A-4147-A177-3AD203B41FA5}">
                      <a16:colId xmlns:a16="http://schemas.microsoft.com/office/drawing/2014/main" xmlns="" val="3043760807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xmlns="" val="1101865747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xmlns="" val="777973969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xmlns="" val="2907863464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xmlns="" val="236428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770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68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26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863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238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106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Способ очень хорош, когда надо часто проверять смежность или находить вес ребра по двум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заданным вершинам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Доступ к произвольному ребру производится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 постоянное время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Подходит для представления ориентированных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неориентированных графов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Больше всего подходит для представления плотных графов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|~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970318"/>
              </a:xfrm>
              <a:prstGeom prst="rect">
                <a:avLst/>
              </a:prstGeom>
              <a:blipFill>
                <a:blip r:embed="rId3"/>
                <a:stretch>
                  <a:fillRect l="-1106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31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 1.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смежности графа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матрица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обладает следующим свойством: элемент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й строке,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 столбце равен числу путей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й вершины в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ю, состоящих из ровно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ребер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 занимаемой памяти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dirty="0" smtClean="0">
                                    <a:latin typeface="Cambria Math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blipFill>
                <a:blip r:embed="rId3"/>
                <a:stretch>
                  <a:fillRect l="-1291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613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инцидентности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Incidence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767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инцидентности - это двумерный массив размером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𝑔𝑟𝑎𝑝h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ru-RU" sz="2800" dirty="0"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вес ребра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dirty="0" smtClean="0">
                                    <a:latin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</m:e>
                            </m:mr>
                          </m:m>
                          <m:eqArr>
                            <m:eqArrPr>
                              <m:ctrlPr>
                                <a:rPr lang="en-US" sz="2800" b="0" i="1" smtClean="0">
                                  <a:latin typeface="Cambria Math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если вершина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не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b="0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инцидентна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ребру</m:t>
                              </m:r>
                              <m:r>
                                <m:rPr>
                                  <m:nor/>
                                </m:rPr>
                                <a:rPr lang="ru-RU" sz="2800" b="0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если вершина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800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инцидентна ребру 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>
                                  <a:latin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767104"/>
              </a:xfrm>
              <a:prstGeom prst="rect">
                <a:avLst/>
              </a:prstGeom>
              <a:blipFill>
                <a:blip r:embed="rId3"/>
                <a:stretch>
                  <a:fillRect l="-1291" t="-22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002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Incidence matrix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Таблица 23">
            <a:extLst>
              <a:ext uri="{FF2B5EF4-FFF2-40B4-BE49-F238E27FC236}">
                <a16:creationId xmlns:a16="http://schemas.microsoft.com/office/drawing/2014/main" xmlns="" id="{98CA317A-161F-41E8-AE10-BF6CEB07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38244"/>
              </p:ext>
            </p:extLst>
          </p:nvPr>
        </p:nvGraphicFramePr>
        <p:xfrm>
          <a:off x="1560788" y="2502417"/>
          <a:ext cx="4063997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xmlns="" val="215696178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xmlns="" val="131684743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xmlns="" val="93821573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xmlns="" val="9120410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xmlns="" val="45017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xmlns="" val="399089591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xmlns="" val="1910703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75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53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780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417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329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09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Incidence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инцидентности лучше всего подходит для операции «перечисление ребер, инцидентных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/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»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 занимаемой памяти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 smtClean="0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1815882"/>
              </a:xfrm>
              <a:prstGeom prst="rect">
                <a:avLst/>
              </a:prstGeom>
              <a:blipFill>
                <a:blip r:embed="rId3"/>
                <a:stretch>
                  <a:fillRect l="-1291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997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Список ребер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Edge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Список, где каждому ребру графа соответствует строка, в которой хранятся две вершины, инцидентные ребру.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Это наиболее компактный способ представления графов, поэтому часто применяется для внешнего хранения или обмена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838594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Edge list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Таблица 23">
            <a:extLst>
              <a:ext uri="{FF2B5EF4-FFF2-40B4-BE49-F238E27FC236}">
                <a16:creationId xmlns:a16="http://schemas.microsoft.com/office/drawing/2014/main" xmlns="" id="{8D938A66-D769-4FC1-9063-9D37D1C09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95529"/>
              </p:ext>
            </p:extLst>
          </p:nvPr>
        </p:nvGraphicFramePr>
        <p:xfrm>
          <a:off x="1984527" y="2228822"/>
          <a:ext cx="3128073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691">
                  <a:extLst>
                    <a:ext uri="{9D8B030D-6E8A-4147-A177-3AD203B41FA5}">
                      <a16:colId xmlns:a16="http://schemas.microsoft.com/office/drawing/2014/main" xmlns="" val="4067242329"/>
                    </a:ext>
                  </a:extLst>
                </a:gridCol>
                <a:gridCol w="1042691">
                  <a:extLst>
                    <a:ext uri="{9D8B030D-6E8A-4147-A177-3AD203B41FA5}">
                      <a16:colId xmlns:a16="http://schemas.microsoft.com/office/drawing/2014/main" xmlns="" val="1096057584"/>
                    </a:ext>
                  </a:extLst>
                </a:gridCol>
                <a:gridCol w="1042691">
                  <a:extLst>
                    <a:ext uri="{9D8B030D-6E8A-4147-A177-3AD203B41FA5}">
                      <a16:colId xmlns:a16="http://schemas.microsoft.com/office/drawing/2014/main" xmlns="" val="300543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68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07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29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123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368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216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37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2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Ориентированный граф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–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орграф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Ребро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орграфа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обозначается как упорядоченная пара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— начальная вершина, a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— конечная вершина ребра.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Ребра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являются различными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108543"/>
              </a:xfrm>
              <a:prstGeom prst="rect">
                <a:avLst/>
              </a:prstGeom>
              <a:blipFill>
                <a:blip r:embed="rId2"/>
                <a:stretch>
                  <a:fillRect l="-2586" t="-1961" r="-4310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2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Edge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Этот способ хранения графа особенно удобен, если главная операция, которая чаще всего выполняется,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 перечисление ребер или нахождение вершин и ребер, находящихся в отношениях инцидентности.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 занимаемой памяти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>
                                <a:latin typeface="Cambria Math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blipFill>
                <a:blip r:embed="rId3"/>
                <a:stretch>
                  <a:fillRect l="-1291" t="-2710" r="-1475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935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Список смежности.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djacency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Структура смежности графа состоит из списков вершин графа, смежных с каждой вершиной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Хранение списков смежности в линейных связанных списков желательно в алгоритмах, в основе которых лежат операции добавления и удаления вершин из списков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84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djacency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list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23">
            <a:extLst>
              <a:ext uri="{FF2B5EF4-FFF2-40B4-BE49-F238E27FC236}">
                <a16:creationId xmlns:a16="http://schemas.microsoft.com/office/drawing/2014/main" xmlns="" id="{8D938A66-D769-4FC1-9063-9D37D1C09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15874"/>
              </p:ext>
            </p:extLst>
          </p:nvPr>
        </p:nvGraphicFramePr>
        <p:xfrm>
          <a:off x="1540181" y="2562751"/>
          <a:ext cx="394926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351">
                  <a:extLst>
                    <a:ext uri="{9D8B030D-6E8A-4147-A177-3AD203B41FA5}">
                      <a16:colId xmlns:a16="http://schemas.microsoft.com/office/drawing/2014/main" xmlns="" val="406724232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1096057584"/>
                    </a:ext>
                  </a:extLst>
                </a:gridCol>
                <a:gridCol w="1973803">
                  <a:extLst>
                    <a:ext uri="{9D8B030D-6E8A-4147-A177-3AD203B41FA5}">
                      <a16:colId xmlns:a16="http://schemas.microsoft.com/office/drawing/2014/main" xmlns="" val="3005436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2 3 4 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687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078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1 4 5 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629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1 2 3 5 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123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3 4</a:t>
                      </a:r>
                      <a:endParaRPr lang="ru-RU" sz="2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368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36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Нестандартные представления графов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массив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содержащий натуральные числа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 1 до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Найти любой повторяющийся элемент за время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не изменяя массив и не используя дополнительной памяти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(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используемой памяти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(1)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2246769"/>
              </a:xfrm>
              <a:prstGeom prst="rect">
                <a:avLst/>
              </a:prstGeom>
              <a:blipFill>
                <a:blip r:embed="rId3"/>
                <a:stretch>
                  <a:fillRect l="-1291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46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458028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Базовые алгоритмы на графах</a:t>
            </a:r>
          </a:p>
        </p:txBody>
      </p:sp>
    </p:spTree>
    <p:extLst>
      <p:ext uri="{BB962C8B-B14F-4D97-AF65-F5344CB8AC3E}">
        <p14:creationId xmlns:p14="http://schemas.microsoft.com/office/powerpoint/2010/main" val="77899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962084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Поиск в ширину</a:t>
            </a:r>
            <a:endParaRPr lang="en-US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Мур (1959),  Ли (1961)</a:t>
            </a:r>
          </a:p>
          <a:p>
            <a:endParaRPr lang="ru-RU" b="1" spc="100" dirty="0">
              <a:solidFill>
                <a:srgbClr val="3D4ED7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25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Breadth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First Search, 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BFS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queue.push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start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while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(!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queue.empty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())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v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queue.pop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();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for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(i = 0; i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++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i)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if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adjacencyMatrix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[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][i] == 1)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queue.push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(i);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blipFill>
                <a:blip r:embed="rId3"/>
                <a:stretch>
                  <a:fillRect l="-1291" t="-1721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673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4036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77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19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Неориентированный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неориентированном графе ребро соединяет вершины в обоих направлениях, поэтому порядок вершин в ребре не имеет значения: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обозначают одно и то же ребро.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108543"/>
              </a:xfrm>
              <a:prstGeom prst="rect">
                <a:avLst/>
              </a:prstGeom>
              <a:blipFill>
                <a:blip r:embed="rId2"/>
                <a:stretch>
                  <a:fillRect l="-2586" t="-1961" r="-4310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404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607092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41262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56047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273842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46981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515313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032152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479211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49008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92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Граф с петлями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в графе допускается наличие петель, то он называется 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графом с петлями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936330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xmlns="" id="{DA7377B6-B737-4B81-A179-631E574538E7}"/>
              </a:ext>
            </a:extLst>
          </p:cNvPr>
          <p:cNvSpPr/>
          <p:nvPr/>
        </p:nvSpPr>
        <p:spPr>
          <a:xfrm>
            <a:off x="5792219" y="4953693"/>
            <a:ext cx="1218266" cy="1213000"/>
          </a:xfrm>
          <a:prstGeom prst="arc">
            <a:avLst>
              <a:gd name="adj1" fmla="val 483000"/>
              <a:gd name="adj2" fmla="val 18707517"/>
            </a:avLst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11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queue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034404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2365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 </a:t>
            </a:r>
            <a:r>
              <a:rPr lang="ru-RU" dirty="0" err="1"/>
              <a:t>queue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2514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Дерево поиска в ширину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42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Задачи, решаемая поиском в ширину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Робот двигается по полю, при этом он может передвигать ящики, находящиеся на этом же поле,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требуется за наименьшее число ходов передвинуть ящики в требуемые позиции.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Поиск кратчайшего пути в невзвешенном графе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их вариации.</a:t>
            </a:r>
          </a:p>
        </p:txBody>
      </p:sp>
    </p:spTree>
    <p:extLst>
      <p:ext uri="{BB962C8B-B14F-4D97-AF65-F5344CB8AC3E}">
        <p14:creationId xmlns:p14="http://schemas.microsoft.com/office/powerpoint/2010/main" val="9994740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962084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Поиск в глубину</a:t>
            </a:r>
          </a:p>
        </p:txBody>
      </p:sp>
    </p:spTree>
    <p:extLst>
      <p:ext uri="{BB962C8B-B14F-4D97-AF65-F5344CB8AC3E}">
        <p14:creationId xmlns:p14="http://schemas.microsoft.com/office/powerpoint/2010/main" val="21522792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Depth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First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Search, 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DFS</a:t>
                </a:r>
              </a:p>
              <a:p>
                <a:r>
                  <a:rPr lang="ru-RU" sz="2800" dirty="0"/>
                  <a:t>   </a:t>
                </a:r>
                <a:r>
                  <a:rPr lang="ru-RU" sz="2800" dirty="0" err="1"/>
                  <a:t>stack</a:t>
                </a:r>
                <a:r>
                  <a:rPr lang="ru-RU" sz="2800" dirty="0"/>
                  <a:t>;</a:t>
                </a:r>
              </a:p>
              <a:p>
                <a:r>
                  <a:rPr lang="ru-RU" sz="2800" dirty="0"/>
                  <a:t> </a:t>
                </a:r>
                <a:r>
                  <a:rPr lang="en-US" sz="2800" dirty="0"/>
                  <a:t>  </a:t>
                </a:r>
                <a:r>
                  <a:rPr lang="ru-RU" sz="2800" dirty="0" err="1"/>
                  <a:t>stack.push</a:t>
                </a:r>
                <a:r>
                  <a:rPr lang="ru-RU" sz="2800" dirty="0"/>
                  <a:t>(</a:t>
                </a:r>
                <a:r>
                  <a:rPr lang="ru-RU" sz="2800" dirty="0" err="1"/>
                  <a:t>start</a:t>
                </a:r>
                <a:r>
                  <a:rPr lang="ru-RU" sz="2800" dirty="0"/>
                  <a:t>);</a:t>
                </a:r>
              </a:p>
              <a:p>
                <a:r>
                  <a:rPr lang="ru-RU" sz="2800" dirty="0"/>
                  <a:t>   </a:t>
                </a:r>
                <a:r>
                  <a:rPr lang="ru-RU" sz="2800" dirty="0" err="1"/>
                  <a:t>while</a:t>
                </a:r>
                <a:r>
                  <a:rPr lang="ru-RU" sz="2800" dirty="0"/>
                  <a:t> (!</a:t>
                </a:r>
                <a:r>
                  <a:rPr lang="ru-RU" sz="2800" dirty="0" err="1"/>
                  <a:t>stack.empty</a:t>
                </a:r>
                <a:r>
                  <a:rPr lang="ru-RU" sz="2800" dirty="0"/>
                  <a:t>())</a:t>
                </a:r>
              </a:p>
              <a:p>
                <a:r>
                  <a:rPr lang="ru-RU" sz="2800" dirty="0"/>
                  <a:t>      v = </a:t>
                </a:r>
                <a:r>
                  <a:rPr lang="ru-RU" sz="2800" dirty="0" err="1"/>
                  <a:t>stack.pop</a:t>
                </a:r>
                <a:r>
                  <a:rPr lang="ru-RU" sz="2800" dirty="0"/>
                  <a:t>();</a:t>
                </a:r>
              </a:p>
              <a:p>
                <a:r>
                  <a:rPr lang="ru-RU" sz="2800" dirty="0"/>
                  <a:t>      </a:t>
                </a:r>
                <a:r>
                  <a:rPr lang="ru-RU" sz="2800" dirty="0" err="1"/>
                  <a:t>for</a:t>
                </a:r>
                <a:r>
                  <a:rPr lang="ru-RU" sz="2800" dirty="0"/>
                  <a:t>(i = 0; i &lt;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800" dirty="0"/>
                  <a:t>; ++i)</a:t>
                </a:r>
              </a:p>
              <a:p>
                <a:r>
                  <a:rPr lang="ru-RU" sz="2800" dirty="0"/>
                  <a:t>         </a:t>
                </a:r>
                <a:r>
                  <a:rPr lang="ru-RU" sz="2800" dirty="0" err="1"/>
                  <a:t>if</a:t>
                </a:r>
                <a:r>
                  <a:rPr lang="ru-RU" sz="2800" dirty="0"/>
                  <a:t> (</a:t>
                </a:r>
                <a:r>
                  <a:rPr lang="en-US" sz="2800" dirty="0" err="1"/>
                  <a:t>adjacencyMatrix</a:t>
                </a:r>
                <a:r>
                  <a:rPr lang="ru-RU" sz="2800" dirty="0"/>
                  <a:t>[</a:t>
                </a:r>
                <a:r>
                  <a:rPr lang="en-US" sz="2800" dirty="0"/>
                  <a:t>v</a:t>
                </a:r>
                <a:r>
                  <a:rPr lang="ru-RU" sz="2800" dirty="0"/>
                  <a:t>][i] == </a:t>
                </a:r>
                <a:r>
                  <a:rPr lang="en-US" sz="2800" dirty="0"/>
                  <a:t>1</a:t>
                </a:r>
                <a:r>
                  <a:rPr lang="ru-RU" sz="2800" dirty="0"/>
                  <a:t>)</a:t>
                </a:r>
              </a:p>
              <a:p>
                <a:r>
                  <a:rPr lang="ru-RU" sz="2800" dirty="0"/>
                  <a:t>            </a:t>
                </a:r>
                <a:r>
                  <a:rPr lang="ru-RU" sz="2800" dirty="0" err="1"/>
                  <a:t>stack.push</a:t>
                </a:r>
                <a:r>
                  <a:rPr lang="ru-RU" sz="2800" dirty="0"/>
                  <a:t>(i);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539430"/>
              </a:xfrm>
              <a:prstGeom prst="rect">
                <a:avLst/>
              </a:prstGeom>
              <a:blipFill>
                <a:blip r:embed="rId3"/>
                <a:stretch>
                  <a:fillRect l="-1291" t="-1549" b="-3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21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73354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091902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6792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260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Мультиграф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Два или более ребра, соединяющие одни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те же вершины, называются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параллельными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а граф, имеющий такие ребра, —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мультиграфом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744073" y="35411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6F910A99-8254-4E0C-B790-860DB651AFE9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V="1">
            <a:off x="6795637" y="2623470"/>
            <a:ext cx="547399" cy="2469363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C2008C4-5EF7-46E7-B5A1-68F66CD44476}"/>
              </a:ext>
            </a:extLst>
          </p:cNvPr>
          <p:cNvSpPr txBox="1"/>
          <p:nvPr/>
        </p:nvSpPr>
        <p:spPr>
          <a:xfrm>
            <a:off x="7307374" y="354611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349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79833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</a:p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099502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961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62474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63854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60821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4</a:t>
            </a:r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37482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646466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 err="1"/>
              <a:t>stack</a:t>
            </a:r>
            <a:endParaRPr lang="ru-RU" dirty="0"/>
          </a:p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00474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stack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9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Псевдограф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97B418-E4D9-469B-B251-7C8ACA17529D}"/>
              </a:ext>
            </a:extLst>
          </p:cNvPr>
          <p:cNvSpPr txBox="1"/>
          <p:nvPr/>
        </p:nvSpPr>
        <p:spPr>
          <a:xfrm>
            <a:off x="1145969" y="2075362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допускается и наличие петель и существование более одного ребра между двумя вершинами, то такой объект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псевдографом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95481D2E-73C2-4DC2-A469-AE1230AABF1D}"/>
              </a:ext>
            </a:extLst>
          </p:cNvPr>
          <p:cNvSpPr/>
          <p:nvPr/>
        </p:nvSpPr>
        <p:spPr>
          <a:xfrm>
            <a:off x="7248128" y="2080791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12452B2-1775-45EC-9348-CF1A742BFFE4}"/>
              </a:ext>
            </a:extLst>
          </p:cNvPr>
          <p:cNvSpPr/>
          <p:nvPr/>
        </p:nvSpPr>
        <p:spPr>
          <a:xfrm>
            <a:off x="6700729" y="4999724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7A5CA936-99C1-4D7B-AE66-76D9FF13DD1A}"/>
              </a:ext>
            </a:extLst>
          </p:cNvPr>
          <p:cNvSpPr/>
          <p:nvPr/>
        </p:nvSpPr>
        <p:spPr>
          <a:xfrm>
            <a:off x="8916494" y="354111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9E45E1B7-0552-4671-85FA-8D149DBC7B94}"/>
              </a:ext>
            </a:extLst>
          </p:cNvPr>
          <p:cNvSpPr/>
          <p:nvPr/>
        </p:nvSpPr>
        <p:spPr>
          <a:xfrm>
            <a:off x="11099457" y="2336396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9553343-F8BD-45A0-8B47-77479C393F24}"/>
              </a:ext>
            </a:extLst>
          </p:cNvPr>
          <p:cNvSpPr/>
          <p:nvPr/>
        </p:nvSpPr>
        <p:spPr>
          <a:xfrm>
            <a:off x="10212421" y="5762833"/>
            <a:ext cx="648072" cy="635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2F88F59B-77EA-4DB9-9D3D-4EB4485508DE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7253893" y="4083792"/>
            <a:ext cx="1757509" cy="1009041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7588D9B0-A9CF-4818-8F02-077E77E4E3E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801292" y="2623470"/>
            <a:ext cx="1210110" cy="101075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A9B59910-67E3-45C0-BB09-535E7BE904FA}"/>
              </a:ext>
            </a:extLst>
          </p:cNvPr>
          <p:cNvCxnSpPr>
            <a:stCxn id="9" idx="2"/>
            <a:endCxn id="6" idx="6"/>
          </p:cNvCxnSpPr>
          <p:nvPr/>
        </p:nvCxnSpPr>
        <p:spPr>
          <a:xfrm flipH="1" flipV="1">
            <a:off x="7348801" y="5317618"/>
            <a:ext cx="2863620" cy="763109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0FD1DA49-E707-442A-A714-B45AD04628B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469658" y="4083792"/>
            <a:ext cx="837671" cy="177215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66BF20A-684C-4FF4-9B03-DAC3965E783B}"/>
              </a:ext>
            </a:extLst>
          </p:cNvPr>
          <p:cNvCxnSpPr>
            <a:stCxn id="9" idx="7"/>
            <a:endCxn id="8" idx="4"/>
          </p:cNvCxnSpPr>
          <p:nvPr/>
        </p:nvCxnSpPr>
        <p:spPr>
          <a:xfrm flipV="1">
            <a:off x="10765585" y="2972184"/>
            <a:ext cx="657908" cy="2883758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9EE39803-B8F9-4915-B8AE-75C74C5B9E32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9564566" y="2879075"/>
            <a:ext cx="1629799" cy="979932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1466B203-59D0-4876-9F1C-0FF20BA4D0D3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7024765" y="2716579"/>
            <a:ext cx="547399" cy="2283145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B4EBCBF-45DD-405E-877D-7591A04C4A6F}"/>
              </a:ext>
            </a:extLst>
          </p:cNvPr>
          <p:cNvSpPr txBox="1"/>
          <p:nvPr/>
        </p:nvSpPr>
        <p:spPr>
          <a:xfrm>
            <a:off x="6744073" y="353473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1A6F28-8C04-4AC0-B316-D2A26FB7A298}"/>
              </a:ext>
            </a:extLst>
          </p:cNvPr>
          <p:cNvSpPr txBox="1"/>
          <p:nvPr/>
        </p:nvSpPr>
        <p:spPr>
          <a:xfrm>
            <a:off x="8389427" y="270768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FD9A89-A84D-4589-8636-DFFDD3DDF909}"/>
              </a:ext>
            </a:extLst>
          </p:cNvPr>
          <p:cNvSpPr txBox="1"/>
          <p:nvPr/>
        </p:nvSpPr>
        <p:spPr>
          <a:xfrm>
            <a:off x="7852218" y="414666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37BFE5-55C4-45F7-A37F-7469B4430877}"/>
              </a:ext>
            </a:extLst>
          </p:cNvPr>
          <p:cNvSpPr txBox="1"/>
          <p:nvPr/>
        </p:nvSpPr>
        <p:spPr>
          <a:xfrm>
            <a:off x="8740805" y="523002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363BF72-F20F-44D3-8390-7A1D50273E03}"/>
              </a:ext>
            </a:extLst>
          </p:cNvPr>
          <p:cNvSpPr txBox="1"/>
          <p:nvPr/>
        </p:nvSpPr>
        <p:spPr>
          <a:xfrm>
            <a:off x="9860527" y="4536991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DFE6D17-E712-4D96-B04C-3C9A772931A6}"/>
              </a:ext>
            </a:extLst>
          </p:cNvPr>
          <p:cNvSpPr txBox="1"/>
          <p:nvPr/>
        </p:nvSpPr>
        <p:spPr>
          <a:xfrm>
            <a:off x="10071582" y="297710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F8D5A32-19FE-42E1-A26F-2F0E38BF304A}"/>
              </a:ext>
            </a:extLst>
          </p:cNvPr>
          <p:cNvSpPr txBox="1"/>
          <p:nvPr/>
        </p:nvSpPr>
        <p:spPr>
          <a:xfrm>
            <a:off x="10684804" y="4216935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xmlns="" id="{DA7377B6-B737-4B81-A179-631E574538E7}"/>
              </a:ext>
            </a:extLst>
          </p:cNvPr>
          <p:cNvSpPr/>
          <p:nvPr/>
        </p:nvSpPr>
        <p:spPr>
          <a:xfrm>
            <a:off x="5792219" y="4953693"/>
            <a:ext cx="1218266" cy="1213000"/>
          </a:xfrm>
          <a:prstGeom prst="arc">
            <a:avLst>
              <a:gd name="adj1" fmla="val 483000"/>
              <a:gd name="adj2" fmla="val 18707517"/>
            </a:avLst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BDE88717-1C7E-4A6A-8914-0D8CE59098A8}"/>
              </a:ext>
            </a:extLst>
          </p:cNvPr>
          <p:cNvCxnSpPr>
            <a:cxnSpLocks/>
            <a:stCxn id="24" idx="2"/>
            <a:endCxn id="5" idx="3"/>
          </p:cNvCxnSpPr>
          <p:nvPr/>
        </p:nvCxnSpPr>
        <p:spPr>
          <a:xfrm flipV="1">
            <a:off x="6806317" y="2623470"/>
            <a:ext cx="536719" cy="2483666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3ECB27B-3008-4AB3-9FEC-EED2820D234A}"/>
              </a:ext>
            </a:extLst>
          </p:cNvPr>
          <p:cNvSpPr txBox="1"/>
          <p:nvPr/>
        </p:nvSpPr>
        <p:spPr>
          <a:xfrm>
            <a:off x="7343036" y="347730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300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Дерево поиска в глубину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21FA8C9E-2502-49F9-8CAE-0E60F5401BBD}"/>
              </a:ext>
            </a:extLst>
          </p:cNvPr>
          <p:cNvSpPr txBox="1"/>
          <p:nvPr/>
        </p:nvSpPr>
        <p:spPr>
          <a:xfrm>
            <a:off x="1138334" y="2071734"/>
            <a:ext cx="1456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 </a:t>
            </a:r>
            <a:r>
              <a:rPr lang="ru-RU" dirty="0" err="1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70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xmlns="" id="{FAA5FE9D-A6E4-4B41-BBDE-4A1DED913E61}"/>
              </a:ext>
            </a:extLst>
          </p:cNvPr>
          <p:cNvSpPr txBox="1">
            <a:spLocks/>
          </p:cNvSpPr>
          <p:nvPr/>
        </p:nvSpPr>
        <p:spPr>
          <a:xfrm>
            <a:off x="1142028" y="2073114"/>
            <a:ext cx="5962084" cy="13558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Метки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4050411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0867EAB-3321-41B7-B01A-B299C16DB166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</p:spTree>
    <p:extLst>
      <p:ext uri="{BB962C8B-B14F-4D97-AF65-F5344CB8AC3E}">
        <p14:creationId xmlns:p14="http://schemas.microsoft.com/office/powerpoint/2010/main" val="35690738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C4656AC-2DC8-4EE0-970D-210065111AAE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2BA2F20-74B9-433D-B7D7-CD60DCEBEA9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</p:spTree>
    <p:extLst>
      <p:ext uri="{BB962C8B-B14F-4D97-AF65-F5344CB8AC3E}">
        <p14:creationId xmlns:p14="http://schemas.microsoft.com/office/powerpoint/2010/main" val="33044717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61FA38E-2EC0-4CB1-911B-CA8E19E23287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5A994A6-4464-4A4E-8647-7AA68E1A64C7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4695758-7197-48C8-AF85-591D3C840201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</p:spTree>
    <p:extLst>
      <p:ext uri="{BB962C8B-B14F-4D97-AF65-F5344CB8AC3E}">
        <p14:creationId xmlns:p14="http://schemas.microsoft.com/office/powerpoint/2010/main" val="32213999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88D7D0B-AAD3-4F68-BA57-A343DC24C939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193049-5A48-47EC-A31D-26EAAE7A4BB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5948681-A719-4675-A4E0-5696F9DECB18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C9196B7-F428-4BD5-9976-94AFE394C8B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</a:t>
            </a:r>
          </a:p>
        </p:txBody>
      </p:sp>
    </p:spTree>
    <p:extLst>
      <p:ext uri="{BB962C8B-B14F-4D97-AF65-F5344CB8AC3E}">
        <p14:creationId xmlns:p14="http://schemas.microsoft.com/office/powerpoint/2010/main" val="34615380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88D7D0B-AAD3-4F68-BA57-A343DC24C939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0193049-5A48-47EC-A31D-26EAAE7A4BBC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5948681-A719-4675-A4E0-5696F9DECB18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C9196B7-F428-4BD5-9976-94AFE394C8BF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</p:spTree>
    <p:extLst>
      <p:ext uri="{BB962C8B-B14F-4D97-AF65-F5344CB8AC3E}">
        <p14:creationId xmlns:p14="http://schemas.microsoft.com/office/powerpoint/2010/main" val="16955791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865D5E8-5067-419C-AB7E-CB735FBF717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84145B0-894C-4A82-837F-FA033A6EE3BE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D651B14E-D002-4BFD-97FC-7F923761CA79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403AECA-65FA-4DD8-8D43-4CAB0D305540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3C4646A-9240-42EE-83B3-9E470C912584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</a:t>
            </a:r>
          </a:p>
        </p:txBody>
      </p:sp>
    </p:spTree>
    <p:extLst>
      <p:ext uri="{BB962C8B-B14F-4D97-AF65-F5344CB8AC3E}">
        <p14:creationId xmlns:p14="http://schemas.microsoft.com/office/powerpoint/2010/main" val="42582121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505AE78-28D5-4F7B-9243-EAB285ED5EB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774BA0-B074-466F-A33A-538D445C3E7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7B7F76-013B-4323-A48B-54104AA3777A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972B43E-D7CB-45F1-A5B5-875299DC3BA2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E28D929-A939-467D-867B-2E1A661F4ADB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</p:spTree>
    <p:extLst>
      <p:ext uri="{BB962C8B-B14F-4D97-AF65-F5344CB8AC3E}">
        <p14:creationId xmlns:p14="http://schemas.microsoft.com/office/powerpoint/2010/main" val="29624061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32138ECD-85A8-4108-90CF-C13091826F44}"/>
              </a:ext>
            </a:extLst>
          </p:cNvPr>
          <p:cNvSpPr>
            <a:spLocks noChangeAspect="1"/>
          </p:cNvSpPr>
          <p:nvPr/>
        </p:nvSpPr>
        <p:spPr>
          <a:xfrm>
            <a:off x="8280288" y="239263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C19E05CE-EAC4-4684-8F08-FCFFA08A395F}"/>
              </a:ext>
            </a:extLst>
          </p:cNvPr>
          <p:cNvSpPr>
            <a:spLocks noChangeAspect="1"/>
          </p:cNvSpPr>
          <p:nvPr/>
        </p:nvSpPr>
        <p:spPr>
          <a:xfrm>
            <a:off x="6792168" y="239263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F930BD1E-7002-47C6-B4D2-DF119410C47E}"/>
              </a:ext>
            </a:extLst>
          </p:cNvPr>
          <p:cNvSpPr>
            <a:spLocks noChangeAspect="1"/>
          </p:cNvSpPr>
          <p:nvPr/>
        </p:nvSpPr>
        <p:spPr>
          <a:xfrm>
            <a:off x="7501688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451F4393-DD6B-46CD-91B6-CD0B77ED6D09}"/>
              </a:ext>
            </a:extLst>
          </p:cNvPr>
          <p:cNvSpPr>
            <a:spLocks noChangeAspect="1"/>
          </p:cNvSpPr>
          <p:nvPr/>
        </p:nvSpPr>
        <p:spPr>
          <a:xfrm>
            <a:off x="976840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563715F3-3455-4C1E-B529-85FE26974F68}"/>
              </a:ext>
            </a:extLst>
          </p:cNvPr>
          <p:cNvSpPr/>
          <p:nvPr/>
        </p:nvSpPr>
        <p:spPr>
          <a:xfrm>
            <a:off x="8280288" y="448945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A273737-9B66-42AF-91B3-C7A2CD36FF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314543" y="2915014"/>
            <a:ext cx="27677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3E723E7-1A33-446B-8C4B-CCECBBDA8E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8024063" y="2915014"/>
            <a:ext cx="345850" cy="62122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0C9B85F-76A3-47B0-BA65-19B474A17E2A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6561436" y="3968984"/>
            <a:ext cx="32035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14665BD6-5EC7-4F4C-88F9-771407BD0F5F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8024063" y="3968984"/>
            <a:ext cx="345850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0DC805B4-631B-45ED-A19C-B46400B42F65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8892288" y="4795459"/>
            <a:ext cx="87612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FB3384BA-9809-4C33-BDFF-9A7835F63094}"/>
              </a:ext>
            </a:extLst>
          </p:cNvPr>
          <p:cNvCxnSpPr>
            <a:cxnSpLocks/>
            <a:stCxn id="9" idx="7"/>
            <a:endCxn id="21" idx="3"/>
          </p:cNvCxnSpPr>
          <p:nvPr/>
        </p:nvCxnSpPr>
        <p:spPr>
          <a:xfrm flipV="1">
            <a:off x="8802663" y="3968984"/>
            <a:ext cx="251277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911C3A7F-09D2-40C9-AC60-84D574DD04D9}"/>
              </a:ext>
            </a:extLst>
          </p:cNvPr>
          <p:cNvCxnSpPr>
            <a:cxnSpLocks/>
            <a:stCxn id="6" idx="3"/>
            <a:endCxn id="17" idx="7"/>
          </p:cNvCxnSpPr>
          <p:nvPr/>
        </p:nvCxnSpPr>
        <p:spPr>
          <a:xfrm flipH="1">
            <a:off x="6561436" y="2915014"/>
            <a:ext cx="320357" cy="62122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36343B59-1392-4191-8443-1305C4324B6B}"/>
              </a:ext>
            </a:extLst>
          </p:cNvPr>
          <p:cNvSpPr>
            <a:spLocks noChangeAspect="1"/>
          </p:cNvSpPr>
          <p:nvPr/>
        </p:nvSpPr>
        <p:spPr>
          <a:xfrm>
            <a:off x="6039061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xmlns="" id="{DB7BB243-CBF2-4878-BDFB-EEF101DED39F}"/>
              </a:ext>
            </a:extLst>
          </p:cNvPr>
          <p:cNvSpPr>
            <a:spLocks noChangeAspect="1"/>
          </p:cNvSpPr>
          <p:nvPr/>
        </p:nvSpPr>
        <p:spPr>
          <a:xfrm>
            <a:off x="530404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380C7E60-34C1-44FA-805C-7141D5C7781D}"/>
              </a:ext>
            </a:extLst>
          </p:cNvPr>
          <p:cNvSpPr>
            <a:spLocks noChangeAspect="1"/>
          </p:cNvSpPr>
          <p:nvPr/>
        </p:nvSpPr>
        <p:spPr>
          <a:xfrm>
            <a:off x="6792168" y="448945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xmlns="" id="{3928BB04-149B-40DF-AF12-FAF8CF7485B4}"/>
              </a:ext>
            </a:extLst>
          </p:cNvPr>
          <p:cNvSpPr>
            <a:spLocks noChangeAspect="1"/>
          </p:cNvSpPr>
          <p:nvPr/>
        </p:nvSpPr>
        <p:spPr>
          <a:xfrm>
            <a:off x="4576433" y="3446609"/>
            <a:ext cx="612000" cy="612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1056B291-137D-4484-A103-D27051F20D49}"/>
              </a:ext>
            </a:extLst>
          </p:cNvPr>
          <p:cNvSpPr>
            <a:spLocks noChangeAspect="1"/>
          </p:cNvSpPr>
          <p:nvPr/>
        </p:nvSpPr>
        <p:spPr>
          <a:xfrm>
            <a:off x="8964315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xmlns="" id="{EBDCEC7D-0301-4C6D-A9A2-E0832C41ECE0}"/>
              </a:ext>
            </a:extLst>
          </p:cNvPr>
          <p:cNvSpPr>
            <a:spLocks noChangeAspect="1"/>
          </p:cNvSpPr>
          <p:nvPr/>
        </p:nvSpPr>
        <p:spPr>
          <a:xfrm>
            <a:off x="10426943" y="3446609"/>
            <a:ext cx="612000" cy="61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spc="-1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spc="-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xmlns="" id="{1A729147-49FF-4D1D-8977-22D24BCF3234}"/>
              </a:ext>
            </a:extLst>
          </p:cNvPr>
          <p:cNvCxnSpPr>
            <a:cxnSpLocks/>
            <a:stCxn id="8" idx="7"/>
            <a:endCxn id="22" idx="3"/>
          </p:cNvCxnSpPr>
          <p:nvPr/>
        </p:nvCxnSpPr>
        <p:spPr>
          <a:xfrm flipV="1">
            <a:off x="10290783" y="3968984"/>
            <a:ext cx="225785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xmlns="" id="{4F8B0A06-B455-435A-878A-DCF887BAEB41}"/>
              </a:ext>
            </a:extLst>
          </p:cNvPr>
          <p:cNvCxnSpPr>
            <a:cxnSpLocks/>
            <a:stCxn id="8" idx="1"/>
            <a:endCxn id="21" idx="5"/>
          </p:cNvCxnSpPr>
          <p:nvPr/>
        </p:nvCxnSpPr>
        <p:spPr>
          <a:xfrm flipH="1" flipV="1">
            <a:off x="9486690" y="3968984"/>
            <a:ext cx="371343" cy="610100"/>
          </a:xfrm>
          <a:prstGeom prst="straightConnector1">
            <a:avLst/>
          </a:prstGeom>
          <a:ln w="25400">
            <a:solidFill>
              <a:schemeClr val="tx1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xmlns="" id="{CFE5B100-D846-4CE1-8FD2-4BF869F9CECB}"/>
              </a:ext>
            </a:extLst>
          </p:cNvPr>
          <p:cNvCxnSpPr>
            <a:cxnSpLocks/>
            <a:stCxn id="19" idx="2"/>
            <a:endCxn id="18" idx="6"/>
          </p:cNvCxnSpPr>
          <p:nvPr/>
        </p:nvCxnSpPr>
        <p:spPr>
          <a:xfrm flipH="1">
            <a:off x="5916048" y="4795459"/>
            <a:ext cx="876120" cy="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xmlns="" id="{0B0E9048-1FA1-476C-B5EE-864F0F0A1B4D}"/>
              </a:ext>
            </a:extLst>
          </p:cNvPr>
          <p:cNvCxnSpPr>
            <a:cxnSpLocks/>
            <a:stCxn id="17" idx="3"/>
            <a:endCxn id="18" idx="7"/>
          </p:cNvCxnSpPr>
          <p:nvPr/>
        </p:nvCxnSpPr>
        <p:spPr>
          <a:xfrm flipH="1">
            <a:off x="5826423" y="3968984"/>
            <a:ext cx="302263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41694356-5AA9-4E0C-BE4F-740077341D2C}"/>
              </a:ext>
            </a:extLst>
          </p:cNvPr>
          <p:cNvCxnSpPr>
            <a:cxnSpLocks/>
            <a:stCxn id="20" idx="5"/>
            <a:endCxn id="18" idx="1"/>
          </p:cNvCxnSpPr>
          <p:nvPr/>
        </p:nvCxnSpPr>
        <p:spPr>
          <a:xfrm>
            <a:off x="5098808" y="3968984"/>
            <a:ext cx="294865" cy="610100"/>
          </a:xfrm>
          <a:prstGeom prst="straightConnector1">
            <a:avLst/>
          </a:prstGeom>
          <a:ln w="38100">
            <a:solidFill>
              <a:srgbClr val="FF5555"/>
            </a:solidFill>
            <a:headEnd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505AE78-28D5-4F7B-9243-EAB285ED5EB3}"/>
              </a:ext>
            </a:extLst>
          </p:cNvPr>
          <p:cNvSpPr txBox="1"/>
          <p:nvPr/>
        </p:nvSpPr>
        <p:spPr>
          <a:xfrm>
            <a:off x="6396147" y="1941772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[1;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774BA0-B074-466F-A33A-538D445C3E74}"/>
              </a:ext>
            </a:extLst>
          </p:cNvPr>
          <p:cNvSpPr txBox="1"/>
          <p:nvPr/>
        </p:nvSpPr>
        <p:spPr>
          <a:xfrm>
            <a:off x="5573765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[2;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7B7F76-013B-4323-A48B-54104AA3777A}"/>
              </a:ext>
            </a:extLst>
          </p:cNvPr>
          <p:cNvSpPr txBox="1"/>
          <p:nvPr/>
        </p:nvSpPr>
        <p:spPr>
          <a:xfrm>
            <a:off x="5027332" y="5105903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[3; 8]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972B43E-D7CB-45F1-A5B5-875299DC3BA2}"/>
              </a:ext>
            </a:extLst>
          </p:cNvPr>
          <p:cNvSpPr txBox="1"/>
          <p:nvPr/>
        </p:nvSpPr>
        <p:spPr>
          <a:xfrm>
            <a:off x="4040416" y="300463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[4;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E28D929-A939-467D-867B-2E1A661F4ADB}"/>
              </a:ext>
            </a:extLst>
          </p:cNvPr>
          <p:cNvSpPr txBox="1"/>
          <p:nvPr/>
        </p:nvSpPr>
        <p:spPr>
          <a:xfrm>
            <a:off x="6506406" y="5099559"/>
            <a:ext cx="1016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400" dirty="0"/>
              <a:t>[6; 7]</a:t>
            </a:r>
          </a:p>
        </p:txBody>
      </p:sp>
    </p:spTree>
    <p:extLst>
      <p:ext uri="{BB962C8B-B14F-4D97-AF65-F5344CB8AC3E}">
        <p14:creationId xmlns:p14="http://schemas.microsoft.com/office/powerpoint/2010/main" val="1065628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13284</TotalTime>
  <Words>4122</Words>
  <Application>Microsoft Office PowerPoint</Application>
  <PresentationFormat>Произвольный</PresentationFormat>
  <Paragraphs>1729</Paragraphs>
  <Slides>137</Slides>
  <Notes>109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137</vt:i4>
      </vt:variant>
    </vt:vector>
  </HeadingPairs>
  <TitlesOfParts>
    <vt:vector size="141" baseType="lpstr"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Дмитрий Михайлов</cp:lastModifiedBy>
  <cp:revision>346</cp:revision>
  <dcterms:created xsi:type="dcterms:W3CDTF">2016-01-11T07:19:05Z</dcterms:created>
  <dcterms:modified xsi:type="dcterms:W3CDTF">2024-03-03T14:35:53Z</dcterms:modified>
</cp:coreProperties>
</file>