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75"/>
  </p:notesMasterIdLst>
  <p:sldIdLst>
    <p:sldId id="662" r:id="rId5"/>
    <p:sldId id="663" r:id="rId6"/>
    <p:sldId id="664" r:id="rId7"/>
    <p:sldId id="760" r:id="rId8"/>
    <p:sldId id="761" r:id="rId9"/>
    <p:sldId id="762" r:id="rId10"/>
    <p:sldId id="764" r:id="rId11"/>
    <p:sldId id="763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4" r:id="rId20"/>
    <p:sldId id="773" r:id="rId21"/>
    <p:sldId id="775" r:id="rId22"/>
    <p:sldId id="772" r:id="rId23"/>
    <p:sldId id="776" r:id="rId24"/>
    <p:sldId id="777" r:id="rId25"/>
    <p:sldId id="778" r:id="rId26"/>
    <p:sldId id="779" r:id="rId27"/>
    <p:sldId id="780" r:id="rId28"/>
    <p:sldId id="781" r:id="rId29"/>
    <p:sldId id="782" r:id="rId30"/>
    <p:sldId id="783" r:id="rId31"/>
    <p:sldId id="784" r:id="rId32"/>
    <p:sldId id="785" r:id="rId33"/>
    <p:sldId id="786" r:id="rId34"/>
    <p:sldId id="787" r:id="rId35"/>
    <p:sldId id="788" r:id="rId36"/>
    <p:sldId id="789" r:id="rId37"/>
    <p:sldId id="700" r:id="rId38"/>
    <p:sldId id="701" r:id="rId39"/>
    <p:sldId id="790" r:id="rId40"/>
    <p:sldId id="703" r:id="rId41"/>
    <p:sldId id="791" r:id="rId42"/>
    <p:sldId id="792" r:id="rId43"/>
    <p:sldId id="793" r:id="rId44"/>
    <p:sldId id="794" r:id="rId45"/>
    <p:sldId id="795" r:id="rId46"/>
    <p:sldId id="797" r:id="rId47"/>
    <p:sldId id="796" r:id="rId48"/>
    <p:sldId id="798" r:id="rId49"/>
    <p:sldId id="705" r:id="rId50"/>
    <p:sldId id="800" r:id="rId51"/>
    <p:sldId id="801" r:id="rId52"/>
    <p:sldId id="802" r:id="rId53"/>
    <p:sldId id="803" r:id="rId54"/>
    <p:sldId id="807" r:id="rId55"/>
    <p:sldId id="808" r:id="rId56"/>
    <p:sldId id="809" r:id="rId57"/>
    <p:sldId id="810" r:id="rId58"/>
    <p:sldId id="811" r:id="rId59"/>
    <p:sldId id="806" r:id="rId60"/>
    <p:sldId id="813" r:id="rId61"/>
    <p:sldId id="812" r:id="rId62"/>
    <p:sldId id="814" r:id="rId63"/>
    <p:sldId id="815" r:id="rId64"/>
    <p:sldId id="816" r:id="rId65"/>
    <p:sldId id="817" r:id="rId66"/>
    <p:sldId id="818" r:id="rId67"/>
    <p:sldId id="819" r:id="rId68"/>
    <p:sldId id="820" r:id="rId69"/>
    <p:sldId id="821" r:id="rId70"/>
    <p:sldId id="822" r:id="rId71"/>
    <p:sldId id="823" r:id="rId72"/>
    <p:sldId id="824" r:id="rId73"/>
    <p:sldId id="799" r:id="rId74"/>
  </p:sldIdLst>
  <p:sldSz cx="12192000" cy="6858000"/>
  <p:notesSz cx="6858000" cy="9144000"/>
  <p:custDataLst>
    <p:tags r:id="rId7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3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1183" autoAdjust="0"/>
  </p:normalViewPr>
  <p:slideViewPr>
    <p:cSldViewPr>
      <p:cViewPr varScale="1">
        <p:scale>
          <a:sx n="58" d="100"/>
          <a:sy n="58" d="100"/>
        </p:scale>
        <p:origin x="77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9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1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Имеется в виду поворот на меньший из двух углов поворотов.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5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9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9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5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7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5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9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Алгоритмы решения геометрических задач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Пересечение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отрезки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Пересекаются ли они?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954107"/>
              </a:xfrm>
              <a:prstGeom prst="rect">
                <a:avLst/>
              </a:prstGeom>
              <a:blipFill>
                <a:blip r:embed="rId2"/>
                <a:stretch>
                  <a:fillRect l="-237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8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14208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Длина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17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вектор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Его длина в метрике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находится по теореме Пифагора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175869"/>
              </a:xfrm>
              <a:prstGeom prst="rect">
                <a:avLst/>
              </a:prstGeom>
              <a:blipFill>
                <a:blip r:embed="rId3"/>
                <a:stretch>
                  <a:fillRect l="-2376" t="-1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7616" y="3058408"/>
            <a:ext cx="1677280" cy="1893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4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2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два вектора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Скалярным произведением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число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200813"/>
              </a:xfrm>
              <a:prstGeom prst="rect">
                <a:avLst/>
              </a:prstGeom>
              <a:blipFill>
                <a:blip r:embed="rId3"/>
                <a:stretch>
                  <a:fillRect l="-2376" t="-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7616" y="3058408"/>
            <a:ext cx="1677280" cy="1893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608160" y="4892683"/>
            <a:ext cx="1944224" cy="844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4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Угол между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70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𝜑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угол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между векторами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𝜑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𝜑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702552"/>
              </a:xfrm>
              <a:prstGeom prst="rect">
                <a:avLst/>
              </a:prstGeom>
              <a:blipFill>
                <a:blip r:embed="rId3"/>
                <a:stretch>
                  <a:fillRect l="-2376" t="-1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7616" y="3058408"/>
            <a:ext cx="1677280" cy="1893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608160" y="4892683"/>
            <a:ext cx="1944224" cy="844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3" y="2068361"/>
                <a:ext cx="9926411" cy="261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два вектора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ru-RU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Векторным произведением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вектор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2068361"/>
                <a:ext cx="9926411" cy="2614818"/>
              </a:xfrm>
              <a:prstGeom prst="rect">
                <a:avLst/>
              </a:prstGeom>
              <a:blipFill>
                <a:blip r:embed="rId3"/>
                <a:stretch>
                  <a:fillRect l="-1290" t="-2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60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Векторное произведение перпендикулярно обоим векторам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blipFill>
                <a:blip r:embed="rId3"/>
                <a:stretch>
                  <a:fillRect l="-2376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680176" y="4365104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741632" y="4071792"/>
            <a:ext cx="1090668" cy="303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52176" y="4401104"/>
            <a:ext cx="1656192" cy="267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1FA732-68D9-4103-BBA8-4508E26F98C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16176" y="2492896"/>
            <a:ext cx="25456" cy="18722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4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4" y="2068361"/>
            <a:ext cx="4957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Модуль векторного произведения равен площади параллелограмма построенного на этих векторах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680176" y="4365104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741632" y="4071792"/>
            <a:ext cx="1090668" cy="303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52176" y="4401104"/>
            <a:ext cx="1656192" cy="267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1FA732-68D9-4103-BBA8-4508E26F98C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16176" y="2492896"/>
            <a:ext cx="25456" cy="18722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ABDE092-1B5E-4219-A91A-BECE1641E7A1}"/>
              </a:ext>
            </a:extLst>
          </p:cNvPr>
          <p:cNvCxnSpPr>
            <a:cxnSpLocks/>
          </p:cNvCxnSpPr>
          <p:nvPr/>
        </p:nvCxnSpPr>
        <p:spPr>
          <a:xfrm>
            <a:off x="8832300" y="4079248"/>
            <a:ext cx="1656192" cy="2678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5ED96CD-128D-4E12-BA32-9F775F334B02}"/>
              </a:ext>
            </a:extLst>
          </p:cNvPr>
          <p:cNvCxnSpPr>
            <a:cxnSpLocks/>
          </p:cNvCxnSpPr>
          <p:nvPr/>
        </p:nvCxnSpPr>
        <p:spPr>
          <a:xfrm flipV="1">
            <a:off x="9408368" y="4365104"/>
            <a:ext cx="1090668" cy="3038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5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 на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3" y="2068361"/>
                <a:ext cx="9926411" cy="2544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два вектора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плоскости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ru-RU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2068361"/>
                <a:ext cx="9926411" cy="2544351"/>
              </a:xfrm>
              <a:prstGeom prst="rect">
                <a:avLst/>
              </a:prstGeom>
              <a:blipFill>
                <a:blip r:embed="rId3"/>
                <a:stretch>
                  <a:fillRect l="-1290" t="-2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0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находится по часовой стрелке от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blipFill>
                <a:blip r:embed="rId3"/>
                <a:stretch>
                  <a:fillRect l="-2376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680176" y="4365104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741632" y="4071792"/>
            <a:ext cx="1090668" cy="303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52176" y="4401104"/>
            <a:ext cx="1656192" cy="267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1FA732-68D9-4103-BBA8-4508E26F98C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16176" y="2996952"/>
            <a:ext cx="0" cy="1368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93218-0DA5-474B-B0B6-E4E8CB8DF451}"/>
                  </a:ext>
                </a:extLst>
              </p:cNvPr>
              <p:cNvSpPr txBox="1"/>
              <p:nvPr/>
            </p:nvSpPr>
            <p:spPr>
              <a:xfrm>
                <a:off x="8286966" y="4658269"/>
                <a:ext cx="6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93218-0DA5-474B-B0B6-E4E8CB8DF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966" y="4658269"/>
                <a:ext cx="695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4AFC4-CF5A-44D9-A744-8755A994876D}"/>
                  </a:ext>
                </a:extLst>
              </p:cNvPr>
              <p:cNvSpPr txBox="1"/>
              <p:nvPr/>
            </p:nvSpPr>
            <p:spPr>
              <a:xfrm>
                <a:off x="7939266" y="3603546"/>
                <a:ext cx="6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4AFC4-CF5A-44D9-A744-8755A994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66" y="3603546"/>
                <a:ext cx="695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Отрезки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Векторное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находится против часовой стрелки от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1815882"/>
              </a:xfrm>
              <a:prstGeom prst="rect">
                <a:avLst/>
              </a:prstGeom>
              <a:blipFill>
                <a:blip r:embed="rId3"/>
                <a:stretch>
                  <a:fillRect l="-2376" t="-3356" r="-22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680176" y="4365104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741632" y="4071792"/>
            <a:ext cx="1090668" cy="303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52176" y="4401104"/>
            <a:ext cx="1656192" cy="267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1FA732-68D9-4103-BBA8-4508E26F98C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716176" y="4437104"/>
            <a:ext cx="25456" cy="1008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93218-0DA5-474B-B0B6-E4E8CB8DF451}"/>
                  </a:ext>
                </a:extLst>
              </p:cNvPr>
              <p:cNvSpPr txBox="1"/>
              <p:nvPr/>
            </p:nvSpPr>
            <p:spPr>
              <a:xfrm>
                <a:off x="7802594" y="3682500"/>
                <a:ext cx="6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93218-0DA5-474B-B0B6-E4E8CB8DF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594" y="3682500"/>
                <a:ext cx="695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4AFC4-CF5A-44D9-A744-8755A994876D}"/>
                  </a:ext>
                </a:extLst>
              </p:cNvPr>
              <p:cNvSpPr txBox="1"/>
              <p:nvPr/>
            </p:nvSpPr>
            <p:spPr>
              <a:xfrm>
                <a:off x="8136900" y="4535032"/>
                <a:ext cx="6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4AFC4-CF5A-44D9-A744-8755A994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0" y="4535032"/>
                <a:ext cx="695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87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два вектора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плоскости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ru-RU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&gt;0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находится по часовой стрелке от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&lt;0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находится против часовой стрелки от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539430"/>
              </a:xfrm>
              <a:prstGeom prst="rect">
                <a:avLst/>
              </a:prstGeom>
              <a:blipFill>
                <a:blip r:embed="rId3"/>
                <a:stretch>
                  <a:fillRect l="-2376" t="-1721" r="-147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7616" y="3058408"/>
            <a:ext cx="1677280" cy="1893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608160" y="4892683"/>
            <a:ext cx="1944224" cy="844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8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Дана ломаная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составленная из двух отрезков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Идя по ней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 какую сторону мы поворачиваем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налево или направо?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677656"/>
              </a:xfrm>
              <a:prstGeom prst="rect">
                <a:avLst/>
              </a:prstGeom>
              <a:blipFill>
                <a:blip r:embed="rId2"/>
                <a:stretch>
                  <a:fillRect l="-2376" t="-2273" r="-905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18458-612F-4B40-B512-0E73FDDCCBF7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18458-612F-4B40-B512-0E73FDDC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/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8BBAC1-E43B-4B19-A6E8-4A3AE63A329D}"/>
                  </a:ext>
                </a:extLst>
              </p:cNvPr>
              <p:cNvSpPr txBox="1"/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8BBAC1-E43B-4B19-A6E8-4A3AE63A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88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blipFill>
                <a:blip r:embed="rId2"/>
                <a:stretch>
                  <a:fillRect l="-2376" t="-2710" r="-3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/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C8D04E4-CD61-4823-86FF-8BDAB9D9601F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7572160" y="2691410"/>
            <a:ext cx="270040" cy="2249758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/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8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96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находится по часовой стрелке от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960380"/>
              </a:xfrm>
              <a:prstGeom prst="rect">
                <a:avLst/>
              </a:prstGeom>
              <a:blipFill>
                <a:blip r:embed="rId2"/>
                <a:stretch>
                  <a:fillRect l="-2376" t="-1538" b="-3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/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C8D04E4-CD61-4823-86FF-8BDAB9D9601F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7572160" y="2691410"/>
            <a:ext cx="270040" cy="2249758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/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8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идя по ломанной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поворачиваем налево.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108543"/>
              </a:xfrm>
              <a:prstGeom prst="rect">
                <a:avLst/>
              </a:prstGeom>
              <a:blipFill>
                <a:blip r:embed="rId2"/>
                <a:stretch>
                  <a:fillRect l="-2376" t="-1961" r="-350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/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C8D04E4-CD61-4823-86FF-8BDAB9D9601F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7572160" y="2691410"/>
            <a:ext cx="270040" cy="2249758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/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0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Куда поворачиваем,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blipFill>
                <a:blip r:embed="rId2"/>
                <a:stretch>
                  <a:fillRect l="-2376" t="-2710" r="-3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/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69978F-67D7-4E86-B9D1-AFE904B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52" y="3568609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C8D04E4-CD61-4823-86FF-8BDAB9D9601F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7572160" y="2691410"/>
            <a:ext cx="270040" cy="2249758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/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9DF20-8B31-4CBD-8420-CC4C9CC4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407309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EA7AED-86B5-4DA9-999D-D758455C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54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Пересечение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отрезки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Пересекаются ли они?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954107"/>
              </a:xfrm>
              <a:prstGeom prst="rect">
                <a:avLst/>
              </a:prstGeom>
              <a:blipFill>
                <a:blip r:embed="rId2"/>
                <a:stretch>
                  <a:fillRect l="-237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Bounding box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4" y="2068361"/>
            <a:ext cx="5389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Ограничивающим прямоугольником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геометрической фигуры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будем называть наименьший из прямоугольников со сторонами, параллельными осям координат, которые содержат данную фигуру.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93C7915-07A5-4AAB-9B62-2DAA5109966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778288" y="2725414"/>
            <a:ext cx="0" cy="198201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1962C58-737F-449B-B470-CB6B5EE990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778288" y="4707425"/>
            <a:ext cx="1134136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0F975E8-301B-46F1-B72E-1F1B2E425A9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002424" y="2635415"/>
            <a:ext cx="0" cy="198201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FD3C4-58BA-4443-9A90-353027C852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868288" y="2635414"/>
            <a:ext cx="1134135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78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Bounding box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3" y="2068361"/>
                <a:ext cx="567761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отрезка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ограничивающим прямоугольником будет прямоугольник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левым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нижним углом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правым верхним углом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ax</m:t>
                        </m:r>
                      </m:fName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ax</m:t>
                        </m:r>
                      </m:fName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2068361"/>
                <a:ext cx="5677611" cy="4401205"/>
              </a:xfrm>
              <a:prstGeom prst="rect">
                <a:avLst/>
              </a:prstGeom>
              <a:blipFill>
                <a:blip r:embed="rId2"/>
                <a:stretch>
                  <a:fillRect l="-2256" t="-1385" r="-1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93C7915-07A5-4AAB-9B62-2DAA5109966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778288" y="2725414"/>
            <a:ext cx="0" cy="198201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1962C58-737F-449B-B470-CB6B5EE990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778288" y="4707425"/>
            <a:ext cx="1134136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0F975E8-301B-46F1-B72E-1F1B2E425A9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002424" y="2635415"/>
            <a:ext cx="0" cy="198201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FD3C4-58BA-4443-9A90-353027C852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868288" y="2635414"/>
            <a:ext cx="1134135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Две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Заданы две точки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s-E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 </m:t>
                      </m:r>
                      <m:d>
                        <m:dPr>
                          <m:ctrlPr>
                            <a:rPr lang="es-E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s-E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s-E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d>
                        <m:dPr>
                          <m:ctrlPr>
                            <a:rPr lang="es-E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F53499D8-0193-4DFF-9B98-1B10CC120F90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293056A-7143-4C7B-989F-CAF8CCE2B2C6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Прямоугольники пересекаются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3" y="2068361"/>
                <a:ext cx="567761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Условие пересечения двух прямоугольников: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имеют общие точки тогда   и только тогда, когда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∧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∧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∧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2068361"/>
                <a:ext cx="5677611" cy="3108543"/>
              </a:xfrm>
              <a:prstGeom prst="rect">
                <a:avLst/>
              </a:prstGeom>
              <a:blipFill>
                <a:blip r:embed="rId2"/>
                <a:stretch>
                  <a:fillRect l="-2256" t="-1961" r="-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93C7915-07A5-4AAB-9B62-2DAA5109966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778288" y="2725414"/>
            <a:ext cx="0" cy="198201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1962C58-737F-449B-B470-CB6B5EE990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778288" y="4707425"/>
            <a:ext cx="1134136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0F975E8-301B-46F1-B72E-1F1B2E425A9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002424" y="2635415"/>
            <a:ext cx="0" cy="198201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FD3C4-58BA-4443-9A90-353027C852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868288" y="2635414"/>
            <a:ext cx="1134135" cy="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7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Пересечение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прямоугольники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пересекаются, то отрезки не пересекаются.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прямоугольники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пересекаются, то отрезки могут пересечься, а могут не пересечься.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108543"/>
              </a:xfrm>
              <a:prstGeom prst="rect">
                <a:avLst/>
              </a:prstGeom>
              <a:blipFill>
                <a:blip r:embed="rId2"/>
                <a:stretch>
                  <a:fillRect l="-2376" t="-1961" r="-214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32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Пересечение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лежат по разные стороны от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имеют различную ориентацию относительно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blipFill>
                <a:blip r:embed="rId2"/>
                <a:stretch>
                  <a:fillRect l="-2376" t="-2710" r="-113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3D81643-4C70-40B7-82AA-D81A6C595B9F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7626160" y="2699054"/>
            <a:ext cx="1088488" cy="2242114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0A8B326-E476-4506-A2DA-E2CC6F572836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716160" y="4707425"/>
            <a:ext cx="2196264" cy="323743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5A3F5-752C-46F4-A0A8-2E4C3F2728CA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5A3F5-752C-46F4-A0A8-2E4C3F27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BC9186-56E2-493E-A947-464F62347C17}"/>
                  </a:ext>
                </a:extLst>
              </p:cNvPr>
              <p:cNvSpPr txBox="1"/>
              <p:nvPr/>
            </p:nvSpPr>
            <p:spPr>
              <a:xfrm>
                <a:off x="9476892" y="2627372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BC9186-56E2-493E-A947-464F6234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892" y="2627372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F247EC-D014-46F8-A232-A3A077549D91}"/>
                  </a:ext>
                </a:extLst>
              </p:cNvPr>
              <p:cNvSpPr txBox="1"/>
              <p:nvPr/>
            </p:nvSpPr>
            <p:spPr>
              <a:xfrm>
                <a:off x="8199284" y="2213927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F247EC-D014-46F8-A232-A3A07754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84" y="2213927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E4A54-9F08-4DCD-98C0-40C43A5E749C}"/>
                  </a:ext>
                </a:extLst>
              </p:cNvPr>
              <p:cNvSpPr txBox="1"/>
              <p:nvPr/>
            </p:nvSpPr>
            <p:spPr>
              <a:xfrm>
                <a:off x="10092424" y="4653684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E4A54-9F08-4DCD-98C0-40C43A5E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424" y="4653684"/>
                <a:ext cx="6717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85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Пересечение отрезков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4" y="2068361"/>
            <a:ext cx="5389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Важно!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Условие  отрезок пересекает прямую  надо проверять для обоих отрезков.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8778288" y="370053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689800" y="3854175"/>
            <a:ext cx="1114848" cy="1113353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77B50FA-D8BC-4838-995C-56475588541A}"/>
              </a:ext>
            </a:extLst>
          </p:cNvPr>
          <p:cNvSpPr/>
          <p:nvPr/>
        </p:nvSpPr>
        <p:spPr>
          <a:xfrm>
            <a:off x="8688288" y="2545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EAF19E-712A-499A-B07C-76552789C3FB}"/>
              </a:ext>
            </a:extLst>
          </p:cNvPr>
          <p:cNvSpPr/>
          <p:nvPr/>
        </p:nvSpPr>
        <p:spPr>
          <a:xfrm>
            <a:off x="9912424" y="461742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D895C0-1A76-4EC8-859A-38637A262091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8841928" y="2699054"/>
            <a:ext cx="1096856" cy="194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3D81643-4C70-40B7-82AA-D81A6C595B9F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7626160" y="2699054"/>
            <a:ext cx="1088488" cy="2242114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0A8B326-E476-4506-A2DA-E2CC6F572836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716160" y="4707425"/>
            <a:ext cx="2196264" cy="323743"/>
          </a:xfrm>
          <a:prstGeom prst="straightConnector1">
            <a:avLst/>
          </a:prstGeom>
          <a:ln w="19050">
            <a:solidFill>
              <a:srgbClr val="3D4ED7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5A3F5-752C-46F4-A0A8-2E4C3F2728CA}"/>
                  </a:ext>
                </a:extLst>
              </p:cNvPr>
              <p:cNvSpPr txBox="1"/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5A3F5-752C-46F4-A0A8-2E4C3F27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64" y="4797425"/>
                <a:ext cx="6717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BC9186-56E2-493E-A947-464F62347C17}"/>
                  </a:ext>
                </a:extLst>
              </p:cNvPr>
              <p:cNvSpPr txBox="1"/>
              <p:nvPr/>
            </p:nvSpPr>
            <p:spPr>
              <a:xfrm>
                <a:off x="8962839" y="3661098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BC9186-56E2-493E-A947-464F6234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39" y="3661098"/>
                <a:ext cx="6717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F247EC-D014-46F8-A232-A3A077549D91}"/>
                  </a:ext>
                </a:extLst>
              </p:cNvPr>
              <p:cNvSpPr txBox="1"/>
              <p:nvPr/>
            </p:nvSpPr>
            <p:spPr>
              <a:xfrm>
                <a:off x="8199284" y="2213927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F247EC-D014-46F8-A232-A3A07754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84" y="2213927"/>
                <a:ext cx="6717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E4A54-9F08-4DCD-98C0-40C43A5E749C}"/>
                  </a:ext>
                </a:extLst>
              </p:cNvPr>
              <p:cNvSpPr txBox="1"/>
              <p:nvPr/>
            </p:nvSpPr>
            <p:spPr>
              <a:xfrm>
                <a:off x="10092424" y="4653684"/>
                <a:ext cx="6717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E4A54-9F08-4DCD-98C0-40C43A5E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424" y="4653684"/>
                <a:ext cx="6717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23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8850568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Метод «движущейся прямой»</a:t>
            </a:r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.</a:t>
            </a:r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Sweeping line method</a:t>
            </a:r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1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ли среди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отрезков пересекающиеся?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blipFill>
                <a:blip r:embed="rId2"/>
                <a:stretch>
                  <a:fillRect l="-258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72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Будем считать, что среди рассматриваемых отрезков нет вертикальных и что никакие три отрезка не походят через одну и ту же точку. 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Движущаяся вертикальная прямая в любой момент времени пересекает каждый из отрезков максимум в одной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3635068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Наличие пересекающихся отрезков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8017618" y="41924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1499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5"/>
            <a:endCxn id="19" idx="1"/>
          </p:cNvCxnSpPr>
          <p:nvPr/>
        </p:nvCxnSpPr>
        <p:spPr>
          <a:xfrm>
            <a:off x="6897712" y="3303624"/>
            <a:ext cx="1146266" cy="9151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10125970" y="371933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8962294" y="439759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9115934" y="3872975"/>
            <a:ext cx="1036396" cy="550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10030986" y="45406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8933986" y="3131488"/>
            <a:ext cx="1123360" cy="14354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BF157FF5-FE77-40C6-9893-8BA217DF6DB1}"/>
              </a:ext>
            </a:extLst>
          </p:cNvPr>
          <p:cNvSpPr/>
          <p:nvPr/>
        </p:nvSpPr>
        <p:spPr>
          <a:xfrm>
            <a:off x="7477332" y="318971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E68FB4-8C60-4CB7-8BA4-7351DA2E143B}"/>
              </a:ext>
            </a:extLst>
          </p:cNvPr>
          <p:cNvSpPr/>
          <p:nvPr/>
        </p:nvSpPr>
        <p:spPr>
          <a:xfrm>
            <a:off x="8251428" y="254122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D7F5676-E298-43D7-9A1F-78B32ADDEA0D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630972" y="2694868"/>
            <a:ext cx="646816" cy="5212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Движущаяся вертикальная прямая в любой момент времени пересекает каждый из отрезков максимум в одной точке.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489AA4-ED9D-4E91-B194-2EBBF4142CDA}"/>
              </a:ext>
            </a:extLst>
          </p:cNvPr>
          <p:cNvCxnSpPr>
            <a:cxnSpLocks/>
          </p:cNvCxnSpPr>
          <p:nvPr/>
        </p:nvCxnSpPr>
        <p:spPr>
          <a:xfrm>
            <a:off x="6844372" y="2060575"/>
            <a:ext cx="0" cy="3665689"/>
          </a:xfrm>
          <a:prstGeom prst="straightConnector1">
            <a:avLst/>
          </a:prstGeom>
          <a:ln w="19050">
            <a:solidFill>
              <a:srgbClr val="FF555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3437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Наличие пересекающихся отрезков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8357545" y="438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1499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5"/>
            <a:endCxn id="19" idx="1"/>
          </p:cNvCxnSpPr>
          <p:nvPr/>
        </p:nvCxnSpPr>
        <p:spPr>
          <a:xfrm>
            <a:off x="6897712" y="3303624"/>
            <a:ext cx="1486193" cy="11097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10125970" y="371933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7799179" y="519511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7952819" y="3872975"/>
            <a:ext cx="2199511" cy="13485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10030986" y="45406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8933986" y="3131488"/>
            <a:ext cx="1123360" cy="14354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BF157FF5-FE77-40C6-9893-8BA217DF6DB1}"/>
              </a:ext>
            </a:extLst>
          </p:cNvPr>
          <p:cNvSpPr/>
          <p:nvPr/>
        </p:nvSpPr>
        <p:spPr>
          <a:xfrm>
            <a:off x="7477332" y="318971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E68FB4-8C60-4CB7-8BA4-7351DA2E143B}"/>
              </a:ext>
            </a:extLst>
          </p:cNvPr>
          <p:cNvSpPr/>
          <p:nvPr/>
        </p:nvSpPr>
        <p:spPr>
          <a:xfrm>
            <a:off x="7996414" y="274894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D7F5676-E298-43D7-9A1F-78B32ADDEA0D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630972" y="2902589"/>
            <a:ext cx="391802" cy="313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Введём отношение сравнения отрезков: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вертикальная прямая,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абсциссой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пересекается с ними обоими.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984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489AA4-ED9D-4E91-B194-2EBBF4142CDA}"/>
              </a:ext>
            </a:extLst>
          </p:cNvPr>
          <p:cNvCxnSpPr>
            <a:cxnSpLocks/>
          </p:cNvCxnSpPr>
          <p:nvPr/>
        </p:nvCxnSpPr>
        <p:spPr>
          <a:xfrm>
            <a:off x="6844372" y="2060575"/>
            <a:ext cx="0" cy="3665689"/>
          </a:xfrm>
          <a:prstGeom prst="straightConnector1">
            <a:avLst/>
          </a:prstGeom>
          <a:ln w="19050">
            <a:solidFill>
              <a:srgbClr val="FF555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6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05898 0.0009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Наличие пересекающихся отрезков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8357545" y="438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1499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5"/>
            <a:endCxn id="19" idx="1"/>
          </p:cNvCxnSpPr>
          <p:nvPr/>
        </p:nvCxnSpPr>
        <p:spPr>
          <a:xfrm>
            <a:off x="6897712" y="3303624"/>
            <a:ext cx="1486193" cy="11097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10125970" y="371933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7799179" y="519511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7952819" y="3872975"/>
            <a:ext cx="2199511" cy="13485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10030986" y="45406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8933986" y="3131488"/>
            <a:ext cx="1123360" cy="14354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BF157FF5-FE77-40C6-9893-8BA217DF6DB1}"/>
              </a:ext>
            </a:extLst>
          </p:cNvPr>
          <p:cNvSpPr/>
          <p:nvPr/>
        </p:nvSpPr>
        <p:spPr>
          <a:xfrm>
            <a:off x="7477332" y="318971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E68FB4-8C60-4CB7-8BA4-7351DA2E143B}"/>
              </a:ext>
            </a:extLst>
          </p:cNvPr>
          <p:cNvSpPr/>
          <p:nvPr/>
        </p:nvSpPr>
        <p:spPr>
          <a:xfrm>
            <a:off x="7996414" y="274894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D7F5676-E298-43D7-9A1F-78B32ADDEA0D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630972" y="2902589"/>
            <a:ext cx="391802" cy="313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точка пересечения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вертикальной прямой находится выше точки  пересечения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той же прямой.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489AA4-ED9D-4E91-B194-2EBBF4142CDA}"/>
              </a:ext>
            </a:extLst>
          </p:cNvPr>
          <p:cNvCxnSpPr>
            <a:cxnSpLocks/>
          </p:cNvCxnSpPr>
          <p:nvPr/>
        </p:nvCxnSpPr>
        <p:spPr>
          <a:xfrm>
            <a:off x="8112224" y="2088055"/>
            <a:ext cx="0" cy="3665689"/>
          </a:xfrm>
          <a:prstGeom prst="straightConnector1">
            <a:avLst/>
          </a:prstGeom>
          <a:ln w="19050">
            <a:solidFill>
              <a:srgbClr val="FF555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Convex combination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63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Выпуклой комбинацией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двух различных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s-E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</m:t>
                    </m:r>
                    <m:d>
                      <m:dPr>
                        <m:ctrlP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 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s-E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</m:t>
                    </m:r>
                    <m:d>
                      <m:dPr>
                        <m:ctrlP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 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назовём 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s-E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</m:t>
                    </m:r>
                    <m:d>
                      <m:dPr>
                        <m:ctrlP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 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s-E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sSub>
                        <m:sSub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0≤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1,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638817"/>
              </a:xfrm>
              <a:prstGeom prst="rect">
                <a:avLst/>
              </a:prstGeom>
              <a:blipFill>
                <a:blip r:embed="rId2"/>
                <a:stretch>
                  <a:fillRect l="-2376" t="-1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F53499D8-0193-4DFF-9B98-1B10CC120F90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293056A-7143-4C7B-989F-CAF8CCE2B2C6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A5A5B1E-5791-405E-B51B-FA85F5C1928D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5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Наличие пересекающихся отрезков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8357545" y="438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1499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5"/>
            <a:endCxn id="19" idx="1"/>
          </p:cNvCxnSpPr>
          <p:nvPr/>
        </p:nvCxnSpPr>
        <p:spPr>
          <a:xfrm>
            <a:off x="6897712" y="3303624"/>
            <a:ext cx="1486193" cy="11097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10125970" y="371933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7799179" y="519511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7952819" y="3872975"/>
            <a:ext cx="2199511" cy="13485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10030986" y="45406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8933986" y="3131488"/>
            <a:ext cx="1123360" cy="14354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BF157FF5-FE77-40C6-9893-8BA217DF6DB1}"/>
              </a:ext>
            </a:extLst>
          </p:cNvPr>
          <p:cNvSpPr/>
          <p:nvPr/>
        </p:nvSpPr>
        <p:spPr>
          <a:xfrm>
            <a:off x="7477332" y="318971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E68FB4-8C60-4CB7-8BA4-7351DA2E143B}"/>
              </a:ext>
            </a:extLst>
          </p:cNvPr>
          <p:cNvSpPr/>
          <p:nvPr/>
        </p:nvSpPr>
        <p:spPr>
          <a:xfrm>
            <a:off x="7996414" y="274894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D7F5676-E298-43D7-9A1F-78B32ADDEA0D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630972" y="2902589"/>
            <a:ext cx="391802" cy="313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происходит, когда вертикальная прямая проходит через точку пересечения двух отрезков?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489AA4-ED9D-4E91-B194-2EBBF4142CDA}"/>
              </a:ext>
            </a:extLst>
          </p:cNvPr>
          <p:cNvCxnSpPr>
            <a:cxnSpLocks/>
          </p:cNvCxnSpPr>
          <p:nvPr/>
        </p:nvCxnSpPr>
        <p:spPr>
          <a:xfrm>
            <a:off x="8883292" y="2066490"/>
            <a:ext cx="0" cy="3665689"/>
          </a:xfrm>
          <a:prstGeom prst="straightConnector1">
            <a:avLst/>
          </a:prstGeom>
          <a:ln w="19050">
            <a:solidFill>
              <a:srgbClr val="FF555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885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Используя метод движущейся прямой, мы храним информацию двух видов.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Состояние дел у прямой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Задаётся упорядоченным множеством отрезков, пересекаемых движущейся прямой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текущий момент.</a:t>
            </a:r>
          </a:p>
        </p:txBody>
      </p:sp>
    </p:spTree>
    <p:extLst>
      <p:ext uri="{BB962C8B-B14F-4D97-AF65-F5344CB8AC3E}">
        <p14:creationId xmlns:p14="http://schemas.microsoft.com/office/powerpoint/2010/main" val="1254485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Расписание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 Представляет собой последовательность моментов времени, в которых состояние может измениться  (перечисленных в порядке возрастания времени). Такие моменты времени называются критическими точками, так что изменение состояния дел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 прямой возможно только в критической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3746791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Операции над отрезками.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добавить отрезок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удалить отрезок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указать отрезок, располагающийся непосредственно выше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множестве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возвращает отрезок, располагающийся непосредственно ниже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множестве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r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620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Sweeping line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хранить (линейно) упорядоченное множество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отрезков и выполнять любую из указанных операций за время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ln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используя красно-чёрное дерево.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Операции сравнения (какой из отрезков выше в данный момент) можно выполнить за время O(1), используя векторные произведения.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676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60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8850568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Построение выпуклой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9436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выпуклой оболочки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Выпуклой оболочкой (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convex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hull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конечного множества точек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наименьший выпуклый многоугольник, содержащий все точки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(некоторые из точек  могут быть внутри многоугольника, некоторые – на его сторонах, а некоторые будут его вершинами).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Выпуклую оболочку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мы будем обозначать CH(Q).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r="-129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25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выпуклой оболочки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«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Сканирование Грэхема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» использует метод  вращающегося луча (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rotational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sweep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): выбирается полярная система координат, точки обрабатываются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порядке  возрастания полярных углов,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 во вращающемся радаре.</a:t>
            </a:r>
          </a:p>
        </p:txBody>
      </p:sp>
    </p:spTree>
    <p:extLst>
      <p:ext uri="{BB962C8B-B14F-4D97-AF65-F5344CB8AC3E}">
        <p14:creationId xmlns:p14="http://schemas.microsoft.com/office/powerpoint/2010/main" val="4051587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выпуклой оболочки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Просмотр Грэхема использует стек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 котором хранятся точки, являющиеся кандидатами в выпуклую оболочку. Каждая точка исходного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некоторый момент помещается в стек; если она не является вершиной выпуклой оболочки, то через некоторое время точка будет удалена из стека, а если является, то останется.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момент окончания работы алгоритма в стеке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находятся в точности все вершины выпуклой оболочки в порядке обхода против часовой стрелки.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r="-1966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23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 с наименьшей ординатой.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1, 2, 3, 4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5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остальные точки отсортированные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порядке возрастания полярного угла.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492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3731357D-28B6-4276-8A52-3589932349DB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58B8EF-AE2E-4C03-9DAD-A94C99E486D2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5DDFC9-DBC1-47F5-B5D3-DD381235753B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EB9D8A1-2842-47C2-8489-3F04ADAEDEF6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5687DF2-B594-4DB9-BEF9-8829AA61A8FE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B2BF1-D8B5-4DE7-8718-1F65781C7F4C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A1486-80F4-49FE-A2FC-5909FB49CB9F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1D209-9CF0-410A-BC22-2F14B91576F3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741F3-CC06-4870-8EFD-764A250DED12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97F62-BA32-4C92-9943-3793FC006936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E3C93AB-9256-4B6B-A62D-EDE926E31147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EB61A2-D09B-41D9-A9A1-5ACCCF8A4941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240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 segment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(0≤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определяет отрезок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концами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endpoints)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точках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blipFill>
                <a:blip r:embed="rId2"/>
                <a:stretch>
                  <a:fillRect l="-2376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31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«012» образуют левый поворот.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r="-3813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3731357D-28B6-4276-8A52-3589932349DB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58B8EF-AE2E-4C03-9DAD-A94C99E486D2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5DDFC9-DBC1-47F5-B5D3-DD381235753B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EB9D8A1-2842-47C2-8489-3F04ADAEDEF6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5687DF2-B594-4DB9-BEF9-8829AA61A8FE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B2BF1-D8B5-4DE7-8718-1F65781C7F4C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A1486-80F4-49FE-A2FC-5909FB49CB9F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741F3-CC06-4870-8EFD-764A250DED12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97F62-BA32-4C92-9943-3793FC006936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98058BA-C42F-4C1F-AAA6-D77864D9AAFB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8501924" y="4647169"/>
            <a:ext cx="1846358" cy="528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286E2B6-E7E2-4CD7-AF0C-D908D4DC0955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9876400" y="4296965"/>
            <a:ext cx="471882" cy="2229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F73633-C18A-4EBB-8445-0229EDD925DF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C6446FE-A814-4C58-83C1-5C631F0D34AA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148BB-5258-4951-9620-150E31266355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5054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Текущая точка 3.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«123» образуют левый поворот.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3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3813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763B65D0-3FF8-4DA1-A305-FB8AC74BDED8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D058B20-5749-4B39-9930-30D83A3D38E7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6C42BB2-760B-4A7B-8329-59A077933F27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001313-B81D-4AA3-8AAC-404FA95CE345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5398F44-693B-48BC-ADE7-D7425F410323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56996-13D7-4F56-9123-AAE9B92002C4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78D76E-537B-4F6E-B052-D98E9513E80D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2D8F56-34E7-4069-ABA5-8CF3ED312C65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C02703C-D899-42FF-9EFC-BBAE016906D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9059911" y="4296965"/>
            <a:ext cx="636489" cy="10656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66F3CAE-1E3B-48D8-B2FC-40AA77F9F721}"/>
              </a:ext>
            </a:extLst>
          </p:cNvPr>
          <p:cNvCxnSpPr>
            <a:cxnSpLocks/>
            <a:stCxn id="23" idx="6"/>
            <a:endCxn id="28" idx="1"/>
          </p:cNvCxnSpPr>
          <p:nvPr/>
        </p:nvCxnSpPr>
        <p:spPr>
          <a:xfrm>
            <a:off x="9876400" y="4296965"/>
            <a:ext cx="471882" cy="2229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0CC2067-6C89-4B7E-BBE5-57303FCACE7D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77544D-D3EC-4077-B857-A4EED7B61C83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5460B8-04F6-46A5-8A6F-7D039E4D8E0D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2EA0F-BB0E-4534-84D3-88B2D806CAD3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1532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Текущая точка 4.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3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«234» не образуют левый поворот.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8FF039A7-A42A-4880-AD1C-6B87DDDB90AD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4FA07CF-C55F-4D53-B9A7-536E69F2AADE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09FF4EE-67F1-41BD-A27E-E7B3A99356E8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FE911A5-3242-470C-9060-A583328F12AB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89C5321-003D-43AE-899D-3B8F8A82DCD5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48A4F-A8A3-4969-8E8C-A3CD3E3D366D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326D5-2EEC-4E48-A26F-8553DF422C58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01590-507B-4D77-A43A-1B362B81FA2F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5D25BDC-DF30-4156-8B1C-ED34A55A0D9E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8933986" y="3131488"/>
            <a:ext cx="35925" cy="118204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EB633A9-28E1-4141-ABC8-52B15A0D3519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9059911" y="4296965"/>
            <a:ext cx="636489" cy="10656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E5663DEB-00CF-4426-9E46-3AA5C171A943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2766C3-2A94-492D-8AEE-DEE9AA559F7B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B917-CF4D-4FFF-9F40-CA53ECA7F9D4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1AF285-CB64-435E-A683-97B2F347A6EC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2200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Текущая точка 4.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0, 1, 2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«124» не образуют левый поворот.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8FF039A7-A42A-4880-AD1C-6B87DDDB90AD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4FA07CF-C55F-4D53-B9A7-536E69F2AADE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09FF4EE-67F1-41BD-A27E-E7B3A99356E8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FE911A5-3242-470C-9060-A583328F12AB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89C5321-003D-43AE-899D-3B8F8A82DCD5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48A4F-A8A3-4969-8E8C-A3CD3E3D366D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326D5-2EEC-4E48-A26F-8553DF422C58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01590-507B-4D77-A43A-1B362B81FA2F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5D25BDC-DF30-4156-8B1C-ED34A55A0D9E}"/>
              </a:ext>
            </a:extLst>
          </p:cNvPr>
          <p:cNvCxnSpPr>
            <a:cxnSpLocks/>
            <a:stCxn id="25" idx="5"/>
            <a:endCxn id="20" idx="1"/>
          </p:cNvCxnSpPr>
          <p:nvPr/>
        </p:nvCxnSpPr>
        <p:spPr>
          <a:xfrm>
            <a:off x="8933986" y="3131488"/>
            <a:ext cx="788774" cy="110183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EB633A9-28E1-4141-ABC8-52B15A0D3519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9850040" y="4360605"/>
            <a:ext cx="498242" cy="1592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E5663DEB-00CF-4426-9E46-3AA5C171A943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2766C3-2A94-492D-8AEE-DEE9AA559F7B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B917-CF4D-4FFF-9F40-CA53ECA7F9D4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1AF285-CB64-435E-A683-97B2F347A6EC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1471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Текущая точка 4.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«014» образуют левый поворот.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3813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8FF039A7-A42A-4880-AD1C-6B87DDDB90AD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4FA07CF-C55F-4D53-B9A7-536E69F2AADE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09FF4EE-67F1-41BD-A27E-E7B3A99356E8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FE911A5-3242-470C-9060-A583328F12AB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89C5321-003D-43AE-899D-3B8F8A82DCD5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48A4F-A8A3-4969-8E8C-A3CD3E3D366D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326D5-2EEC-4E48-A26F-8553DF422C58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01590-507B-4D77-A43A-1B362B81FA2F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5D25BDC-DF30-4156-8B1C-ED34A55A0D9E}"/>
              </a:ext>
            </a:extLst>
          </p:cNvPr>
          <p:cNvCxnSpPr>
            <a:cxnSpLocks/>
            <a:stCxn id="25" idx="5"/>
            <a:endCxn id="22" idx="1"/>
          </p:cNvCxnSpPr>
          <p:nvPr/>
        </p:nvCxnSpPr>
        <p:spPr>
          <a:xfrm>
            <a:off x="8933986" y="3131488"/>
            <a:ext cx="1414296" cy="13884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EB633A9-28E1-4141-ABC8-52B15A0D3519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8501924" y="4583529"/>
            <a:ext cx="1819998" cy="59165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E5663DEB-00CF-4426-9E46-3AA5C171A943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2766C3-2A94-492D-8AEE-DEE9AA559F7B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B917-CF4D-4FFF-9F40-CA53ECA7F9D4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1AF285-CB64-435E-A683-97B2F347A6EC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4266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Текущая точка 5.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«14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» образуют левый поворот.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5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3813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8FF039A7-A42A-4880-AD1C-6B87DDDB90AD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4FA07CF-C55F-4D53-B9A7-536E69F2AADE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09FF4EE-67F1-41BD-A27E-E7B3A99356E8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FE911A5-3242-470C-9060-A583328F12AB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89C5321-003D-43AE-899D-3B8F8A82DCD5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48A4F-A8A3-4969-8E8C-A3CD3E3D366D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326D5-2EEC-4E48-A26F-8553DF422C58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01590-507B-4D77-A43A-1B362B81FA2F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5D25BDC-DF30-4156-8B1C-ED34A55A0D9E}"/>
              </a:ext>
            </a:extLst>
          </p:cNvPr>
          <p:cNvCxnSpPr>
            <a:cxnSpLocks/>
            <a:stCxn id="25" idx="5"/>
            <a:endCxn id="22" idx="1"/>
          </p:cNvCxnSpPr>
          <p:nvPr/>
        </p:nvCxnSpPr>
        <p:spPr>
          <a:xfrm>
            <a:off x="8933986" y="3131488"/>
            <a:ext cx="1414296" cy="13884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EB633A9-28E1-4141-ABC8-52B15A0D3519}"/>
              </a:ext>
            </a:extLst>
          </p:cNvPr>
          <p:cNvCxnSpPr>
            <a:cxnSpLocks/>
            <a:stCxn id="42" idx="6"/>
            <a:endCxn id="25" idx="2"/>
          </p:cNvCxnSpPr>
          <p:nvPr/>
        </p:nvCxnSpPr>
        <p:spPr>
          <a:xfrm>
            <a:off x="7253391" y="2949564"/>
            <a:ext cx="1526955" cy="1182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E5663DEB-00CF-4426-9E46-3AA5C171A943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2766C3-2A94-492D-8AEE-DEE9AA559F7B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B917-CF4D-4FFF-9F40-CA53ECA7F9D4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1AF285-CB64-435E-A683-97B2F347A6EC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767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Сканирование Грэхема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5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Выпуклая оболочка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8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CH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0, 1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4, 5</m:t>
                        </m:r>
                      </m:e>
                    </m:d>
                  </m:oMath>
                </a14:m>
                <a:r>
                  <a:rPr lang="en-US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3731357D-28B6-4276-8A52-3589932349DB}"/>
              </a:ext>
            </a:extLst>
          </p:cNvPr>
          <p:cNvSpPr/>
          <p:nvPr/>
        </p:nvSpPr>
        <p:spPr>
          <a:xfrm>
            <a:off x="8879911" y="431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58B8EF-AE2E-4C03-9DAD-A94C99E486D2}"/>
              </a:ext>
            </a:extLst>
          </p:cNvPr>
          <p:cNvSpPr/>
          <p:nvPr/>
        </p:nvSpPr>
        <p:spPr>
          <a:xfrm>
            <a:off x="9696400" y="420696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5DDFC9-DBC1-47F5-B5D3-DD381235753B}"/>
              </a:ext>
            </a:extLst>
          </p:cNvPr>
          <p:cNvSpPr/>
          <p:nvPr/>
        </p:nvSpPr>
        <p:spPr>
          <a:xfrm>
            <a:off x="8321924" y="508518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EB9D8A1-2842-47C2-8489-3F04ADAEDEF6}"/>
              </a:ext>
            </a:extLst>
          </p:cNvPr>
          <p:cNvSpPr/>
          <p:nvPr/>
        </p:nvSpPr>
        <p:spPr>
          <a:xfrm>
            <a:off x="10321922" y="449352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5687DF2-B594-4DB9-BEF9-8829AA61A8FE}"/>
              </a:ext>
            </a:extLst>
          </p:cNvPr>
          <p:cNvSpPr/>
          <p:nvPr/>
        </p:nvSpPr>
        <p:spPr>
          <a:xfrm>
            <a:off x="8780346" y="297784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B2BF1-D8B5-4DE7-8718-1F65781C7F4C}"/>
              </a:ext>
            </a:extLst>
          </p:cNvPr>
          <p:cNvSpPr txBox="1"/>
          <p:nvPr/>
        </p:nvSpPr>
        <p:spPr>
          <a:xfrm>
            <a:off x="8411924" y="523612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A1486-80F4-49FE-A2FC-5909FB49CB9F}"/>
              </a:ext>
            </a:extLst>
          </p:cNvPr>
          <p:cNvSpPr txBox="1"/>
          <p:nvPr/>
        </p:nvSpPr>
        <p:spPr>
          <a:xfrm>
            <a:off x="10501922" y="45345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97F62-BA32-4C92-9943-3793FC006936}"/>
              </a:ext>
            </a:extLst>
          </p:cNvPr>
          <p:cNvSpPr txBox="1"/>
          <p:nvPr/>
        </p:nvSpPr>
        <p:spPr>
          <a:xfrm>
            <a:off x="8969911" y="263105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98058BA-C42F-4C1F-AAA6-D77864D9AAFB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8933986" y="3131488"/>
            <a:ext cx="1414296" cy="13884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286E2B6-E7E2-4CD7-AF0C-D908D4DC095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8501924" y="4647169"/>
            <a:ext cx="1846358" cy="528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1246F902-548C-46EF-B96A-5CEEE1683915}"/>
              </a:ext>
            </a:extLst>
          </p:cNvPr>
          <p:cNvSpPr/>
          <p:nvPr/>
        </p:nvSpPr>
        <p:spPr>
          <a:xfrm>
            <a:off x="7073391" y="28595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7D747-66C7-479E-93A5-C9691F47C354}"/>
              </a:ext>
            </a:extLst>
          </p:cNvPr>
          <p:cNvSpPr txBox="1"/>
          <p:nvPr/>
        </p:nvSpPr>
        <p:spPr>
          <a:xfrm>
            <a:off x="7241515" y="236609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E0206-8F72-4D7B-AE78-A23104712C65}"/>
              </a:ext>
            </a:extLst>
          </p:cNvPr>
          <p:cNvSpPr txBox="1"/>
          <p:nvPr/>
        </p:nvSpPr>
        <p:spPr>
          <a:xfrm>
            <a:off x="9869101" y="382864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0C3FC-16E8-4FFC-8301-A3CE604C83EA}"/>
              </a:ext>
            </a:extLst>
          </p:cNvPr>
          <p:cNvSpPr txBox="1"/>
          <p:nvPr/>
        </p:nvSpPr>
        <p:spPr>
          <a:xfrm>
            <a:off x="9042844" y="42933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70812FB-862A-446A-9050-F4204BA9544C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253391" y="2949564"/>
            <a:ext cx="1526955" cy="1182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F7D11CC-D614-4DC0-A04E-F8E3F1E0160E}"/>
              </a:ext>
            </a:extLst>
          </p:cNvPr>
          <p:cNvCxnSpPr>
            <a:cxnSpLocks/>
            <a:stCxn id="15" idx="4"/>
            <a:endCxn id="9" idx="1"/>
          </p:cNvCxnSpPr>
          <p:nvPr/>
        </p:nvCxnSpPr>
        <p:spPr>
          <a:xfrm>
            <a:off x="7163391" y="3039564"/>
            <a:ext cx="1184893" cy="2071980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31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7050368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пары</a:t>
            </a:r>
            <a:b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ближайших точек</a:t>
            </a:r>
          </a:p>
        </p:txBody>
      </p:sp>
    </p:spTree>
    <p:extLst>
      <p:ext uri="{BB962C8B-B14F-4D97-AF65-F5344CB8AC3E}">
        <p14:creationId xmlns:p14="http://schemas.microsoft.com/office/powerpoint/2010/main" val="2546653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пары ближайших точек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199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Нужно найти среди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точек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пару ближайших друг  другу точек.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Расстояние между точками понимается в обычном смысле: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 </m:t>
                    </m:r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 </m:t>
                    </m:r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находятся на расстоянии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Две точки могут совпадать (тогда расстояние между ними равно 0).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199466"/>
              </a:xfrm>
              <a:prstGeom prst="rect">
                <a:avLst/>
              </a:prstGeom>
              <a:blipFill>
                <a:blip r:embed="rId2"/>
                <a:stretch>
                  <a:fillRect l="-1290" t="-1905" r="-61" b="-4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02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Отыскание пары ближайших точек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Такая задача может возникнуть, например, в системах контроля за транспортом: полезно знать, какие два транспортных средства ближе всего друг другу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(риск столкновения).</a:t>
            </a:r>
          </a:p>
        </p:txBody>
      </p:sp>
    </p:spTree>
    <p:extLst>
      <p:ext uri="{BB962C8B-B14F-4D97-AF65-F5344CB8AC3E}">
        <p14:creationId xmlns:p14="http://schemas.microsoft.com/office/powerpoint/2010/main" val="1887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Directed segment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важен порядок концов,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говорят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ориентированном отрезке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directed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segment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vector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246769"/>
              </a:xfrm>
              <a:prstGeom prst="rect">
                <a:avLst/>
              </a:prstGeom>
              <a:blipFill>
                <a:blip r:embed="rId2"/>
                <a:stretch>
                  <a:fillRect l="-2376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/>
          <p:nvPr/>
        </p:nvSpPr>
        <p:spPr>
          <a:xfrm>
            <a:off x="7536160" y="49411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/>
          <p:nvPr/>
        </p:nvSpPr>
        <p:spPr>
          <a:xfrm>
            <a:off x="9264352" y="299695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689800" y="3150592"/>
            <a:ext cx="1600912" cy="1816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17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Отыскание пары ближайших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искать пару ближайших точек в лоб, надо перебрать все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b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пары точек.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Мы с помощью метода разделяй и властвуй построим алгоритм, время работы которого описывается рекуррентным соотношением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)=2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/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)+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т.е. равно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func>
                      <m:func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800" i="0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n</m:t>
                        </m:r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</m:func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6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Разделяй и властвуй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Входные данные каждого рекурсивного вызова состоят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подмножества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двух массивов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Каждый из массивов содержит точки подмножества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но порядок в них разный: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массиве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точки расположены в порядке возрастания абсцисс, а в массиве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в порядке возрастания ординат.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0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Разделяй и властвуй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мы получили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перебираем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пары точек (максимум три) и сравниваем расстояние.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же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мы поступаем следующим образом.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r="-1229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82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Разделяй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вертикальную прямую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которая делит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два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половинного размера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|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;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точки, лежащие на прямой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как-то поделены между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делим на массивы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содержащие точки подмножеств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(сохраняя порядок);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делится на массивы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аналогичным образом.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72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Властвуй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 деления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выполняем два рекурсивных вызова и находим пару ближайших точек в множествах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 расстояния между ближайшими точками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Положим </a:t>
                </a:r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min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5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Соединяй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всего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парой ближайших точек является либо одна из найденных пар точек (расстояние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либо некоторая приграничная пара точек, в которой одна точка принадлежит множеству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другая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(если среди таких пар есть пара с расстоянием меньше</a:t>
                </a: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такой пары отстоят от прямой</a:t>
                </a: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расстояние не более, чем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Найдём такую приграничную пару, если она существует.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290" t="-1721" r="-49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Соединяй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Создадим 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поместив в него все точи из массива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попадают в пограничную полосу (с той или иной стороны от прямой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 (Порядок сохраняем: 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отсортирован по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ординатам точек.)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25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Соединяй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Для каждой точки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массива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ищем такие точки массива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удалены от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более, чем на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Достаточно рассмотреть только 7 соседних (в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поряке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возрастания ординат) точек в массиве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Вычисляем расстояние от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до каждой из этих 7 точек. Выполнив это для всех точек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находим расстояние между точками массива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расположенными ближе всего друг другу.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r="-153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7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Соединяй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Возвращаем пару точек и наименьшее расстояние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90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668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Решение геометрических задач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Поворот вектора.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Поворот ломанной.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Пересечение отрезков.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Метод движущейся прямой.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Наличие пересекающихся отрезков.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Построение выпуклой оболочки.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Метод  вращающегося луча.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Отыскание пары </a:t>
            </a: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ближайших точек.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Простейшие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487315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Алгоритмы решения геометрических задач</a:t>
            </a:r>
          </a:p>
        </p:txBody>
      </p:sp>
    </p:spTree>
    <p:extLst>
      <p:ext uri="{BB962C8B-B14F-4D97-AF65-F5344CB8AC3E}">
        <p14:creationId xmlns:p14="http://schemas.microsoft.com/office/powerpoint/2010/main" val="4229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Даны два вектора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общим началом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какую сторону (по часовой стрелке или против неё) надо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повернуть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вокруг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чтобы его направление совпало с вектором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3539430"/>
              </a:xfrm>
              <a:prstGeom prst="rect">
                <a:avLst/>
              </a:prstGeom>
              <a:blipFill>
                <a:blip r:embed="rId3"/>
                <a:stretch>
                  <a:fillRect l="-2376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7616" y="3058408"/>
            <a:ext cx="1677280" cy="1893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855494-95DE-4ACE-8DE0-5422197F9AE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608160" y="4892683"/>
            <a:ext cx="1944224" cy="844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Поворот ломанной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38958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Дана ломаная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составленная из двух отрезков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Идя по ней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 какую сторону мы поворачиваем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налево или направо?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389584" cy="2677656"/>
              </a:xfrm>
              <a:prstGeom prst="rect">
                <a:avLst/>
              </a:prstGeom>
              <a:blipFill>
                <a:blip r:embed="rId2"/>
                <a:stretch>
                  <a:fillRect l="-2376" t="-2273" r="-905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392B1D5-4AEE-49F4-AD34-8806DC686CAB}"/>
              </a:ext>
            </a:extLst>
          </p:cNvPr>
          <p:cNvSpPr>
            <a:spLocks noChangeAspect="1"/>
          </p:cNvSpPr>
          <p:nvPr/>
        </p:nvSpPr>
        <p:spPr>
          <a:xfrm>
            <a:off x="7536160" y="4941168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49ED3E-064B-4EFA-A260-4C574BCDD33B}"/>
              </a:ext>
            </a:extLst>
          </p:cNvPr>
          <p:cNvSpPr>
            <a:spLocks noChangeAspect="1"/>
          </p:cNvSpPr>
          <p:nvPr/>
        </p:nvSpPr>
        <p:spPr>
          <a:xfrm>
            <a:off x="9264352" y="3573016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6401E77-7DD7-4F5E-AA56-2761C286E653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597616" y="3634472"/>
            <a:ext cx="1677280" cy="13172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63E0A646-A324-429B-A083-73EA3067519A}"/>
              </a:ext>
            </a:extLst>
          </p:cNvPr>
          <p:cNvSpPr>
            <a:spLocks noChangeAspect="1"/>
          </p:cNvSpPr>
          <p:nvPr/>
        </p:nvSpPr>
        <p:spPr>
          <a:xfrm>
            <a:off x="7806200" y="2619410"/>
            <a:ext cx="72000" cy="72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BE30811-6FC5-4E32-ACF4-49F04E1226F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7867656" y="2680866"/>
            <a:ext cx="1407240" cy="902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2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13962</TotalTime>
  <Words>2214</Words>
  <Application>Microsoft Office PowerPoint</Application>
  <PresentationFormat>Широкоэкранный</PresentationFormat>
  <Paragraphs>332</Paragraphs>
  <Slides>70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70</vt:i4>
      </vt:variant>
    </vt:vector>
  </HeadingPairs>
  <TitlesOfParts>
    <vt:vector size="82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446</cp:revision>
  <dcterms:created xsi:type="dcterms:W3CDTF">2016-01-11T07:19:05Z</dcterms:created>
  <dcterms:modified xsi:type="dcterms:W3CDTF">2024-04-09T17:24:03Z</dcterms:modified>
</cp:coreProperties>
</file>