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97" r:id="rId4"/>
    <p:sldId id="293" r:id="rId5"/>
    <p:sldId id="304" r:id="rId6"/>
    <p:sldId id="294" r:id="rId7"/>
    <p:sldId id="260" r:id="rId8"/>
    <p:sldId id="288" r:id="rId9"/>
    <p:sldId id="285" r:id="rId10"/>
    <p:sldId id="286" r:id="rId11"/>
    <p:sldId id="287" r:id="rId12"/>
    <p:sldId id="303" r:id="rId13"/>
    <p:sldId id="298" r:id="rId14"/>
    <p:sldId id="300" r:id="rId15"/>
    <p:sldId id="301" r:id="rId16"/>
    <p:sldId id="299" r:id="rId17"/>
    <p:sldId id="302" r:id="rId18"/>
    <p:sldId id="296" r:id="rId19"/>
    <p:sldId id="28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E60A8-00F4-4FEA-921D-473D3BF6AA4A}" type="datetimeFigureOut">
              <a:rPr lang="en-IN" smtClean="0"/>
              <a:pPr/>
              <a:t>07-07-2024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9680-33F5-4296-865C-29C12A65577B}" type="slidenum">
              <a:rPr lang="en-IN" smtClean="0"/>
              <a:pPr/>
              <a:t>‹#›</a:t>
            </a:fld>
            <a:endParaRPr lang="en-IN"/>
          </a:p>
        </p:txBody>
      </p:sp>
    </p:spTree>
    <p:extLst>
      <p:ext uri="{BB962C8B-B14F-4D97-AF65-F5344CB8AC3E}">
        <p14:creationId xmlns:p14="http://schemas.microsoft.com/office/powerpoint/2010/main" val="105603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74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04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71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32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2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31d86f6c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531d86f6c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31d86f6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531d86f6c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31d86f6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531d86f6c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202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31d86f6cc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31d86f6cc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595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579AF-B947-F590-5423-9B0E5C691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7E1D0E-E99D-39F7-1D74-54792116B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6A8395-A7FE-8487-2434-A5B7C85F86B4}"/>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FC8264C5-E5D4-8EFE-A6B3-17DC2498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0BF686-B457-7E2E-FE15-52CF46806E40}"/>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164752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0CC6-193E-2ABC-8E8A-3A633731D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B3678-C3FC-6803-0604-E3F39BDD50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8BD464-F0A0-A681-633E-37D772995814}"/>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DD28B388-CE1E-5816-D45D-9A0ADA49F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16E57-F76A-DF0C-2A3C-2736551BC429}"/>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400442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40B94-986E-72D7-35FE-DE57205647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5251D8-CA37-0543-E66E-D9A619960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6CCC5-B3AB-9F2E-4EF7-F42ADCFB42E5}"/>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BD9BF967-8A9D-44E3-260E-258735131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58163-84D7-BFA6-AAC3-E7B1ED8112D4}"/>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1795026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8844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7F7C-5CF6-E30E-7644-3F412F3DC6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AA7A88-8BFB-1175-AE78-570EE53141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39534-D837-DBEE-D781-AAD012853DAA}"/>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FEBCD782-E439-1A52-1762-BF66C31EA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F19F4-D2C4-572F-4E54-254418B8A19A}"/>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231194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83E5-FCBF-E6FF-F1A0-9FE1495DA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E32EE0-CAC3-94F8-A40A-830765452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8691D-DC3D-F9BF-B307-B6961751F61D}"/>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FE634DA2-092A-769B-37DD-FCAA54185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D4801-5C1F-2456-7342-52CBC48E1533}"/>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281167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199E-EBC8-095A-BD9E-CA7167EAA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B82005-03AE-810C-0B16-4126455474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2D6A96-E2BE-1465-94E3-8D5C29F89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40441F-8372-8F5A-C4EA-903A67C4469C}"/>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6" name="Footer Placeholder 5">
            <a:extLst>
              <a:ext uri="{FF2B5EF4-FFF2-40B4-BE49-F238E27FC236}">
                <a16:creationId xmlns:a16="http://schemas.microsoft.com/office/drawing/2014/main" id="{3855E1BD-7F13-410E-0566-233BE4FE09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760FBF-188D-5974-5C4F-D5162F2BE7D4}"/>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178668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0BCB-D656-16E5-BA6F-2CFA363913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CEFA44-2D2F-38DD-3FF6-ACB6F67639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59E992-9D0B-5ED7-0024-0E61A88E9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2ECAD0-69AF-B141-E117-1B8019F24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3F7AAA-856E-345A-A265-91704F850C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1B0495-1D2E-F024-6678-C5C570C5BF97}"/>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8" name="Footer Placeholder 7">
            <a:extLst>
              <a:ext uri="{FF2B5EF4-FFF2-40B4-BE49-F238E27FC236}">
                <a16:creationId xmlns:a16="http://schemas.microsoft.com/office/drawing/2014/main" id="{D3D303AA-7392-A02A-DE58-B8F430EEF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37C9F4-ECD8-7F1E-99C6-DA50CB8F9EC0}"/>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19026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B8A7-1A57-2DBE-B03E-7E68E35BD2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3AE88D-4978-6C42-50E5-9FB7799BCAB3}"/>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4" name="Footer Placeholder 3">
            <a:extLst>
              <a:ext uri="{FF2B5EF4-FFF2-40B4-BE49-F238E27FC236}">
                <a16:creationId xmlns:a16="http://schemas.microsoft.com/office/drawing/2014/main" id="{ADBEE8E0-3EF8-AE10-0214-474534EE7E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75753A-B58A-C8DF-4C04-719349D6B2B2}"/>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366150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15EA6-A39A-D36C-E4F3-44A6DB4AFA01}"/>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3" name="Footer Placeholder 2">
            <a:extLst>
              <a:ext uri="{FF2B5EF4-FFF2-40B4-BE49-F238E27FC236}">
                <a16:creationId xmlns:a16="http://schemas.microsoft.com/office/drawing/2014/main" id="{7F1A78D7-F161-E517-1960-C34A750BE2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0FD601-8C94-3991-130D-E4AC89C3CBAA}"/>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273627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2D55-081E-09E9-6269-D02063A9B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829909-FFD0-9977-6FFB-EC76B7652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3F69EC-003C-B347-647F-AE526532D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BC6E3-5934-C302-9C45-B7100D888AD2}"/>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6" name="Footer Placeholder 5">
            <a:extLst>
              <a:ext uri="{FF2B5EF4-FFF2-40B4-BE49-F238E27FC236}">
                <a16:creationId xmlns:a16="http://schemas.microsoft.com/office/drawing/2014/main" id="{77E5CC28-99CC-470B-B059-472210618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7CB311-C625-E063-BDB0-D5F5932E2548}"/>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25321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5C70-59A0-E06F-6066-4595CBE43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1332FD-3A66-4B92-9BC6-FE64FA0069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0DA94D-6495-CD35-8E9E-34F56FA32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CF1FC-5CD3-A02E-62BE-F233251E1407}"/>
              </a:ext>
            </a:extLst>
          </p:cNvPr>
          <p:cNvSpPr>
            <a:spLocks noGrp="1"/>
          </p:cNvSpPr>
          <p:nvPr>
            <p:ph type="dt" sz="half" idx="10"/>
          </p:nvPr>
        </p:nvSpPr>
        <p:spPr/>
        <p:txBody>
          <a:bodyPr/>
          <a:lstStyle/>
          <a:p>
            <a:fld id="{13CABC51-47B0-4C2B-823E-5A948EB0D9B2}" type="datetimeFigureOut">
              <a:rPr lang="en-IN" smtClean="0"/>
              <a:pPr/>
              <a:t>07-07-2024</a:t>
            </a:fld>
            <a:endParaRPr lang="en-IN"/>
          </a:p>
        </p:txBody>
      </p:sp>
      <p:sp>
        <p:nvSpPr>
          <p:cNvPr id="6" name="Footer Placeholder 5">
            <a:extLst>
              <a:ext uri="{FF2B5EF4-FFF2-40B4-BE49-F238E27FC236}">
                <a16:creationId xmlns:a16="http://schemas.microsoft.com/office/drawing/2014/main" id="{99E306CB-4DCD-BF20-93CF-ABF0D93B01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2E12CC-F26D-3EB9-AF84-6244DAE55D92}"/>
              </a:ext>
            </a:extLst>
          </p:cNvPr>
          <p:cNvSpPr>
            <a:spLocks noGrp="1"/>
          </p:cNvSpPr>
          <p:nvPr>
            <p:ph type="sldNum" sz="quarter" idx="12"/>
          </p:nvPr>
        </p:nvSpPr>
        <p:spPr/>
        <p:txBody>
          <a:bodyPr/>
          <a:lstStyle/>
          <a:p>
            <a:fld id="{2C81D3BA-0D2C-4282-9780-9F8D880E806F}" type="slidenum">
              <a:rPr lang="en-IN" smtClean="0"/>
              <a:pPr/>
              <a:t>‹#›</a:t>
            </a:fld>
            <a:endParaRPr lang="en-IN"/>
          </a:p>
        </p:txBody>
      </p:sp>
    </p:spTree>
    <p:extLst>
      <p:ext uri="{BB962C8B-B14F-4D97-AF65-F5344CB8AC3E}">
        <p14:creationId xmlns:p14="http://schemas.microsoft.com/office/powerpoint/2010/main" val="141599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D5005-D1F0-1AA6-7016-280D66FFB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13A59-1254-E9D7-CF7A-5E51537B4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5206D-4905-DD40-8A31-83B280D48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ABC51-47B0-4C2B-823E-5A948EB0D9B2}" type="datetimeFigureOut">
              <a:rPr lang="en-IN" smtClean="0"/>
              <a:pPr/>
              <a:t>07-07-2024</a:t>
            </a:fld>
            <a:endParaRPr lang="en-IN"/>
          </a:p>
        </p:txBody>
      </p:sp>
      <p:sp>
        <p:nvSpPr>
          <p:cNvPr id="5" name="Footer Placeholder 4">
            <a:extLst>
              <a:ext uri="{FF2B5EF4-FFF2-40B4-BE49-F238E27FC236}">
                <a16:creationId xmlns:a16="http://schemas.microsoft.com/office/drawing/2014/main" id="{78AE84CE-C52D-5DA1-723A-82BAE950A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1BA3C2-35B8-FE4C-D0F6-A7529BEFE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1D3BA-0D2C-4282-9780-9F8D880E806F}" type="slidenum">
              <a:rPr lang="en-IN" smtClean="0"/>
              <a:pPr/>
              <a:t>‹#›</a:t>
            </a:fld>
            <a:endParaRPr lang="en-IN"/>
          </a:p>
        </p:txBody>
      </p:sp>
    </p:spTree>
    <p:extLst>
      <p:ext uri="{BB962C8B-B14F-4D97-AF65-F5344CB8AC3E}">
        <p14:creationId xmlns:p14="http://schemas.microsoft.com/office/powerpoint/2010/main" val="40874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658D34-30C2-B6CC-06B9-774948841A31}"/>
              </a:ext>
            </a:extLst>
          </p:cNvPr>
          <p:cNvSpPr/>
          <p:nvPr/>
        </p:nvSpPr>
        <p:spPr>
          <a:xfrm>
            <a:off x="0" y="0"/>
            <a:ext cx="11032435"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D33D92-7B31-69A2-6309-1486F4C3F2FB}"/>
              </a:ext>
            </a:extLst>
          </p:cNvPr>
          <p:cNvSpPr txBox="1"/>
          <p:nvPr/>
        </p:nvSpPr>
        <p:spPr>
          <a:xfrm>
            <a:off x="710024" y="337532"/>
            <a:ext cx="10771952" cy="584775"/>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  INSTITUTE OF AERONAUTICAL ENGINEERING</a:t>
            </a:r>
            <a:endParaRPr lang="en-IN" sz="40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7913" y="76640"/>
            <a:ext cx="1008326" cy="1106557"/>
          </a:xfrm>
          <a:prstGeom prst="rect">
            <a:avLst/>
          </a:prstGeom>
        </p:spPr>
      </p:pic>
      <p:sp>
        <p:nvSpPr>
          <p:cNvPr id="6" name="TextBox 5">
            <a:extLst>
              <a:ext uri="{FF2B5EF4-FFF2-40B4-BE49-F238E27FC236}">
                <a16:creationId xmlns:a16="http://schemas.microsoft.com/office/drawing/2014/main" id="{1AD33D92-7B31-69A2-6309-1486F4C3F2FB}"/>
              </a:ext>
            </a:extLst>
          </p:cNvPr>
          <p:cNvSpPr txBox="1"/>
          <p:nvPr/>
        </p:nvSpPr>
        <p:spPr>
          <a:xfrm>
            <a:off x="7997689" y="5154056"/>
            <a:ext cx="4493072" cy="138499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Presented by </a:t>
            </a:r>
          </a:p>
          <a:p>
            <a:r>
              <a:rPr lang="en-IN" sz="2000" dirty="0">
                <a:latin typeface="Times New Roman" panose="02020603050405020304" pitchFamily="18" charset="0"/>
                <a:cs typeface="Times New Roman" panose="02020603050405020304" pitchFamily="18" charset="0"/>
              </a:rPr>
              <a:t>  D. Sri Anjaneyam -  21951A1291</a:t>
            </a:r>
          </a:p>
          <a:p>
            <a:r>
              <a:rPr lang="en-IN" sz="2000" dirty="0">
                <a:latin typeface="Times New Roman" panose="02020603050405020304" pitchFamily="18" charset="0"/>
                <a:cs typeface="Times New Roman" panose="02020603050405020304" pitchFamily="18" charset="0"/>
              </a:rPr>
              <a:t>  T. </a:t>
            </a:r>
            <a:r>
              <a:rPr lang="en-IN" sz="2000" dirty="0" err="1">
                <a:latin typeface="Times New Roman" panose="02020603050405020304" pitchFamily="18" charset="0"/>
                <a:cs typeface="Times New Roman" panose="02020603050405020304" pitchFamily="18" charset="0"/>
              </a:rPr>
              <a:t>Yashaswini</a:t>
            </a:r>
            <a:r>
              <a:rPr lang="en-IN" sz="2000" dirty="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  21951A12C6</a:t>
            </a:r>
          </a:p>
          <a:p>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Saiteja</a:t>
            </a:r>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  22955A1210</a:t>
            </a:r>
          </a:p>
        </p:txBody>
      </p:sp>
      <p:sp>
        <p:nvSpPr>
          <p:cNvPr id="8" name="TextBox 7">
            <a:extLst>
              <a:ext uri="{FF2B5EF4-FFF2-40B4-BE49-F238E27FC236}">
                <a16:creationId xmlns:a16="http://schemas.microsoft.com/office/drawing/2014/main" id="{1AD33D92-7B31-69A2-6309-1486F4C3F2FB}"/>
              </a:ext>
            </a:extLst>
          </p:cNvPr>
          <p:cNvSpPr txBox="1"/>
          <p:nvPr/>
        </p:nvSpPr>
        <p:spPr>
          <a:xfrm>
            <a:off x="1137466" y="2021997"/>
            <a:ext cx="8205317" cy="984372"/>
          </a:xfrm>
          <a:prstGeom prst="rect">
            <a:avLst/>
          </a:prstGeom>
          <a:noFill/>
        </p:spPr>
        <p:txBody>
          <a:bodyPr wrap="square">
            <a:spAutoFit/>
          </a:bodyPr>
          <a:lstStyle/>
          <a:p>
            <a:pPr algn="ctr">
              <a:lnSpc>
                <a:spcPts val="3600"/>
              </a:lnSpc>
            </a:pPr>
            <a:r>
              <a:rPr lang="en-US" sz="2800" dirty="0">
                <a:solidFill>
                  <a:srgbClr val="FF0000"/>
                </a:solidFill>
                <a:latin typeface="Times New Roman" panose="02020603050405020304" pitchFamily="18" charset="0"/>
                <a:cs typeface="Times New Roman" panose="02020603050405020304" pitchFamily="18" charset="0"/>
              </a:rPr>
              <a:t>Advancing Dermatological Diagnosis with Multiclass Lesion Analysis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AD33D92-7B31-69A2-6309-1486F4C3F2FB}"/>
              </a:ext>
            </a:extLst>
          </p:cNvPr>
          <p:cNvSpPr txBox="1"/>
          <p:nvPr/>
        </p:nvSpPr>
        <p:spPr>
          <a:xfrm>
            <a:off x="299537" y="4236556"/>
            <a:ext cx="11592925" cy="579967"/>
          </a:xfrm>
          <a:prstGeom prst="rect">
            <a:avLst/>
          </a:prstGeom>
          <a:noFill/>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Mentor</a:t>
            </a:r>
            <a:r>
              <a:rPr lang="en-IN" sz="2400" dirty="0">
                <a:latin typeface="Times New Roman" panose="02020603050405020304" pitchFamily="18" charset="0"/>
                <a:cs typeface="Times New Roman" panose="02020603050405020304" pitchFamily="18" charset="0"/>
              </a:rPr>
              <a:t>: </a:t>
            </a:r>
            <a:r>
              <a:rPr lang="pl-PL" sz="2400" dirty="0">
                <a:latin typeface="Times New Roman" panose="02020603050405020304" pitchFamily="18" charset="0"/>
                <a:cs typeface="Times New Roman" panose="02020603050405020304" pitchFamily="18" charset="0"/>
              </a:rPr>
              <a:t>Dr. M Pala Prasad Reddy</a:t>
            </a:r>
            <a:r>
              <a:rPr lang="en-IN" sz="2400" dirty="0">
                <a:latin typeface="Times New Roman" panose="02020603050405020304" pitchFamily="18" charset="0"/>
                <a:cs typeface="Times New Roman" panose="02020603050405020304" pitchFamily="18" charset="0"/>
              </a:rPr>
              <a:t>, Department of Information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841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531d86f6cc_0_24"/>
          <p:cNvSpPr txBox="1">
            <a:spLocks noGrp="1"/>
          </p:cNvSpPr>
          <p:nvPr>
            <p:ph type="title"/>
          </p:nvPr>
        </p:nvSpPr>
        <p:spPr>
          <a:xfrm>
            <a:off x="0" y="0"/>
            <a:ext cx="10910400" cy="1091200"/>
          </a:xfrm>
          <a:prstGeom prst="rect">
            <a:avLst/>
          </a:prstGeom>
          <a:solidFill>
            <a:srgbClr val="2F71A2"/>
          </a:solidFill>
          <a:ln>
            <a:noFill/>
          </a:ln>
        </p:spPr>
        <p:txBody>
          <a:bodyPr spcFirstLastPara="1" vert="horz" wrap="square" lIns="121900" tIns="121900" rIns="121900" bIns="121900" rtlCol="0" anchor="t" anchorCtr="0">
            <a:normAutofit/>
          </a:bodyPr>
          <a:lstStyle/>
          <a:p>
            <a:pPr>
              <a:buSzPct val="111111"/>
            </a:pPr>
            <a:r>
              <a:rPr lang="en-IN" sz="3600" b="1" dirty="0">
                <a:solidFill>
                  <a:schemeClr val="bg1"/>
                </a:solidFill>
                <a:latin typeface="Times New Roman" panose="02020603050405020304" pitchFamily="18" charset="0"/>
                <a:cs typeface="Times New Roman" panose="02020603050405020304" pitchFamily="18" charset="0"/>
              </a:rPr>
              <a:t>Literature Survey:</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90" name="Google Shape;90;g2531d86f6cc_0_24"/>
          <p:cNvSpPr txBox="1">
            <a:spLocks noGrp="1"/>
          </p:cNvSpPr>
          <p:nvPr>
            <p:ph type="body" idx="1"/>
          </p:nvPr>
        </p:nvSpPr>
        <p:spPr>
          <a:xfrm>
            <a:off x="278433" y="1285167"/>
            <a:ext cx="11360800" cy="5117600"/>
          </a:xfrm>
          <a:prstGeom prst="rect">
            <a:avLst/>
          </a:prstGeom>
          <a:noFill/>
          <a:ln>
            <a:noFill/>
          </a:ln>
        </p:spPr>
        <p:txBody>
          <a:bodyPr spcFirstLastPara="1" vert="horz" wrap="square" lIns="121900" tIns="121900" rIns="121900" bIns="121900" rtlCol="0" anchor="t" anchorCtr="0">
            <a:noAutofit/>
          </a:bodyPr>
          <a:lstStyle/>
          <a:p>
            <a:pPr marL="0" indent="0" algn="just">
              <a:lnSpc>
                <a:spcPct val="150000"/>
              </a:lnSpc>
              <a:buClr>
                <a:schemeClr val="dk1"/>
              </a:buClr>
              <a:buSzPts val="1100"/>
              <a:buNone/>
            </a:pPr>
            <a:endParaRPr sz="1867">
              <a:solidFill>
                <a:schemeClr val="dk1"/>
              </a:solidFill>
            </a:endParaRPr>
          </a:p>
          <a:p>
            <a:pPr marL="0" indent="0">
              <a:lnSpc>
                <a:spcPct val="150000"/>
              </a:lnSpc>
              <a:spcAft>
                <a:spcPts val="1600"/>
              </a:spcAft>
              <a:buNone/>
            </a:pPr>
            <a:endParaRPr sz="1733">
              <a:solidFill>
                <a:schemeClr val="dk1"/>
              </a:solidFill>
            </a:endParaRPr>
          </a:p>
        </p:txBody>
      </p:sp>
      <p:graphicFrame>
        <p:nvGraphicFramePr>
          <p:cNvPr id="92" name="Google Shape;92;g2531d86f6cc_0_24"/>
          <p:cNvGraphicFramePr/>
          <p:nvPr>
            <p:extLst>
              <p:ext uri="{D42A27DB-BD31-4B8C-83A1-F6EECF244321}">
                <p14:modId xmlns:p14="http://schemas.microsoft.com/office/powerpoint/2010/main" val="3197477578"/>
              </p:ext>
            </p:extLst>
          </p:nvPr>
        </p:nvGraphicFramePr>
        <p:xfrm>
          <a:off x="268641" y="1310800"/>
          <a:ext cx="11609734" cy="5547200"/>
        </p:xfrm>
        <a:graphic>
          <a:graphicData uri="http://schemas.openxmlformats.org/drawingml/2006/table">
            <a:tbl>
              <a:tblPr>
                <a:noFill/>
              </a:tblPr>
              <a:tblGrid>
                <a:gridCol w="953262">
                  <a:extLst>
                    <a:ext uri="{9D8B030D-6E8A-4147-A177-3AD203B41FA5}">
                      <a16:colId xmlns:a16="http://schemas.microsoft.com/office/drawing/2014/main" val="20000"/>
                    </a:ext>
                  </a:extLst>
                </a:gridCol>
                <a:gridCol w="3902766">
                  <a:extLst>
                    <a:ext uri="{9D8B030D-6E8A-4147-A177-3AD203B41FA5}">
                      <a16:colId xmlns:a16="http://schemas.microsoft.com/office/drawing/2014/main" val="20001"/>
                    </a:ext>
                  </a:extLst>
                </a:gridCol>
                <a:gridCol w="2584174">
                  <a:extLst>
                    <a:ext uri="{9D8B030D-6E8A-4147-A177-3AD203B41FA5}">
                      <a16:colId xmlns:a16="http://schemas.microsoft.com/office/drawing/2014/main" val="20002"/>
                    </a:ext>
                  </a:extLst>
                </a:gridCol>
                <a:gridCol w="4169532">
                  <a:extLst>
                    <a:ext uri="{9D8B030D-6E8A-4147-A177-3AD203B41FA5}">
                      <a16:colId xmlns:a16="http://schemas.microsoft.com/office/drawing/2014/main" val="20003"/>
                    </a:ext>
                  </a:extLst>
                </a:gridCol>
              </a:tblGrid>
              <a:tr h="866532">
                <a:tc>
                  <a:txBody>
                    <a:bodyPr/>
                    <a:lstStyle/>
                    <a:p>
                      <a:pPr marL="0" lvl="0" indent="0" algn="ctr" rtl="0">
                        <a:spcBef>
                          <a:spcPts val="0"/>
                        </a:spcBef>
                        <a:spcAft>
                          <a:spcPts val="0"/>
                        </a:spcAft>
                        <a:buNone/>
                      </a:pPr>
                      <a:r>
                        <a:rPr lang="en" sz="2400" b="1" dirty="0">
                          <a:solidFill>
                            <a:schemeClr val="tx1"/>
                          </a:solidFill>
                          <a:latin typeface="Times New Roman" panose="02020603050405020304" pitchFamily="18" charset="0"/>
                          <a:cs typeface="Times New Roman" panose="02020603050405020304" pitchFamily="18" charset="0"/>
                        </a:rPr>
                        <a:t>S.NO</a:t>
                      </a:r>
                      <a:endParaRPr sz="2400" b="1"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Title of the paper</a:t>
                      </a: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Authors &amp; Published Year</a:t>
                      </a: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Remarks</a:t>
                      </a:r>
                    </a:p>
                  </a:txBody>
                  <a:tcPr marL="121900" marR="121900" marT="121900" marB="121900"/>
                </a:tc>
                <a:extLst>
                  <a:ext uri="{0D108BD9-81ED-4DB2-BD59-A6C34878D82A}">
                    <a16:rowId xmlns:a16="http://schemas.microsoft.com/office/drawing/2014/main" val="10000"/>
                  </a:ext>
                </a:extLst>
              </a:tr>
              <a:tr h="1318737">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4.</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Melanoma brain metastases presenting as delirium: a case report</a:t>
                      </a:r>
                    </a:p>
                  </a:txBody>
                  <a:tcPr marL="121900" marR="121900" marT="121900" marB="121900"/>
                </a:tc>
                <a:tc>
                  <a:txBody>
                    <a:bodyPr/>
                    <a:lstStyle/>
                    <a:p>
                      <a:r>
                        <a:rPr lang="pt-BR" sz="1800" kern="1200" dirty="0">
                          <a:solidFill>
                            <a:schemeClr val="tx1"/>
                          </a:solidFill>
                          <a:effectLst/>
                          <a:latin typeface="Times New Roman" panose="02020603050405020304" pitchFamily="18" charset="0"/>
                          <a:ea typeface="+mn-ea"/>
                          <a:cs typeface="Times New Roman" panose="02020603050405020304" pitchFamily="18" charset="0"/>
                        </a:rPr>
                        <a:t>J.C. Benson, V.T. Lehman, C.M. Carr, J.T. Wald, H.J. Cloft, G. Lanzino, W. Brin-jikji,</a:t>
                      </a:r>
                    </a:p>
                    <a:p>
                      <a:r>
                        <a:rPr lang="pt-BR" sz="1800" kern="1200" dirty="0">
                          <a:solidFill>
                            <a:schemeClr val="tx1"/>
                          </a:solidFill>
                          <a:effectLst/>
                          <a:latin typeface="Times New Roman" panose="02020603050405020304" pitchFamily="18" charset="0"/>
                          <a:ea typeface="+mn-ea"/>
                          <a:cs typeface="Times New Roman" panose="02020603050405020304" pitchFamily="18" charset="0"/>
                        </a:rPr>
                        <a:t>2021</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Times New Roman" panose="02020603050405020304" pitchFamily="18" charset="0"/>
                          <a:ea typeface="+mn-ea"/>
                          <a:cs typeface="Times New Roman" panose="02020603050405020304" pitchFamily="18" charset="0"/>
                        </a:rPr>
                        <a:t>A pictorial review aids in distinguishing non-atherosclerotic pathologies of the common carotid artery (CCA) and extracranial internal carotid artery (ICA) to prevent misdiagnosis and confusion.. </a:t>
                      </a:r>
                    </a:p>
                  </a:txBody>
                  <a:tcPr marL="121900" marR="121900" marT="121900" marB="121900"/>
                </a:tc>
                <a:extLst>
                  <a:ext uri="{0D108BD9-81ED-4DB2-BD59-A6C34878D82A}">
                    <a16:rowId xmlns:a16="http://schemas.microsoft.com/office/drawing/2014/main" val="10001"/>
                  </a:ext>
                </a:extLst>
              </a:tr>
              <a:tr h="1290525">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5.</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Classification of optimal brain tissue using dynamic region growing and fuzzy min-max neural network in brain magnetic resonance images</a:t>
                      </a:r>
                    </a:p>
                  </a:txBody>
                  <a:tcPr marL="121900" marR="121900" marT="121900" marB="121900"/>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Sunil L.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Bangare</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a:t>
                      </a:r>
                    </a:p>
                    <a:p>
                      <a:r>
                        <a:rPr lang="en-US" sz="1800" kern="1200" dirty="0">
                          <a:solidFill>
                            <a:schemeClr val="tx1"/>
                          </a:solidFill>
                          <a:effectLst/>
                          <a:latin typeface="Times New Roman" panose="02020603050405020304" pitchFamily="18" charset="0"/>
                          <a:ea typeface="+mn-ea"/>
                          <a:cs typeface="Times New Roman" panose="02020603050405020304" pitchFamily="18" charset="0"/>
                        </a:rPr>
                        <a:t>2021</a:t>
                      </a:r>
                    </a:p>
                  </a:txBody>
                  <a:tcPr marL="121900" marR="121900" marT="121900" marB="121900"/>
                </a:tc>
                <a:tc>
                  <a:txBody>
                    <a:bodyPr/>
                    <a:lstStyle/>
                    <a:p>
                      <a:pPr marL="0" lvl="0" indent="0" algn="l" rtl="0">
                        <a:spcBef>
                          <a:spcPts val="0"/>
                        </a:spcBef>
                        <a:spcAft>
                          <a:spcPts val="0"/>
                        </a:spcAft>
                        <a:buNone/>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Automating brain MRI segmentation with fuzzy min-max neural networks and dynamic region growing for accurate tissue classification and tumor detection.</a:t>
                      </a:r>
                      <a:endParaRPr sz="24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a16="http://schemas.microsoft.com/office/drawing/2014/main" val="10002"/>
                  </a:ext>
                </a:extLst>
              </a:tr>
              <a:tr h="1318737">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6.</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Brain volumes quantification from MRI in healthy controls.</a:t>
                      </a:r>
                      <a:endParaRPr sz="24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H. Chaves, F. Dorr, M.E. Costa, M.M. Serra, D.E Slezak, M.F.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Farez</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C.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cejas</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p>
                    <a:p>
                      <a:pPr marL="0" lvl="0" indent="0" algn="l" rtl="0">
                        <a:spcBef>
                          <a:spcPts val="0"/>
                        </a:spcBef>
                        <a:spcAft>
                          <a:spcPts val="0"/>
                        </a:spcAft>
                        <a:buNone/>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2021</a:t>
                      </a:r>
                      <a:endParaRPr sz="13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A convolutional neural network (CNN)-based software, </a:t>
                      </a:r>
                      <a:r>
                        <a:rPr lang="en-US" sz="1800" dirty="0" err="1">
                          <a:solidFill>
                            <a:schemeClr val="tx1"/>
                          </a:solidFill>
                          <a:latin typeface="Times New Roman" panose="02020603050405020304" pitchFamily="18" charset="0"/>
                          <a:cs typeface="Times New Roman" panose="02020603050405020304" pitchFamily="18" charset="0"/>
                        </a:rPr>
                        <a:t>Entelai</a:t>
                      </a:r>
                      <a:r>
                        <a:rPr lang="en-US" sz="1800" dirty="0">
                          <a:solidFill>
                            <a:schemeClr val="tx1"/>
                          </a:solidFill>
                          <a:latin typeface="Times New Roman" panose="02020603050405020304" pitchFamily="18" charset="0"/>
                          <a:cs typeface="Times New Roman" panose="02020603050405020304" pitchFamily="18" charset="0"/>
                        </a:rPr>
                        <a:t> Pic, demonstrated robust brain volume estimation comparable to traditional </a:t>
                      </a:r>
                      <a:r>
                        <a:rPr lang="en-US" sz="1800" dirty="0" err="1">
                          <a:solidFill>
                            <a:schemeClr val="tx1"/>
                          </a:solidFill>
                          <a:latin typeface="Times New Roman" panose="02020603050405020304" pitchFamily="18" charset="0"/>
                          <a:cs typeface="Times New Roman" panose="02020603050405020304" pitchFamily="18" charset="0"/>
                        </a:rPr>
                        <a:t>softwares</a:t>
                      </a:r>
                      <a:r>
                        <a:rPr lang="en-US" sz="1800" dirty="0">
                          <a:solidFill>
                            <a:schemeClr val="tx1"/>
                          </a:solidFill>
                          <a:latin typeface="Times New Roman" panose="02020603050405020304" pitchFamily="18" charset="0"/>
                          <a:cs typeface="Times New Roman" panose="02020603050405020304" pitchFamily="18" charset="0"/>
                        </a:rPr>
                        <a:t>.</a:t>
                      </a:r>
                      <a:endParaRPr sz="18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a16="http://schemas.microsoft.com/office/drawing/2014/main" val="10003"/>
                  </a:ext>
                </a:extLst>
              </a:tr>
            </a:tbl>
          </a:graphicData>
        </a:graphic>
      </p:graphicFrame>
      <p:sp>
        <p:nvSpPr>
          <p:cNvPr id="6"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B11242D-A28B-BA20-661A-3690B6550007}"/>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Literature Survey</a:t>
            </a:r>
          </a:p>
        </p:txBody>
      </p:sp>
      <p:pic>
        <p:nvPicPr>
          <p:cNvPr id="3" name="Picture 2">
            <a:extLst>
              <a:ext uri="{FF2B5EF4-FFF2-40B4-BE49-F238E27FC236}">
                <a16:creationId xmlns:a16="http://schemas.microsoft.com/office/drawing/2014/main" id="{ED0D74BA-B09B-42D8-186B-C8F0FB67D7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extLst>
      <p:ext uri="{BB962C8B-B14F-4D97-AF65-F5344CB8AC3E}">
        <p14:creationId xmlns:p14="http://schemas.microsoft.com/office/powerpoint/2010/main" val="247978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2028" y="1259837"/>
            <a:ext cx="11969905" cy="5379887"/>
          </a:xfrm>
        </p:spPr>
        <p:txBody>
          <a:bodyPr>
            <a:normAutofit/>
          </a:bodyPr>
          <a:lstStyle/>
          <a:p>
            <a:pPr>
              <a:buNone/>
            </a:pPr>
            <a:r>
              <a:rPr lang="en-US" sz="2000" dirty="0">
                <a:latin typeface="Times New Roman" panose="02020603050405020304" pitchFamily="18" charset="0"/>
                <a:cs typeface="Times New Roman" pitchFamily="18" charset="0"/>
              </a:rPr>
              <a:t>		The dataset comprising 10,015 </a:t>
            </a:r>
            <a:r>
              <a:rPr lang="en-US" sz="2000" dirty="0" err="1">
                <a:latin typeface="Times New Roman" panose="02020603050405020304" pitchFamily="18" charset="0"/>
                <a:cs typeface="Times New Roman" pitchFamily="18" charset="0"/>
              </a:rPr>
              <a:t>dermoscopic</a:t>
            </a:r>
            <a:r>
              <a:rPr lang="en-US" sz="2000" dirty="0">
                <a:latin typeface="Times New Roman" panose="02020603050405020304" pitchFamily="18" charset="0"/>
                <a:cs typeface="Times New Roman" pitchFamily="18" charset="0"/>
              </a:rPr>
              <a:t> images was pre-processed using </a:t>
            </a:r>
            <a:r>
              <a:rPr lang="en-US" sz="2000" dirty="0" err="1">
                <a:latin typeface="Times New Roman" panose="02020603050405020304" pitchFamily="18" charset="0"/>
                <a:cs typeface="Times New Roman" pitchFamily="18" charset="0"/>
              </a:rPr>
              <a:t>Keras</a:t>
            </a:r>
            <a:r>
              <a:rPr lang="en-US" sz="2000" dirty="0">
                <a:latin typeface="Times New Roman" panose="02020603050405020304" pitchFamily="18" charset="0"/>
                <a:cs typeface="Times New Roman" pitchFamily="18" charset="0"/>
              </a:rPr>
              <a:t> </a:t>
            </a:r>
            <a:r>
              <a:rPr lang="en-US" sz="2000" dirty="0" err="1">
                <a:latin typeface="Times New Roman" panose="02020603050405020304" pitchFamily="18" charset="0"/>
                <a:cs typeface="Times New Roman" pitchFamily="18" charset="0"/>
              </a:rPr>
              <a:t>ImageDataGenerator</a:t>
            </a:r>
            <a:r>
              <a:rPr lang="en-US" sz="2000" dirty="0">
                <a:latin typeface="Times New Roman" panose="02020603050405020304" pitchFamily="18" charset="0"/>
                <a:cs typeface="Times New Roman" pitchFamily="18" charset="0"/>
              </a:rPr>
              <a:t>. Images were downscaled from 600x450 pixels to 224x224 pixels for compatibility with the MobileNet model. The dataset was split into a training set (8,912 images) and a validation set (1,103 images), ensuring no duplication in the validation set to maintain authenticity.</a:t>
            </a:r>
          </a:p>
        </p:txBody>
      </p:sp>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4353543" y="6468350"/>
            <a:ext cx="2625634" cy="307777"/>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MobileNet Layers</a:t>
            </a:r>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 Methodology</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6" name="Picture 5">
            <a:extLst>
              <a:ext uri="{FF2B5EF4-FFF2-40B4-BE49-F238E27FC236}">
                <a16:creationId xmlns:a16="http://schemas.microsoft.com/office/drawing/2014/main" id="{A1456C09-5F59-F331-19F9-114F2F6C5E3C}"/>
              </a:ext>
            </a:extLst>
          </p:cNvPr>
          <p:cNvPicPr>
            <a:picLocks noChangeAspect="1"/>
          </p:cNvPicPr>
          <p:nvPr/>
        </p:nvPicPr>
        <p:blipFill>
          <a:blip r:embed="rId3"/>
          <a:stretch>
            <a:fillRect/>
          </a:stretch>
        </p:blipFill>
        <p:spPr>
          <a:xfrm>
            <a:off x="3127515" y="2883508"/>
            <a:ext cx="5077690" cy="3446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5575" y="1375475"/>
            <a:ext cx="7497555" cy="5379887"/>
          </a:xfrm>
        </p:spPr>
        <p:txBody>
          <a:bodyPr>
            <a:normAutofit/>
          </a:bodyPr>
          <a:lstStyle/>
          <a:p>
            <a:pPr algn="just">
              <a:buNone/>
            </a:pPr>
            <a:r>
              <a:rPr lang="en-US" sz="1800" dirty="0">
                <a:latin typeface="Times New Roman" panose="02020603050405020304" pitchFamily="18" charset="0"/>
                <a:cs typeface="Times New Roman" pitchFamily="18" charset="0"/>
              </a:rPr>
              <a:t>		Data augmentation techniques, including random rotations, flips, zoom transformations, and brightness/contrast adjustments, were applied to the training data to increase diversity and prevent overfitting. The MobileNet model, pre-trained on the ImageNet dataset, was fine-tuned for classifying skin lesions. The top layers of MobileNet were replaced with a Global Average Pooling layer, a Dropout layer (rate of 0.25), and a Dense layer with 7 units for the seven skin cancer classes, using a </a:t>
            </a:r>
            <a:r>
              <a:rPr lang="en-US" sz="1800" dirty="0" err="1">
                <a:latin typeface="Times New Roman" panose="02020603050405020304" pitchFamily="18" charset="0"/>
                <a:cs typeface="Times New Roman" pitchFamily="18" charset="0"/>
              </a:rPr>
              <a:t>softmax</a:t>
            </a:r>
            <a:r>
              <a:rPr lang="en-US" sz="1800" dirty="0">
                <a:latin typeface="Times New Roman" panose="02020603050405020304" pitchFamily="18" charset="0"/>
                <a:cs typeface="Times New Roman" pitchFamily="18" charset="0"/>
              </a:rPr>
              <a:t> activation function.</a:t>
            </a:r>
          </a:p>
          <a:p>
            <a:pPr algn="just">
              <a:buNone/>
            </a:pPr>
            <a:r>
              <a:rPr lang="en-US" sz="1800" dirty="0">
                <a:latin typeface="Times New Roman" panose="02020603050405020304" pitchFamily="18" charset="0"/>
                <a:cs typeface="Times New Roman" pitchFamily="18" charset="0"/>
              </a:rPr>
              <a:t>	</a:t>
            </a:r>
          </a:p>
          <a:p>
            <a:pPr algn="just">
              <a:buNone/>
            </a:pPr>
            <a:r>
              <a:rPr lang="en-US" sz="1800" dirty="0">
                <a:latin typeface="Times New Roman" panose="02020603050405020304" pitchFamily="18" charset="0"/>
                <a:cs typeface="Times New Roman" pitchFamily="18" charset="0"/>
              </a:rPr>
              <a:t>		The model was compiled with the Adam optimizer (learning rate of 0.01) and the categorical cross-entropy loss function. Metrics such as categorical accuracy, top-2 accuracy, and top-3 accuracy were monitored. Training was conducted over 100 epochs with early stopping and model checkpointing based on validation accuracy to save the best model weights.</a:t>
            </a:r>
          </a:p>
        </p:txBody>
      </p:sp>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 Methodology</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4" name="AutoShape 2">
            <a:extLst>
              <a:ext uri="{FF2B5EF4-FFF2-40B4-BE49-F238E27FC236}">
                <a16:creationId xmlns:a16="http://schemas.microsoft.com/office/drawing/2014/main" id="{CF76DC5B-D476-B759-E2D9-FCB0962AD5AD}"/>
              </a:ext>
            </a:extLst>
          </p:cNvPr>
          <p:cNvSpPr>
            <a:spLocks noChangeAspect="1" noChangeArrowheads="1"/>
          </p:cNvSpPr>
          <p:nvPr/>
        </p:nvSpPr>
        <p:spPr bwMode="auto">
          <a:xfrm>
            <a:off x="7056783" y="1785730"/>
            <a:ext cx="1749287" cy="17492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A6973989-06D0-74F2-DA4F-6CDE11669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952" y="1835425"/>
            <a:ext cx="4182723" cy="3702222"/>
          </a:xfrm>
          <a:prstGeom prst="rect">
            <a:avLst/>
          </a:prstGeom>
        </p:spPr>
      </p:pic>
    </p:spTree>
    <p:extLst>
      <p:ext uri="{BB962C8B-B14F-4D97-AF65-F5344CB8AC3E}">
        <p14:creationId xmlns:p14="http://schemas.microsoft.com/office/powerpoint/2010/main" val="351883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Mind Map</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7" name="Graphic 6">
            <a:extLst>
              <a:ext uri="{FF2B5EF4-FFF2-40B4-BE49-F238E27FC236}">
                <a16:creationId xmlns:a16="http://schemas.microsoft.com/office/drawing/2014/main" id="{BF652513-CCBD-B94F-0FA1-FDF9C9FFC9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8641" y="1535817"/>
            <a:ext cx="10283687" cy="4931632"/>
          </a:xfrm>
          <a:prstGeom prst="rect">
            <a:avLst/>
          </a:prstGeom>
        </p:spPr>
      </p:pic>
    </p:spTree>
    <p:extLst>
      <p:ext uri="{BB962C8B-B14F-4D97-AF65-F5344CB8AC3E}">
        <p14:creationId xmlns:p14="http://schemas.microsoft.com/office/powerpoint/2010/main" val="87306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Class Diagram</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13" name="Picture 12">
            <a:extLst>
              <a:ext uri="{FF2B5EF4-FFF2-40B4-BE49-F238E27FC236}">
                <a16:creationId xmlns:a16="http://schemas.microsoft.com/office/drawing/2014/main" id="{441BCF49-1CD2-D08F-1282-D3319E2A8143}"/>
              </a:ext>
            </a:extLst>
          </p:cNvPr>
          <p:cNvPicPr>
            <a:picLocks noChangeAspect="1"/>
          </p:cNvPicPr>
          <p:nvPr/>
        </p:nvPicPr>
        <p:blipFill>
          <a:blip r:embed="rId3"/>
          <a:stretch>
            <a:fillRect/>
          </a:stretch>
        </p:blipFill>
        <p:spPr>
          <a:xfrm>
            <a:off x="236371" y="1473971"/>
            <a:ext cx="10749492" cy="4051316"/>
          </a:xfrm>
          <a:prstGeom prst="rect">
            <a:avLst/>
          </a:prstGeom>
        </p:spPr>
      </p:pic>
    </p:spTree>
    <p:extLst>
      <p:ext uri="{BB962C8B-B14F-4D97-AF65-F5344CB8AC3E}">
        <p14:creationId xmlns:p14="http://schemas.microsoft.com/office/powerpoint/2010/main" val="52999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Use Case Diagram</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4" name="Graphic 3">
            <a:extLst>
              <a:ext uri="{FF2B5EF4-FFF2-40B4-BE49-F238E27FC236}">
                <a16:creationId xmlns:a16="http://schemas.microsoft.com/office/drawing/2014/main" id="{382698CD-C0D9-ED39-D351-08EBABFB0F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7096" y="1404297"/>
            <a:ext cx="1835089" cy="5407339"/>
          </a:xfrm>
          <a:prstGeom prst="rect">
            <a:avLst/>
          </a:prstGeom>
        </p:spPr>
      </p:pic>
    </p:spTree>
    <p:extLst>
      <p:ext uri="{BB962C8B-B14F-4D97-AF65-F5344CB8AC3E}">
        <p14:creationId xmlns:p14="http://schemas.microsoft.com/office/powerpoint/2010/main" val="1237218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146" name="AutoShape 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8" name="AutoShape 8"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0" name="AutoShape 10"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32" name="AutoShape 12" descr="UVM TestBench architecture - Verification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A9E6A0DB-27A8-8440-E807-17ACAE2D6C04}"/>
              </a:ext>
            </a:extLst>
          </p:cNvPr>
          <p:cNvSpPr txBox="1"/>
          <p:nvPr/>
        </p:nvSpPr>
        <p:spPr>
          <a:xfrm>
            <a:off x="268641"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Flow Diagram</a:t>
            </a:r>
          </a:p>
        </p:txBody>
      </p:sp>
      <p:pic>
        <p:nvPicPr>
          <p:cNvPr id="2" name="Picture 1">
            <a:extLst>
              <a:ext uri="{FF2B5EF4-FFF2-40B4-BE49-F238E27FC236}">
                <a16:creationId xmlns:a16="http://schemas.microsoft.com/office/drawing/2014/main" id="{756F45CB-BFDA-BB98-12C8-7BE0DEF236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6" name="Picture 5">
            <a:extLst>
              <a:ext uri="{FF2B5EF4-FFF2-40B4-BE49-F238E27FC236}">
                <a16:creationId xmlns:a16="http://schemas.microsoft.com/office/drawing/2014/main" id="{A8D72F4D-D116-B218-0A68-B1F019090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134" y="1259837"/>
            <a:ext cx="2119014" cy="5564150"/>
          </a:xfrm>
          <a:prstGeom prst="rect">
            <a:avLst/>
          </a:prstGeom>
        </p:spPr>
      </p:pic>
    </p:spTree>
    <p:extLst>
      <p:ext uri="{BB962C8B-B14F-4D97-AF65-F5344CB8AC3E}">
        <p14:creationId xmlns:p14="http://schemas.microsoft.com/office/powerpoint/2010/main" val="4239888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6"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6376" y="292129"/>
            <a:ext cx="5072799" cy="1323439"/>
          </a:xfrm>
          <a:prstGeom prst="rect">
            <a:avLst/>
          </a:prstGeom>
        </p:spPr>
        <p:txBody>
          <a:bodyPr wrap="none">
            <a:spAutoFit/>
          </a:bodyPr>
          <a:lstStyle/>
          <a:p>
            <a:r>
              <a:rPr lang="en-GB" sz="4000" dirty="0">
                <a:solidFill>
                  <a:schemeClr val="bg1"/>
                </a:solidFill>
                <a:latin typeface="Times New Roman" pitchFamily="18" charset="0"/>
              </a:rPr>
              <a:t>MobileNet Architecture</a:t>
            </a:r>
          </a:p>
          <a:p>
            <a:endParaRPr lang="en-US" sz="4000" dirty="0"/>
          </a:p>
        </p:txBody>
      </p:sp>
      <p:pic>
        <p:nvPicPr>
          <p:cNvPr id="3" name="Picture 2">
            <a:extLst>
              <a:ext uri="{FF2B5EF4-FFF2-40B4-BE49-F238E27FC236}">
                <a16:creationId xmlns:a16="http://schemas.microsoft.com/office/drawing/2014/main" id="{2D23E3C3-9B4F-006F-C060-4B2BF4725A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4" name="Picture 3">
            <a:extLst>
              <a:ext uri="{FF2B5EF4-FFF2-40B4-BE49-F238E27FC236}">
                <a16:creationId xmlns:a16="http://schemas.microsoft.com/office/drawing/2014/main" id="{2D38326C-7640-BDC9-4073-4612E316ED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9929" y="1749878"/>
            <a:ext cx="8918525" cy="4266027"/>
          </a:xfrm>
          <a:prstGeom prst="rect">
            <a:avLst/>
          </a:prstGeom>
        </p:spPr>
      </p:pic>
    </p:spTree>
    <p:extLst>
      <p:ext uri="{BB962C8B-B14F-4D97-AF65-F5344CB8AC3E}">
        <p14:creationId xmlns:p14="http://schemas.microsoft.com/office/powerpoint/2010/main" val="136876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g2531d86f6cc_0_210"/>
          <p:cNvSpPr txBox="1">
            <a:spLocks noGrp="1"/>
          </p:cNvSpPr>
          <p:nvPr>
            <p:ph type="body" idx="1"/>
          </p:nvPr>
        </p:nvSpPr>
        <p:spPr>
          <a:xfrm>
            <a:off x="470915" y="1551969"/>
            <a:ext cx="10627781" cy="4865200"/>
          </a:xfrm>
          <a:prstGeom prst="rect">
            <a:avLst/>
          </a:prstGeom>
        </p:spPr>
        <p:txBody>
          <a:bodyPr spcFirstLastPara="1" vert="horz" wrap="square" lIns="121900" tIns="121900" rIns="121900" bIns="121900" rtlCol="0" anchor="t" anchorCtr="0">
            <a:noAutofit/>
          </a:bodyPr>
          <a:lstStyle/>
          <a:p>
            <a:pPr marL="0" indent="0" algn="just">
              <a:lnSpc>
                <a:spcPts val="2800"/>
              </a:lnSpc>
              <a:buNone/>
            </a:pPr>
            <a:r>
              <a:rPr lang="en-US" sz="2000" dirty="0">
                <a:latin typeface="Times New Roman" panose="02020603050405020304" pitchFamily="18" charset="0"/>
                <a:cs typeface="Times New Roman" panose="02020603050405020304" pitchFamily="18" charset="0"/>
              </a:rPr>
              <a:t>	In this project, we developed an automated system for skin lesion classification using a Convolutional Neural Net work (CNN) model based on the MobileNet architecture. By leveraging the HAM10000 dataset, which comprises 10,015 </a:t>
            </a:r>
            <a:r>
              <a:rPr lang="en-US" sz="2000" dirty="0" err="1">
                <a:latin typeface="Times New Roman" panose="02020603050405020304" pitchFamily="18" charset="0"/>
                <a:cs typeface="Times New Roman" panose="02020603050405020304" pitchFamily="18" charset="0"/>
              </a:rPr>
              <a:t>dermoscopic</a:t>
            </a:r>
            <a:r>
              <a:rPr lang="en-US" sz="2000" dirty="0">
                <a:latin typeface="Times New Roman" panose="02020603050405020304" pitchFamily="18" charset="0"/>
                <a:cs typeface="Times New Roman" panose="02020603050405020304" pitchFamily="18" charset="0"/>
              </a:rPr>
              <a:t> images, our model demonstrated high accuracy in differentiating between seven types of skin cancer. The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model, pre-trained on the ImageNet dataset and fine-tuned on our specific task, achieved a categorical accuracy of 89.21%, top-2 accuracy of 96.55%, and top-3 accuracy of 98.45%. These results outperform previous studies, highlighting the effectiveness of our approach in early and accurate skin cancer detection. The confusion matrix analysis showed that Melanocytic Nevi were most accurately identified, while there were challenges in distinguishing Benign Keratosis. Overall, this study underscores the potential of using lightweight CNN architectures like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for real-time and efficient skin cancer diagnosis, providing significant support to dermatologists in clinical settings.</a:t>
            </a:r>
            <a:endParaRPr lang="en-IN" sz="2000" dirty="0">
              <a:latin typeface="Times New Roman" panose="02020603050405020304" pitchFamily="18" charset="0"/>
              <a:cs typeface="Times New Roman" panose="02020603050405020304" pitchFamily="18" charset="0"/>
            </a:endParaRPr>
          </a:p>
        </p:txBody>
      </p:sp>
      <p:sp>
        <p:nvSpPr>
          <p:cNvPr id="6"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6376" y="292129"/>
            <a:ext cx="2906565" cy="707886"/>
          </a:xfrm>
          <a:prstGeom prst="rect">
            <a:avLst/>
          </a:prstGeom>
        </p:spPr>
        <p:txBody>
          <a:bodyPr wrap="none">
            <a:spAutoFit/>
          </a:bodyPr>
          <a:lstStyle/>
          <a:p>
            <a:r>
              <a:rPr lang="en-GB" sz="4000" dirty="0">
                <a:solidFill>
                  <a:schemeClr val="bg1"/>
                </a:solidFill>
                <a:latin typeface="Times New Roman" pitchFamily="18" charset="0"/>
              </a:rPr>
              <a:t>   Conclusion</a:t>
            </a:r>
            <a:endParaRPr lang="en-US" sz="4000" dirty="0"/>
          </a:p>
        </p:txBody>
      </p:sp>
      <p:pic>
        <p:nvPicPr>
          <p:cNvPr id="3" name="Picture 2">
            <a:extLst>
              <a:ext uri="{FF2B5EF4-FFF2-40B4-BE49-F238E27FC236}">
                <a16:creationId xmlns:a16="http://schemas.microsoft.com/office/drawing/2014/main" id="{2D23E3C3-9B4F-006F-C060-4B2BF4725A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extLst>
      <p:ext uri="{BB962C8B-B14F-4D97-AF65-F5344CB8AC3E}">
        <p14:creationId xmlns:p14="http://schemas.microsoft.com/office/powerpoint/2010/main" val="337766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3772158" y="2967335"/>
            <a:ext cx="4647683" cy="923330"/>
          </a:xfrm>
          <a:prstGeom prst="rect">
            <a:avLst/>
          </a:prstGeom>
        </p:spPr>
        <p:txBody>
          <a:bodyPr wrap="none">
            <a:spAutoFit/>
          </a:bodyPr>
          <a:lstStyle/>
          <a:p>
            <a:pPr algn="ctr"/>
            <a:r>
              <a:rPr lang="en-US" sz="5400" dirty="0">
                <a:solidFill>
                  <a:schemeClr val="tx1">
                    <a:lumMod val="95000"/>
                    <a:lumOff val="5000"/>
                  </a:schemeClr>
                </a:solidFill>
                <a:latin typeface="Times New Roman" panose="02020603050405020304" pitchFamily="18" charset="0"/>
                <a:cs typeface="Times New Roman" panose="02020603050405020304" pitchFamily="18" charset="0"/>
              </a:rPr>
              <a:t> THANK YOU!</a:t>
            </a:r>
            <a:endParaRPr lang="en-IN" sz="5400" dirty="0"/>
          </a:p>
        </p:txBody>
      </p:sp>
      <p:pic>
        <p:nvPicPr>
          <p:cNvPr id="3" name="Picture 2">
            <a:extLst>
              <a:ext uri="{FF2B5EF4-FFF2-40B4-BE49-F238E27FC236}">
                <a16:creationId xmlns:a16="http://schemas.microsoft.com/office/drawing/2014/main" id="{A9F107EC-3C80-CBC1-EBB7-07CFBFAC11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extLst>
      <p:ext uri="{BB962C8B-B14F-4D97-AF65-F5344CB8AC3E}">
        <p14:creationId xmlns:p14="http://schemas.microsoft.com/office/powerpoint/2010/main" val="114470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g2531d86f6cc_0_210"/>
          <p:cNvSpPr txBox="1">
            <a:spLocks noGrp="1"/>
          </p:cNvSpPr>
          <p:nvPr>
            <p:ph type="body" idx="1"/>
          </p:nvPr>
        </p:nvSpPr>
        <p:spPr>
          <a:xfrm>
            <a:off x="401472" y="1319064"/>
            <a:ext cx="10584391" cy="4865200"/>
          </a:xfrm>
          <a:prstGeom prst="rect">
            <a:avLst/>
          </a:prstGeom>
        </p:spPr>
        <p:txBody>
          <a:bodyPr spcFirstLastPara="1" vert="horz" wrap="square" lIns="121900" tIns="121900" rIns="121900" bIns="121900" rtlCol="0" anchor="t" anchorCtr="0">
            <a:noAutofit/>
          </a:bodyPr>
          <a:lstStyle/>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Abstract</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Introduction</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Problem Statement</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Objectives </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Literature Survey</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Methodology</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 Diagrams (Mind Map, Class Diagram, </a:t>
            </a:r>
            <a:r>
              <a:rPr lang="en-US" sz="2000" b="1" dirty="0" err="1">
                <a:latin typeface="Times New Roman" panose="02020603050405020304" pitchFamily="18" charset="0"/>
                <a:cs typeface="Times New Roman" panose="02020603050405020304" pitchFamily="18" charset="0"/>
              </a:rPr>
              <a:t>Usecase</a:t>
            </a:r>
            <a:r>
              <a:rPr lang="en-US" sz="2000" b="1" dirty="0">
                <a:latin typeface="Times New Roman" panose="02020603050405020304" pitchFamily="18" charset="0"/>
                <a:cs typeface="Times New Roman" panose="02020603050405020304" pitchFamily="18" charset="0"/>
              </a:rPr>
              <a:t> Diagram, Flow Diagram)</a:t>
            </a:r>
          </a:p>
          <a:p>
            <a:pPr marL="514350" indent="-514350" algn="just">
              <a:lnSpc>
                <a:spcPct val="150000"/>
              </a:lnSpc>
              <a:buFont typeface="+mj-lt"/>
              <a:buAutoNum type="romanUcPeriod"/>
            </a:pPr>
            <a:r>
              <a:rPr lang="en-US" sz="2000" b="1" dirty="0">
                <a:latin typeface="Times New Roman" panose="02020603050405020304" pitchFamily="18" charset="0"/>
                <a:cs typeface="Times New Roman" panose="02020603050405020304" pitchFamily="18" charset="0"/>
              </a:rPr>
              <a:t>Conclusion</a:t>
            </a:r>
          </a:p>
        </p:txBody>
      </p:sp>
      <p:sp>
        <p:nvSpPr>
          <p:cNvPr id="7"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itchFamily="18" charset="0"/>
                <a:cs typeface="Times New Roman" pitchFamily="18" charset="0"/>
              </a:rPr>
              <a:t>   Contents</a:t>
            </a:r>
          </a:p>
        </p:txBody>
      </p:sp>
      <p:pic>
        <p:nvPicPr>
          <p:cNvPr id="2" name="Picture 1">
            <a:extLst>
              <a:ext uri="{FF2B5EF4-FFF2-40B4-BE49-F238E27FC236}">
                <a16:creationId xmlns:a16="http://schemas.microsoft.com/office/drawing/2014/main" id="{810DB67D-8372-22D7-59F4-FC03A8DAF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g2531d86f6cc_0_210"/>
          <p:cNvSpPr txBox="1">
            <a:spLocks noGrp="1"/>
          </p:cNvSpPr>
          <p:nvPr>
            <p:ph type="body" idx="1"/>
          </p:nvPr>
        </p:nvSpPr>
        <p:spPr>
          <a:xfrm>
            <a:off x="401472" y="1319064"/>
            <a:ext cx="10584391" cy="4865200"/>
          </a:xfrm>
          <a:prstGeom prst="rect">
            <a:avLst/>
          </a:prstGeom>
        </p:spPr>
        <p:txBody>
          <a:bodyPr spcFirstLastPara="1" vert="horz" wrap="square" lIns="121900" tIns="121900" rIns="121900" bIns="121900" rtlCol="0" anchor="t" anchorCtr="0">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      Skin cancer is the most common form of cancer globally, ranking as the 17th most prevalent cancer with 2-3 million non-melanoma and 132,000 melanoma cases worldwide. It arises due to the abnormal growth of skin cells, primarily caused by excessive exposure to ultraviolet rays. Early detection and accurate classification of skin lesions are crucial for effective treatment and improved patient outcomes. Given the challenges dermatologists face in accurately diagnosing skin cancer, there is an urgent need for an automated and efficient diagnostic system. This study presents an automated system for classifying skin lesions into seven different types of skin cancer using a Convolutional Neural Network (CNN) model, trained on the HAM10000 dataset, which includes 10,015 dermatoscopic images of various skin lesions. Our approach leverages the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 architecture, renowned for its efficiency and effectiveness in image classification tasks. The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 model, pre-trained on the extensive ImageNet dataset, is fine-tuned on the HAM10000 dataset to specialize in skin lesion classification by employing transfer learning. The model achieved an overall accuracy of 89.21% across the seven skin cancer classes, with top-2 and top-3 accuracies of 96.55% and 98.45%, respectively. The trained model demonstrated promising results, underscoring its potential as a reliable tool for assisting dermatologists in the early detection of skin cancer.</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Keywords: </a:t>
            </a:r>
            <a:r>
              <a:rPr lang="fr-FR" sz="2000" dirty="0">
                <a:latin typeface="Times New Roman" panose="02020603050405020304" pitchFamily="18" charset="0"/>
                <a:cs typeface="Times New Roman" panose="02020603050405020304" pitchFamily="18" charset="0"/>
              </a:rPr>
              <a:t>Skin Cancer, CNN, MobileNet, HAM10000, </a:t>
            </a:r>
            <a:r>
              <a:rPr lang="fr-FR" sz="2000" dirty="0" err="1">
                <a:latin typeface="Times New Roman" panose="02020603050405020304" pitchFamily="18" charset="0"/>
                <a:cs typeface="Times New Roman" panose="02020603050405020304" pitchFamily="18" charset="0"/>
              </a:rPr>
              <a:t>Lesion</a:t>
            </a:r>
            <a:r>
              <a:rPr lang="fr-FR" sz="2000" dirty="0">
                <a:latin typeface="Times New Roman" panose="02020603050405020304" pitchFamily="18" charset="0"/>
                <a:cs typeface="Times New Roman" panose="02020603050405020304" pitchFamily="18" charset="0"/>
              </a:rPr>
              <a:t> Classification, ImageNet.</a:t>
            </a:r>
            <a:endParaRPr lang="en-US" sz="20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itchFamily="18" charset="0"/>
                <a:cs typeface="Times New Roman" pitchFamily="18" charset="0"/>
              </a:rPr>
              <a:t>   Abstract</a:t>
            </a:r>
          </a:p>
        </p:txBody>
      </p:sp>
      <p:pic>
        <p:nvPicPr>
          <p:cNvPr id="2" name="Picture 1">
            <a:extLst>
              <a:ext uri="{FF2B5EF4-FFF2-40B4-BE49-F238E27FC236}">
                <a16:creationId xmlns:a16="http://schemas.microsoft.com/office/drawing/2014/main" id="{810DB67D-8372-22D7-59F4-FC03A8DAF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extLst>
      <p:ext uri="{BB962C8B-B14F-4D97-AF65-F5344CB8AC3E}">
        <p14:creationId xmlns:p14="http://schemas.microsoft.com/office/powerpoint/2010/main" val="62168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C56F3AE-7D74-86B8-B3DB-93CE9CAECA11}"/>
              </a:ext>
            </a:extLst>
          </p:cNvPr>
          <p:cNvSpPr>
            <a:spLocks noGrp="1"/>
          </p:cNvSpPr>
          <p:nvPr>
            <p:ph idx="1"/>
          </p:nvPr>
        </p:nvSpPr>
        <p:spPr>
          <a:xfrm>
            <a:off x="367937" y="1560585"/>
            <a:ext cx="10730759" cy="4351338"/>
          </a:xfrm>
        </p:spPr>
        <p:txBody>
          <a:bodyPr>
            <a:noAutofit/>
          </a:bodyPr>
          <a:lstStyle/>
          <a:p>
            <a:pPr>
              <a:lnSpc>
                <a:spcPts val="2800"/>
              </a:lnSpc>
            </a:pPr>
            <a:r>
              <a:rPr lang="en-US" sz="2000" dirty="0">
                <a:latin typeface="Times New Roman" panose="02020603050405020304" pitchFamily="18" charset="0"/>
                <a:cs typeface="Times New Roman" panose="02020603050405020304" pitchFamily="18" charset="0"/>
              </a:rPr>
              <a:t>Skin cancer is one of the most common cancers worldwide, with millions of new cases each year.</a:t>
            </a:r>
          </a:p>
          <a:p>
            <a:pPr>
              <a:lnSpc>
                <a:spcPts val="2800"/>
              </a:lnSpc>
            </a:pPr>
            <a:r>
              <a:rPr lang="en-US" sz="2000" dirty="0">
                <a:latin typeface="Times New Roman" panose="02020603050405020304" pitchFamily="18" charset="0"/>
                <a:cs typeface="Times New Roman" panose="02020603050405020304" pitchFamily="18" charset="0"/>
              </a:rPr>
              <a:t>Ultraviolet (UV) radiation from the sun is a major risk factor, causing DNA damage in skin cells and leading to cancerous mutations.</a:t>
            </a:r>
          </a:p>
          <a:p>
            <a:pPr>
              <a:lnSpc>
                <a:spcPts val="2800"/>
              </a:lnSpc>
            </a:pPr>
            <a:r>
              <a:rPr lang="en-US" sz="2000" dirty="0">
                <a:latin typeface="Times New Roman" panose="02020603050405020304" pitchFamily="18" charset="0"/>
                <a:cs typeface="Times New Roman" panose="02020603050405020304" pitchFamily="18" charset="0"/>
              </a:rPr>
              <a:t>Early detection and treatment of skin cancer, especially melanoma, are crucial for better prognosis.</a:t>
            </a:r>
          </a:p>
          <a:p>
            <a:pPr>
              <a:lnSpc>
                <a:spcPts val="2800"/>
              </a:lnSpc>
            </a:pPr>
            <a:r>
              <a:rPr lang="en-US" sz="2000" dirty="0">
                <a:latin typeface="Times New Roman" panose="02020603050405020304" pitchFamily="18" charset="0"/>
                <a:cs typeface="Times New Roman" panose="02020603050405020304" pitchFamily="18" charset="0"/>
              </a:rPr>
              <a:t>The visual similarity between benign and malignant skin lesions makes accurate diagnosis challenging, even for experienced dermatologists.</a:t>
            </a:r>
          </a:p>
          <a:p>
            <a:pPr>
              <a:lnSpc>
                <a:spcPts val="2800"/>
              </a:lnSpc>
            </a:pPr>
            <a:r>
              <a:rPr lang="en-US" sz="2000" dirty="0">
                <a:latin typeface="Times New Roman" panose="02020603050405020304" pitchFamily="18" charset="0"/>
                <a:cs typeface="Times New Roman" panose="02020603050405020304" pitchFamily="18" charset="0"/>
              </a:rPr>
              <a:t>Advances in artificial intelligence (AI) and deep learning offer new ways to improve skin cancer diagnosis.</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10DB67D-8372-22D7-59F4-FC03A8DAF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6" name="Title 7">
            <a:extLst>
              <a:ext uri="{FF2B5EF4-FFF2-40B4-BE49-F238E27FC236}">
                <a16:creationId xmlns:a16="http://schemas.microsoft.com/office/drawing/2014/main" id="{1A48507F-C8A0-FE6D-96EE-F780083AF50F}"/>
              </a:ext>
            </a:extLst>
          </p:cNvPr>
          <p:cNvSpPr>
            <a:spLocks noGrp="1"/>
          </p:cNvSpPr>
          <p:nvPr>
            <p:ph type="title"/>
          </p:nvPr>
        </p:nvSpPr>
        <p:spPr>
          <a:xfrm>
            <a:off x="246350" y="169818"/>
            <a:ext cx="11360800" cy="795264"/>
          </a:xfrm>
        </p:spPr>
        <p:txBody>
          <a:bodyPr>
            <a:normAutofit/>
          </a:bodyPr>
          <a:lstStyle/>
          <a:p>
            <a:r>
              <a:rPr lang="en-US" dirty="0">
                <a:solidFill>
                  <a:schemeClr val="bg1"/>
                </a:solidFill>
                <a:latin typeface="Times New Roman" pitchFamily="18" charset="0"/>
                <a:cs typeface="Times New Roman" pitchFamily="18" charset="0"/>
              </a:rPr>
              <a:t>   Introduction</a:t>
            </a:r>
          </a:p>
        </p:txBody>
      </p:sp>
    </p:spTree>
    <p:extLst>
      <p:ext uri="{BB962C8B-B14F-4D97-AF65-F5344CB8AC3E}">
        <p14:creationId xmlns:p14="http://schemas.microsoft.com/office/powerpoint/2010/main" val="143619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C56F3AE-7D74-86B8-B3DB-93CE9CAECA11}"/>
              </a:ext>
            </a:extLst>
          </p:cNvPr>
          <p:cNvSpPr>
            <a:spLocks noGrp="1"/>
          </p:cNvSpPr>
          <p:nvPr>
            <p:ph idx="1"/>
          </p:nvPr>
        </p:nvSpPr>
        <p:spPr>
          <a:xfrm>
            <a:off x="367937" y="1553959"/>
            <a:ext cx="10730759" cy="4351338"/>
          </a:xfrm>
        </p:spPr>
        <p:txBody>
          <a:bodyPr>
            <a:noAutofit/>
          </a:bodyPr>
          <a:lstStyle/>
          <a:p>
            <a:pPr>
              <a:lnSpc>
                <a:spcPts val="2800"/>
              </a:lnSpc>
            </a:pPr>
            <a:r>
              <a:rPr lang="en-US" sz="2000" dirty="0">
                <a:latin typeface="Times New Roman" panose="02020603050405020304" pitchFamily="18" charset="0"/>
                <a:cs typeface="Times New Roman" panose="02020603050405020304" pitchFamily="18" charset="0"/>
              </a:rPr>
              <a:t>Convolutional Neural Networks (CNNs) are effective in image recognition tasks, making them suitable for medical image analysis.</a:t>
            </a:r>
          </a:p>
          <a:p>
            <a:pPr>
              <a:lnSpc>
                <a:spcPts val="2800"/>
              </a:lnSpc>
            </a:pPr>
            <a:r>
              <a:rPr lang="en-US" sz="2000" dirty="0">
                <a:latin typeface="Times New Roman" panose="02020603050405020304" pitchFamily="18" charset="0"/>
                <a:cs typeface="Times New Roman" panose="02020603050405020304" pitchFamily="18" charset="0"/>
              </a:rPr>
              <a:t>MobileNet, a lightweight CNN architecture, is efficient and performs well on mobile and embedded devices, optimizing for both speed and accuracy.</a:t>
            </a:r>
          </a:p>
          <a:p>
            <a:pPr>
              <a:lnSpc>
                <a:spcPts val="2800"/>
              </a:lnSpc>
            </a:pPr>
            <a:r>
              <a:rPr lang="en-US" sz="2000" dirty="0">
                <a:latin typeface="Times New Roman" panose="02020603050405020304" pitchFamily="18" charset="0"/>
                <a:cs typeface="Times New Roman" panose="02020603050405020304" pitchFamily="18" charset="0"/>
              </a:rPr>
              <a:t>MobileNet is pretrained on the ImageNet dataset and fine-tuned on the HAM10000 dataset, leveraging transfer learning to differentiate skin lesions accurately.</a:t>
            </a:r>
          </a:p>
          <a:p>
            <a:pPr>
              <a:lnSpc>
                <a:spcPts val="2800"/>
              </a:lnSpc>
            </a:pPr>
            <a:r>
              <a:rPr lang="en-US" sz="2000" dirty="0">
                <a:latin typeface="Times New Roman" panose="02020603050405020304" pitchFamily="18" charset="0"/>
                <a:cs typeface="Times New Roman" panose="02020603050405020304" pitchFamily="18" charset="0"/>
              </a:rPr>
              <a:t>Early and accurate detection with MobileNet improves patient outcomes by reducing misdiagnosis and enabling timely treatment, lowering melanoma mortality rates.</a:t>
            </a:r>
          </a:p>
          <a:p>
            <a:pPr>
              <a:lnSpc>
                <a:spcPts val="2800"/>
              </a:lnSpc>
            </a:pPr>
            <a:r>
              <a:rPr lang="en-US" sz="2000" dirty="0">
                <a:latin typeface="Times New Roman" panose="02020603050405020304" pitchFamily="18" charset="0"/>
                <a:cs typeface="Times New Roman" panose="02020603050405020304" pitchFamily="18" charset="0"/>
              </a:rPr>
              <a:t>Integrating MobileNet into clinical practice supports dermatologists in making better-informed decisions and enhances the accessibility and practicality of advanced diagnostic tools, improving overall skin cancer treatment effectiveness.</a:t>
            </a:r>
          </a:p>
        </p:txBody>
      </p:sp>
      <p:pic>
        <p:nvPicPr>
          <p:cNvPr id="2" name="Picture 1">
            <a:extLst>
              <a:ext uri="{FF2B5EF4-FFF2-40B4-BE49-F238E27FC236}">
                <a16:creationId xmlns:a16="http://schemas.microsoft.com/office/drawing/2014/main" id="{810DB67D-8372-22D7-59F4-FC03A8DAF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
        <p:nvSpPr>
          <p:cNvPr id="6" name="Title 7">
            <a:extLst>
              <a:ext uri="{FF2B5EF4-FFF2-40B4-BE49-F238E27FC236}">
                <a16:creationId xmlns:a16="http://schemas.microsoft.com/office/drawing/2014/main" id="{1A48507F-C8A0-FE6D-96EE-F780083AF50F}"/>
              </a:ext>
            </a:extLst>
          </p:cNvPr>
          <p:cNvSpPr>
            <a:spLocks noGrp="1"/>
          </p:cNvSpPr>
          <p:nvPr>
            <p:ph type="title"/>
          </p:nvPr>
        </p:nvSpPr>
        <p:spPr>
          <a:xfrm>
            <a:off x="246350" y="169818"/>
            <a:ext cx="11360800" cy="795264"/>
          </a:xfrm>
        </p:spPr>
        <p:txBody>
          <a:bodyPr>
            <a:normAutofit/>
          </a:bodyPr>
          <a:lstStyle/>
          <a:p>
            <a:r>
              <a:rPr lang="en-US" dirty="0">
                <a:solidFill>
                  <a:schemeClr val="bg1"/>
                </a:solidFill>
                <a:latin typeface="Times New Roman" pitchFamily="18" charset="0"/>
                <a:cs typeface="Times New Roman" pitchFamily="18" charset="0"/>
              </a:rPr>
              <a:t>   Introduction</a:t>
            </a:r>
          </a:p>
        </p:txBody>
      </p:sp>
    </p:spTree>
    <p:extLst>
      <p:ext uri="{BB962C8B-B14F-4D97-AF65-F5344CB8AC3E}">
        <p14:creationId xmlns:p14="http://schemas.microsoft.com/office/powerpoint/2010/main" val="254769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g2531d86f6cc_0_210"/>
          <p:cNvSpPr txBox="1">
            <a:spLocks noGrp="1"/>
          </p:cNvSpPr>
          <p:nvPr>
            <p:ph type="body" idx="1"/>
          </p:nvPr>
        </p:nvSpPr>
        <p:spPr>
          <a:xfrm>
            <a:off x="401472" y="1393724"/>
            <a:ext cx="10584391" cy="4865200"/>
          </a:xfrm>
          <a:prstGeom prst="rect">
            <a:avLst/>
          </a:prstGeom>
        </p:spPr>
        <p:txBody>
          <a:bodyPr spcFirstLastPara="1" vert="horz" wrap="square" lIns="121900" tIns="121900" rIns="121900" bIns="121900" rtlCol="0" anchor="t" anchorCtr="0">
            <a:no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Skin cancer diagnosis will be visually challenging due to fine-grained variability, necessitating the need for accurate multiclass classification.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image preprocessing pipeline will be developed, 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MobileNet model will be fine-tuned using transfer learning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 the HAM10000 dataset.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will be to improve classification accuracy using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metrics like Precision, Recall, Accuracy, and F1 Score,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with a focus on evaluating the impact of transfer learning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model complexity.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246350" y="169818"/>
            <a:ext cx="11360800" cy="795264"/>
          </a:xfrm>
        </p:spPr>
        <p:txBody>
          <a:bodyPr>
            <a:normAutofit fontScale="90000"/>
          </a:bodyPr>
          <a:lstStyle/>
          <a:p>
            <a:r>
              <a:rPr lang="en-US" dirty="0">
                <a:solidFill>
                  <a:schemeClr val="bg1"/>
                </a:solidFill>
                <a:latin typeface="Times New Roman" pitchFamily="18" charset="0"/>
                <a:cs typeface="Times New Roman" pitchFamily="18" charset="0"/>
              </a:rPr>
              <a:t>   Problem Statement</a:t>
            </a:r>
          </a:p>
        </p:txBody>
      </p:sp>
      <p:pic>
        <p:nvPicPr>
          <p:cNvPr id="2" name="Picture 1">
            <a:extLst>
              <a:ext uri="{FF2B5EF4-FFF2-40B4-BE49-F238E27FC236}">
                <a16:creationId xmlns:a16="http://schemas.microsoft.com/office/drawing/2014/main" id="{810DB67D-8372-22D7-59F4-FC03A8DAF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1028" name="Picture 4" descr="A Method for Melanoma Skin Cancer Detection Using Dermoscopy Images |  Semantic Scholar">
            <a:extLst>
              <a:ext uri="{FF2B5EF4-FFF2-40B4-BE49-F238E27FC236}">
                <a16:creationId xmlns:a16="http://schemas.microsoft.com/office/drawing/2014/main" id="{96245CD3-FE6F-6988-243E-656BB3557E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403"/>
          <a:stretch/>
        </p:blipFill>
        <p:spPr bwMode="auto">
          <a:xfrm>
            <a:off x="7680465" y="2296242"/>
            <a:ext cx="3418231" cy="334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05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531d86f6cc_0_153"/>
          <p:cNvSpPr txBox="1">
            <a:spLocks noGrp="1"/>
          </p:cNvSpPr>
          <p:nvPr>
            <p:ph type="title"/>
          </p:nvPr>
        </p:nvSpPr>
        <p:spPr>
          <a:xfrm>
            <a:off x="0" y="0"/>
            <a:ext cx="10910400" cy="1091200"/>
          </a:xfrm>
          <a:prstGeom prst="rect">
            <a:avLst/>
          </a:prstGeom>
          <a:solidFill>
            <a:srgbClr val="2F71A2"/>
          </a:solidFill>
        </p:spPr>
        <p:txBody>
          <a:bodyPr spcFirstLastPara="1" vert="horz" wrap="square" lIns="121900" tIns="121900" rIns="121900" bIns="121900" rtlCol="0" anchor="t" anchorCtr="0">
            <a:normAutofit/>
          </a:bodyPr>
          <a:lstStyle/>
          <a:p>
            <a:r>
              <a:rPr lang="en-IN" sz="3600" b="1" dirty="0">
                <a:solidFill>
                  <a:schemeClr val="bg1"/>
                </a:solidFill>
                <a:latin typeface="Times New Roman" panose="02020603050405020304" pitchFamily="18" charset="0"/>
                <a:cs typeface="Times New Roman" panose="02020603050405020304" pitchFamily="18" charset="0"/>
              </a:rPr>
              <a:t>Objectives:</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83" name="Google Shape;83;g2531d86f6cc_0_153"/>
          <p:cNvSpPr txBox="1">
            <a:spLocks noGrp="1"/>
          </p:cNvSpPr>
          <p:nvPr>
            <p:ph type="body" idx="1"/>
          </p:nvPr>
        </p:nvSpPr>
        <p:spPr>
          <a:xfrm>
            <a:off x="337529" y="1331077"/>
            <a:ext cx="10619953" cy="5257120"/>
          </a:xfrm>
          <a:prstGeom prst="rect">
            <a:avLst/>
          </a:prstGeom>
        </p:spPr>
        <p:txBody>
          <a:bodyPr spcFirstLastPara="1" vert="horz" wrap="square" lIns="121900" tIns="121900" rIns="121900" bIns="121900" rtlCol="0" anchor="t" anchorCtr="0">
            <a:noAutofit/>
          </a:bodyPr>
          <a:lstStyle/>
          <a:p>
            <a:pPr>
              <a:buFont typeface="Wingdings" panose="05000000000000000000" pitchFamily="2" charset="2"/>
              <a:buChar char="ü"/>
            </a:pPr>
            <a:r>
              <a:rPr lang="en-US" sz="2000" b="1" dirty="0">
                <a:latin typeface="Times New Roman" pitchFamily="18" charset="0"/>
                <a:cs typeface="Times New Roman" pitchFamily="18" charset="0"/>
              </a:rPr>
              <a:t>Image Preprocessing Pipeline Development:</a:t>
            </a:r>
          </a:p>
          <a:p>
            <a:pPr lvl="1">
              <a:buFont typeface="Arial" panose="020B0604020202020204" pitchFamily="34" charset="0"/>
              <a:buChar char="•"/>
            </a:pPr>
            <a:r>
              <a:rPr lang="en-US" sz="1800" dirty="0">
                <a:latin typeface="Times New Roman" pitchFamily="18" charset="0"/>
                <a:cs typeface="Times New Roman" pitchFamily="18" charset="0"/>
              </a:rPr>
              <a:t>Develop a comprehensive preprocessing pipeline to enhance the quality of skin lesion images.</a:t>
            </a:r>
          </a:p>
          <a:p>
            <a:pPr lvl="1">
              <a:buFont typeface="Arial" panose="020B0604020202020204" pitchFamily="34" charset="0"/>
              <a:buChar char="•"/>
            </a:pPr>
            <a:r>
              <a:rPr lang="en-US" sz="1800" dirty="0">
                <a:latin typeface="Times New Roman" pitchFamily="18" charset="0"/>
                <a:cs typeface="Times New Roman" pitchFamily="18" charset="0"/>
              </a:rPr>
              <a:t>Include techniques such as hair removal, data augmentation, and resizing to ensure standardized input for the models.</a:t>
            </a:r>
          </a:p>
          <a:p>
            <a:pPr>
              <a:buFont typeface="Wingdings" panose="05000000000000000000" pitchFamily="2" charset="2"/>
              <a:buChar char="ü"/>
            </a:pPr>
            <a:r>
              <a:rPr lang="en-US" sz="2000" b="1" dirty="0">
                <a:latin typeface="Times New Roman" pitchFamily="18" charset="0"/>
                <a:cs typeface="Times New Roman" pitchFamily="18" charset="0"/>
              </a:rPr>
              <a:t>Transfer Learning Implementation:</a:t>
            </a:r>
          </a:p>
          <a:p>
            <a:pPr lvl="1">
              <a:buFont typeface="Arial" panose="020B0604020202020204" pitchFamily="34" charset="0"/>
              <a:buChar char="•"/>
            </a:pPr>
            <a:r>
              <a:rPr lang="en-US" sz="1800" dirty="0">
                <a:latin typeface="Times New Roman" pitchFamily="18" charset="0"/>
                <a:cs typeface="Times New Roman" pitchFamily="18" charset="0"/>
              </a:rPr>
              <a:t>Utilize transfer learning by initializing MobileNet model with pre-trained weights from the ImageNet dataset.</a:t>
            </a:r>
          </a:p>
          <a:p>
            <a:pPr lvl="1">
              <a:buFont typeface="Arial" panose="020B0604020202020204" pitchFamily="34" charset="0"/>
              <a:buChar char="•"/>
            </a:pPr>
            <a:r>
              <a:rPr lang="en-US" sz="1800" dirty="0">
                <a:latin typeface="Times New Roman" pitchFamily="18" charset="0"/>
                <a:cs typeface="Times New Roman" pitchFamily="18" charset="0"/>
              </a:rPr>
              <a:t>Fine-tune the models on the HAM10000 dataset to adapt to the specific characteristics of seven classes of skin lesion classification.</a:t>
            </a:r>
          </a:p>
          <a:p>
            <a:pPr>
              <a:buFont typeface="Wingdings" panose="05000000000000000000" pitchFamily="2" charset="2"/>
              <a:buChar char="ü"/>
            </a:pPr>
            <a:r>
              <a:rPr lang="en-US" sz="2000" b="1" dirty="0">
                <a:latin typeface="Times New Roman" pitchFamily="18" charset="0"/>
                <a:cs typeface="Times New Roman" pitchFamily="18" charset="0"/>
              </a:rPr>
              <a:t>Performance Evaluation Metrics:</a:t>
            </a:r>
          </a:p>
          <a:p>
            <a:pPr lvl="1">
              <a:buFont typeface="Arial" panose="020B0604020202020204" pitchFamily="34" charset="0"/>
              <a:buChar char="•"/>
            </a:pPr>
            <a:r>
              <a:rPr lang="en-US" sz="1800" dirty="0">
                <a:latin typeface="Times New Roman" pitchFamily="18" charset="0"/>
                <a:cs typeface="Times New Roman" pitchFamily="18" charset="0"/>
              </a:rPr>
              <a:t>Evaluate the classification performance using a range of metrics, including Precision, Recall, Accuracy, F1 Score, and Confusion Matrices.</a:t>
            </a:r>
          </a:p>
          <a:p>
            <a:pPr lvl="1">
              <a:buFont typeface="Arial" panose="020B0604020202020204" pitchFamily="34" charset="0"/>
              <a:buChar char="•"/>
            </a:pPr>
            <a:r>
              <a:rPr lang="en-US" sz="1800" dirty="0">
                <a:latin typeface="Times New Roman" pitchFamily="18" charset="0"/>
                <a:cs typeface="Times New Roman" pitchFamily="18" charset="0"/>
              </a:rPr>
              <a:t>Analyze the impact of MobileNet trained model on these metrics to understand trade-offs between accuracy and computational efficiency.</a:t>
            </a:r>
          </a:p>
        </p:txBody>
      </p:sp>
      <p:sp>
        <p:nvSpPr>
          <p:cNvPr id="6"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337529" y="239877"/>
            <a:ext cx="2763898" cy="707886"/>
          </a:xfrm>
          <a:prstGeom prst="rect">
            <a:avLst/>
          </a:prstGeom>
        </p:spPr>
        <p:txBody>
          <a:bodyPr wrap="none">
            <a:spAutoFit/>
          </a:bodyPr>
          <a:lstStyle/>
          <a:p>
            <a:r>
              <a:rPr lang="en-IN" sz="4000" dirty="0">
                <a:solidFill>
                  <a:schemeClr val="bg1"/>
                </a:solidFill>
                <a:latin typeface="Times New Roman" panose="02020603050405020304" pitchFamily="18" charset="0"/>
                <a:cs typeface="Times New Roman" panose="02020603050405020304" pitchFamily="18" charset="0"/>
              </a:rPr>
              <a:t>   Objectives</a:t>
            </a:r>
            <a:endParaRPr lang="en-US" sz="4000" dirty="0"/>
          </a:p>
        </p:txBody>
      </p:sp>
      <p:pic>
        <p:nvPicPr>
          <p:cNvPr id="3" name="Picture 2">
            <a:extLst>
              <a:ext uri="{FF2B5EF4-FFF2-40B4-BE49-F238E27FC236}">
                <a16:creationId xmlns:a16="http://schemas.microsoft.com/office/drawing/2014/main" id="{DFAC8BD1-6895-A5BA-4287-3FEBFD84D0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A658D34-30C2-B6CC-06B9-774948841A31}"/>
              </a:ext>
            </a:extLst>
          </p:cNvPr>
          <p:cNvSpPr/>
          <p:nvPr/>
        </p:nvSpPr>
        <p:spPr>
          <a:xfrm>
            <a:off x="0" y="-3"/>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337529" y="1364354"/>
            <a:ext cx="10518011" cy="5354498"/>
          </a:xfrm>
        </p:spPr>
        <p:txBody>
          <a:bodyPr>
            <a:normAutofit/>
          </a:bodyPr>
          <a:lstStyle/>
          <a:p>
            <a:pPr>
              <a:buFont typeface="Wingdings" panose="05000000000000000000" pitchFamily="2" charset="2"/>
              <a:buChar char="ü"/>
            </a:pPr>
            <a:r>
              <a:rPr lang="en-US" sz="2000" b="1" dirty="0">
                <a:latin typeface="Times New Roman" pitchFamily="18" charset="0"/>
                <a:cs typeface="Times New Roman" pitchFamily="18" charset="0"/>
              </a:rPr>
              <a:t>Comparison with Previous works:</a:t>
            </a:r>
          </a:p>
          <a:p>
            <a:pPr lvl="1">
              <a:buFont typeface="Arial" pitchFamily="34" charset="0"/>
              <a:buChar char="•"/>
            </a:pPr>
            <a:r>
              <a:rPr lang="en-US" sz="1800" dirty="0">
                <a:latin typeface="Times New Roman" pitchFamily="18" charset="0"/>
                <a:cs typeface="Times New Roman" pitchFamily="18" charset="0"/>
              </a:rPr>
              <a:t>Identify the works done by various researchers on the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topic and compare the performance of model and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metrics such as accuracy, precision, recall with our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trained model.</a:t>
            </a:r>
          </a:p>
          <a:p>
            <a:pPr lvl="1">
              <a:buFont typeface="Arial" pitchFamily="34" charset="0"/>
              <a:buChar char="•"/>
            </a:pPr>
            <a:r>
              <a:rPr lang="en-US" sz="1800" dirty="0">
                <a:latin typeface="Times New Roman" pitchFamily="18" charset="0"/>
                <a:cs typeface="Times New Roman" pitchFamily="18" charset="0"/>
              </a:rPr>
              <a:t>Some of the previous works with their model, classes,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accuracy are listed in the table below.</a:t>
            </a:r>
          </a:p>
          <a:p>
            <a:pPr>
              <a:buFont typeface="Wingdings" panose="05000000000000000000" pitchFamily="2" charset="2"/>
              <a:buChar char="ü"/>
            </a:pPr>
            <a:r>
              <a:rPr lang="en-US" sz="2000" b="1" dirty="0">
                <a:latin typeface="Times New Roman" pitchFamily="18" charset="0"/>
                <a:cs typeface="Times New Roman" pitchFamily="18" charset="0"/>
              </a:rPr>
              <a:t>Insights and Recommendations:</a:t>
            </a:r>
          </a:p>
          <a:p>
            <a:pPr lvl="1">
              <a:buFont typeface="Arial" pitchFamily="34" charset="0"/>
              <a:buChar char="•"/>
            </a:pPr>
            <a:r>
              <a:rPr lang="en-US" sz="1800" dirty="0">
                <a:latin typeface="Times New Roman" pitchFamily="18" charset="0"/>
                <a:cs typeface="Times New Roman" pitchFamily="18" charset="0"/>
              </a:rPr>
              <a:t>Provide insights into the factors contributing to high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classification scores, such as resolution scaling, data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augmentation techniques, and successful transfer learning.</a:t>
            </a:r>
          </a:p>
          <a:p>
            <a:pPr lvl="1">
              <a:buFont typeface="Arial" pitchFamily="34" charset="0"/>
              <a:buChar char="•"/>
            </a:pPr>
            <a:r>
              <a:rPr lang="en-US" sz="1800" dirty="0">
                <a:latin typeface="Times New Roman" pitchFamily="18" charset="0"/>
                <a:cs typeface="Times New Roman" pitchFamily="18" charset="0"/>
              </a:rPr>
              <a:t>Make recommendations for dermatologists and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researchers based on the findings, highlighting optimal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approaches for accurate and efficient skin cancer diagnosis.</a:t>
            </a:r>
          </a:p>
        </p:txBody>
      </p:sp>
      <p:sp>
        <p:nvSpPr>
          <p:cNvPr id="4" name="Rectangle 3">
            <a:extLst>
              <a:ext uri="{FF2B5EF4-FFF2-40B4-BE49-F238E27FC236}">
                <a16:creationId xmlns:a16="http://schemas.microsoft.com/office/drawing/2014/main" id="{C5A266A7-29CD-0DD5-CC51-A47B77B6B752}"/>
              </a:ext>
            </a:extLst>
          </p:cNvPr>
          <p:cNvSpPr/>
          <p:nvPr/>
        </p:nvSpPr>
        <p:spPr>
          <a:xfrm>
            <a:off x="337529" y="239877"/>
            <a:ext cx="2763898" cy="707886"/>
          </a:xfrm>
          <a:prstGeom prst="rect">
            <a:avLst/>
          </a:prstGeom>
        </p:spPr>
        <p:txBody>
          <a:bodyPr wrap="none">
            <a:spAutoFit/>
          </a:bodyPr>
          <a:lstStyle/>
          <a:p>
            <a:r>
              <a:rPr lang="en-IN" sz="4000" dirty="0">
                <a:solidFill>
                  <a:schemeClr val="bg1"/>
                </a:solidFill>
                <a:latin typeface="Times New Roman" panose="02020603050405020304" pitchFamily="18" charset="0"/>
                <a:cs typeface="Times New Roman" panose="02020603050405020304" pitchFamily="18" charset="0"/>
              </a:rPr>
              <a:t>   Objectives</a:t>
            </a:r>
            <a:endParaRPr lang="en-US" sz="4000" dirty="0"/>
          </a:p>
        </p:txBody>
      </p:sp>
      <p:pic>
        <p:nvPicPr>
          <p:cNvPr id="5" name="Picture 4">
            <a:extLst>
              <a:ext uri="{FF2B5EF4-FFF2-40B4-BE49-F238E27FC236}">
                <a16:creationId xmlns:a16="http://schemas.microsoft.com/office/drawing/2014/main" id="{1D0964AD-49A9-C16D-A735-99ABB92DD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pic>
        <p:nvPicPr>
          <p:cNvPr id="8" name="Picture 7">
            <a:extLst>
              <a:ext uri="{FF2B5EF4-FFF2-40B4-BE49-F238E27FC236}">
                <a16:creationId xmlns:a16="http://schemas.microsoft.com/office/drawing/2014/main" id="{53D1EF59-CCCF-3228-0065-A1113B30FA50}"/>
              </a:ext>
            </a:extLst>
          </p:cNvPr>
          <p:cNvPicPr>
            <a:picLocks noChangeAspect="1"/>
          </p:cNvPicPr>
          <p:nvPr/>
        </p:nvPicPr>
        <p:blipFill>
          <a:blip r:embed="rId3"/>
          <a:stretch>
            <a:fillRect/>
          </a:stretch>
        </p:blipFill>
        <p:spPr>
          <a:xfrm>
            <a:off x="7176052" y="1959065"/>
            <a:ext cx="4744680" cy="32993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531d86f6cc_0_24"/>
          <p:cNvSpPr txBox="1">
            <a:spLocks noGrp="1"/>
          </p:cNvSpPr>
          <p:nvPr>
            <p:ph type="title"/>
          </p:nvPr>
        </p:nvSpPr>
        <p:spPr>
          <a:xfrm>
            <a:off x="0" y="0"/>
            <a:ext cx="10910400" cy="1091200"/>
          </a:xfrm>
          <a:prstGeom prst="rect">
            <a:avLst/>
          </a:prstGeom>
          <a:solidFill>
            <a:srgbClr val="2F71A2"/>
          </a:solidFill>
          <a:ln>
            <a:noFill/>
          </a:ln>
        </p:spPr>
        <p:txBody>
          <a:bodyPr spcFirstLastPara="1" vert="horz" wrap="square" lIns="121900" tIns="121900" rIns="121900" bIns="121900" rtlCol="0" anchor="t" anchorCtr="0">
            <a:normAutofit/>
          </a:bodyPr>
          <a:lstStyle/>
          <a:p>
            <a:pPr>
              <a:buSzPct val="111111"/>
            </a:pPr>
            <a:r>
              <a:rPr lang="en-IN" sz="3600" b="1" dirty="0">
                <a:solidFill>
                  <a:schemeClr val="bg1"/>
                </a:solidFill>
                <a:latin typeface="Times New Roman" panose="02020603050405020304" pitchFamily="18" charset="0"/>
                <a:cs typeface="Times New Roman" panose="02020603050405020304" pitchFamily="18" charset="0"/>
              </a:rPr>
              <a:t>Literature Survey:</a:t>
            </a:r>
            <a:endParaRPr sz="3600" b="1" dirty="0">
              <a:solidFill>
                <a:schemeClr val="bg1"/>
              </a:solidFill>
              <a:latin typeface="Times New Roman" panose="02020603050405020304" pitchFamily="18" charset="0"/>
              <a:cs typeface="Times New Roman" panose="02020603050405020304" pitchFamily="18" charset="0"/>
            </a:endParaRPr>
          </a:p>
        </p:txBody>
      </p:sp>
      <p:sp>
        <p:nvSpPr>
          <p:cNvPr id="90" name="Google Shape;90;g2531d86f6cc_0_24"/>
          <p:cNvSpPr txBox="1">
            <a:spLocks noGrp="1"/>
          </p:cNvSpPr>
          <p:nvPr>
            <p:ph type="body" idx="1"/>
          </p:nvPr>
        </p:nvSpPr>
        <p:spPr>
          <a:xfrm>
            <a:off x="278433" y="1285167"/>
            <a:ext cx="11360800" cy="5117600"/>
          </a:xfrm>
          <a:prstGeom prst="rect">
            <a:avLst/>
          </a:prstGeom>
          <a:noFill/>
          <a:ln>
            <a:noFill/>
          </a:ln>
        </p:spPr>
        <p:txBody>
          <a:bodyPr spcFirstLastPara="1" vert="horz" wrap="square" lIns="121900" tIns="121900" rIns="121900" bIns="121900" rtlCol="0" anchor="t" anchorCtr="0">
            <a:noAutofit/>
          </a:bodyPr>
          <a:lstStyle/>
          <a:p>
            <a:pPr marL="0" indent="0" algn="just">
              <a:lnSpc>
                <a:spcPct val="150000"/>
              </a:lnSpc>
              <a:buClr>
                <a:schemeClr val="dk1"/>
              </a:buClr>
              <a:buSzPts val="1100"/>
              <a:buNone/>
            </a:pPr>
            <a:endParaRPr sz="1867">
              <a:solidFill>
                <a:schemeClr val="dk1"/>
              </a:solidFill>
            </a:endParaRPr>
          </a:p>
          <a:p>
            <a:pPr marL="0" indent="0">
              <a:lnSpc>
                <a:spcPct val="150000"/>
              </a:lnSpc>
              <a:spcAft>
                <a:spcPts val="1600"/>
              </a:spcAft>
              <a:buNone/>
            </a:pPr>
            <a:endParaRPr sz="1733">
              <a:solidFill>
                <a:schemeClr val="dk1"/>
              </a:solidFill>
            </a:endParaRPr>
          </a:p>
        </p:txBody>
      </p:sp>
      <p:graphicFrame>
        <p:nvGraphicFramePr>
          <p:cNvPr id="92" name="Google Shape;92;g2531d86f6cc_0_24"/>
          <p:cNvGraphicFramePr/>
          <p:nvPr>
            <p:extLst>
              <p:ext uri="{D42A27DB-BD31-4B8C-83A1-F6EECF244321}">
                <p14:modId xmlns:p14="http://schemas.microsoft.com/office/powerpoint/2010/main" val="4150450202"/>
              </p:ext>
            </p:extLst>
          </p:nvPr>
        </p:nvGraphicFramePr>
        <p:xfrm>
          <a:off x="209007" y="1310800"/>
          <a:ext cx="11617234" cy="5503081"/>
        </p:xfrm>
        <a:graphic>
          <a:graphicData uri="http://schemas.openxmlformats.org/drawingml/2006/table">
            <a:tbl>
              <a:tblPr>
                <a:noFill/>
              </a:tblPr>
              <a:tblGrid>
                <a:gridCol w="963809">
                  <a:extLst>
                    <a:ext uri="{9D8B030D-6E8A-4147-A177-3AD203B41FA5}">
                      <a16:colId xmlns:a16="http://schemas.microsoft.com/office/drawing/2014/main" val="20000"/>
                    </a:ext>
                  </a:extLst>
                </a:gridCol>
                <a:gridCol w="3896141">
                  <a:extLst>
                    <a:ext uri="{9D8B030D-6E8A-4147-A177-3AD203B41FA5}">
                      <a16:colId xmlns:a16="http://schemas.microsoft.com/office/drawing/2014/main" val="20001"/>
                    </a:ext>
                  </a:extLst>
                </a:gridCol>
                <a:gridCol w="2372139">
                  <a:extLst>
                    <a:ext uri="{9D8B030D-6E8A-4147-A177-3AD203B41FA5}">
                      <a16:colId xmlns:a16="http://schemas.microsoft.com/office/drawing/2014/main" val="20002"/>
                    </a:ext>
                  </a:extLst>
                </a:gridCol>
                <a:gridCol w="4385145">
                  <a:extLst>
                    <a:ext uri="{9D8B030D-6E8A-4147-A177-3AD203B41FA5}">
                      <a16:colId xmlns:a16="http://schemas.microsoft.com/office/drawing/2014/main" val="20003"/>
                    </a:ext>
                  </a:extLst>
                </a:gridCol>
              </a:tblGrid>
              <a:tr h="974072">
                <a:tc>
                  <a:txBody>
                    <a:bodyPr/>
                    <a:lstStyle/>
                    <a:p>
                      <a:pPr marL="0" lvl="0" indent="0" algn="l" rtl="0">
                        <a:spcBef>
                          <a:spcPts val="0"/>
                        </a:spcBef>
                        <a:spcAft>
                          <a:spcPts val="0"/>
                        </a:spcAft>
                        <a:buNone/>
                      </a:pPr>
                      <a:r>
                        <a:rPr lang="en" sz="2400" b="1" dirty="0">
                          <a:solidFill>
                            <a:schemeClr val="tx1"/>
                          </a:solidFill>
                          <a:latin typeface="Times New Roman" panose="02020603050405020304" pitchFamily="18" charset="0"/>
                          <a:cs typeface="Times New Roman" panose="02020603050405020304" pitchFamily="18" charset="0"/>
                        </a:rPr>
                        <a:t>S.NO</a:t>
                      </a:r>
                      <a:endParaRPr sz="2400" b="1"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Title of the paper</a:t>
                      </a: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Authors &amp; Published Year</a:t>
                      </a:r>
                    </a:p>
                  </a:txBody>
                  <a:tcPr marL="121900" marR="121900" marT="121900" marB="121900"/>
                </a:tc>
                <a:tc>
                  <a:txBody>
                    <a:bodyPr/>
                    <a:lstStyle/>
                    <a:p>
                      <a:pPr marL="0" lvl="0" indent="0" algn="ctr" rtl="0">
                        <a:spcBef>
                          <a:spcPts val="0"/>
                        </a:spcBef>
                        <a:spcAft>
                          <a:spcPts val="0"/>
                        </a:spcAft>
                        <a:buNone/>
                      </a:pPr>
                      <a:r>
                        <a:rPr lang="en-IN" sz="2400" b="1" dirty="0">
                          <a:solidFill>
                            <a:schemeClr val="tx1"/>
                          </a:solidFill>
                          <a:latin typeface="Times New Roman" panose="02020603050405020304" pitchFamily="18" charset="0"/>
                          <a:cs typeface="Times New Roman" panose="02020603050405020304" pitchFamily="18" charset="0"/>
                        </a:rPr>
                        <a:t>Remarks</a:t>
                      </a:r>
                    </a:p>
                  </a:txBody>
                  <a:tcPr marL="121900" marR="121900" marT="121900" marB="121900"/>
                </a:tc>
                <a:extLst>
                  <a:ext uri="{0D108BD9-81ED-4DB2-BD59-A6C34878D82A}">
                    <a16:rowId xmlns:a16="http://schemas.microsoft.com/office/drawing/2014/main" val="10000"/>
                  </a:ext>
                </a:extLst>
              </a:tr>
              <a:tr h="1571281">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1.</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rPr>
                        <a:t>Radiation: ultraviolet (UV) radiation and skin cancer – how common is skin cancer</a:t>
                      </a:r>
                      <a:endParaRPr sz="18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US" sz="1800" u="none" dirty="0">
                          <a:solidFill>
                            <a:schemeClr val="tx1"/>
                          </a:solidFill>
                          <a:latin typeface="Times New Roman" panose="02020603050405020304" pitchFamily="18" charset="0"/>
                          <a:cs typeface="Times New Roman" panose="02020603050405020304" pitchFamily="18" charset="0"/>
                        </a:rPr>
                        <a:t>World Health Organization, </a:t>
                      </a:r>
                    </a:p>
                    <a:p>
                      <a:pPr marL="0" lvl="0" indent="0" algn="l" rtl="0">
                        <a:spcBef>
                          <a:spcPts val="0"/>
                        </a:spcBef>
                        <a:spcAft>
                          <a:spcPts val="0"/>
                        </a:spcAft>
                        <a:buNone/>
                      </a:pPr>
                      <a:r>
                        <a:rPr lang="en-US" sz="1800" u="none" dirty="0">
                          <a:solidFill>
                            <a:schemeClr val="tx1"/>
                          </a:solidFill>
                          <a:latin typeface="Times New Roman" panose="02020603050405020304" pitchFamily="18" charset="0"/>
                          <a:cs typeface="Times New Roman" panose="02020603050405020304" pitchFamily="18" charset="0"/>
                        </a:rPr>
                        <a:t>2021</a:t>
                      </a:r>
                      <a:endParaRPr sz="1800" dirty="0">
                        <a:solidFill>
                          <a:schemeClr val="tx1"/>
                        </a:solidFill>
                        <a:highlight>
                          <a:srgbClr val="FFFFFF"/>
                        </a:highlight>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This paper proposes different types of skin cancer, classification of skin cancer, consequences and risk factors of skin cancer.</a:t>
                      </a:r>
                      <a:endParaRPr lang="en-US" sz="18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a16="http://schemas.microsoft.com/office/drawing/2014/main" val="10001"/>
                  </a:ext>
                </a:extLst>
              </a:tr>
              <a:tr h="1838108">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2.</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Digitization of handwritten Devanagari text using CNN transfer learning – A better customer service support</a:t>
                      </a:r>
                    </a:p>
                  </a:txBody>
                  <a:tcPr marL="121900" marR="121900" marT="121900" marB="121900"/>
                </a:tc>
                <a:tc>
                  <a:txBody>
                    <a:bodyPr/>
                    <a:lstStyle/>
                    <a:p>
                      <a:r>
                        <a:rPr lang="en-US" sz="1800" dirty="0">
                          <a:solidFill>
                            <a:schemeClr val="tx1"/>
                          </a:solidFill>
                          <a:latin typeface="Times New Roman" panose="02020603050405020304" pitchFamily="18" charset="0"/>
                          <a:cs typeface="Times New Roman" panose="02020603050405020304" pitchFamily="18" charset="0"/>
                        </a:rPr>
                        <a:t>S.D. Pande, P.P. Jadhav, R. Joshi, A.D. Sawant, V. </a:t>
                      </a:r>
                      <a:r>
                        <a:rPr lang="en-US" sz="1800" dirty="0" err="1">
                          <a:solidFill>
                            <a:schemeClr val="tx1"/>
                          </a:solidFill>
                          <a:latin typeface="Times New Roman" panose="02020603050405020304" pitchFamily="18" charset="0"/>
                          <a:cs typeface="Times New Roman" panose="02020603050405020304" pitchFamily="18" charset="0"/>
                        </a:rPr>
                        <a:t>Muddebihalkar</a:t>
                      </a:r>
                      <a:r>
                        <a:rPr lang="en-US" sz="1800" dirty="0">
                          <a:solidFill>
                            <a:schemeClr val="tx1"/>
                          </a:solidFill>
                          <a:latin typeface="Times New Roman" panose="02020603050405020304" pitchFamily="18" charset="0"/>
                          <a:cs typeface="Times New Roman" panose="02020603050405020304" pitchFamily="18" charset="0"/>
                        </a:rPr>
                        <a:t>, S. Rathod, S. Das</a:t>
                      </a:r>
                    </a:p>
                    <a:p>
                      <a:r>
                        <a:rPr lang="en-US" sz="1800" dirty="0">
                          <a:solidFill>
                            <a:schemeClr val="tx1"/>
                          </a:solidFill>
                          <a:highlight>
                            <a:srgbClr val="FFFFFF"/>
                          </a:highlight>
                          <a:latin typeface="Times New Roman" panose="02020603050405020304" pitchFamily="18" charset="0"/>
                          <a:cs typeface="Times New Roman" panose="02020603050405020304" pitchFamily="18" charset="0"/>
                        </a:rPr>
                        <a:t>2021</a:t>
                      </a:r>
                      <a:endParaRPr lang="en-IN" sz="1800" dirty="0">
                        <a:solidFill>
                          <a:schemeClr val="tx1"/>
                        </a:solidFill>
                        <a:highlight>
                          <a:srgbClr val="FFFFFF"/>
                        </a:highlight>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kumimoji="0" lang="en-US" b="0" i="0" kern="1200" dirty="0">
                          <a:solidFill>
                            <a:schemeClr val="tx1"/>
                          </a:solidFill>
                          <a:effectLst/>
                          <a:latin typeface="Times New Roman" panose="02020603050405020304" pitchFamily="18" charset="0"/>
                          <a:ea typeface="+mn-ea"/>
                          <a:cs typeface="Times New Roman" panose="02020603050405020304" pitchFamily="18" charset="0"/>
                        </a:rPr>
                        <a:t>In this paper, Automating the digitization of Devanagari script using Convolutional Neural Networks (CNN) for effective recognition and conflict resolution, enhancing access and manipulation of ancient Vedic literature.</a:t>
                      </a:r>
                      <a:endParaRPr lang="en-IN" sz="18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a16="http://schemas.microsoft.com/office/drawing/2014/main" val="10002"/>
                  </a:ext>
                </a:extLst>
              </a:tr>
              <a:tr h="1037625">
                <a:tc>
                  <a:txBody>
                    <a:bodyPr/>
                    <a:lstStyle/>
                    <a:p>
                      <a:pPr marL="0" lvl="0" indent="0" algn="l" rtl="0">
                        <a:spcBef>
                          <a:spcPts val="0"/>
                        </a:spcBef>
                        <a:spcAft>
                          <a:spcPts val="0"/>
                        </a:spcAft>
                        <a:buNone/>
                      </a:pPr>
                      <a:r>
                        <a:rPr lang="en" sz="2000" dirty="0">
                          <a:solidFill>
                            <a:schemeClr val="tx1"/>
                          </a:solidFill>
                          <a:latin typeface="Times New Roman" panose="02020603050405020304" pitchFamily="18" charset="0"/>
                          <a:cs typeface="Times New Roman" panose="02020603050405020304" pitchFamily="18" charset="0"/>
                        </a:rPr>
                        <a:t>3.</a:t>
                      </a:r>
                      <a:endParaRPr sz="20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Malignant Melanoma Metastatic to the Central Nervous System</a:t>
                      </a: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fi-FI" sz="1800" kern="1200" dirty="0">
                          <a:solidFill>
                            <a:schemeClr val="tx1"/>
                          </a:solidFill>
                          <a:effectLst/>
                          <a:latin typeface="Times New Roman" panose="02020603050405020304" pitchFamily="18" charset="0"/>
                          <a:ea typeface="+mn-ea"/>
                          <a:cs typeface="Times New Roman" panose="02020603050405020304" pitchFamily="18" charset="0"/>
                        </a:rPr>
                        <a:t>M.R. Lekkala and</a:t>
                      </a:r>
                    </a:p>
                    <a:p>
                      <a:pPr marL="0" lvl="0" indent="0" algn="l" rtl="0">
                        <a:spcBef>
                          <a:spcPts val="0"/>
                        </a:spcBef>
                        <a:spcAft>
                          <a:spcPts val="0"/>
                        </a:spcAft>
                        <a:buNone/>
                      </a:pPr>
                      <a:r>
                        <a:rPr lang="fi-FI" sz="1800" kern="1200" dirty="0">
                          <a:solidFill>
                            <a:schemeClr val="tx1"/>
                          </a:solidFill>
                          <a:effectLst/>
                          <a:latin typeface="Times New Roman" panose="02020603050405020304" pitchFamily="18" charset="0"/>
                          <a:ea typeface="+mn-ea"/>
                          <a:cs typeface="Times New Roman" panose="02020603050405020304" pitchFamily="18" charset="0"/>
                        </a:rPr>
                        <a:t>S. Mullangi,</a:t>
                      </a:r>
                    </a:p>
                    <a:p>
                      <a:pPr marL="0" lvl="0" indent="0" algn="l" rtl="0">
                        <a:spcBef>
                          <a:spcPts val="0"/>
                        </a:spcBef>
                        <a:spcAft>
                          <a:spcPts val="0"/>
                        </a:spcAft>
                        <a:buNone/>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2021</a:t>
                      </a: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This paper tells about a serious form of skin cancer called Malignant melanoma.</a:t>
                      </a:r>
                      <a:endParaRPr sz="1800" dirty="0">
                        <a:solidFill>
                          <a:schemeClr val="tx1"/>
                        </a:solidFill>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a16="http://schemas.microsoft.com/office/drawing/2014/main" val="10003"/>
                  </a:ext>
                </a:extLst>
              </a:tr>
            </a:tbl>
          </a:graphicData>
        </a:graphic>
      </p:graphicFrame>
      <p:sp>
        <p:nvSpPr>
          <p:cNvPr id="6" name="object 2">
            <a:extLst>
              <a:ext uri="{FF2B5EF4-FFF2-40B4-BE49-F238E27FC236}">
                <a16:creationId xmlns:a16="http://schemas.microsoft.com/office/drawing/2014/main" id="{0A658D34-30C2-B6CC-06B9-774948841A31}"/>
              </a:ext>
            </a:extLst>
          </p:cNvPr>
          <p:cNvSpPr/>
          <p:nvPr/>
        </p:nvSpPr>
        <p:spPr>
          <a:xfrm>
            <a:off x="0" y="0"/>
            <a:ext cx="10985863" cy="125984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75267" y="275977"/>
            <a:ext cx="4572000" cy="707886"/>
          </a:xfrm>
          <a:prstGeom prst="rect">
            <a:avLst/>
          </a:prstGeom>
          <a:noFill/>
        </p:spPr>
        <p:txBody>
          <a:bodyPr wrap="square" rtlCol="0">
            <a:spAutoFit/>
          </a:bodyPr>
          <a:lstStyle/>
          <a:p>
            <a:r>
              <a:rPr lang="en-US" sz="4000" dirty="0">
                <a:solidFill>
                  <a:schemeClr val="bg1"/>
                </a:solidFill>
                <a:latin typeface="Times New Roman" pitchFamily="18" charset="0"/>
                <a:cs typeface="Times New Roman" pitchFamily="18" charset="0"/>
              </a:rPr>
              <a:t>Literature Survey</a:t>
            </a:r>
          </a:p>
        </p:txBody>
      </p:sp>
      <p:pic>
        <p:nvPicPr>
          <p:cNvPr id="3" name="Picture 2">
            <a:extLst>
              <a:ext uri="{FF2B5EF4-FFF2-40B4-BE49-F238E27FC236}">
                <a16:creationId xmlns:a16="http://schemas.microsoft.com/office/drawing/2014/main" id="{BAB3E6A0-EB20-7E97-5575-EF0741BCC2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8696" y="110594"/>
            <a:ext cx="981039" cy="10766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1677</Words>
  <Application>Microsoft Office PowerPoint</Application>
  <PresentationFormat>Widescreen</PresentationFormat>
  <Paragraphs>116</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   Contents</vt:lpstr>
      <vt:lpstr>   Abstract</vt:lpstr>
      <vt:lpstr>   Introduction</vt:lpstr>
      <vt:lpstr>   Introduction</vt:lpstr>
      <vt:lpstr>   Problem Statement</vt:lpstr>
      <vt:lpstr>Objectives:</vt:lpstr>
      <vt:lpstr>PowerPoint Presentation</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Pragna Kummamuru</dc:creator>
  <cp:lastModifiedBy>SRI ANJANEYAM</cp:lastModifiedBy>
  <cp:revision>102</cp:revision>
  <dcterms:created xsi:type="dcterms:W3CDTF">2023-06-18T11:53:55Z</dcterms:created>
  <dcterms:modified xsi:type="dcterms:W3CDTF">2024-07-07T18:26:50Z</dcterms:modified>
</cp:coreProperties>
</file>