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75" d="100"/>
          <a:sy n="75" d="100"/>
        </p:scale>
        <p:origin x="-296" y="34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2/19/2025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2/19/2025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2/19/2025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2/19/2025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2/19/2025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r-baraiya/Stenography-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1742174" y="5053264"/>
            <a:ext cx="8162222" cy="70788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r>
              <a:rPr lang="en-US" sz="2000" b="1" dirty="0" smtClean="0">
                <a:solidFill>
                  <a:schemeClr val="bg1"/>
                </a:solidFill>
                <a:latin typeface="Arial" pitchFamily="34" charset="0"/>
                <a:cs typeface="Arial" pitchFamily="34" charset="0"/>
              </a:rPr>
              <a:t>: </a:t>
            </a:r>
            <a:r>
              <a:rPr lang="en-US" sz="2000" dirty="0" err="1" smtClean="0">
                <a:solidFill>
                  <a:schemeClr val="bg1"/>
                </a:solidFill>
                <a:latin typeface="Arial" pitchFamily="34" charset="0"/>
                <a:cs typeface="Arial" pitchFamily="34" charset="0"/>
              </a:rPr>
              <a:t>Vishal</a:t>
            </a:r>
            <a:r>
              <a:rPr lang="en-US" sz="2000" dirty="0" smtClean="0">
                <a:solidFill>
                  <a:schemeClr val="bg1"/>
                </a:solidFill>
                <a:latin typeface="Arial" pitchFamily="34" charset="0"/>
                <a:cs typeface="Arial" pitchFamily="34" charset="0"/>
              </a:rPr>
              <a:t> </a:t>
            </a:r>
            <a:r>
              <a:rPr lang="en-US" sz="2000" dirty="0" err="1" smtClean="0">
                <a:solidFill>
                  <a:schemeClr val="bg1"/>
                </a:solidFill>
                <a:latin typeface="Arial" pitchFamily="34" charset="0"/>
                <a:cs typeface="Arial" pitchFamily="34" charset="0"/>
              </a:rPr>
              <a:t>Baraiya</a:t>
            </a:r>
            <a:endParaRPr lang="en-US" sz="2000" dirty="0" smtClean="0">
              <a:solidFill>
                <a:schemeClr val="bg1"/>
              </a:solidFill>
              <a:latin typeface="Arial" pitchFamily="34" charset="0"/>
              <a:cs typeface="Arial" pitchFamily="34" charset="0"/>
            </a:endParaRPr>
          </a:p>
          <a:p>
            <a:r>
              <a:rPr lang="en-US" sz="2000" b="1" dirty="0" smtClean="0">
                <a:solidFill>
                  <a:schemeClr val="bg1"/>
                </a:solidFill>
                <a:latin typeface="Arial"/>
                <a:cs typeface="Arial"/>
              </a:rPr>
              <a:t>College </a:t>
            </a:r>
            <a:r>
              <a:rPr lang="en-US" sz="2000" b="1" dirty="0">
                <a:solidFill>
                  <a:schemeClr val="bg1"/>
                </a:solidFill>
                <a:latin typeface="Arial"/>
                <a:cs typeface="Arial"/>
              </a:rPr>
              <a:t>Name &amp; Department </a:t>
            </a:r>
            <a:r>
              <a:rPr lang="en-US" sz="2000" b="1" dirty="0" smtClean="0">
                <a:solidFill>
                  <a:schemeClr val="bg1"/>
                </a:solidFill>
                <a:latin typeface="Arial"/>
                <a:cs typeface="Arial"/>
              </a:rPr>
              <a:t>: </a:t>
            </a:r>
            <a:r>
              <a:rPr lang="en-US" sz="2000" dirty="0" err="1" smtClean="0">
                <a:solidFill>
                  <a:schemeClr val="bg1"/>
                </a:solidFill>
                <a:latin typeface="Arial"/>
                <a:cs typeface="Arial"/>
              </a:rPr>
              <a:t>Darshan</a:t>
            </a:r>
            <a:r>
              <a:rPr lang="en-US" sz="2000" dirty="0" smtClean="0">
                <a:solidFill>
                  <a:schemeClr val="bg1"/>
                </a:solidFill>
                <a:latin typeface="Arial"/>
                <a:cs typeface="Arial"/>
              </a:rPr>
              <a:t> University – </a:t>
            </a:r>
            <a:r>
              <a:rPr lang="en-US" sz="2000" dirty="0" err="1" smtClean="0">
                <a:solidFill>
                  <a:schemeClr val="bg1"/>
                </a:solidFill>
                <a:latin typeface="Arial"/>
                <a:cs typeface="Arial"/>
              </a:rPr>
              <a:t>B.Tech</a:t>
            </a:r>
            <a:r>
              <a:rPr lang="en-US" sz="2000" dirty="0" smtClean="0">
                <a:solidFill>
                  <a:schemeClr val="bg1"/>
                </a:solidFill>
                <a:latin typeface="Arial"/>
                <a:cs typeface="Arial"/>
              </a:rPr>
              <a:t> - CSE </a:t>
            </a:r>
            <a:endParaRPr lang="en-US" sz="2000" dirty="0">
              <a:solidFill>
                <a:schemeClr val="bg1"/>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a:bodyPr>
          <a:lstStyle/>
          <a:p>
            <a:r>
              <a:rPr lang="en-US" dirty="0" smtClean="0"/>
              <a:t>The </a:t>
            </a:r>
            <a:r>
              <a:rPr lang="en-US" b="1" dirty="0" smtClean="0"/>
              <a:t>future scope</a:t>
            </a:r>
            <a:r>
              <a:rPr lang="en-US" dirty="0" smtClean="0"/>
              <a:t> of this </a:t>
            </a:r>
            <a:r>
              <a:rPr lang="en-US" b="1" dirty="0" err="1" smtClean="0"/>
              <a:t>steganography</a:t>
            </a:r>
            <a:r>
              <a:rPr lang="en-US" dirty="0" smtClean="0"/>
              <a:t> tool has significant potential for enhancement and expansion, both in terms of functionality and user experience. Here are some directions the project can take in the future:</a:t>
            </a:r>
          </a:p>
          <a:p>
            <a:r>
              <a:rPr lang="en-US" b="1" dirty="0" smtClean="0"/>
              <a:t>1. Advanced Encoding Techniques:</a:t>
            </a:r>
          </a:p>
          <a:p>
            <a:r>
              <a:rPr lang="en-US" b="1" dirty="0" smtClean="0"/>
              <a:t>2. Support for More Media Types:</a:t>
            </a:r>
          </a:p>
          <a:p>
            <a:r>
              <a:rPr lang="en-US" b="1" dirty="0" smtClean="0"/>
              <a:t>3. Password Protection and Encryption Enhancements:</a:t>
            </a:r>
          </a:p>
          <a:p>
            <a:r>
              <a:rPr lang="en-US" b="1" dirty="0" smtClean="0"/>
              <a:t>4. </a:t>
            </a:r>
            <a:r>
              <a:rPr lang="en-US" b="1" dirty="0" err="1" smtClean="0"/>
              <a:t>Steganography</a:t>
            </a:r>
            <a:r>
              <a:rPr lang="en-US" b="1" dirty="0" smtClean="0"/>
              <a:t> for Large Files:</a:t>
            </a:r>
          </a:p>
          <a:p>
            <a:r>
              <a:rPr lang="en-US" b="1" dirty="0" smtClean="0"/>
              <a:t>5. Cross-Platform Support::</a:t>
            </a:r>
          </a:p>
          <a:p>
            <a:r>
              <a:rPr lang="en-US" b="1" dirty="0" smtClean="0"/>
              <a:t>6. Improved User </a:t>
            </a:r>
            <a:r>
              <a:rPr lang="en-US" b="1" dirty="0" err="1" smtClean="0"/>
              <a:t>Interface:Drag</a:t>
            </a:r>
            <a:r>
              <a:rPr lang="en-US" b="1" dirty="0" smtClean="0"/>
              <a:t>-and-Drop Support</a:t>
            </a:r>
            <a:r>
              <a:rPr lang="en-US" dirty="0" smtClean="0"/>
              <a:t>:</a:t>
            </a:r>
          </a:p>
          <a:p>
            <a:r>
              <a:rPr lang="en-US" b="1" dirty="0" smtClean="0"/>
              <a:t>7. Machine Learning for Message Detection:</a:t>
            </a:r>
          </a:p>
          <a:p>
            <a:pPr>
              <a:buNone/>
            </a:pPr>
            <a:endParaRPr lang="en-US" dirty="0" smtClean="0"/>
          </a:p>
          <a:p>
            <a:pPr marL="305435" indent="-305435">
              <a:buNone/>
            </a:pP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 xmlns:p14="http://schemas.microsoft.com/office/powerpoint/2010/main" val="614882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r>
              <a:rPr lang="en-US" b="1" dirty="0" smtClean="0"/>
              <a:t>Problem</a:t>
            </a:r>
          </a:p>
          <a:p>
            <a:r>
              <a:rPr lang="en-US" dirty="0" smtClean="0"/>
              <a:t>The problem this project addresses is the need for a </a:t>
            </a:r>
            <a:r>
              <a:rPr lang="en-US" b="1" dirty="0" smtClean="0"/>
              <a:t>user-friendly, secure, and efficient tool</a:t>
            </a:r>
            <a:r>
              <a:rPr lang="en-US" dirty="0" smtClean="0"/>
              <a:t> to hide and retrieve secret messages within image files. Many existing </a:t>
            </a:r>
            <a:r>
              <a:rPr lang="en-US" dirty="0" err="1" smtClean="0"/>
              <a:t>steganography</a:t>
            </a:r>
            <a:r>
              <a:rPr lang="en-US" dirty="0" smtClean="0"/>
              <a:t> tools are either too complex for non-technical users or lack features like </a:t>
            </a:r>
            <a:r>
              <a:rPr lang="en-US" dirty="0" err="1" smtClean="0"/>
              <a:t>passcode</a:t>
            </a:r>
            <a:r>
              <a:rPr lang="en-US" dirty="0" smtClean="0"/>
              <a:t> protection, making them less secure. Additionally, some tools do not support common image formats or provide a simple graphical interface for ease of use.</a:t>
            </a:r>
          </a:p>
          <a:p>
            <a:r>
              <a:rPr lang="en-US" b="1" dirty="0" smtClean="0"/>
              <a:t>Objectives</a:t>
            </a:r>
          </a:p>
          <a:p>
            <a:pPr lvl="1"/>
            <a:r>
              <a:rPr lang="en-US" b="1" dirty="0" smtClean="0"/>
              <a:t>Develop a </a:t>
            </a:r>
            <a:r>
              <a:rPr lang="en-US" b="1" dirty="0" err="1" smtClean="0"/>
              <a:t>Steganography</a:t>
            </a:r>
            <a:r>
              <a:rPr lang="en-US" b="1" dirty="0" smtClean="0"/>
              <a:t> Tool</a:t>
            </a:r>
            <a:r>
              <a:rPr lang="en-US" dirty="0" smtClean="0"/>
              <a:t>:</a:t>
            </a:r>
          </a:p>
          <a:p>
            <a:pPr lvl="2"/>
            <a:r>
              <a:rPr lang="en-US" sz="1400" dirty="0" smtClean="0"/>
              <a:t>Create a Python-based application that allows users to encode a secret message into an image and decode it using a </a:t>
            </a:r>
            <a:r>
              <a:rPr lang="en-US" sz="1400" dirty="0" err="1" smtClean="0"/>
              <a:t>passcode</a:t>
            </a:r>
            <a:r>
              <a:rPr lang="en-US" sz="1400" dirty="0" smtClean="0"/>
              <a:t>.</a:t>
            </a:r>
          </a:p>
          <a:p>
            <a:pPr lvl="2"/>
            <a:r>
              <a:rPr lang="en-US" sz="1400" dirty="0" smtClean="0"/>
              <a:t>Use the </a:t>
            </a:r>
            <a:r>
              <a:rPr lang="en-US" sz="1400" b="1" dirty="0" smtClean="0"/>
              <a:t>Least Significant Bit (LSB)</a:t>
            </a:r>
            <a:r>
              <a:rPr lang="en-US" sz="1400" dirty="0" smtClean="0"/>
              <a:t> method for encoding, which ensures minimal visual impact on the image.</a:t>
            </a:r>
          </a:p>
          <a:p>
            <a:pPr lvl="1"/>
            <a:r>
              <a:rPr lang="en-US" b="1" dirty="0" smtClean="0"/>
              <a:t>Ensure Security</a:t>
            </a:r>
            <a:r>
              <a:rPr lang="en-US" dirty="0" smtClean="0"/>
              <a:t>:</a:t>
            </a:r>
          </a:p>
          <a:p>
            <a:pPr lvl="2"/>
            <a:r>
              <a:rPr lang="en-US" sz="1400" dirty="0" smtClean="0"/>
              <a:t>Implement </a:t>
            </a:r>
            <a:r>
              <a:rPr lang="en-US" sz="1400" dirty="0" err="1" smtClean="0"/>
              <a:t>passcode</a:t>
            </a:r>
            <a:r>
              <a:rPr lang="en-US" sz="1400" dirty="0" smtClean="0"/>
              <a:t> protection to encrypt the hidden message, ensuring that only</a:t>
            </a:r>
          </a:p>
          <a:p>
            <a:pPr>
              <a:buNone/>
            </a:pPr>
            <a:r>
              <a:rPr lang="en-US" dirty="0" smtClean="0"/>
              <a:t/>
            </a:r>
            <a:br>
              <a:rPr lang="en-US" dirty="0" smtClean="0"/>
            </a:br>
            <a:endParaRPr lang="en-IN" dirty="0"/>
          </a:p>
        </p:txBody>
      </p:sp>
    </p:spTree>
    <p:extLst>
      <p:ext uri="{BB962C8B-B14F-4D97-AF65-F5344CB8AC3E}">
        <p14:creationId xmlns="" xmlns:p14="http://schemas.microsoft.com/office/powerpoint/2010/main" val="118642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dow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down)">
                                      <p:cBhvr>
                                        <p:cTn id="17" dur="500"/>
                                        <p:tgtEl>
                                          <p:spTgt spid="2">
                                            <p:txEl>
                                              <p:pRg st="2" end="2"/>
                                            </p:txEl>
                                          </p:spTgt>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wipe(down)">
                                      <p:cBhvr>
                                        <p:cTn id="20" dur="500"/>
                                        <p:tgtEl>
                                          <p:spTgt spid="2">
                                            <p:txEl>
                                              <p:pRg st="3" end="3"/>
                                            </p:txEl>
                                          </p:spTgt>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wipe(down)">
                                      <p:cBhvr>
                                        <p:cTn id="26" dur="500"/>
                                        <p:tgtEl>
                                          <p:spTgt spid="2">
                                            <p:txEl>
                                              <p:pRg st="5" end="5"/>
                                            </p:txEl>
                                          </p:spTgt>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wipe(down)">
                                      <p:cBhvr>
                                        <p:cTn id="29" dur="500"/>
                                        <p:tgtEl>
                                          <p:spTgt spid="2">
                                            <p:txEl>
                                              <p:pRg st="6" end="6"/>
                                            </p:txEl>
                                          </p:spTgt>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wipe(down)">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wipe(down)">
                                      <p:cBhvr>
                                        <p:cTn id="3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b="1" dirty="0" smtClean="0"/>
              <a:t>1. Python Programming Language:</a:t>
            </a:r>
          </a:p>
          <a:p>
            <a:pPr lvl="1"/>
            <a:r>
              <a:rPr lang="en-US" sz="1600" dirty="0" smtClean="0"/>
              <a:t>The script is written in Python, a high-level language that is widely used for its simplicity and readability.</a:t>
            </a:r>
          </a:p>
          <a:p>
            <a:r>
              <a:rPr lang="en-US" b="1" dirty="0" smtClean="0"/>
              <a:t>2. </a:t>
            </a:r>
            <a:r>
              <a:rPr lang="en-US" b="1" dirty="0" err="1" smtClean="0"/>
              <a:t>Tkinter</a:t>
            </a:r>
            <a:r>
              <a:rPr lang="en-US" b="1" dirty="0" smtClean="0"/>
              <a:t> (Graphical User Interface - GUI):</a:t>
            </a:r>
          </a:p>
          <a:p>
            <a:pPr lvl="1"/>
            <a:r>
              <a:rPr lang="en-US" sz="1600" dirty="0" err="1" smtClean="0"/>
              <a:t>Tkinter</a:t>
            </a:r>
            <a:r>
              <a:rPr lang="en-US" sz="1600" dirty="0" smtClean="0"/>
              <a:t> is the standard Python library for creating graphical user interfaces. In this script, it is used to build the entire interface for interacting with the user, allowing image selection, message input, and </a:t>
            </a:r>
            <a:r>
              <a:rPr lang="en-US" sz="1600" dirty="0" err="1" smtClean="0"/>
              <a:t>passcode</a:t>
            </a:r>
            <a:r>
              <a:rPr lang="en-US" sz="1600" dirty="0" smtClean="0"/>
              <a:t> entry</a:t>
            </a:r>
            <a:r>
              <a:rPr lang="en-US" dirty="0" smtClean="0"/>
              <a:t>.</a:t>
            </a:r>
          </a:p>
          <a:p>
            <a:r>
              <a:rPr lang="en-US" b="1" dirty="0" smtClean="0"/>
              <a:t>3. </a:t>
            </a:r>
            <a:r>
              <a:rPr lang="en-US" b="1" dirty="0" err="1" smtClean="0"/>
              <a:t>OpenCV</a:t>
            </a:r>
            <a:r>
              <a:rPr lang="en-US" b="1" dirty="0" smtClean="0"/>
              <a:t> (cv2):</a:t>
            </a:r>
          </a:p>
          <a:p>
            <a:pPr lvl="1"/>
            <a:r>
              <a:rPr lang="en-US" sz="1600" dirty="0" err="1" smtClean="0"/>
              <a:t>OpenCV</a:t>
            </a:r>
            <a:r>
              <a:rPr lang="en-US" sz="1600" dirty="0" smtClean="0"/>
              <a:t> is an open-source computer vision and image processing library. It is used here to:</a:t>
            </a:r>
          </a:p>
          <a:p>
            <a:pPr lvl="1"/>
            <a:r>
              <a:rPr lang="en-US" sz="1600" dirty="0" smtClean="0"/>
              <a:t>The script uses </a:t>
            </a:r>
            <a:r>
              <a:rPr lang="en-US" sz="1600" dirty="0" err="1" smtClean="0"/>
              <a:t>OpenCV</a:t>
            </a:r>
            <a:r>
              <a:rPr lang="en-US" sz="1600" dirty="0" smtClean="0"/>
              <a:t> to handle the image processing involved in encoding and decoding the hidden messages.</a:t>
            </a:r>
          </a:p>
          <a:p>
            <a:r>
              <a:rPr lang="en-US" b="1" dirty="0" smtClean="0"/>
              <a:t>4. </a:t>
            </a:r>
            <a:r>
              <a:rPr lang="en-US" b="1" dirty="0" err="1" smtClean="0"/>
              <a:t>NumPy</a:t>
            </a:r>
            <a:r>
              <a:rPr lang="en-US" b="1" dirty="0" smtClean="0"/>
              <a:t>:</a:t>
            </a:r>
          </a:p>
          <a:p>
            <a:pPr lvl="1"/>
            <a:r>
              <a:rPr lang="en-US" sz="1600" dirty="0" err="1" smtClean="0"/>
              <a:t>NumPy</a:t>
            </a:r>
            <a:r>
              <a:rPr lang="en-US" sz="1600" dirty="0" smtClean="0"/>
              <a:t> is a library for numerical computing in Python. It is used here to handle image data as arrays, which makes manipulating the pixel values straightforward.</a:t>
            </a:r>
          </a:p>
        </p:txBody>
      </p:sp>
    </p:spTree>
    <p:extLst>
      <p:ext uri="{BB962C8B-B14F-4D97-AF65-F5344CB8AC3E}">
        <p14:creationId xmlns="" xmlns:p14="http://schemas.microsoft.com/office/powerpoint/2010/main" val="3210358481"/>
      </p:ext>
    </p:extLst>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 calcmode="lin" valueType="num">
                                      <p:cBhvr additive="base">
                                        <p:cTn id="11"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 calcmode="lin" valueType="num">
                                      <p:cBhvr additive="base">
                                        <p:cTn id="1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 calcmode="lin" valueType="num">
                                      <p:cBhvr additive="base">
                                        <p:cTn id="3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 calcmode="lin" valueType="num">
                                      <p:cBhvr additive="base">
                                        <p:cTn id="3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 calcmode="lin" valueType="num">
                                      <p:cBhvr additive="base">
                                        <p:cTn id="3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62500" lnSpcReduction="20000"/>
          </a:bodyPr>
          <a:lstStyle/>
          <a:p>
            <a:pPr>
              <a:buNone/>
            </a:pPr>
            <a:r>
              <a:rPr lang="en-US" sz="2300" b="1" dirty="0" smtClean="0"/>
              <a:t>1. Image-Based Secret Communication:</a:t>
            </a:r>
          </a:p>
          <a:p>
            <a:r>
              <a:rPr lang="en-US" sz="1800" dirty="0" smtClean="0"/>
              <a:t>The ability to hide secret messages in plain sight within an image is pretty cool and opens the door to covert communication. Imagine being able to pass messages in plain images without anyone realizing it!</a:t>
            </a:r>
          </a:p>
          <a:p>
            <a:pPr>
              <a:buNone/>
            </a:pPr>
            <a:r>
              <a:rPr lang="en-US" sz="2100" b="1" dirty="0" smtClean="0"/>
              <a:t>2. Password-Protected </a:t>
            </a:r>
            <a:r>
              <a:rPr lang="en-US" sz="2100" b="1" dirty="0" err="1" smtClean="0"/>
              <a:t>Steganography</a:t>
            </a:r>
            <a:r>
              <a:rPr lang="en-US" sz="2100" b="1" dirty="0" smtClean="0"/>
              <a:t>:</a:t>
            </a:r>
          </a:p>
          <a:p>
            <a:r>
              <a:rPr lang="en-US" sz="1800" dirty="0" smtClean="0"/>
              <a:t>The added layer of a password for decoding ensures that only the intended recipient can unlock the message. It's like a combination of encryption and </a:t>
            </a:r>
            <a:r>
              <a:rPr lang="en-US" sz="1800" dirty="0" err="1" smtClean="0"/>
              <a:t>steganography</a:t>
            </a:r>
            <a:r>
              <a:rPr lang="en-US" sz="1800" dirty="0" smtClean="0"/>
              <a:t>, adding a layer of security.</a:t>
            </a:r>
          </a:p>
          <a:p>
            <a:pPr>
              <a:buNone/>
            </a:pPr>
            <a:r>
              <a:rPr lang="en-US" sz="2100" b="1" dirty="0" smtClean="0"/>
              <a:t>3. User-Friendly Interface:</a:t>
            </a:r>
          </a:p>
          <a:p>
            <a:r>
              <a:rPr lang="en-US" sz="1800" dirty="0" smtClean="0"/>
              <a:t>Despite being a technically sophisticated process, the tool is wrapped in an easy-to-use GUI with clear options for encoding and decoding, making it accessible even for non-technical users. </a:t>
            </a:r>
          </a:p>
          <a:p>
            <a:pPr>
              <a:buNone/>
            </a:pPr>
            <a:r>
              <a:rPr lang="en-US" sz="2300" b="1" dirty="0" smtClean="0"/>
              <a:t>4. Cross-Platform Compatibility:</a:t>
            </a:r>
          </a:p>
          <a:p>
            <a:r>
              <a:rPr lang="en-US" sz="1800" dirty="0" smtClean="0"/>
              <a:t>Since the tool uses Python, which is cross-platform, it can be easily run on Windows, Mac, or Linux as long as the necessary libraries are installed. This makes it versatile.</a:t>
            </a:r>
          </a:p>
          <a:p>
            <a:pPr>
              <a:buNone/>
            </a:pPr>
            <a:r>
              <a:rPr lang="en-US" sz="2100" b="1" dirty="0" smtClean="0"/>
              <a:t>5. Open-Source &amp; Customizable:</a:t>
            </a:r>
          </a:p>
          <a:p>
            <a:r>
              <a:rPr lang="en-US" sz="1800" dirty="0" smtClean="0"/>
              <a:t>If you know Python, you can modify and extend this tool however you like. Want to add features like multi-image encoding, better encryption algorithms, or even support for audio files? The sky’s the limit.</a:t>
            </a:r>
          </a:p>
          <a:p>
            <a:pPr>
              <a:buNone/>
            </a:pPr>
            <a:r>
              <a:rPr lang="en-US" sz="2100" b="1" dirty="0" smtClean="0"/>
              <a:t>6. Security + Stealth:</a:t>
            </a:r>
          </a:p>
          <a:p>
            <a:r>
              <a:rPr lang="en-US" sz="1800" dirty="0" smtClean="0"/>
              <a:t>The combination of both </a:t>
            </a:r>
            <a:r>
              <a:rPr lang="en-US" sz="1800" dirty="0" err="1" smtClean="0"/>
              <a:t>steganography</a:t>
            </a:r>
            <a:r>
              <a:rPr lang="en-US" sz="1800" dirty="0" smtClean="0"/>
              <a:t> and encryption (password-based security) makes this a double-layered form of protection, ensuring that even if someone tries to extract the data, they’ll need the password.</a:t>
            </a:r>
            <a:endParaRPr lang="en-US" sz="1800" dirty="0"/>
          </a:p>
        </p:txBody>
      </p:sp>
    </p:spTree>
    <p:extLst>
      <p:ext uri="{BB962C8B-B14F-4D97-AF65-F5344CB8AC3E}">
        <p14:creationId xmlns="" xmlns:p14="http://schemas.microsoft.com/office/powerpoint/2010/main" val="320202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down)">
                                      <p:cBhvr>
                                        <p:cTn id="13" dur="500"/>
                                        <p:tgtEl>
                                          <p:spTgt spid="2">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down)">
                                      <p:cBhvr>
                                        <p:cTn id="16" dur="500"/>
                                        <p:tgtEl>
                                          <p:spTgt spid="2">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down)">
                                      <p:cBhvr>
                                        <p:cTn id="19" dur="500"/>
                                        <p:tgtEl>
                                          <p:spTgt spid="2">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wipe(down)">
                                      <p:cBhvr>
                                        <p:cTn id="22" dur="500"/>
                                        <p:tgtEl>
                                          <p:spTgt spid="2">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animEffect transition="in" filter="wipe(down)">
                                      <p:cBhvr>
                                        <p:cTn id="25" dur="500"/>
                                        <p:tgtEl>
                                          <p:spTgt spid="2">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
                                            <p:txEl>
                                              <p:pRg st="7" end="7"/>
                                            </p:txEl>
                                          </p:spTgt>
                                        </p:tgtEl>
                                        <p:attrNameLst>
                                          <p:attrName>style.visibility</p:attrName>
                                        </p:attrNameLst>
                                      </p:cBhvr>
                                      <p:to>
                                        <p:strVal val="visible"/>
                                      </p:to>
                                    </p:set>
                                    <p:animEffect transition="in" filter="wipe(down)">
                                      <p:cBhvr>
                                        <p:cTn id="28" dur="500"/>
                                        <p:tgtEl>
                                          <p:spTgt spid="2">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animEffect transition="in" filter="wipe(down)">
                                      <p:cBhvr>
                                        <p:cTn id="31" dur="500"/>
                                        <p:tgtEl>
                                          <p:spTgt spid="2">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
                                            <p:txEl>
                                              <p:pRg st="9" end="9"/>
                                            </p:txEl>
                                          </p:spTgt>
                                        </p:tgtEl>
                                        <p:attrNameLst>
                                          <p:attrName>style.visibility</p:attrName>
                                        </p:attrNameLst>
                                      </p:cBhvr>
                                      <p:to>
                                        <p:strVal val="visible"/>
                                      </p:to>
                                    </p:set>
                                    <p:animEffect transition="in" filter="wipe(down)">
                                      <p:cBhvr>
                                        <p:cTn id="34" dur="500"/>
                                        <p:tgtEl>
                                          <p:spTgt spid="2">
                                            <p:txEl>
                                              <p:pRg st="9" end="9"/>
                                            </p:txEl>
                                          </p:spTgt>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wipe(down)">
                                      <p:cBhvr>
                                        <p:cTn id="37" dur="500"/>
                                        <p:tgtEl>
                                          <p:spTgt spid="2">
                                            <p:txEl>
                                              <p:pRg st="10" end="10"/>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wipe(down)">
                                      <p:cBhvr>
                                        <p:cTn id="40"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normAutofit/>
          </a:bodyPr>
          <a:lstStyle/>
          <a:p>
            <a:r>
              <a:rPr lang="en-US" b="1" dirty="0" smtClean="0"/>
              <a:t>1. Privacy-Conscious Individuals:</a:t>
            </a:r>
          </a:p>
          <a:p>
            <a:r>
              <a:rPr lang="en-US" b="1" dirty="0" smtClean="0"/>
              <a:t>2. Security Professionals:</a:t>
            </a:r>
          </a:p>
          <a:p>
            <a:r>
              <a:rPr lang="en-US" b="1" dirty="0" smtClean="0"/>
              <a:t>3. Researchers in Cryptography &amp; Information Security:</a:t>
            </a:r>
          </a:p>
          <a:p>
            <a:r>
              <a:rPr lang="en-US" b="1" dirty="0" smtClean="0"/>
              <a:t>4. Educational Purposes:</a:t>
            </a:r>
          </a:p>
          <a:p>
            <a:r>
              <a:rPr lang="en-US" b="1" dirty="0" smtClean="0"/>
              <a:t>5. Digital Artists or Content Creators:</a:t>
            </a:r>
          </a:p>
          <a:p>
            <a:r>
              <a:rPr lang="en-US" b="1" dirty="0" smtClean="0"/>
              <a:t>6. Governments &amp; Military:</a:t>
            </a:r>
          </a:p>
          <a:p>
            <a:r>
              <a:rPr lang="en-US" b="1" dirty="0" smtClean="0"/>
              <a:t>7. Media &amp; Entertainment Industry:</a:t>
            </a:r>
          </a:p>
          <a:p>
            <a:r>
              <a:rPr lang="en-US" b="1" dirty="0" smtClean="0"/>
              <a:t>8. Humanitarian Organizations:</a:t>
            </a:r>
          </a:p>
          <a:p>
            <a:r>
              <a:rPr lang="en-US" b="1" dirty="0" smtClean="0"/>
              <a:t>9. General Consumers:</a:t>
            </a:r>
          </a:p>
          <a:p>
            <a:r>
              <a:rPr lang="en-US" b="1" dirty="0" smtClean="0"/>
              <a:t>10. Law Enforcement (Forensics):</a:t>
            </a:r>
            <a:endParaRPr lang="en-US" dirty="0"/>
          </a:p>
        </p:txBody>
      </p:sp>
    </p:spTree>
    <p:extLst>
      <p:ext uri="{BB962C8B-B14F-4D97-AF65-F5344CB8AC3E}">
        <p14:creationId xmlns="" xmlns:p14="http://schemas.microsoft.com/office/powerpoint/2010/main" val="381904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down)">
                                      <p:cBhvr>
                                        <p:cTn id="16" dur="500"/>
                                        <p:tgtEl>
                                          <p:spTgt spid="3">
                                            <p:txEl>
                                              <p:pRg st="3" end="3"/>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down)">
                                      <p:cBhvr>
                                        <p:cTn id="19" dur="500"/>
                                        <p:tgtEl>
                                          <p:spTgt spid="3">
                                            <p:txEl>
                                              <p:pRg st="4" end="4"/>
                                            </p:txEl>
                                          </p:spTgt>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500"/>
                                        <p:tgtEl>
                                          <p:spTgt spid="3">
                                            <p:txEl>
                                              <p:pRg st="5" end="5"/>
                                            </p:txEl>
                                          </p:spTgt>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down)">
                                      <p:cBhvr>
                                        <p:cTn id="25" dur="500"/>
                                        <p:tgtEl>
                                          <p:spTgt spid="3">
                                            <p:txEl>
                                              <p:pRg st="6" end="6"/>
                                            </p:txEl>
                                          </p:spTgt>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wipe(down)">
                                      <p:cBhvr>
                                        <p:cTn id="31" dur="500"/>
                                        <p:tgtEl>
                                          <p:spTgt spid="3">
                                            <p:txEl>
                                              <p:pRg st="8" end="8"/>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down)">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descr="encryptedImage.png"/>
          <p:cNvPicPr>
            <a:picLocks noGrp="1" noChangeAspect="1"/>
          </p:cNvPicPr>
          <p:nvPr>
            <p:ph idx="1"/>
          </p:nvPr>
        </p:nvPicPr>
        <p:blipFill>
          <a:blip r:embed="rId2"/>
          <a:stretch>
            <a:fillRect/>
          </a:stretch>
        </p:blipFill>
        <p:spPr>
          <a:xfrm>
            <a:off x="5764741" y="5054600"/>
            <a:ext cx="2922060" cy="1625600"/>
          </a:xfrm>
          <a:ln>
            <a:solidFill>
              <a:schemeClr val="tx1"/>
            </a:solidFill>
          </a:ln>
        </p:spPr>
      </p:pic>
      <p:pic>
        <p:nvPicPr>
          <p:cNvPr id="4" name="Picture 3" descr="decode.PNG"/>
          <p:cNvPicPr>
            <a:picLocks noChangeAspect="1"/>
          </p:cNvPicPr>
          <p:nvPr/>
        </p:nvPicPr>
        <p:blipFill>
          <a:blip r:embed="rId3"/>
          <a:stretch>
            <a:fillRect/>
          </a:stretch>
        </p:blipFill>
        <p:spPr>
          <a:xfrm>
            <a:off x="658055" y="1305332"/>
            <a:ext cx="5261482" cy="3447222"/>
          </a:xfrm>
          <a:prstGeom prst="rect">
            <a:avLst/>
          </a:prstGeom>
          <a:ln w="12700">
            <a:solidFill>
              <a:schemeClr val="tx1"/>
            </a:solidFill>
          </a:ln>
        </p:spPr>
      </p:pic>
      <p:pic>
        <p:nvPicPr>
          <p:cNvPr id="5" name="Picture 4" descr="encode.PNG"/>
          <p:cNvPicPr>
            <a:picLocks noChangeAspect="1"/>
          </p:cNvPicPr>
          <p:nvPr/>
        </p:nvPicPr>
        <p:blipFill>
          <a:blip r:embed="rId4"/>
          <a:stretch>
            <a:fillRect/>
          </a:stretch>
        </p:blipFill>
        <p:spPr>
          <a:xfrm>
            <a:off x="6147385" y="1308176"/>
            <a:ext cx="5548236" cy="3485205"/>
          </a:xfrm>
          <a:prstGeom prst="rect">
            <a:avLst/>
          </a:prstGeom>
          <a:ln w="12700">
            <a:solidFill>
              <a:schemeClr val="tx1"/>
            </a:solidFill>
          </a:ln>
        </p:spPr>
      </p:pic>
      <p:pic>
        <p:nvPicPr>
          <p:cNvPr id="1026" name="Picture 2" descr="D:\Online_Courses\SkillsBuild\Stenography-Project\demo1.jpeg"/>
          <p:cNvPicPr>
            <a:picLocks noChangeAspect="1" noChangeArrowheads="1"/>
          </p:cNvPicPr>
          <p:nvPr/>
        </p:nvPicPr>
        <p:blipFill>
          <a:blip r:embed="rId5"/>
          <a:srcRect/>
          <a:stretch>
            <a:fillRect/>
          </a:stretch>
        </p:blipFill>
        <p:spPr bwMode="auto">
          <a:xfrm>
            <a:off x="2257798" y="5096933"/>
            <a:ext cx="2805269" cy="1548955"/>
          </a:xfrm>
          <a:prstGeom prst="rect">
            <a:avLst/>
          </a:prstGeom>
          <a:noFill/>
          <a:ln>
            <a:solidFill>
              <a:schemeClr val="tx1"/>
            </a:solidFill>
          </a:ln>
        </p:spPr>
      </p:pic>
    </p:spTree>
    <p:extLst>
      <p:ext uri="{BB962C8B-B14F-4D97-AF65-F5344CB8AC3E}">
        <p14:creationId xmlns="" xmlns:p14="http://schemas.microsoft.com/office/powerpoint/2010/main" val="208371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fontScale="77500" lnSpcReduction="20000"/>
          </a:bodyPr>
          <a:lstStyle/>
          <a:p>
            <a:r>
              <a:rPr lang="en-US" dirty="0" smtClean="0"/>
              <a:t>This </a:t>
            </a:r>
            <a:r>
              <a:rPr lang="en-US" b="1" dirty="0" err="1" smtClean="0"/>
              <a:t>steganography</a:t>
            </a:r>
            <a:r>
              <a:rPr lang="en-US" b="1" dirty="0" smtClean="0"/>
              <a:t> tool</a:t>
            </a:r>
            <a:r>
              <a:rPr lang="en-US" dirty="0" smtClean="0"/>
              <a:t> represents a powerful and user-friendly solution for securely hiding messages within images, combining both </a:t>
            </a:r>
            <a:r>
              <a:rPr lang="en-US" b="1" dirty="0" smtClean="0"/>
              <a:t>privacy</a:t>
            </a:r>
            <a:r>
              <a:rPr lang="en-US" dirty="0" smtClean="0"/>
              <a:t> and </a:t>
            </a:r>
            <a:r>
              <a:rPr lang="en-US" b="1" dirty="0" smtClean="0"/>
              <a:t>creativity</a:t>
            </a:r>
            <a:r>
              <a:rPr lang="en-US" dirty="0" smtClean="0"/>
              <a:t> in an accessible way. It enables users to encode and decode messages with a password-protected layer of security, ensuring that communication remains confidential and tamper-proof.</a:t>
            </a:r>
          </a:p>
          <a:p>
            <a:r>
              <a:rPr lang="en-US" dirty="0" smtClean="0"/>
              <a:t>The tool offers several benefits:</a:t>
            </a:r>
          </a:p>
          <a:p>
            <a:r>
              <a:rPr lang="en-US" b="1" dirty="0" smtClean="0"/>
              <a:t>Seamless Integration</a:t>
            </a:r>
            <a:r>
              <a:rPr lang="en-US" dirty="0" smtClean="0"/>
              <a:t>: It works without altering the visual integrity of the image, making it ideal for secret communication.</a:t>
            </a:r>
          </a:p>
          <a:p>
            <a:r>
              <a:rPr lang="en-US" b="1" dirty="0" smtClean="0"/>
              <a:t>Security</a:t>
            </a:r>
            <a:r>
              <a:rPr lang="en-US" dirty="0" smtClean="0"/>
              <a:t>: The password protection ensures that only authorized individuals can decode the hidden message, providing an extra layer of security.</a:t>
            </a:r>
          </a:p>
          <a:p>
            <a:r>
              <a:rPr lang="en-US" b="1" dirty="0" smtClean="0"/>
              <a:t>User-Friendly Interface</a:t>
            </a:r>
            <a:r>
              <a:rPr lang="en-US" dirty="0" smtClean="0"/>
              <a:t>: With a simple and intuitive graphical user interface (GUI), the tool makes it easy for even non-technical users to encode and decode messages.</a:t>
            </a:r>
          </a:p>
          <a:p>
            <a:r>
              <a:rPr lang="en-US" b="1" dirty="0" smtClean="0"/>
              <a:t>Practical Applications</a:t>
            </a:r>
            <a:r>
              <a:rPr lang="en-US" dirty="0" smtClean="0"/>
              <a:t>: Beyond just fun or personal use, the tool can be used for practical scenarios like secure communication, watermarking, intellectual property protection, and more.</a:t>
            </a:r>
          </a:p>
          <a:p>
            <a:r>
              <a:rPr lang="en-US" dirty="0" smtClean="0"/>
              <a:t>However, like any technology, it comes with some limitations:</a:t>
            </a:r>
          </a:p>
          <a:p>
            <a:r>
              <a:rPr lang="en-US" dirty="0" smtClean="0"/>
              <a:t>The size of the message is constrained by the image's pixel capacity.</a:t>
            </a:r>
          </a:p>
          <a:p>
            <a:r>
              <a:rPr lang="en-US" dirty="0" smtClean="0"/>
              <a:t>The process depends on the </a:t>
            </a:r>
            <a:r>
              <a:rPr lang="en-US" dirty="0" err="1" smtClean="0"/>
              <a:t>passcode</a:t>
            </a:r>
            <a:r>
              <a:rPr lang="en-US" dirty="0" smtClean="0"/>
              <a:t> being known, which introduces the risk of data being lost if the </a:t>
            </a:r>
            <a:r>
              <a:rPr lang="en-US" dirty="0" err="1" smtClean="0"/>
              <a:t>passcode</a:t>
            </a:r>
            <a:r>
              <a:rPr lang="en-US" dirty="0" smtClean="0"/>
              <a:t> is forgotten.</a:t>
            </a:r>
          </a:p>
          <a:p>
            <a:r>
              <a:rPr lang="en-US" dirty="0" smtClean="0"/>
              <a:t>In conclusion, this </a:t>
            </a:r>
            <a:r>
              <a:rPr lang="en-US" dirty="0" err="1" smtClean="0"/>
              <a:t>steganography</a:t>
            </a:r>
            <a:r>
              <a:rPr lang="en-US" dirty="0" smtClean="0"/>
              <a:t> tool provides a solid foundation for hidden communication, offering both </a:t>
            </a:r>
            <a:r>
              <a:rPr lang="en-US" b="1" dirty="0" smtClean="0"/>
              <a:t>security</a:t>
            </a:r>
            <a:r>
              <a:rPr lang="en-US" dirty="0" smtClean="0"/>
              <a:t> and </a:t>
            </a:r>
            <a:r>
              <a:rPr lang="en-US" b="1" dirty="0" smtClean="0"/>
              <a:t>creativity</a:t>
            </a:r>
            <a:r>
              <a:rPr lang="en-US" dirty="0" smtClean="0"/>
              <a:t>. It's a </a:t>
            </a:r>
            <a:r>
              <a:rPr lang="en-US" b="1" dirty="0" smtClean="0"/>
              <a:t>flexible tool</a:t>
            </a:r>
            <a:r>
              <a:rPr lang="en-US" dirty="0" smtClean="0"/>
              <a:t> that can serve a wide range of </a:t>
            </a:r>
            <a:r>
              <a:rPr lang="en-US" b="1" dirty="0" smtClean="0"/>
              <a:t>individuals</a:t>
            </a:r>
            <a:r>
              <a:rPr lang="en-US" dirty="0" smtClean="0"/>
              <a:t>, from casual users seeking privacy to professionals in fields like </a:t>
            </a:r>
            <a:r>
              <a:rPr lang="en-US" dirty="0" err="1" smtClean="0"/>
              <a:t>cybersecurity</a:t>
            </a:r>
            <a:r>
              <a:rPr lang="en-US" dirty="0" smtClean="0"/>
              <a:t>, digital forensics, and even creative industries like digital art.</a:t>
            </a:r>
          </a:p>
          <a:p>
            <a:r>
              <a:rPr lang="en-US" dirty="0" smtClean="0"/>
              <a:t>Whether used for </a:t>
            </a:r>
            <a:r>
              <a:rPr lang="en-US" b="1" dirty="0" smtClean="0"/>
              <a:t>secret messaging</a:t>
            </a:r>
            <a:r>
              <a:rPr lang="en-US" dirty="0" smtClean="0"/>
              <a:t>, </a:t>
            </a:r>
            <a:r>
              <a:rPr lang="en-US" b="1" dirty="0" smtClean="0"/>
              <a:t>content protection</a:t>
            </a:r>
            <a:r>
              <a:rPr lang="en-US" dirty="0" smtClean="0"/>
              <a:t>, or just as an experiment in hidden communication, the tool presents exciting possibilities with its combination of </a:t>
            </a:r>
            <a:r>
              <a:rPr lang="en-US" b="1" dirty="0" smtClean="0"/>
              <a:t>simplicity</a:t>
            </a:r>
            <a:r>
              <a:rPr lang="en-US" dirty="0" smtClean="0"/>
              <a:t> and </a:t>
            </a:r>
            <a:r>
              <a:rPr lang="en-US" b="1" dirty="0" smtClean="0"/>
              <a:t>security</a:t>
            </a:r>
            <a:r>
              <a:rPr lang="en-US" dirty="0" smtClean="0"/>
              <a:t>.</a:t>
            </a:r>
          </a:p>
        </p:txBody>
      </p:sp>
    </p:spTree>
    <p:extLst>
      <p:ext uri="{BB962C8B-B14F-4D97-AF65-F5344CB8AC3E}">
        <p14:creationId xmlns="" xmlns:p14="http://schemas.microsoft.com/office/powerpoint/2010/main" val="423388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a:xfrm>
            <a:off x="869058" y="1386693"/>
            <a:ext cx="11029615" cy="4673324"/>
          </a:xfrm>
          <a:solidFill>
            <a:schemeClr val="bg1"/>
          </a:solidFill>
          <a:ln>
            <a:solidFill>
              <a:schemeClr val="accent2"/>
            </a:solidFill>
          </a:ln>
        </p:spPr>
        <p:txBody>
          <a:bodyPr>
            <a:normAutofit/>
          </a:bodyPr>
          <a:lstStyle/>
          <a:p>
            <a:pPr>
              <a:buNone/>
            </a:pPr>
            <a:r>
              <a:rPr lang="en-IN" sz="1800" dirty="0" smtClean="0">
                <a:solidFill>
                  <a:schemeClr val="accent1">
                    <a:lumMod val="50000"/>
                  </a:schemeClr>
                </a:solidFill>
                <a:hlinkClick r:id="rId2"/>
              </a:rPr>
              <a:t>https://github.com/mr-baraiya/Stenography-Project</a:t>
            </a:r>
            <a:endParaRPr lang="en-IN" sz="1800" dirty="0">
              <a:solidFill>
                <a:schemeClr val="accent1">
                  <a:lumMod val="50000"/>
                </a:schemeClr>
              </a:solidFill>
            </a:endParaRPr>
          </a:p>
        </p:txBody>
      </p:sp>
    </p:spTree>
    <p:extLst>
      <p:ext uri="{BB962C8B-B14F-4D97-AF65-F5344CB8AC3E}">
        <p14:creationId xmlns="" xmlns:p14="http://schemas.microsoft.com/office/powerpoint/2010/main" val="2230664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diamond(in)">
                                      <p:cBhvr>
                                        <p:cTn id="7" dur="2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diamond(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895</Words>
  <Application>Microsoft Office PowerPoint</Application>
  <PresentationFormat>Custom</PresentationFormat>
  <Paragraphs>84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36</cp:revision>
  <dcterms:created xsi:type="dcterms:W3CDTF">2021-05-26T16:50:10Z</dcterms:created>
  <dcterms:modified xsi:type="dcterms:W3CDTF">2025-02-19T12:46:11Z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