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handoutMasterIdLst>
    <p:handoutMasterId r:id="rId22"/>
  </p:handoutMasterIdLst>
  <p:sldIdLst>
    <p:sldId id="283" r:id="rId2"/>
    <p:sldId id="387" r:id="rId3"/>
    <p:sldId id="391" r:id="rId4"/>
    <p:sldId id="392" r:id="rId5"/>
    <p:sldId id="393" r:id="rId6"/>
    <p:sldId id="394" r:id="rId7"/>
    <p:sldId id="395" r:id="rId8"/>
    <p:sldId id="396" r:id="rId9"/>
    <p:sldId id="397" r:id="rId10"/>
    <p:sldId id="398" r:id="rId11"/>
    <p:sldId id="399" r:id="rId12"/>
    <p:sldId id="400" r:id="rId13"/>
    <p:sldId id="401" r:id="rId14"/>
    <p:sldId id="371" r:id="rId15"/>
    <p:sldId id="408" r:id="rId16"/>
    <p:sldId id="375" r:id="rId17"/>
    <p:sldId id="415" r:id="rId18"/>
    <p:sldId id="416" r:id="rId19"/>
    <p:sldId id="390" r:id="rId20"/>
  </p:sldIdLst>
  <p:sldSz cx="12192000" cy="6858000"/>
  <p:notesSz cx="6858000" cy="9144000"/>
  <p:embeddedFontLst>
    <p:embeddedFont>
      <p:font typeface="Roboto Condensed" panose="02000000000000000000" pitchFamily="2" charset="0"/>
      <p:regular r:id="rId23"/>
      <p:bold r:id="rId24"/>
      <p:italic r:id="rId25"/>
      <p:boldItalic r:id="rId26"/>
    </p:embeddedFont>
    <p:embeddedFont>
      <p:font typeface="Roboto Condensed Light" panose="02000000000000000000" pitchFamily="2" charset="0"/>
      <p:regular r:id="rId27"/>
      <p:italic r:id="rId28"/>
    </p:embeddedFont>
    <p:embeddedFont>
      <p:font typeface="Wingdings 3" panose="05040102010807070707" pitchFamily="18" charset="2"/>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kPkKU/oFAJ0AJ83Gu2eimA==" hashData="5ItESosBBcr7Whw3FEZN+KxGkodp83Jr53cZYaSbGrwKSd2rH0YGSkgNFRrWUAyDXFK4aR02/7Z6BqmlOr+8DQ=="/>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0000FF"/>
    <a:srgbClr val="00FF00"/>
    <a:srgbClr val="16745B"/>
    <a:srgbClr val="007D8E"/>
    <a:srgbClr val="0F5140"/>
    <a:srgbClr val="007635"/>
    <a:srgbClr val="2FA0AE"/>
    <a:srgbClr val="558ED5"/>
    <a:srgbClr val="5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68" d="100"/>
          <a:sy n="68" d="100"/>
        </p:scale>
        <p:origin x="894" y="66"/>
      </p:cViewPr>
      <p:guideLst/>
    </p:cSldViewPr>
  </p:slideViewPr>
  <p:notesTextViewPr>
    <p:cViewPr>
      <p:scale>
        <a:sx n="1" d="1"/>
        <a:sy n="1" d="1"/>
      </p:scale>
      <p:origin x="0" y="0"/>
    </p:cViewPr>
  </p:notesText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19-09-2024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7.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1917B14A-5130-41DB-8F00-6C6611C994DF}"/>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9137162" y="307556"/>
            <a:ext cx="2704049" cy="821995"/>
          </a:xfrm>
          <a:prstGeom prst="rect">
            <a:avLst/>
          </a:prstGeom>
        </p:spPr>
      </p:pic>
      <p:pic>
        <p:nvPicPr>
          <p:cNvPr id="4" name="Picture 3"/>
          <p:cNvPicPr>
            <a:picLocks noChangeAspect="1"/>
          </p:cNvPicPr>
          <p:nvPr userDrawn="1"/>
        </p:nvPicPr>
        <p:blipFill>
          <a:blip r:embed="rId11">
            <a:lum bright="70000" contrast="-70000"/>
            <a:extLst>
              <a:ext uri="{28A0092B-C50C-407E-A947-70E740481C1C}">
                <a14:useLocalDpi xmlns:a14="http://schemas.microsoft.com/office/drawing/2010/main" val="0"/>
              </a:ext>
            </a:extLst>
          </a:blip>
          <a:stretch>
            <a:fillRect/>
          </a:stretch>
        </p:blipFill>
        <p:spPr>
          <a:xfrm>
            <a:off x="8376923" y="1863384"/>
            <a:ext cx="3674384" cy="3674384"/>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1917B14A-5130-41DB-8F00-6C6611C994DF}"/>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9137162" y="307556"/>
            <a:ext cx="2704049" cy="821995"/>
          </a:xfrm>
          <a:prstGeom prst="rect">
            <a:avLst/>
          </a:prstGeom>
        </p:spPr>
      </p:pic>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14" name="Group 13"/>
          <p:cNvGrpSpPr/>
          <p:nvPr userDrawn="1"/>
        </p:nvGrpSpPr>
        <p:grpSpPr>
          <a:xfrm>
            <a:off x="9678496" y="861192"/>
            <a:ext cx="2554142" cy="587454"/>
            <a:chOff x="9424496" y="8611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75018" y="8611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9424496" y="8611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buClr>
                <a:schemeClr val="accent6"/>
              </a:buClr>
              <a:buFont typeface="Wingdings 3" panose="05040102010807070707" pitchFamily="18" charset="2"/>
              <a:buChar char=""/>
              <a:defRPr sz="2400">
                <a:solidFill>
                  <a:schemeClr val="tx1"/>
                </a:solidFill>
              </a:defRPr>
            </a:lvl1pPr>
            <a:lvl2pPr marL="809625" indent="-352425" algn="just">
              <a:lnSpc>
                <a:spcPct val="114000"/>
              </a:lnSpc>
              <a:buClr>
                <a:schemeClr val="accent6"/>
              </a:buClr>
              <a:buFont typeface="Wingdings 3" panose="05040102010807070707" pitchFamily="18" charset="2"/>
              <a:buChar char=""/>
              <a:defRPr sz="2000">
                <a:solidFill>
                  <a:schemeClr val="tx1"/>
                </a:solidFill>
              </a:defRPr>
            </a:lvl2pPr>
            <a:lvl3pPr marL="1143000" indent="-228600" algn="just">
              <a:lnSpc>
                <a:spcPct val="114000"/>
              </a:lnSpc>
              <a:buClr>
                <a:schemeClr val="accent6"/>
              </a:buClr>
              <a:buFont typeface="Wingdings" panose="05000000000000000000" pitchFamily="2" charset="2"/>
              <a:buChar char="§"/>
              <a:defRPr sz="1800">
                <a:solidFill>
                  <a:schemeClr val="tx1"/>
                </a:solidFill>
              </a:defRPr>
            </a:lvl3pPr>
            <a:lvl4pPr algn="just">
              <a:lnSpc>
                <a:spcPct val="114000"/>
              </a:lnSpc>
              <a:buClr>
                <a:schemeClr val="accent6"/>
              </a:buClr>
              <a:defRPr sz="1600">
                <a:solidFill>
                  <a:schemeClr val="tx1"/>
                </a:solidFill>
              </a:defRPr>
            </a:lvl4pPr>
            <a:lvl5pPr algn="just">
              <a:lnSpc>
                <a:spcPct val="114000"/>
              </a:lnSpc>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3" name="Straight Connector 22">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68231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Problems for Practice</a:t>
            </a:r>
          </a:p>
        </p:txBody>
      </p: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4" name="Group 13"/>
          <p:cNvGrpSpPr/>
          <p:nvPr userDrawn="1"/>
        </p:nvGrpSpPr>
        <p:grpSpPr>
          <a:xfrm>
            <a:off x="9792796" y="58903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5"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7" name="Straight Connector 26">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8"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68231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Problems for Practice</a:t>
            </a:r>
          </a:p>
        </p:txBody>
      </p: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4" name="Group 13"/>
          <p:cNvGrpSpPr/>
          <p:nvPr userDrawn="1"/>
        </p:nvGrpSpPr>
        <p:grpSpPr>
          <a:xfrm>
            <a:off x="-49704" y="5915792"/>
            <a:ext cx="2554142" cy="587454"/>
            <a:chOff x="2423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2423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68231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Problems for Practice</a:t>
            </a:r>
          </a:p>
        </p:txBody>
      </p: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grpSp>
        <p:nvGrpSpPr>
          <p:cNvPr id="14" name="Group 13"/>
          <p:cNvGrpSpPr/>
          <p:nvPr userDrawn="1"/>
        </p:nvGrpSpPr>
        <p:grpSpPr>
          <a:xfrm>
            <a:off x="9752158" y="102445"/>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5"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6" name="Straight Connector 25">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7"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68231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Problems for Practice</a:t>
            </a:r>
          </a:p>
        </p:txBody>
      </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grpSp>
        <p:nvGrpSpPr>
          <p:cNvPr id="14" name="Group 13"/>
          <p:cNvGrpSpPr/>
          <p:nvPr userDrawn="1"/>
        </p:nvGrpSpPr>
        <p:grpSpPr>
          <a:xfrm>
            <a:off x="9726758" y="6003345"/>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0" name="Straight Connector 19">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68231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UProblems</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for Practice</a:t>
            </a:r>
          </a:p>
        </p:txBody>
      </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grpSp>
        <p:nvGrpSpPr>
          <p:cNvPr id="14" name="Group 13"/>
          <p:cNvGrpSpPr/>
          <p:nvPr userDrawn="1"/>
        </p:nvGrpSpPr>
        <p:grpSpPr>
          <a:xfrm>
            <a:off x="-249812" y="5990021"/>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0" name="Straight Connector 19">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68231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Problems for Practice</a:t>
            </a:r>
          </a:p>
        </p:txBody>
      </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9/19/2024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8393442" cy="2563094"/>
          </a:xfrm>
        </p:spPr>
        <p:txBody>
          <a:bodyPr/>
          <a:lstStyle/>
          <a:p>
            <a:r>
              <a:rPr lang="en-US" sz="6000" dirty="0"/>
              <a:t>Data Structure</a:t>
            </a:r>
            <a:br>
              <a:rPr lang="en-US" sz="6000" dirty="0"/>
            </a:br>
            <a:r>
              <a:rPr lang="en-US" sz="5400" b="0" dirty="0"/>
              <a:t>Problems for Practice</a:t>
            </a:r>
            <a:endParaRPr lang="en-US" sz="6000" b="0" dirty="0"/>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pradyuman.jadeja@darshan.ac.in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+91 9879461848</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Dr. </a:t>
            </a:r>
            <a:r>
              <a:rPr lang="en-US" dirty="0" err="1"/>
              <a:t>Pradyumansinh</a:t>
            </a:r>
            <a:r>
              <a:rPr lang="en-US" dirty="0"/>
              <a:t> </a:t>
            </a:r>
            <a:r>
              <a:rPr lang="en-US" dirty="0" err="1"/>
              <a:t>Jadeja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Placeholder 7"/>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DFS &amp; BFS of following Graphs</a:t>
            </a:r>
          </a:p>
        </p:txBody>
      </p:sp>
      <p:grpSp>
        <p:nvGrpSpPr>
          <p:cNvPr id="142" name="Group 141"/>
          <p:cNvGrpSpPr/>
          <p:nvPr/>
        </p:nvGrpSpPr>
        <p:grpSpPr>
          <a:xfrm>
            <a:off x="305451" y="1090069"/>
            <a:ext cx="2590800" cy="2667000"/>
            <a:chOff x="609598" y="1066800"/>
            <a:chExt cx="2590800" cy="2667000"/>
          </a:xfrm>
        </p:grpSpPr>
        <p:sp>
          <p:nvSpPr>
            <p:cNvPr id="4" name="Oval 3"/>
            <p:cNvSpPr/>
            <p:nvPr/>
          </p:nvSpPr>
          <p:spPr>
            <a:xfrm>
              <a:off x="1676398" y="1066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5" name="Oval 4"/>
            <p:cNvSpPr/>
            <p:nvPr/>
          </p:nvSpPr>
          <p:spPr>
            <a:xfrm>
              <a:off x="1066798" y="1600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6" name="Oval 5"/>
            <p:cNvSpPr/>
            <p:nvPr/>
          </p:nvSpPr>
          <p:spPr>
            <a:xfrm>
              <a:off x="2362198" y="1600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7" name="Oval 6"/>
            <p:cNvSpPr/>
            <p:nvPr/>
          </p:nvSpPr>
          <p:spPr>
            <a:xfrm>
              <a:off x="609598" y="2209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8" name="Oval 7"/>
            <p:cNvSpPr/>
            <p:nvPr/>
          </p:nvSpPr>
          <p:spPr>
            <a:xfrm>
              <a:off x="1447798" y="2209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9" name="Oval 8"/>
            <p:cNvSpPr/>
            <p:nvPr/>
          </p:nvSpPr>
          <p:spPr>
            <a:xfrm>
              <a:off x="2057398" y="2209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10" name="Oval 9"/>
            <p:cNvSpPr/>
            <p:nvPr/>
          </p:nvSpPr>
          <p:spPr>
            <a:xfrm>
              <a:off x="2819398" y="2209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11" name="Oval 10"/>
            <p:cNvSpPr/>
            <p:nvPr/>
          </p:nvSpPr>
          <p:spPr>
            <a:xfrm>
              <a:off x="1676398" y="3352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12" name="Straight Connector 11"/>
            <p:cNvCxnSpPr>
              <a:stCxn id="4" idx="3"/>
              <a:endCxn id="5" idx="7"/>
            </p:cNvCxnSpPr>
            <p:nvPr/>
          </p:nvCxnSpPr>
          <p:spPr>
            <a:xfrm flipH="1">
              <a:off x="1392002" y="1392004"/>
              <a:ext cx="340192" cy="263992"/>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a:stCxn id="4" idx="5"/>
              <a:endCxn id="6" idx="1"/>
            </p:cNvCxnSpPr>
            <p:nvPr/>
          </p:nvCxnSpPr>
          <p:spPr>
            <a:xfrm>
              <a:off x="2001602" y="1392004"/>
              <a:ext cx="416392" cy="263992"/>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a:stCxn id="5" idx="3"/>
              <a:endCxn id="7" idx="0"/>
            </p:cNvCxnSpPr>
            <p:nvPr/>
          </p:nvCxnSpPr>
          <p:spPr>
            <a:xfrm flipH="1">
              <a:off x="800098" y="1925404"/>
              <a:ext cx="322496" cy="284396"/>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5" idx="5"/>
              <a:endCxn id="8" idx="0"/>
            </p:cNvCxnSpPr>
            <p:nvPr/>
          </p:nvCxnSpPr>
          <p:spPr>
            <a:xfrm>
              <a:off x="1392002" y="1925404"/>
              <a:ext cx="246296" cy="284396"/>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6" idx="3"/>
              <a:endCxn id="9" idx="0"/>
            </p:cNvCxnSpPr>
            <p:nvPr/>
          </p:nvCxnSpPr>
          <p:spPr>
            <a:xfrm flipH="1">
              <a:off x="2247898" y="1925404"/>
              <a:ext cx="170096" cy="284396"/>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6" idx="5"/>
              <a:endCxn id="10" idx="0"/>
            </p:cNvCxnSpPr>
            <p:nvPr/>
          </p:nvCxnSpPr>
          <p:spPr>
            <a:xfrm>
              <a:off x="2687402" y="1925404"/>
              <a:ext cx="322496" cy="284396"/>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a:stCxn id="7" idx="4"/>
              <a:endCxn id="11" idx="2"/>
            </p:cNvCxnSpPr>
            <p:nvPr/>
          </p:nvCxnSpPr>
          <p:spPr>
            <a:xfrm>
              <a:off x="800098" y="2590800"/>
              <a:ext cx="876300" cy="952500"/>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a:stCxn id="8" idx="4"/>
              <a:endCxn id="11" idx="1"/>
            </p:cNvCxnSpPr>
            <p:nvPr/>
          </p:nvCxnSpPr>
          <p:spPr>
            <a:xfrm>
              <a:off x="1638298" y="2590800"/>
              <a:ext cx="93896" cy="817796"/>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9" idx="4"/>
              <a:endCxn id="11" idx="7"/>
            </p:cNvCxnSpPr>
            <p:nvPr/>
          </p:nvCxnSpPr>
          <p:spPr>
            <a:xfrm flipH="1">
              <a:off x="2001602" y="2590800"/>
              <a:ext cx="246296" cy="817796"/>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a:stCxn id="10" idx="4"/>
              <a:endCxn id="11" idx="6"/>
            </p:cNvCxnSpPr>
            <p:nvPr/>
          </p:nvCxnSpPr>
          <p:spPr>
            <a:xfrm flipH="1">
              <a:off x="2057398" y="2590800"/>
              <a:ext cx="952500" cy="952500"/>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grpSp>
        <p:nvGrpSpPr>
          <p:cNvPr id="144" name="Group 143"/>
          <p:cNvGrpSpPr/>
          <p:nvPr/>
        </p:nvGrpSpPr>
        <p:grpSpPr>
          <a:xfrm>
            <a:off x="342897" y="4411896"/>
            <a:ext cx="2819400" cy="1531704"/>
            <a:chOff x="914397" y="4411896"/>
            <a:chExt cx="2819400" cy="1531704"/>
          </a:xfrm>
        </p:grpSpPr>
        <p:sp>
          <p:nvSpPr>
            <p:cNvPr id="22" name="Oval 21"/>
            <p:cNvSpPr/>
            <p:nvPr/>
          </p:nvSpPr>
          <p:spPr>
            <a:xfrm>
              <a:off x="1447797" y="44118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23" name="Oval 22"/>
            <p:cNvSpPr/>
            <p:nvPr/>
          </p:nvSpPr>
          <p:spPr>
            <a:xfrm>
              <a:off x="914397" y="49833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24" name="Oval 23"/>
            <p:cNvSpPr/>
            <p:nvPr/>
          </p:nvSpPr>
          <p:spPr>
            <a:xfrm>
              <a:off x="2057397" y="49833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25" name="Oval 24"/>
            <p:cNvSpPr/>
            <p:nvPr/>
          </p:nvSpPr>
          <p:spPr>
            <a:xfrm>
              <a:off x="1447797" y="5562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26" name="Oval 25"/>
            <p:cNvSpPr/>
            <p:nvPr/>
          </p:nvSpPr>
          <p:spPr>
            <a:xfrm>
              <a:off x="3352797" y="498339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27" name="Oval 26"/>
            <p:cNvSpPr/>
            <p:nvPr/>
          </p:nvSpPr>
          <p:spPr>
            <a:xfrm>
              <a:off x="2666997" y="5562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cxnSp>
          <p:nvCxnSpPr>
            <p:cNvPr id="28" name="Straight Connector 27"/>
            <p:cNvCxnSpPr>
              <a:stCxn id="22" idx="3"/>
              <a:endCxn id="23" idx="7"/>
            </p:cNvCxnSpPr>
            <p:nvPr/>
          </p:nvCxnSpPr>
          <p:spPr>
            <a:xfrm flipH="1">
              <a:off x="1239601" y="4737100"/>
              <a:ext cx="263992" cy="3020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22" idx="5"/>
              <a:endCxn id="24" idx="1"/>
            </p:cNvCxnSpPr>
            <p:nvPr/>
          </p:nvCxnSpPr>
          <p:spPr>
            <a:xfrm>
              <a:off x="1773001" y="4737100"/>
              <a:ext cx="340192" cy="3020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0" name="Straight Connector 29"/>
            <p:cNvCxnSpPr>
              <a:stCxn id="23" idx="5"/>
              <a:endCxn id="25" idx="2"/>
            </p:cNvCxnSpPr>
            <p:nvPr/>
          </p:nvCxnSpPr>
          <p:spPr>
            <a:xfrm>
              <a:off x="1239601" y="5308600"/>
              <a:ext cx="208196" cy="4445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a:stCxn id="25" idx="7"/>
              <a:endCxn id="24" idx="3"/>
            </p:cNvCxnSpPr>
            <p:nvPr/>
          </p:nvCxnSpPr>
          <p:spPr>
            <a:xfrm flipV="1">
              <a:off x="1773001" y="5308600"/>
              <a:ext cx="340192" cy="30979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a:stCxn id="24" idx="6"/>
              <a:endCxn id="26" idx="2"/>
            </p:cNvCxnSpPr>
            <p:nvPr/>
          </p:nvCxnSpPr>
          <p:spPr>
            <a:xfrm>
              <a:off x="2438397" y="5173896"/>
              <a:ext cx="9144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a:stCxn id="24" idx="5"/>
              <a:endCxn id="27" idx="1"/>
            </p:cNvCxnSpPr>
            <p:nvPr/>
          </p:nvCxnSpPr>
          <p:spPr>
            <a:xfrm>
              <a:off x="2382601" y="5308600"/>
              <a:ext cx="340192" cy="30979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4" name="Straight Connector 33"/>
            <p:cNvCxnSpPr>
              <a:stCxn id="26" idx="3"/>
              <a:endCxn id="27" idx="6"/>
            </p:cNvCxnSpPr>
            <p:nvPr/>
          </p:nvCxnSpPr>
          <p:spPr>
            <a:xfrm flipH="1">
              <a:off x="3047997" y="5308600"/>
              <a:ext cx="360596" cy="4445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cxnSp>
        <p:nvCxnSpPr>
          <p:cNvPr id="35" name="Straight Connector 34"/>
          <p:cNvCxnSpPr/>
          <p:nvPr/>
        </p:nvCxnSpPr>
        <p:spPr>
          <a:xfrm>
            <a:off x="476518" y="3962400"/>
            <a:ext cx="11423561"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3314697" y="3962401"/>
            <a:ext cx="0" cy="2414689"/>
          </a:xfrm>
          <a:prstGeom prst="line">
            <a:avLst/>
          </a:prstGeom>
        </p:spPr>
        <p:style>
          <a:lnRef idx="2">
            <a:schemeClr val="dk1"/>
          </a:lnRef>
          <a:fillRef idx="0">
            <a:schemeClr val="dk1"/>
          </a:fillRef>
          <a:effectRef idx="1">
            <a:schemeClr val="dk1"/>
          </a:effectRef>
          <a:fontRef idx="minor">
            <a:schemeClr val="tx1"/>
          </a:fontRef>
        </p:style>
      </p:cxnSp>
      <p:grpSp>
        <p:nvGrpSpPr>
          <p:cNvPr id="139" name="Group 138"/>
          <p:cNvGrpSpPr/>
          <p:nvPr/>
        </p:nvGrpSpPr>
        <p:grpSpPr>
          <a:xfrm>
            <a:off x="3353207" y="1468206"/>
            <a:ext cx="2990848" cy="1752600"/>
            <a:chOff x="4725742" y="1524000"/>
            <a:chExt cx="2990848" cy="1752600"/>
          </a:xfrm>
        </p:grpSpPr>
        <p:sp>
          <p:nvSpPr>
            <p:cNvPr id="37" name="Oval 36"/>
            <p:cNvSpPr/>
            <p:nvPr/>
          </p:nvSpPr>
          <p:spPr>
            <a:xfrm>
              <a:off x="4725742" y="25375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a:t>
              </a:r>
            </a:p>
          </p:txBody>
        </p:sp>
        <p:sp>
          <p:nvSpPr>
            <p:cNvPr id="38" name="Oval 37"/>
            <p:cNvSpPr/>
            <p:nvPr/>
          </p:nvSpPr>
          <p:spPr>
            <a:xfrm>
              <a:off x="5163892" y="177388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a:t>
              </a:r>
            </a:p>
          </p:txBody>
        </p:sp>
        <p:sp>
          <p:nvSpPr>
            <p:cNvPr id="39" name="Oval 38"/>
            <p:cNvSpPr/>
            <p:nvPr/>
          </p:nvSpPr>
          <p:spPr>
            <a:xfrm>
              <a:off x="5554619" y="2895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Q</a:t>
              </a:r>
            </a:p>
          </p:txBody>
        </p:sp>
        <p:sp>
          <p:nvSpPr>
            <p:cNvPr id="40" name="Oval 39"/>
            <p:cNvSpPr/>
            <p:nvPr/>
          </p:nvSpPr>
          <p:spPr>
            <a:xfrm>
              <a:off x="6249741" y="17755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a:t>
              </a:r>
            </a:p>
          </p:txBody>
        </p:sp>
        <p:sp>
          <p:nvSpPr>
            <p:cNvPr id="41" name="Oval 40"/>
            <p:cNvSpPr/>
            <p:nvPr/>
          </p:nvSpPr>
          <p:spPr>
            <a:xfrm>
              <a:off x="6790438" y="2895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a:t>
              </a:r>
            </a:p>
          </p:txBody>
        </p:sp>
        <p:sp>
          <p:nvSpPr>
            <p:cNvPr id="42" name="Oval 41"/>
            <p:cNvSpPr/>
            <p:nvPr/>
          </p:nvSpPr>
          <p:spPr>
            <a:xfrm>
              <a:off x="7335590" y="177388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a:t>
              </a:r>
            </a:p>
          </p:txBody>
        </p:sp>
        <p:cxnSp>
          <p:nvCxnSpPr>
            <p:cNvPr id="43" name="Straight Connector 42"/>
            <p:cNvCxnSpPr>
              <a:stCxn id="38" idx="3"/>
              <a:endCxn id="37" idx="0"/>
            </p:cNvCxnSpPr>
            <p:nvPr/>
          </p:nvCxnSpPr>
          <p:spPr>
            <a:xfrm flipH="1">
              <a:off x="4916242" y="2099087"/>
              <a:ext cx="303446" cy="4384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a:stCxn id="38" idx="6"/>
              <a:endCxn id="40" idx="2"/>
            </p:cNvCxnSpPr>
            <p:nvPr/>
          </p:nvCxnSpPr>
          <p:spPr>
            <a:xfrm>
              <a:off x="5544893" y="1964383"/>
              <a:ext cx="704849" cy="1621"/>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5" name="Straight Connector 44"/>
            <p:cNvCxnSpPr>
              <a:stCxn id="38" idx="4"/>
              <a:endCxn id="39" idx="0"/>
            </p:cNvCxnSpPr>
            <p:nvPr/>
          </p:nvCxnSpPr>
          <p:spPr>
            <a:xfrm>
              <a:off x="5354393" y="2154882"/>
              <a:ext cx="390727" cy="740718"/>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6" name="Straight Connector 45"/>
            <p:cNvCxnSpPr>
              <a:stCxn id="40" idx="4"/>
              <a:endCxn id="39" idx="7"/>
            </p:cNvCxnSpPr>
            <p:nvPr/>
          </p:nvCxnSpPr>
          <p:spPr>
            <a:xfrm flipH="1">
              <a:off x="5879823" y="2156504"/>
              <a:ext cx="560418" cy="79489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7" name="Straight Connector 46"/>
            <p:cNvCxnSpPr>
              <a:stCxn id="42" idx="4"/>
              <a:endCxn id="41" idx="7"/>
            </p:cNvCxnSpPr>
            <p:nvPr/>
          </p:nvCxnSpPr>
          <p:spPr>
            <a:xfrm flipH="1">
              <a:off x="7115642" y="2154882"/>
              <a:ext cx="410448" cy="79651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8" name="Straight Connector 47"/>
            <p:cNvCxnSpPr>
              <a:stCxn id="39" idx="6"/>
              <a:endCxn id="41" idx="2"/>
            </p:cNvCxnSpPr>
            <p:nvPr/>
          </p:nvCxnSpPr>
          <p:spPr>
            <a:xfrm>
              <a:off x="5935620" y="3086100"/>
              <a:ext cx="854819"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9" name="Straight Connector 48"/>
            <p:cNvCxnSpPr>
              <a:stCxn id="40" idx="6"/>
              <a:endCxn id="42" idx="2"/>
            </p:cNvCxnSpPr>
            <p:nvPr/>
          </p:nvCxnSpPr>
          <p:spPr>
            <a:xfrm flipV="1">
              <a:off x="6630742" y="1964383"/>
              <a:ext cx="704849" cy="1621"/>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endCxn id="38" idx="0"/>
            </p:cNvCxnSpPr>
            <p:nvPr/>
          </p:nvCxnSpPr>
          <p:spPr>
            <a:xfrm>
              <a:off x="5354392" y="1524000"/>
              <a:ext cx="0" cy="249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47" name="Group 146"/>
          <p:cNvGrpSpPr/>
          <p:nvPr/>
        </p:nvGrpSpPr>
        <p:grpSpPr>
          <a:xfrm>
            <a:off x="3543297" y="4328203"/>
            <a:ext cx="2586947" cy="1691597"/>
            <a:chOff x="4114797" y="4480603"/>
            <a:chExt cx="2586947" cy="1691597"/>
          </a:xfrm>
        </p:grpSpPr>
        <p:sp>
          <p:nvSpPr>
            <p:cNvPr id="54" name="Oval 53"/>
            <p:cNvSpPr/>
            <p:nvPr/>
          </p:nvSpPr>
          <p:spPr>
            <a:xfrm>
              <a:off x="4114797" y="44806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p>
          </p:txBody>
        </p:sp>
        <p:sp>
          <p:nvSpPr>
            <p:cNvPr id="55" name="Oval 54"/>
            <p:cNvSpPr/>
            <p:nvPr/>
          </p:nvSpPr>
          <p:spPr>
            <a:xfrm>
              <a:off x="5568270" y="44806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57" name="Oval 56"/>
            <p:cNvSpPr/>
            <p:nvPr/>
          </p:nvSpPr>
          <p:spPr>
            <a:xfrm>
              <a:off x="4114797"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58" name="Oval 57"/>
            <p:cNvSpPr/>
            <p:nvPr/>
          </p:nvSpPr>
          <p:spPr>
            <a:xfrm>
              <a:off x="5568270" y="5791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59" name="Oval 58"/>
            <p:cNvSpPr/>
            <p:nvPr/>
          </p:nvSpPr>
          <p:spPr>
            <a:xfrm>
              <a:off x="4856392" y="515511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60" name="Oval 59"/>
            <p:cNvSpPr/>
            <p:nvPr/>
          </p:nvSpPr>
          <p:spPr>
            <a:xfrm>
              <a:off x="6320744" y="515511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cxnSp>
          <p:nvCxnSpPr>
            <p:cNvPr id="62" name="Straight Connector 61"/>
            <p:cNvCxnSpPr>
              <a:stCxn id="54" idx="6"/>
              <a:endCxn id="55" idx="2"/>
            </p:cNvCxnSpPr>
            <p:nvPr/>
          </p:nvCxnSpPr>
          <p:spPr>
            <a:xfrm>
              <a:off x="4495797" y="4671103"/>
              <a:ext cx="1072473"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4" name="Straight Connector 63"/>
            <p:cNvCxnSpPr>
              <a:stCxn id="54" idx="4"/>
              <a:endCxn id="57" idx="0"/>
            </p:cNvCxnSpPr>
            <p:nvPr/>
          </p:nvCxnSpPr>
          <p:spPr>
            <a:xfrm>
              <a:off x="4305297" y="4861604"/>
              <a:ext cx="0" cy="92959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6" name="Straight Connector 65"/>
            <p:cNvCxnSpPr>
              <a:stCxn id="57" idx="6"/>
              <a:endCxn id="58" idx="2"/>
            </p:cNvCxnSpPr>
            <p:nvPr/>
          </p:nvCxnSpPr>
          <p:spPr>
            <a:xfrm>
              <a:off x="4495798" y="5981700"/>
              <a:ext cx="1072473"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8" name="Straight Connector 67"/>
            <p:cNvCxnSpPr>
              <a:stCxn id="55" idx="4"/>
              <a:endCxn id="58" idx="0"/>
            </p:cNvCxnSpPr>
            <p:nvPr/>
          </p:nvCxnSpPr>
          <p:spPr>
            <a:xfrm>
              <a:off x="5758770" y="4861604"/>
              <a:ext cx="0" cy="92959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0" name="Straight Connector 69"/>
            <p:cNvCxnSpPr>
              <a:stCxn id="54" idx="5"/>
              <a:endCxn id="59" idx="1"/>
            </p:cNvCxnSpPr>
            <p:nvPr/>
          </p:nvCxnSpPr>
          <p:spPr>
            <a:xfrm>
              <a:off x="4440002" y="4805807"/>
              <a:ext cx="472187" cy="405108"/>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2" name="Straight Connector 71"/>
            <p:cNvCxnSpPr>
              <a:stCxn id="59" idx="5"/>
              <a:endCxn id="58" idx="1"/>
            </p:cNvCxnSpPr>
            <p:nvPr/>
          </p:nvCxnSpPr>
          <p:spPr>
            <a:xfrm>
              <a:off x="5181596" y="5480324"/>
              <a:ext cx="442470" cy="36667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4" name="Straight Connector 73"/>
            <p:cNvCxnSpPr>
              <a:stCxn id="57" idx="7"/>
              <a:endCxn id="59" idx="3"/>
            </p:cNvCxnSpPr>
            <p:nvPr/>
          </p:nvCxnSpPr>
          <p:spPr>
            <a:xfrm flipV="1">
              <a:off x="4440002" y="5480324"/>
              <a:ext cx="472187" cy="36667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6" name="Straight Connector 75"/>
            <p:cNvCxnSpPr>
              <a:stCxn id="59" idx="7"/>
              <a:endCxn id="55" idx="3"/>
            </p:cNvCxnSpPr>
            <p:nvPr/>
          </p:nvCxnSpPr>
          <p:spPr>
            <a:xfrm flipV="1">
              <a:off x="5181596" y="4805807"/>
              <a:ext cx="442470" cy="405108"/>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8" name="Straight Connector 77"/>
            <p:cNvCxnSpPr>
              <a:stCxn id="55" idx="5"/>
              <a:endCxn id="60" idx="1"/>
            </p:cNvCxnSpPr>
            <p:nvPr/>
          </p:nvCxnSpPr>
          <p:spPr>
            <a:xfrm>
              <a:off x="5893474" y="4805807"/>
              <a:ext cx="483066" cy="405108"/>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80" name="Straight Connector 79"/>
            <p:cNvCxnSpPr>
              <a:stCxn id="60" idx="3"/>
              <a:endCxn id="58" idx="7"/>
            </p:cNvCxnSpPr>
            <p:nvPr/>
          </p:nvCxnSpPr>
          <p:spPr>
            <a:xfrm flipH="1">
              <a:off x="5893474" y="5480324"/>
              <a:ext cx="483066" cy="36667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cxnSp>
        <p:nvCxnSpPr>
          <p:cNvPr id="86" name="Straight Connector 85"/>
          <p:cNvCxnSpPr/>
          <p:nvPr/>
        </p:nvCxnSpPr>
        <p:spPr>
          <a:xfrm>
            <a:off x="3141890" y="1196384"/>
            <a:ext cx="0" cy="2743200"/>
          </a:xfrm>
          <a:prstGeom prst="line">
            <a:avLst/>
          </a:prstGeom>
        </p:spPr>
        <p:style>
          <a:lnRef idx="2">
            <a:schemeClr val="dk1"/>
          </a:lnRef>
          <a:fillRef idx="0">
            <a:schemeClr val="dk1"/>
          </a:fillRef>
          <a:effectRef idx="1">
            <a:schemeClr val="dk1"/>
          </a:effectRef>
          <a:fontRef idx="minor">
            <a:schemeClr val="tx1"/>
          </a:fontRef>
        </p:style>
      </p:cxnSp>
      <p:grpSp>
        <p:nvGrpSpPr>
          <p:cNvPr id="141" name="Group 140"/>
          <p:cNvGrpSpPr/>
          <p:nvPr/>
        </p:nvGrpSpPr>
        <p:grpSpPr>
          <a:xfrm>
            <a:off x="9411655" y="1539198"/>
            <a:ext cx="2438400" cy="2038350"/>
            <a:chOff x="7162797" y="4286250"/>
            <a:chExt cx="2438400" cy="2038350"/>
          </a:xfrm>
        </p:grpSpPr>
        <p:sp>
          <p:nvSpPr>
            <p:cNvPr id="89" name="Oval 88"/>
            <p:cNvSpPr/>
            <p:nvPr/>
          </p:nvSpPr>
          <p:spPr>
            <a:xfrm>
              <a:off x="8153397" y="42862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90" name="Oval 89"/>
            <p:cNvSpPr/>
            <p:nvPr/>
          </p:nvSpPr>
          <p:spPr>
            <a:xfrm>
              <a:off x="7162797"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91" name="Oval 90"/>
            <p:cNvSpPr/>
            <p:nvPr/>
          </p:nvSpPr>
          <p:spPr>
            <a:xfrm>
              <a:off x="7619997" y="594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92" name="Oval 91"/>
            <p:cNvSpPr/>
            <p:nvPr/>
          </p:nvSpPr>
          <p:spPr>
            <a:xfrm>
              <a:off x="8839197" y="5943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93" name="Oval 92"/>
            <p:cNvSpPr/>
            <p:nvPr/>
          </p:nvSpPr>
          <p:spPr>
            <a:xfrm>
              <a:off x="9220197"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cxnSp>
          <p:nvCxnSpPr>
            <p:cNvPr id="94" name="Straight Arrow Connector 93"/>
            <p:cNvCxnSpPr>
              <a:stCxn id="89" idx="2"/>
              <a:endCxn id="90" idx="7"/>
            </p:cNvCxnSpPr>
            <p:nvPr/>
          </p:nvCxnSpPr>
          <p:spPr>
            <a:xfrm flipH="1">
              <a:off x="7488001" y="4476750"/>
              <a:ext cx="665396" cy="532046"/>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a:stCxn id="89" idx="6"/>
              <a:endCxn id="93" idx="1"/>
            </p:cNvCxnSpPr>
            <p:nvPr/>
          </p:nvCxnSpPr>
          <p:spPr>
            <a:xfrm>
              <a:off x="8534397" y="4476750"/>
              <a:ext cx="741596" cy="532046"/>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96" name="Straight Arrow Connector 95"/>
            <p:cNvCxnSpPr>
              <a:stCxn id="90" idx="4"/>
              <a:endCxn id="91" idx="1"/>
            </p:cNvCxnSpPr>
            <p:nvPr/>
          </p:nvCxnSpPr>
          <p:spPr>
            <a:xfrm>
              <a:off x="7353297" y="5334000"/>
              <a:ext cx="322496" cy="665396"/>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97" name="Straight Arrow Connector 96"/>
            <p:cNvCxnSpPr>
              <a:stCxn id="93" idx="4"/>
              <a:endCxn id="92" idx="7"/>
            </p:cNvCxnSpPr>
            <p:nvPr/>
          </p:nvCxnSpPr>
          <p:spPr>
            <a:xfrm flipH="1">
              <a:off x="9164401" y="5334000"/>
              <a:ext cx="246296" cy="665396"/>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a:stCxn id="89" idx="3"/>
              <a:endCxn id="91" idx="0"/>
            </p:cNvCxnSpPr>
            <p:nvPr/>
          </p:nvCxnSpPr>
          <p:spPr>
            <a:xfrm flipH="1">
              <a:off x="7810497" y="4611454"/>
              <a:ext cx="398696" cy="1332146"/>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99" name="Straight Arrow Connector 98"/>
            <p:cNvCxnSpPr>
              <a:stCxn id="89" idx="5"/>
              <a:endCxn id="92" idx="0"/>
            </p:cNvCxnSpPr>
            <p:nvPr/>
          </p:nvCxnSpPr>
          <p:spPr>
            <a:xfrm>
              <a:off x="8478601" y="4611454"/>
              <a:ext cx="551096" cy="1332146"/>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0" name="Straight Arrow Connector 99"/>
            <p:cNvCxnSpPr>
              <a:stCxn id="90" idx="6"/>
              <a:endCxn id="93" idx="2"/>
            </p:cNvCxnSpPr>
            <p:nvPr/>
          </p:nvCxnSpPr>
          <p:spPr>
            <a:xfrm>
              <a:off x="7543797" y="5143500"/>
              <a:ext cx="1676400"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91" idx="6"/>
              <a:endCxn id="92" idx="2"/>
            </p:cNvCxnSpPr>
            <p:nvPr/>
          </p:nvCxnSpPr>
          <p:spPr>
            <a:xfrm>
              <a:off x="8000997" y="6134100"/>
              <a:ext cx="838200"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cxnSp>
        <p:nvCxnSpPr>
          <p:cNvPr id="102" name="Straight Connector 101"/>
          <p:cNvCxnSpPr/>
          <p:nvPr/>
        </p:nvCxnSpPr>
        <p:spPr>
          <a:xfrm>
            <a:off x="6457947" y="3962401"/>
            <a:ext cx="0" cy="2414689"/>
          </a:xfrm>
          <a:prstGeom prst="line">
            <a:avLst/>
          </a:prstGeom>
        </p:spPr>
        <p:style>
          <a:lnRef idx="2">
            <a:schemeClr val="dk1"/>
          </a:lnRef>
          <a:fillRef idx="0">
            <a:schemeClr val="dk1"/>
          </a:fillRef>
          <a:effectRef idx="1">
            <a:schemeClr val="dk1"/>
          </a:effectRef>
          <a:fontRef idx="minor">
            <a:schemeClr val="tx1"/>
          </a:fontRef>
        </p:style>
      </p:cxnSp>
      <p:grpSp>
        <p:nvGrpSpPr>
          <p:cNvPr id="140" name="Group 139"/>
          <p:cNvGrpSpPr/>
          <p:nvPr/>
        </p:nvGrpSpPr>
        <p:grpSpPr>
          <a:xfrm>
            <a:off x="6587333" y="1453560"/>
            <a:ext cx="2485387" cy="2292350"/>
            <a:chOff x="8979249" y="1327150"/>
            <a:chExt cx="2485387" cy="2292350"/>
          </a:xfrm>
        </p:grpSpPr>
        <p:sp>
          <p:nvSpPr>
            <p:cNvPr id="83" name="Oval 82"/>
            <p:cNvSpPr/>
            <p:nvPr/>
          </p:nvSpPr>
          <p:spPr>
            <a:xfrm>
              <a:off x="9983575" y="13271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84" name="Oval 83"/>
            <p:cNvSpPr/>
            <p:nvPr/>
          </p:nvSpPr>
          <p:spPr>
            <a:xfrm>
              <a:off x="8979249" y="207216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85" name="Oval 84"/>
            <p:cNvSpPr/>
            <p:nvPr/>
          </p:nvSpPr>
          <p:spPr>
            <a:xfrm>
              <a:off x="9602575" y="323482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87" name="Oval 86"/>
            <p:cNvSpPr/>
            <p:nvPr/>
          </p:nvSpPr>
          <p:spPr>
            <a:xfrm>
              <a:off x="11083636" y="206760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sp>
          <p:nvSpPr>
            <p:cNvPr id="88" name="Oval 87"/>
            <p:cNvSpPr/>
            <p:nvPr/>
          </p:nvSpPr>
          <p:spPr>
            <a:xfrm>
              <a:off x="10647894" y="32385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103" name="Oval 102"/>
            <p:cNvSpPr/>
            <p:nvPr/>
          </p:nvSpPr>
          <p:spPr>
            <a:xfrm>
              <a:off x="10031442" y="237346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cxnSp>
          <p:nvCxnSpPr>
            <p:cNvPr id="104" name="Straight Connector 103"/>
            <p:cNvCxnSpPr>
              <a:stCxn id="83" idx="3"/>
              <a:endCxn id="84" idx="7"/>
            </p:cNvCxnSpPr>
            <p:nvPr/>
          </p:nvCxnSpPr>
          <p:spPr>
            <a:xfrm flipH="1">
              <a:off x="9304453" y="1652354"/>
              <a:ext cx="734918" cy="475608"/>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5" name="Straight Connector 104"/>
            <p:cNvCxnSpPr>
              <a:stCxn id="84" idx="4"/>
              <a:endCxn id="85" idx="2"/>
            </p:cNvCxnSpPr>
            <p:nvPr/>
          </p:nvCxnSpPr>
          <p:spPr>
            <a:xfrm>
              <a:off x="9169749" y="2453166"/>
              <a:ext cx="432826" cy="972161"/>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6" name="Straight Connector 105"/>
            <p:cNvCxnSpPr>
              <a:stCxn id="87" idx="1"/>
              <a:endCxn id="83" idx="5"/>
            </p:cNvCxnSpPr>
            <p:nvPr/>
          </p:nvCxnSpPr>
          <p:spPr>
            <a:xfrm flipH="1" flipV="1">
              <a:off x="10308779" y="1652354"/>
              <a:ext cx="830653" cy="471044"/>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7" name="Straight Connector 106"/>
            <p:cNvCxnSpPr>
              <a:stCxn id="88" idx="7"/>
              <a:endCxn id="87" idx="4"/>
            </p:cNvCxnSpPr>
            <p:nvPr/>
          </p:nvCxnSpPr>
          <p:spPr>
            <a:xfrm flipV="1">
              <a:off x="10973098" y="2448602"/>
              <a:ext cx="301038" cy="845694"/>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8" name="Straight Connector 107"/>
            <p:cNvCxnSpPr>
              <a:stCxn id="85" idx="6"/>
              <a:endCxn id="88" idx="2"/>
            </p:cNvCxnSpPr>
            <p:nvPr/>
          </p:nvCxnSpPr>
          <p:spPr>
            <a:xfrm>
              <a:off x="9983575" y="3425327"/>
              <a:ext cx="664319" cy="3673"/>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9" name="Straight Connector 108"/>
            <p:cNvCxnSpPr>
              <a:stCxn id="85" idx="0"/>
              <a:endCxn id="103" idx="3"/>
            </p:cNvCxnSpPr>
            <p:nvPr/>
          </p:nvCxnSpPr>
          <p:spPr>
            <a:xfrm flipV="1">
              <a:off x="9793075" y="2698672"/>
              <a:ext cx="294163" cy="536155"/>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10" name="Straight Connector 109"/>
            <p:cNvCxnSpPr>
              <a:stCxn id="88" idx="1"/>
              <a:endCxn id="103" idx="5"/>
            </p:cNvCxnSpPr>
            <p:nvPr/>
          </p:nvCxnSpPr>
          <p:spPr>
            <a:xfrm flipH="1" flipV="1">
              <a:off x="10356646" y="2698672"/>
              <a:ext cx="347044" cy="595624"/>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11" name="Straight Connector 110"/>
            <p:cNvCxnSpPr>
              <a:stCxn id="87" idx="2"/>
              <a:endCxn id="103" idx="6"/>
            </p:cNvCxnSpPr>
            <p:nvPr/>
          </p:nvCxnSpPr>
          <p:spPr>
            <a:xfrm flipH="1">
              <a:off x="10412442" y="2258102"/>
              <a:ext cx="671194" cy="305866"/>
            </a:xfrm>
            <a:prstGeom prst="line">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cxnSp>
        <p:nvCxnSpPr>
          <p:cNvPr id="114" name="Straight Connector 113"/>
          <p:cNvCxnSpPr/>
          <p:nvPr/>
        </p:nvCxnSpPr>
        <p:spPr>
          <a:xfrm>
            <a:off x="6457947" y="1219200"/>
            <a:ext cx="0" cy="2743200"/>
          </a:xfrm>
          <a:prstGeom prst="line">
            <a:avLst/>
          </a:prstGeom>
        </p:spPr>
        <p:style>
          <a:lnRef idx="2">
            <a:schemeClr val="dk1"/>
          </a:lnRef>
          <a:fillRef idx="0">
            <a:schemeClr val="dk1"/>
          </a:fillRef>
          <a:effectRef idx="1">
            <a:schemeClr val="dk1"/>
          </a:effectRef>
          <a:fontRef idx="minor">
            <a:schemeClr val="tx1"/>
          </a:fontRef>
        </p:style>
      </p:cxnSp>
      <p:grpSp>
        <p:nvGrpSpPr>
          <p:cNvPr id="148" name="Group 147"/>
          <p:cNvGrpSpPr/>
          <p:nvPr/>
        </p:nvGrpSpPr>
        <p:grpSpPr>
          <a:xfrm>
            <a:off x="6692217" y="4149227"/>
            <a:ext cx="4191000" cy="1905000"/>
            <a:chOff x="-6013363" y="2548934"/>
            <a:chExt cx="4191000" cy="1905000"/>
          </a:xfrm>
        </p:grpSpPr>
        <p:sp>
          <p:nvSpPr>
            <p:cNvPr id="115" name="Oval 114"/>
            <p:cNvSpPr/>
            <p:nvPr/>
          </p:nvSpPr>
          <p:spPr>
            <a:xfrm>
              <a:off x="-6013363" y="32347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16" name="Oval 115"/>
            <p:cNvSpPr/>
            <p:nvPr/>
          </p:nvSpPr>
          <p:spPr>
            <a:xfrm>
              <a:off x="-4946563" y="25489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17" name="Oval 116"/>
            <p:cNvSpPr/>
            <p:nvPr/>
          </p:nvSpPr>
          <p:spPr>
            <a:xfrm>
              <a:off x="-4946563" y="40729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18" name="Oval 117"/>
            <p:cNvSpPr/>
            <p:nvPr/>
          </p:nvSpPr>
          <p:spPr>
            <a:xfrm>
              <a:off x="-3270163" y="25489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119" name="Oval 118"/>
            <p:cNvSpPr/>
            <p:nvPr/>
          </p:nvSpPr>
          <p:spPr>
            <a:xfrm>
              <a:off x="-3270163" y="40729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a:t>
              </a:r>
              <a:endParaRPr lang="en-US" sz="2400" b="1" dirty="0"/>
            </a:p>
          </p:txBody>
        </p:sp>
        <p:sp>
          <p:nvSpPr>
            <p:cNvPr id="120" name="Oval 119"/>
            <p:cNvSpPr/>
            <p:nvPr/>
          </p:nvSpPr>
          <p:spPr>
            <a:xfrm>
              <a:off x="-2203363" y="323473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cxnSp>
          <p:nvCxnSpPr>
            <p:cNvPr id="121" name="Straight Connector 120"/>
            <p:cNvCxnSpPr>
              <a:stCxn id="115" idx="7"/>
              <a:endCxn id="116" idx="3"/>
            </p:cNvCxnSpPr>
            <p:nvPr/>
          </p:nvCxnSpPr>
          <p:spPr>
            <a:xfrm flipV="1">
              <a:off x="-5688159" y="2874138"/>
              <a:ext cx="797392" cy="4163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2" name="Straight Connector 121"/>
            <p:cNvCxnSpPr>
              <a:stCxn id="116" idx="6"/>
              <a:endCxn id="118" idx="2"/>
            </p:cNvCxnSpPr>
            <p:nvPr/>
          </p:nvCxnSpPr>
          <p:spPr>
            <a:xfrm>
              <a:off x="-4565563" y="2739434"/>
              <a:ext cx="12954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3" name="Straight Connector 122"/>
            <p:cNvCxnSpPr>
              <a:stCxn id="118" idx="5"/>
              <a:endCxn id="120" idx="1"/>
            </p:cNvCxnSpPr>
            <p:nvPr/>
          </p:nvCxnSpPr>
          <p:spPr>
            <a:xfrm>
              <a:off x="-2944959" y="2874138"/>
              <a:ext cx="797392" cy="4163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4" name="Straight Connector 123"/>
            <p:cNvCxnSpPr>
              <a:stCxn id="115" idx="5"/>
              <a:endCxn id="117" idx="1"/>
            </p:cNvCxnSpPr>
            <p:nvPr/>
          </p:nvCxnSpPr>
          <p:spPr>
            <a:xfrm>
              <a:off x="-5688159" y="3559938"/>
              <a:ext cx="797392" cy="5687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5" name="Straight Connector 124"/>
            <p:cNvCxnSpPr>
              <a:stCxn id="117" idx="6"/>
              <a:endCxn id="119" idx="2"/>
            </p:cNvCxnSpPr>
            <p:nvPr/>
          </p:nvCxnSpPr>
          <p:spPr>
            <a:xfrm>
              <a:off x="-4565563" y="4263434"/>
              <a:ext cx="12954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6" name="Straight Connector 125"/>
            <p:cNvCxnSpPr>
              <a:stCxn id="119" idx="7"/>
              <a:endCxn id="120" idx="3"/>
            </p:cNvCxnSpPr>
            <p:nvPr/>
          </p:nvCxnSpPr>
          <p:spPr>
            <a:xfrm flipV="1">
              <a:off x="-2944959" y="3559938"/>
              <a:ext cx="797392" cy="5687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7" name="Straight Connector 126"/>
            <p:cNvCxnSpPr>
              <a:stCxn id="116" idx="4"/>
              <a:endCxn id="117" idx="0"/>
            </p:cNvCxnSpPr>
            <p:nvPr/>
          </p:nvCxnSpPr>
          <p:spPr>
            <a:xfrm>
              <a:off x="-4756063" y="2929934"/>
              <a:ext cx="0" cy="1143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8" name="Straight Connector 127"/>
            <p:cNvCxnSpPr>
              <a:stCxn id="118" idx="4"/>
              <a:endCxn id="119" idx="0"/>
            </p:cNvCxnSpPr>
            <p:nvPr/>
          </p:nvCxnSpPr>
          <p:spPr>
            <a:xfrm>
              <a:off x="-3079663" y="2929934"/>
              <a:ext cx="0" cy="1143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9" name="Straight Connector 128"/>
            <p:cNvCxnSpPr>
              <a:stCxn id="116" idx="5"/>
              <a:endCxn id="119" idx="1"/>
            </p:cNvCxnSpPr>
            <p:nvPr/>
          </p:nvCxnSpPr>
          <p:spPr>
            <a:xfrm>
              <a:off x="-4621359" y="2874138"/>
              <a:ext cx="1406992" cy="12545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cxnSp>
        <p:nvCxnSpPr>
          <p:cNvPr id="143" name="Straight Connector 142"/>
          <p:cNvCxnSpPr/>
          <p:nvPr/>
        </p:nvCxnSpPr>
        <p:spPr>
          <a:xfrm>
            <a:off x="9239247" y="1219200"/>
            <a:ext cx="0" cy="27432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51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 Spanning Tree</a:t>
            </a:r>
          </a:p>
        </p:txBody>
      </p:sp>
      <p:sp>
        <p:nvSpPr>
          <p:cNvPr id="4" name="Oval 3"/>
          <p:cNvSpPr/>
          <p:nvPr/>
        </p:nvSpPr>
        <p:spPr>
          <a:xfrm>
            <a:off x="1361020" y="878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5" name="Oval 4"/>
          <p:cNvSpPr/>
          <p:nvPr/>
        </p:nvSpPr>
        <p:spPr>
          <a:xfrm>
            <a:off x="751420" y="14119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6" name="Oval 5"/>
          <p:cNvSpPr/>
          <p:nvPr/>
        </p:nvSpPr>
        <p:spPr>
          <a:xfrm>
            <a:off x="2046820" y="14119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7" name="Oval 6"/>
          <p:cNvSpPr/>
          <p:nvPr/>
        </p:nvSpPr>
        <p:spPr>
          <a:xfrm>
            <a:off x="294220" y="2021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8" name="Oval 7"/>
          <p:cNvSpPr/>
          <p:nvPr/>
        </p:nvSpPr>
        <p:spPr>
          <a:xfrm>
            <a:off x="1132420" y="2021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9" name="Oval 8"/>
          <p:cNvSpPr/>
          <p:nvPr/>
        </p:nvSpPr>
        <p:spPr>
          <a:xfrm>
            <a:off x="1742020" y="2021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10" name="Oval 9"/>
          <p:cNvSpPr/>
          <p:nvPr/>
        </p:nvSpPr>
        <p:spPr>
          <a:xfrm>
            <a:off x="2504020" y="2021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11" name="Oval 10"/>
          <p:cNvSpPr/>
          <p:nvPr/>
        </p:nvSpPr>
        <p:spPr>
          <a:xfrm>
            <a:off x="1361020" y="293594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12" name="Straight Connector 11"/>
          <p:cNvCxnSpPr>
            <a:stCxn id="4" idx="3"/>
            <a:endCxn id="5" idx="7"/>
          </p:cNvCxnSpPr>
          <p:nvPr/>
        </p:nvCxnSpPr>
        <p:spPr>
          <a:xfrm flipH="1">
            <a:off x="1076624" y="1203746"/>
            <a:ext cx="340192" cy="263992"/>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a:stCxn id="4" idx="5"/>
            <a:endCxn id="6" idx="1"/>
          </p:cNvCxnSpPr>
          <p:nvPr/>
        </p:nvCxnSpPr>
        <p:spPr>
          <a:xfrm>
            <a:off x="1686224" y="1203746"/>
            <a:ext cx="416392" cy="263992"/>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a:stCxn id="5" idx="3"/>
            <a:endCxn id="7" idx="0"/>
          </p:cNvCxnSpPr>
          <p:nvPr/>
        </p:nvCxnSpPr>
        <p:spPr>
          <a:xfrm flipH="1">
            <a:off x="484720" y="1737146"/>
            <a:ext cx="322496" cy="284396"/>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5" idx="5"/>
            <a:endCxn id="8" idx="0"/>
          </p:cNvCxnSpPr>
          <p:nvPr/>
        </p:nvCxnSpPr>
        <p:spPr>
          <a:xfrm>
            <a:off x="1076624" y="1737146"/>
            <a:ext cx="246296" cy="284396"/>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6" idx="3"/>
            <a:endCxn id="9" idx="0"/>
          </p:cNvCxnSpPr>
          <p:nvPr/>
        </p:nvCxnSpPr>
        <p:spPr>
          <a:xfrm flipH="1">
            <a:off x="1932520" y="1737146"/>
            <a:ext cx="170096" cy="284396"/>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6" idx="5"/>
            <a:endCxn id="10" idx="0"/>
          </p:cNvCxnSpPr>
          <p:nvPr/>
        </p:nvCxnSpPr>
        <p:spPr>
          <a:xfrm>
            <a:off x="2372024" y="1737146"/>
            <a:ext cx="322496" cy="284396"/>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a:stCxn id="7" idx="4"/>
            <a:endCxn id="11" idx="2"/>
          </p:cNvCxnSpPr>
          <p:nvPr/>
        </p:nvCxnSpPr>
        <p:spPr>
          <a:xfrm>
            <a:off x="484720" y="2402542"/>
            <a:ext cx="876300" cy="723901"/>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a:stCxn id="8" idx="4"/>
            <a:endCxn id="11" idx="1"/>
          </p:cNvCxnSpPr>
          <p:nvPr/>
        </p:nvCxnSpPr>
        <p:spPr>
          <a:xfrm>
            <a:off x="1322920" y="2402542"/>
            <a:ext cx="93896" cy="589197"/>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9" idx="4"/>
            <a:endCxn id="11" idx="7"/>
          </p:cNvCxnSpPr>
          <p:nvPr/>
        </p:nvCxnSpPr>
        <p:spPr>
          <a:xfrm flipH="1">
            <a:off x="1686224" y="2402542"/>
            <a:ext cx="246296" cy="589197"/>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a:stCxn id="10" idx="4"/>
            <a:endCxn id="11" idx="6"/>
          </p:cNvCxnSpPr>
          <p:nvPr/>
        </p:nvCxnSpPr>
        <p:spPr>
          <a:xfrm flipH="1">
            <a:off x="1742020" y="2402542"/>
            <a:ext cx="952500" cy="723901"/>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2" name="Oval 21"/>
          <p:cNvSpPr/>
          <p:nvPr/>
        </p:nvSpPr>
        <p:spPr>
          <a:xfrm>
            <a:off x="5885957" y="878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23" name="Oval 22"/>
          <p:cNvSpPr/>
          <p:nvPr/>
        </p:nvSpPr>
        <p:spPr>
          <a:xfrm>
            <a:off x="5276357" y="14119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24" name="Oval 23"/>
          <p:cNvSpPr/>
          <p:nvPr/>
        </p:nvSpPr>
        <p:spPr>
          <a:xfrm>
            <a:off x="6571757" y="14119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25" name="Oval 24"/>
          <p:cNvSpPr/>
          <p:nvPr/>
        </p:nvSpPr>
        <p:spPr>
          <a:xfrm>
            <a:off x="4819157" y="2021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26" name="Oval 25"/>
          <p:cNvSpPr/>
          <p:nvPr/>
        </p:nvSpPr>
        <p:spPr>
          <a:xfrm>
            <a:off x="5657357" y="2021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27" name="Oval 26"/>
          <p:cNvSpPr/>
          <p:nvPr/>
        </p:nvSpPr>
        <p:spPr>
          <a:xfrm>
            <a:off x="6266957" y="2021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28" name="Oval 27"/>
          <p:cNvSpPr/>
          <p:nvPr/>
        </p:nvSpPr>
        <p:spPr>
          <a:xfrm>
            <a:off x="7028957" y="2021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29" name="Oval 28"/>
          <p:cNvSpPr/>
          <p:nvPr/>
        </p:nvSpPr>
        <p:spPr>
          <a:xfrm>
            <a:off x="5885957" y="293594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30" name="Straight Connector 29"/>
          <p:cNvCxnSpPr>
            <a:stCxn id="22" idx="3"/>
            <a:endCxn id="23" idx="7"/>
          </p:cNvCxnSpPr>
          <p:nvPr/>
        </p:nvCxnSpPr>
        <p:spPr>
          <a:xfrm flipH="1">
            <a:off x="5601561" y="1203746"/>
            <a:ext cx="340192" cy="263992"/>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a:stCxn id="23" idx="3"/>
            <a:endCxn id="25" idx="0"/>
          </p:cNvCxnSpPr>
          <p:nvPr/>
        </p:nvCxnSpPr>
        <p:spPr>
          <a:xfrm flipH="1">
            <a:off x="5009657" y="1737146"/>
            <a:ext cx="322496" cy="284396"/>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4" name="Straight Connector 33"/>
          <p:cNvCxnSpPr>
            <a:stCxn id="24" idx="3"/>
            <a:endCxn id="27" idx="0"/>
          </p:cNvCxnSpPr>
          <p:nvPr/>
        </p:nvCxnSpPr>
        <p:spPr>
          <a:xfrm flipH="1">
            <a:off x="6457457" y="1737146"/>
            <a:ext cx="170096" cy="284396"/>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a:stCxn id="24" idx="5"/>
            <a:endCxn id="28" idx="0"/>
          </p:cNvCxnSpPr>
          <p:nvPr/>
        </p:nvCxnSpPr>
        <p:spPr>
          <a:xfrm>
            <a:off x="6896961" y="1737146"/>
            <a:ext cx="322496" cy="284396"/>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6" name="Straight Connector 35"/>
          <p:cNvCxnSpPr>
            <a:stCxn id="25" idx="4"/>
            <a:endCxn id="29" idx="2"/>
          </p:cNvCxnSpPr>
          <p:nvPr/>
        </p:nvCxnSpPr>
        <p:spPr>
          <a:xfrm>
            <a:off x="5009657" y="2402542"/>
            <a:ext cx="876300" cy="723901"/>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7" name="Straight Connector 36"/>
          <p:cNvCxnSpPr>
            <a:stCxn id="26" idx="4"/>
            <a:endCxn id="29" idx="1"/>
          </p:cNvCxnSpPr>
          <p:nvPr/>
        </p:nvCxnSpPr>
        <p:spPr>
          <a:xfrm>
            <a:off x="5847857" y="2402542"/>
            <a:ext cx="93896" cy="589197"/>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8" name="Straight Connector 37"/>
          <p:cNvCxnSpPr>
            <a:stCxn id="27" idx="4"/>
            <a:endCxn id="29" idx="7"/>
          </p:cNvCxnSpPr>
          <p:nvPr/>
        </p:nvCxnSpPr>
        <p:spPr>
          <a:xfrm flipH="1">
            <a:off x="6211161" y="2402542"/>
            <a:ext cx="246296" cy="589197"/>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a:off x="5179001" y="3452927"/>
            <a:ext cx="2124000" cy="400110"/>
          </a:xfrm>
          <a:prstGeom prst="rect">
            <a:avLst/>
          </a:prstGeom>
          <a:noFill/>
        </p:spPr>
        <p:txBody>
          <a:bodyPr wrap="square" rtlCol="0">
            <a:spAutoFit/>
          </a:bodyPr>
          <a:lstStyle/>
          <a:p>
            <a:pPr algn="ctr"/>
            <a:r>
              <a:rPr lang="en-US" sz="2000" b="1" dirty="0"/>
              <a:t>DFS Spanning Tree</a:t>
            </a:r>
          </a:p>
        </p:txBody>
      </p:sp>
      <p:sp>
        <p:nvSpPr>
          <p:cNvPr id="43" name="TextBox 42"/>
          <p:cNvSpPr txBox="1"/>
          <p:nvPr/>
        </p:nvSpPr>
        <p:spPr>
          <a:xfrm>
            <a:off x="9624678" y="3452927"/>
            <a:ext cx="2124000" cy="400110"/>
          </a:xfrm>
          <a:prstGeom prst="rect">
            <a:avLst/>
          </a:prstGeom>
          <a:noFill/>
        </p:spPr>
        <p:txBody>
          <a:bodyPr wrap="square" rtlCol="0">
            <a:spAutoFit/>
          </a:bodyPr>
          <a:lstStyle/>
          <a:p>
            <a:pPr algn="ctr"/>
            <a:r>
              <a:rPr lang="en-US" sz="2000" b="1" dirty="0"/>
              <a:t>BFS Spanning Tree</a:t>
            </a:r>
          </a:p>
        </p:txBody>
      </p:sp>
      <p:sp>
        <p:nvSpPr>
          <p:cNvPr id="45" name="Oval 44"/>
          <p:cNvSpPr/>
          <p:nvPr/>
        </p:nvSpPr>
        <p:spPr>
          <a:xfrm>
            <a:off x="10272368" y="878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46" name="Oval 45"/>
          <p:cNvSpPr/>
          <p:nvPr/>
        </p:nvSpPr>
        <p:spPr>
          <a:xfrm>
            <a:off x="9662768" y="14119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47" name="Oval 46"/>
          <p:cNvSpPr/>
          <p:nvPr/>
        </p:nvSpPr>
        <p:spPr>
          <a:xfrm>
            <a:off x="10958168" y="14119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48" name="Oval 47"/>
          <p:cNvSpPr/>
          <p:nvPr/>
        </p:nvSpPr>
        <p:spPr>
          <a:xfrm>
            <a:off x="9205568" y="2021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49" name="Oval 48"/>
          <p:cNvSpPr/>
          <p:nvPr/>
        </p:nvSpPr>
        <p:spPr>
          <a:xfrm>
            <a:off x="10043768" y="2021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50" name="Oval 49"/>
          <p:cNvSpPr/>
          <p:nvPr/>
        </p:nvSpPr>
        <p:spPr>
          <a:xfrm>
            <a:off x="10653368" y="2021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51" name="Oval 50"/>
          <p:cNvSpPr/>
          <p:nvPr/>
        </p:nvSpPr>
        <p:spPr>
          <a:xfrm>
            <a:off x="11415368" y="202154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52" name="Oval 51"/>
          <p:cNvSpPr/>
          <p:nvPr/>
        </p:nvSpPr>
        <p:spPr>
          <a:xfrm>
            <a:off x="10272368" y="293594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53" name="Straight Connector 52"/>
          <p:cNvCxnSpPr>
            <a:stCxn id="45" idx="3"/>
            <a:endCxn id="46" idx="7"/>
          </p:cNvCxnSpPr>
          <p:nvPr/>
        </p:nvCxnSpPr>
        <p:spPr>
          <a:xfrm flipH="1">
            <a:off x="9987972" y="1203746"/>
            <a:ext cx="340192" cy="263992"/>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a:stCxn id="45" idx="5"/>
            <a:endCxn id="47" idx="1"/>
          </p:cNvCxnSpPr>
          <p:nvPr/>
        </p:nvCxnSpPr>
        <p:spPr>
          <a:xfrm>
            <a:off x="10597572" y="1203746"/>
            <a:ext cx="416392" cy="263992"/>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a:stCxn id="46" idx="3"/>
            <a:endCxn id="48" idx="0"/>
          </p:cNvCxnSpPr>
          <p:nvPr/>
        </p:nvCxnSpPr>
        <p:spPr>
          <a:xfrm flipH="1">
            <a:off x="9396068" y="1737146"/>
            <a:ext cx="322496" cy="284396"/>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a:stCxn id="46" idx="5"/>
            <a:endCxn id="49" idx="0"/>
          </p:cNvCxnSpPr>
          <p:nvPr/>
        </p:nvCxnSpPr>
        <p:spPr>
          <a:xfrm>
            <a:off x="9987972" y="1737146"/>
            <a:ext cx="246296" cy="284396"/>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a:stCxn id="47" idx="3"/>
            <a:endCxn id="50" idx="0"/>
          </p:cNvCxnSpPr>
          <p:nvPr/>
        </p:nvCxnSpPr>
        <p:spPr>
          <a:xfrm flipH="1">
            <a:off x="10843868" y="1737146"/>
            <a:ext cx="170096" cy="284396"/>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a:stCxn id="47" idx="5"/>
            <a:endCxn id="51" idx="0"/>
          </p:cNvCxnSpPr>
          <p:nvPr/>
        </p:nvCxnSpPr>
        <p:spPr>
          <a:xfrm>
            <a:off x="11283372" y="1737146"/>
            <a:ext cx="322496" cy="284396"/>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9" name="Straight Connector 58"/>
          <p:cNvCxnSpPr>
            <a:stCxn id="48" idx="4"/>
            <a:endCxn id="52" idx="2"/>
          </p:cNvCxnSpPr>
          <p:nvPr/>
        </p:nvCxnSpPr>
        <p:spPr>
          <a:xfrm>
            <a:off x="9396068" y="2402542"/>
            <a:ext cx="876300" cy="723901"/>
          </a:xfrm>
          <a:prstGeom prst="line">
            <a:avLst/>
          </a:prstGeom>
          <a:ln w="28575">
            <a:solidFill>
              <a:srgbClr val="B84742"/>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99" name="Oval 98"/>
          <p:cNvSpPr/>
          <p:nvPr/>
        </p:nvSpPr>
        <p:spPr>
          <a:xfrm>
            <a:off x="938831" y="416899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00" name="Oval 99"/>
          <p:cNvSpPr/>
          <p:nvPr/>
        </p:nvSpPr>
        <p:spPr>
          <a:xfrm>
            <a:off x="405431" y="474049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01" name="Oval 100"/>
          <p:cNvSpPr/>
          <p:nvPr/>
        </p:nvSpPr>
        <p:spPr>
          <a:xfrm>
            <a:off x="1548431" y="474049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02" name="Oval 101"/>
          <p:cNvSpPr/>
          <p:nvPr/>
        </p:nvSpPr>
        <p:spPr>
          <a:xfrm>
            <a:off x="938831" y="531969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103" name="Oval 102"/>
          <p:cNvSpPr/>
          <p:nvPr/>
        </p:nvSpPr>
        <p:spPr>
          <a:xfrm>
            <a:off x="2843831" y="474049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104" name="Oval 103"/>
          <p:cNvSpPr/>
          <p:nvPr/>
        </p:nvSpPr>
        <p:spPr>
          <a:xfrm>
            <a:off x="2158031" y="531969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cxnSp>
        <p:nvCxnSpPr>
          <p:cNvPr id="105" name="Straight Connector 104"/>
          <p:cNvCxnSpPr>
            <a:stCxn id="99" idx="3"/>
            <a:endCxn id="100" idx="7"/>
          </p:cNvCxnSpPr>
          <p:nvPr/>
        </p:nvCxnSpPr>
        <p:spPr>
          <a:xfrm flipH="1">
            <a:off x="730635" y="4494199"/>
            <a:ext cx="263992" cy="3020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06" name="Straight Connector 105"/>
          <p:cNvCxnSpPr>
            <a:stCxn id="99" idx="5"/>
            <a:endCxn id="101" idx="1"/>
          </p:cNvCxnSpPr>
          <p:nvPr/>
        </p:nvCxnSpPr>
        <p:spPr>
          <a:xfrm>
            <a:off x="1264035" y="4494199"/>
            <a:ext cx="340192" cy="3020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07" name="Straight Connector 106"/>
          <p:cNvCxnSpPr>
            <a:stCxn id="100" idx="5"/>
            <a:endCxn id="102" idx="2"/>
          </p:cNvCxnSpPr>
          <p:nvPr/>
        </p:nvCxnSpPr>
        <p:spPr>
          <a:xfrm>
            <a:off x="730635" y="5065699"/>
            <a:ext cx="208196" cy="4445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08" name="Straight Connector 107"/>
          <p:cNvCxnSpPr>
            <a:stCxn id="102" idx="7"/>
            <a:endCxn id="101" idx="3"/>
          </p:cNvCxnSpPr>
          <p:nvPr/>
        </p:nvCxnSpPr>
        <p:spPr>
          <a:xfrm flipV="1">
            <a:off x="1264035" y="5065699"/>
            <a:ext cx="340192" cy="30979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09" name="Straight Connector 108"/>
          <p:cNvCxnSpPr>
            <a:stCxn id="101" idx="6"/>
            <a:endCxn id="103" idx="2"/>
          </p:cNvCxnSpPr>
          <p:nvPr/>
        </p:nvCxnSpPr>
        <p:spPr>
          <a:xfrm>
            <a:off x="1929431" y="4930995"/>
            <a:ext cx="9144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10" name="Straight Connector 109"/>
          <p:cNvCxnSpPr>
            <a:stCxn id="101" idx="5"/>
            <a:endCxn id="104" idx="1"/>
          </p:cNvCxnSpPr>
          <p:nvPr/>
        </p:nvCxnSpPr>
        <p:spPr>
          <a:xfrm>
            <a:off x="1873635" y="5065699"/>
            <a:ext cx="340192" cy="30979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11" name="Straight Connector 110"/>
          <p:cNvCxnSpPr>
            <a:stCxn id="103" idx="3"/>
            <a:endCxn id="104" idx="6"/>
          </p:cNvCxnSpPr>
          <p:nvPr/>
        </p:nvCxnSpPr>
        <p:spPr>
          <a:xfrm flipH="1">
            <a:off x="2539031" y="5065699"/>
            <a:ext cx="360596" cy="4445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69275" y="3906982"/>
            <a:ext cx="11998800" cy="0"/>
          </a:xfrm>
          <a:prstGeom prst="line">
            <a:avLst/>
          </a:prstGeom>
        </p:spPr>
        <p:style>
          <a:lnRef idx="3">
            <a:schemeClr val="dk1"/>
          </a:lnRef>
          <a:fillRef idx="0">
            <a:schemeClr val="dk1"/>
          </a:fillRef>
          <a:effectRef idx="2">
            <a:schemeClr val="dk1"/>
          </a:effectRef>
          <a:fontRef idx="minor">
            <a:schemeClr val="tx1"/>
          </a:fontRef>
        </p:style>
      </p:cxnSp>
      <p:sp>
        <p:nvSpPr>
          <p:cNvPr id="113" name="Oval 112"/>
          <p:cNvSpPr/>
          <p:nvPr/>
        </p:nvSpPr>
        <p:spPr>
          <a:xfrm>
            <a:off x="5387197" y="417154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14" name="Oval 113"/>
          <p:cNvSpPr/>
          <p:nvPr/>
        </p:nvSpPr>
        <p:spPr>
          <a:xfrm>
            <a:off x="4853797" y="474304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15" name="Oval 114"/>
          <p:cNvSpPr/>
          <p:nvPr/>
        </p:nvSpPr>
        <p:spPr>
          <a:xfrm>
            <a:off x="5996797" y="474304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16" name="Oval 115"/>
          <p:cNvSpPr/>
          <p:nvPr/>
        </p:nvSpPr>
        <p:spPr>
          <a:xfrm>
            <a:off x="5387197" y="53222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117" name="Oval 116"/>
          <p:cNvSpPr/>
          <p:nvPr/>
        </p:nvSpPr>
        <p:spPr>
          <a:xfrm>
            <a:off x="7292197" y="4743046"/>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118" name="Oval 117"/>
          <p:cNvSpPr/>
          <p:nvPr/>
        </p:nvSpPr>
        <p:spPr>
          <a:xfrm>
            <a:off x="6606397" y="532225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cxnSp>
        <p:nvCxnSpPr>
          <p:cNvPr id="119" name="Straight Connector 118"/>
          <p:cNvCxnSpPr>
            <a:stCxn id="113" idx="3"/>
            <a:endCxn id="114" idx="7"/>
          </p:cNvCxnSpPr>
          <p:nvPr/>
        </p:nvCxnSpPr>
        <p:spPr>
          <a:xfrm flipH="1">
            <a:off x="5179001" y="4496750"/>
            <a:ext cx="263992" cy="3020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0" name="Straight Connector 119"/>
          <p:cNvCxnSpPr>
            <a:stCxn id="114" idx="5"/>
            <a:endCxn id="116" idx="2"/>
          </p:cNvCxnSpPr>
          <p:nvPr/>
        </p:nvCxnSpPr>
        <p:spPr>
          <a:xfrm>
            <a:off x="5179001" y="5068250"/>
            <a:ext cx="208196" cy="4445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1" name="Straight Connector 120"/>
          <p:cNvCxnSpPr>
            <a:stCxn id="116" idx="7"/>
            <a:endCxn id="115" idx="3"/>
          </p:cNvCxnSpPr>
          <p:nvPr/>
        </p:nvCxnSpPr>
        <p:spPr>
          <a:xfrm flipV="1">
            <a:off x="5712401" y="5068250"/>
            <a:ext cx="340192" cy="30979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2" name="Straight Connector 121"/>
          <p:cNvCxnSpPr>
            <a:stCxn id="115" idx="5"/>
            <a:endCxn id="118" idx="1"/>
          </p:cNvCxnSpPr>
          <p:nvPr/>
        </p:nvCxnSpPr>
        <p:spPr>
          <a:xfrm>
            <a:off x="6322001" y="5068250"/>
            <a:ext cx="340192" cy="30979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3" name="Straight Connector 122"/>
          <p:cNvCxnSpPr>
            <a:stCxn id="117" idx="3"/>
            <a:endCxn id="118" idx="6"/>
          </p:cNvCxnSpPr>
          <p:nvPr/>
        </p:nvCxnSpPr>
        <p:spPr>
          <a:xfrm flipH="1">
            <a:off x="6987397" y="5068250"/>
            <a:ext cx="360596" cy="4445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124" name="Oval 123"/>
          <p:cNvSpPr/>
          <p:nvPr/>
        </p:nvSpPr>
        <p:spPr>
          <a:xfrm>
            <a:off x="9604264" y="416899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25" name="Oval 124"/>
          <p:cNvSpPr/>
          <p:nvPr/>
        </p:nvSpPr>
        <p:spPr>
          <a:xfrm>
            <a:off x="9070864" y="474049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26" name="Oval 125"/>
          <p:cNvSpPr/>
          <p:nvPr/>
        </p:nvSpPr>
        <p:spPr>
          <a:xfrm>
            <a:off x="10213864" y="474049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27" name="Oval 126"/>
          <p:cNvSpPr/>
          <p:nvPr/>
        </p:nvSpPr>
        <p:spPr>
          <a:xfrm>
            <a:off x="9604264" y="531969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128" name="Oval 127"/>
          <p:cNvSpPr/>
          <p:nvPr/>
        </p:nvSpPr>
        <p:spPr>
          <a:xfrm>
            <a:off x="11509264" y="4740495"/>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129" name="Oval 128"/>
          <p:cNvSpPr/>
          <p:nvPr/>
        </p:nvSpPr>
        <p:spPr>
          <a:xfrm>
            <a:off x="10823464" y="531969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cxnSp>
        <p:nvCxnSpPr>
          <p:cNvPr id="130" name="Straight Connector 129"/>
          <p:cNvCxnSpPr>
            <a:stCxn id="124" idx="3"/>
            <a:endCxn id="125" idx="7"/>
          </p:cNvCxnSpPr>
          <p:nvPr/>
        </p:nvCxnSpPr>
        <p:spPr>
          <a:xfrm flipH="1">
            <a:off x="9396068" y="4494199"/>
            <a:ext cx="263992" cy="3020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31" name="Straight Connector 130"/>
          <p:cNvCxnSpPr>
            <a:stCxn id="124" idx="5"/>
            <a:endCxn id="126" idx="1"/>
          </p:cNvCxnSpPr>
          <p:nvPr/>
        </p:nvCxnSpPr>
        <p:spPr>
          <a:xfrm>
            <a:off x="9929468" y="4494199"/>
            <a:ext cx="340192" cy="3020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32" name="Straight Connector 131"/>
          <p:cNvCxnSpPr>
            <a:stCxn id="125" idx="5"/>
            <a:endCxn id="127" idx="2"/>
          </p:cNvCxnSpPr>
          <p:nvPr/>
        </p:nvCxnSpPr>
        <p:spPr>
          <a:xfrm>
            <a:off x="9396068" y="5065699"/>
            <a:ext cx="208196" cy="4445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33" name="Straight Connector 132"/>
          <p:cNvCxnSpPr>
            <a:stCxn id="126" idx="6"/>
            <a:endCxn id="128" idx="2"/>
          </p:cNvCxnSpPr>
          <p:nvPr/>
        </p:nvCxnSpPr>
        <p:spPr>
          <a:xfrm>
            <a:off x="10594864" y="4930995"/>
            <a:ext cx="9144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34" name="Straight Connector 133"/>
          <p:cNvCxnSpPr>
            <a:stCxn id="126" idx="5"/>
            <a:endCxn id="129" idx="1"/>
          </p:cNvCxnSpPr>
          <p:nvPr/>
        </p:nvCxnSpPr>
        <p:spPr>
          <a:xfrm>
            <a:off x="10539068" y="5065699"/>
            <a:ext cx="340192" cy="30979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135" name="TextBox 134"/>
          <p:cNvSpPr txBox="1"/>
          <p:nvPr/>
        </p:nvSpPr>
        <p:spPr>
          <a:xfrm>
            <a:off x="5000886" y="5891199"/>
            <a:ext cx="2124000" cy="400110"/>
          </a:xfrm>
          <a:prstGeom prst="rect">
            <a:avLst/>
          </a:prstGeom>
          <a:noFill/>
        </p:spPr>
        <p:txBody>
          <a:bodyPr wrap="square" rtlCol="0">
            <a:spAutoFit/>
          </a:bodyPr>
          <a:lstStyle/>
          <a:p>
            <a:pPr algn="ctr"/>
            <a:r>
              <a:rPr lang="en-US" sz="2000" b="1" dirty="0"/>
              <a:t>DFS Spanning Tree</a:t>
            </a:r>
          </a:p>
        </p:txBody>
      </p:sp>
      <p:sp>
        <p:nvSpPr>
          <p:cNvPr id="136" name="TextBox 135"/>
          <p:cNvSpPr txBox="1"/>
          <p:nvPr/>
        </p:nvSpPr>
        <p:spPr>
          <a:xfrm>
            <a:off x="9446563" y="5891199"/>
            <a:ext cx="2124000" cy="400110"/>
          </a:xfrm>
          <a:prstGeom prst="rect">
            <a:avLst/>
          </a:prstGeom>
          <a:noFill/>
        </p:spPr>
        <p:txBody>
          <a:bodyPr wrap="square" rtlCol="0">
            <a:spAutoFit/>
          </a:bodyPr>
          <a:lstStyle/>
          <a:p>
            <a:pPr algn="ctr"/>
            <a:r>
              <a:rPr lang="en-US" sz="2000" b="1" dirty="0"/>
              <a:t>BFS Spanning Tree</a:t>
            </a:r>
          </a:p>
        </p:txBody>
      </p:sp>
    </p:spTree>
    <p:extLst>
      <p:ext uri="{BB962C8B-B14F-4D97-AF65-F5344CB8AC3E}">
        <p14:creationId xmlns:p14="http://schemas.microsoft.com/office/powerpoint/2010/main" val="41845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Draw minimum spanning tree using Prim’s  &amp; Kruskal’s algorithm</a:t>
            </a:r>
          </a:p>
        </p:txBody>
      </p:sp>
      <p:grpSp>
        <p:nvGrpSpPr>
          <p:cNvPr id="45" name="Group 44"/>
          <p:cNvGrpSpPr/>
          <p:nvPr/>
        </p:nvGrpSpPr>
        <p:grpSpPr>
          <a:xfrm>
            <a:off x="381000" y="929920"/>
            <a:ext cx="3340100" cy="2127960"/>
            <a:chOff x="1981200" y="955320"/>
            <a:chExt cx="3340100" cy="2127960"/>
          </a:xfrm>
        </p:grpSpPr>
        <p:sp>
          <p:nvSpPr>
            <p:cNvPr id="20" name="Oval 19"/>
            <p:cNvSpPr/>
            <p:nvPr/>
          </p:nvSpPr>
          <p:spPr>
            <a:xfrm>
              <a:off x="1981200" y="1752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21" name="Oval 20"/>
            <p:cNvSpPr/>
            <p:nvPr/>
          </p:nvSpPr>
          <p:spPr>
            <a:xfrm>
              <a:off x="2806700" y="1066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22" name="Oval 21"/>
            <p:cNvSpPr/>
            <p:nvPr/>
          </p:nvSpPr>
          <p:spPr>
            <a:xfrm>
              <a:off x="2806700" y="2590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23" name="Oval 22"/>
            <p:cNvSpPr/>
            <p:nvPr/>
          </p:nvSpPr>
          <p:spPr>
            <a:xfrm>
              <a:off x="4127500" y="1066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24" name="Oval 23"/>
            <p:cNvSpPr/>
            <p:nvPr/>
          </p:nvSpPr>
          <p:spPr>
            <a:xfrm>
              <a:off x="4127500" y="2590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a:t>
              </a:r>
              <a:endParaRPr lang="en-US" sz="2400" b="1" dirty="0"/>
            </a:p>
          </p:txBody>
        </p:sp>
        <p:sp>
          <p:nvSpPr>
            <p:cNvPr id="25" name="Oval 24"/>
            <p:cNvSpPr/>
            <p:nvPr/>
          </p:nvSpPr>
          <p:spPr>
            <a:xfrm>
              <a:off x="4940300" y="1752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cxnSp>
          <p:nvCxnSpPr>
            <p:cNvPr id="26" name="Straight Connector 25"/>
            <p:cNvCxnSpPr>
              <a:stCxn id="20" idx="7"/>
              <a:endCxn id="21" idx="3"/>
            </p:cNvCxnSpPr>
            <p:nvPr/>
          </p:nvCxnSpPr>
          <p:spPr>
            <a:xfrm flipV="1">
              <a:off x="2306404" y="1392004"/>
              <a:ext cx="556092" cy="4163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a:stCxn id="21" idx="6"/>
              <a:endCxn id="23" idx="2"/>
            </p:cNvCxnSpPr>
            <p:nvPr/>
          </p:nvCxnSpPr>
          <p:spPr>
            <a:xfrm>
              <a:off x="3187700" y="1257300"/>
              <a:ext cx="9398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23" idx="5"/>
              <a:endCxn id="25" idx="1"/>
            </p:cNvCxnSpPr>
            <p:nvPr/>
          </p:nvCxnSpPr>
          <p:spPr>
            <a:xfrm>
              <a:off x="4452704" y="1392004"/>
              <a:ext cx="543392" cy="4163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20" idx="5"/>
              <a:endCxn id="22" idx="1"/>
            </p:cNvCxnSpPr>
            <p:nvPr/>
          </p:nvCxnSpPr>
          <p:spPr>
            <a:xfrm>
              <a:off x="2306404" y="2077804"/>
              <a:ext cx="556092" cy="5687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0" name="Straight Connector 29"/>
            <p:cNvCxnSpPr>
              <a:stCxn id="22" idx="6"/>
              <a:endCxn id="24" idx="2"/>
            </p:cNvCxnSpPr>
            <p:nvPr/>
          </p:nvCxnSpPr>
          <p:spPr>
            <a:xfrm>
              <a:off x="3187700" y="2781300"/>
              <a:ext cx="9398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a:stCxn id="24" idx="7"/>
              <a:endCxn id="25" idx="3"/>
            </p:cNvCxnSpPr>
            <p:nvPr/>
          </p:nvCxnSpPr>
          <p:spPr>
            <a:xfrm flipV="1">
              <a:off x="4452704" y="2077804"/>
              <a:ext cx="543392" cy="5687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a:stCxn id="21" idx="4"/>
              <a:endCxn id="22" idx="0"/>
            </p:cNvCxnSpPr>
            <p:nvPr/>
          </p:nvCxnSpPr>
          <p:spPr>
            <a:xfrm>
              <a:off x="2997200" y="1447800"/>
              <a:ext cx="0" cy="1143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a:stCxn id="23" idx="4"/>
              <a:endCxn id="24" idx="0"/>
            </p:cNvCxnSpPr>
            <p:nvPr/>
          </p:nvCxnSpPr>
          <p:spPr>
            <a:xfrm>
              <a:off x="4318000" y="1447800"/>
              <a:ext cx="0" cy="1143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4" name="Straight Connector 33"/>
            <p:cNvCxnSpPr>
              <a:stCxn id="21" idx="5"/>
              <a:endCxn id="24" idx="1"/>
            </p:cNvCxnSpPr>
            <p:nvPr/>
          </p:nvCxnSpPr>
          <p:spPr>
            <a:xfrm>
              <a:off x="3131904" y="1392004"/>
              <a:ext cx="1051392" cy="12545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2500086" y="1219200"/>
              <a:ext cx="301686" cy="369332"/>
            </a:xfrm>
            <a:prstGeom prst="rect">
              <a:avLst/>
            </a:prstGeom>
            <a:noFill/>
          </p:spPr>
          <p:txBody>
            <a:bodyPr wrap="none" rtlCol="0">
              <a:spAutoFit/>
            </a:bodyPr>
            <a:lstStyle/>
            <a:p>
              <a:r>
                <a:rPr lang="en-IN" b="1" dirty="0"/>
                <a:t>1</a:t>
              </a:r>
              <a:endParaRPr lang="en-US" b="1" dirty="0"/>
            </a:p>
          </p:txBody>
        </p:sp>
        <p:sp>
          <p:nvSpPr>
            <p:cNvPr id="36" name="TextBox 35"/>
            <p:cNvSpPr txBox="1"/>
            <p:nvPr/>
          </p:nvSpPr>
          <p:spPr>
            <a:xfrm>
              <a:off x="2695514" y="1740932"/>
              <a:ext cx="301686" cy="369332"/>
            </a:xfrm>
            <a:prstGeom prst="rect">
              <a:avLst/>
            </a:prstGeom>
            <a:noFill/>
          </p:spPr>
          <p:txBody>
            <a:bodyPr wrap="none" rtlCol="0">
              <a:spAutoFit/>
            </a:bodyPr>
            <a:lstStyle/>
            <a:p>
              <a:r>
                <a:rPr lang="en-IN" b="1" dirty="0"/>
                <a:t>1</a:t>
              </a:r>
              <a:endParaRPr lang="en-US" b="1" dirty="0"/>
            </a:p>
          </p:txBody>
        </p:sp>
        <p:sp>
          <p:nvSpPr>
            <p:cNvPr id="37" name="TextBox 36"/>
            <p:cNvSpPr txBox="1"/>
            <p:nvPr/>
          </p:nvSpPr>
          <p:spPr>
            <a:xfrm>
              <a:off x="2358761" y="2297668"/>
              <a:ext cx="301686" cy="369332"/>
            </a:xfrm>
            <a:prstGeom prst="rect">
              <a:avLst/>
            </a:prstGeom>
            <a:noFill/>
          </p:spPr>
          <p:txBody>
            <a:bodyPr wrap="none" rtlCol="0">
              <a:spAutoFit/>
            </a:bodyPr>
            <a:lstStyle/>
            <a:p>
              <a:r>
                <a:rPr lang="en-IN" b="1" dirty="0"/>
                <a:t>5</a:t>
              </a:r>
              <a:endParaRPr lang="en-US" b="1" dirty="0"/>
            </a:p>
          </p:txBody>
        </p:sp>
        <p:sp>
          <p:nvSpPr>
            <p:cNvPr id="38" name="TextBox 37"/>
            <p:cNvSpPr txBox="1"/>
            <p:nvPr/>
          </p:nvSpPr>
          <p:spPr>
            <a:xfrm>
              <a:off x="3590729" y="955320"/>
              <a:ext cx="301686" cy="369332"/>
            </a:xfrm>
            <a:prstGeom prst="rect">
              <a:avLst/>
            </a:prstGeom>
            <a:noFill/>
          </p:spPr>
          <p:txBody>
            <a:bodyPr wrap="none" rtlCol="0">
              <a:spAutoFit/>
            </a:bodyPr>
            <a:lstStyle/>
            <a:p>
              <a:r>
                <a:rPr lang="en-IN" b="1" dirty="0"/>
                <a:t>2</a:t>
              </a:r>
              <a:endParaRPr lang="en-US" b="1" dirty="0"/>
            </a:p>
          </p:txBody>
        </p:sp>
        <p:sp>
          <p:nvSpPr>
            <p:cNvPr id="39" name="TextBox 38"/>
            <p:cNvSpPr txBox="1"/>
            <p:nvPr/>
          </p:nvSpPr>
          <p:spPr>
            <a:xfrm>
              <a:off x="3435809" y="1948934"/>
              <a:ext cx="301686" cy="369332"/>
            </a:xfrm>
            <a:prstGeom prst="rect">
              <a:avLst/>
            </a:prstGeom>
            <a:noFill/>
          </p:spPr>
          <p:txBody>
            <a:bodyPr wrap="none" rtlCol="0">
              <a:spAutoFit/>
            </a:bodyPr>
            <a:lstStyle/>
            <a:p>
              <a:r>
                <a:rPr lang="en-IN" b="1" dirty="0"/>
                <a:t>4</a:t>
              </a:r>
              <a:endParaRPr lang="en-US" b="1" dirty="0"/>
            </a:p>
          </p:txBody>
        </p:sp>
        <p:sp>
          <p:nvSpPr>
            <p:cNvPr id="40" name="TextBox 39"/>
            <p:cNvSpPr txBox="1"/>
            <p:nvPr/>
          </p:nvSpPr>
          <p:spPr>
            <a:xfrm>
              <a:off x="3522571" y="2713948"/>
              <a:ext cx="301686" cy="369332"/>
            </a:xfrm>
            <a:prstGeom prst="rect">
              <a:avLst/>
            </a:prstGeom>
            <a:noFill/>
          </p:spPr>
          <p:txBody>
            <a:bodyPr wrap="none" rtlCol="0">
              <a:spAutoFit/>
            </a:bodyPr>
            <a:lstStyle/>
            <a:p>
              <a:r>
                <a:rPr lang="en-IN" b="1" dirty="0"/>
                <a:t>5</a:t>
              </a:r>
              <a:endParaRPr lang="en-US" b="1" dirty="0"/>
            </a:p>
          </p:txBody>
        </p:sp>
        <p:sp>
          <p:nvSpPr>
            <p:cNvPr id="41" name="TextBox 40"/>
            <p:cNvSpPr txBox="1"/>
            <p:nvPr/>
          </p:nvSpPr>
          <p:spPr>
            <a:xfrm>
              <a:off x="4044212" y="1783833"/>
              <a:ext cx="301686" cy="369332"/>
            </a:xfrm>
            <a:prstGeom prst="rect">
              <a:avLst/>
            </a:prstGeom>
            <a:noFill/>
          </p:spPr>
          <p:txBody>
            <a:bodyPr wrap="none" rtlCol="0">
              <a:spAutoFit/>
            </a:bodyPr>
            <a:lstStyle/>
            <a:p>
              <a:r>
                <a:rPr lang="en-IN" b="1" dirty="0"/>
                <a:t>7</a:t>
              </a:r>
              <a:endParaRPr lang="en-US" b="1" dirty="0"/>
            </a:p>
          </p:txBody>
        </p:sp>
        <p:sp>
          <p:nvSpPr>
            <p:cNvPr id="42" name="TextBox 41"/>
            <p:cNvSpPr txBox="1"/>
            <p:nvPr/>
          </p:nvSpPr>
          <p:spPr>
            <a:xfrm>
              <a:off x="4643203" y="1308100"/>
              <a:ext cx="301686" cy="369332"/>
            </a:xfrm>
            <a:prstGeom prst="rect">
              <a:avLst/>
            </a:prstGeom>
            <a:noFill/>
          </p:spPr>
          <p:txBody>
            <a:bodyPr wrap="none" rtlCol="0">
              <a:spAutoFit/>
            </a:bodyPr>
            <a:lstStyle/>
            <a:p>
              <a:r>
                <a:rPr lang="en-IN" b="1" dirty="0"/>
                <a:t>6</a:t>
              </a:r>
              <a:endParaRPr lang="en-US" b="1" dirty="0"/>
            </a:p>
          </p:txBody>
        </p:sp>
        <p:sp>
          <p:nvSpPr>
            <p:cNvPr id="43" name="TextBox 42"/>
            <p:cNvSpPr txBox="1"/>
            <p:nvPr/>
          </p:nvSpPr>
          <p:spPr>
            <a:xfrm>
              <a:off x="4724400" y="2277264"/>
              <a:ext cx="301686" cy="369332"/>
            </a:xfrm>
            <a:prstGeom prst="rect">
              <a:avLst/>
            </a:prstGeom>
            <a:noFill/>
          </p:spPr>
          <p:txBody>
            <a:bodyPr wrap="none" rtlCol="0">
              <a:spAutoFit/>
            </a:bodyPr>
            <a:lstStyle/>
            <a:p>
              <a:r>
                <a:rPr lang="en-IN" b="1" dirty="0"/>
                <a:t>2</a:t>
              </a:r>
              <a:endParaRPr lang="en-US" b="1" dirty="0"/>
            </a:p>
          </p:txBody>
        </p:sp>
      </p:grpSp>
      <p:grpSp>
        <p:nvGrpSpPr>
          <p:cNvPr id="87" name="Group 86"/>
          <p:cNvGrpSpPr/>
          <p:nvPr/>
        </p:nvGrpSpPr>
        <p:grpSpPr>
          <a:xfrm>
            <a:off x="7506980" y="3628662"/>
            <a:ext cx="4123559" cy="1925598"/>
            <a:chOff x="459787" y="3619115"/>
            <a:chExt cx="4123559" cy="1925598"/>
          </a:xfrm>
        </p:grpSpPr>
        <p:sp>
          <p:nvSpPr>
            <p:cNvPr id="46" name="Oval 45"/>
            <p:cNvSpPr/>
            <p:nvPr/>
          </p:nvSpPr>
          <p:spPr>
            <a:xfrm>
              <a:off x="595546" y="38227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47" name="Oval 46"/>
            <p:cNvSpPr/>
            <p:nvPr/>
          </p:nvSpPr>
          <p:spPr>
            <a:xfrm>
              <a:off x="1525536" y="38227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48" name="Oval 47"/>
            <p:cNvSpPr/>
            <p:nvPr/>
          </p:nvSpPr>
          <p:spPr>
            <a:xfrm>
              <a:off x="2455526" y="38227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49" name="Oval 48"/>
            <p:cNvSpPr/>
            <p:nvPr/>
          </p:nvSpPr>
          <p:spPr>
            <a:xfrm>
              <a:off x="3385515" y="38227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50" name="Oval 49"/>
            <p:cNvSpPr/>
            <p:nvPr/>
          </p:nvSpPr>
          <p:spPr>
            <a:xfrm>
              <a:off x="595546" y="5003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51" name="Oval 50"/>
            <p:cNvSpPr/>
            <p:nvPr/>
          </p:nvSpPr>
          <p:spPr>
            <a:xfrm>
              <a:off x="2471504" y="5003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a:t>
              </a:r>
            </a:p>
          </p:txBody>
        </p:sp>
        <p:sp>
          <p:nvSpPr>
            <p:cNvPr id="52" name="Oval 51"/>
            <p:cNvSpPr/>
            <p:nvPr/>
          </p:nvSpPr>
          <p:spPr>
            <a:xfrm>
              <a:off x="3385515" y="5003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a:t>
              </a:r>
            </a:p>
          </p:txBody>
        </p:sp>
        <p:sp>
          <p:nvSpPr>
            <p:cNvPr id="53" name="Oval 52"/>
            <p:cNvSpPr/>
            <p:nvPr/>
          </p:nvSpPr>
          <p:spPr>
            <a:xfrm>
              <a:off x="4202346" y="44323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cxnSp>
          <p:nvCxnSpPr>
            <p:cNvPr id="55" name="Straight Arrow Connector 54"/>
            <p:cNvCxnSpPr>
              <a:stCxn id="46" idx="4"/>
              <a:endCxn id="50" idx="0"/>
            </p:cNvCxnSpPr>
            <p:nvPr/>
          </p:nvCxnSpPr>
          <p:spPr>
            <a:xfrm>
              <a:off x="786046" y="4203700"/>
              <a:ext cx="0" cy="8001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57" name="Straight Arrow Connector 56"/>
            <p:cNvCxnSpPr>
              <a:stCxn id="49" idx="2"/>
              <a:endCxn id="48" idx="6"/>
            </p:cNvCxnSpPr>
            <p:nvPr/>
          </p:nvCxnSpPr>
          <p:spPr>
            <a:xfrm flipH="1">
              <a:off x="2836526" y="4013200"/>
              <a:ext cx="548989" cy="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59" name="Straight Arrow Connector 58"/>
            <p:cNvCxnSpPr>
              <a:stCxn id="48" idx="2"/>
              <a:endCxn id="47" idx="6"/>
            </p:cNvCxnSpPr>
            <p:nvPr/>
          </p:nvCxnSpPr>
          <p:spPr>
            <a:xfrm flipH="1">
              <a:off x="1906536" y="4013200"/>
              <a:ext cx="548990" cy="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61" name="Straight Arrow Connector 60"/>
            <p:cNvCxnSpPr>
              <a:stCxn id="47" idx="2"/>
              <a:endCxn id="46" idx="6"/>
            </p:cNvCxnSpPr>
            <p:nvPr/>
          </p:nvCxnSpPr>
          <p:spPr>
            <a:xfrm flipH="1">
              <a:off x="976546" y="4013200"/>
              <a:ext cx="548990" cy="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p:cNvCxnSpPr>
              <a:stCxn id="49" idx="6"/>
              <a:endCxn id="53" idx="1"/>
            </p:cNvCxnSpPr>
            <p:nvPr/>
          </p:nvCxnSpPr>
          <p:spPr>
            <a:xfrm>
              <a:off x="3766515" y="4013200"/>
              <a:ext cx="491627" cy="474896"/>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65" name="Straight Arrow Connector 64"/>
            <p:cNvCxnSpPr>
              <a:stCxn id="53" idx="2"/>
              <a:endCxn id="48" idx="5"/>
            </p:cNvCxnSpPr>
            <p:nvPr/>
          </p:nvCxnSpPr>
          <p:spPr>
            <a:xfrm flipH="1" flipV="1">
              <a:off x="2780730" y="4147904"/>
              <a:ext cx="1421616" cy="474896"/>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67" name="Straight Arrow Connector 66"/>
            <p:cNvCxnSpPr>
              <a:stCxn id="53" idx="3"/>
              <a:endCxn id="51" idx="7"/>
            </p:cNvCxnSpPr>
            <p:nvPr/>
          </p:nvCxnSpPr>
          <p:spPr>
            <a:xfrm flipH="1">
              <a:off x="2796708" y="4757504"/>
              <a:ext cx="1461434" cy="302092"/>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69" name="Straight Arrow Connector 68"/>
            <p:cNvCxnSpPr>
              <a:stCxn id="53" idx="4"/>
              <a:endCxn id="52" idx="6"/>
            </p:cNvCxnSpPr>
            <p:nvPr/>
          </p:nvCxnSpPr>
          <p:spPr>
            <a:xfrm flipH="1">
              <a:off x="3766515" y="4813300"/>
              <a:ext cx="626331" cy="3810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71" name="Straight Arrow Connector 70"/>
            <p:cNvCxnSpPr>
              <a:stCxn id="52" idx="2"/>
              <a:endCxn id="51" idx="6"/>
            </p:cNvCxnSpPr>
            <p:nvPr/>
          </p:nvCxnSpPr>
          <p:spPr>
            <a:xfrm flipH="1">
              <a:off x="2852504" y="5194300"/>
              <a:ext cx="533011" cy="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73" name="Straight Arrow Connector 72"/>
            <p:cNvCxnSpPr>
              <a:stCxn id="51" idx="2"/>
              <a:endCxn id="50" idx="6"/>
            </p:cNvCxnSpPr>
            <p:nvPr/>
          </p:nvCxnSpPr>
          <p:spPr>
            <a:xfrm flipH="1">
              <a:off x="976546" y="5194300"/>
              <a:ext cx="1494958" cy="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75" name="Straight Arrow Connector 74"/>
            <p:cNvCxnSpPr>
              <a:stCxn id="47" idx="3"/>
              <a:endCxn id="50" idx="7"/>
            </p:cNvCxnSpPr>
            <p:nvPr/>
          </p:nvCxnSpPr>
          <p:spPr>
            <a:xfrm flipH="1">
              <a:off x="920750" y="4147904"/>
              <a:ext cx="660582" cy="911692"/>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sp>
          <p:nvSpPr>
            <p:cNvPr id="76" name="TextBox 75"/>
            <p:cNvSpPr txBox="1"/>
            <p:nvPr/>
          </p:nvSpPr>
          <p:spPr>
            <a:xfrm>
              <a:off x="459787" y="4390880"/>
              <a:ext cx="301686" cy="369332"/>
            </a:xfrm>
            <a:prstGeom prst="rect">
              <a:avLst/>
            </a:prstGeom>
            <a:noFill/>
          </p:spPr>
          <p:txBody>
            <a:bodyPr wrap="none" rtlCol="0">
              <a:spAutoFit/>
            </a:bodyPr>
            <a:lstStyle/>
            <a:p>
              <a:r>
                <a:rPr lang="en-IN" b="1" dirty="0"/>
                <a:t>3</a:t>
              </a:r>
              <a:endParaRPr lang="en-US" b="1" dirty="0"/>
            </a:p>
          </p:txBody>
        </p:sp>
        <p:sp>
          <p:nvSpPr>
            <p:cNvPr id="77" name="TextBox 76"/>
            <p:cNvSpPr txBox="1"/>
            <p:nvPr/>
          </p:nvSpPr>
          <p:spPr>
            <a:xfrm>
              <a:off x="1200526" y="3619115"/>
              <a:ext cx="301686" cy="369332"/>
            </a:xfrm>
            <a:prstGeom prst="rect">
              <a:avLst/>
            </a:prstGeom>
            <a:noFill/>
          </p:spPr>
          <p:txBody>
            <a:bodyPr wrap="none" rtlCol="0">
              <a:spAutoFit/>
            </a:bodyPr>
            <a:lstStyle/>
            <a:p>
              <a:r>
                <a:rPr lang="en-IN" b="1" dirty="0"/>
                <a:t>8</a:t>
              </a:r>
              <a:endParaRPr lang="en-US" b="1" dirty="0"/>
            </a:p>
          </p:txBody>
        </p:sp>
        <p:sp>
          <p:nvSpPr>
            <p:cNvPr id="78" name="TextBox 77"/>
            <p:cNvSpPr txBox="1"/>
            <p:nvPr/>
          </p:nvSpPr>
          <p:spPr>
            <a:xfrm>
              <a:off x="1945225" y="3619115"/>
              <a:ext cx="418704" cy="369332"/>
            </a:xfrm>
            <a:prstGeom prst="rect">
              <a:avLst/>
            </a:prstGeom>
            <a:noFill/>
          </p:spPr>
          <p:txBody>
            <a:bodyPr wrap="none" rtlCol="0">
              <a:spAutoFit/>
            </a:bodyPr>
            <a:lstStyle/>
            <a:p>
              <a:r>
                <a:rPr lang="en-IN" b="1" dirty="0"/>
                <a:t>12</a:t>
              </a:r>
              <a:endParaRPr lang="en-US" b="1" dirty="0"/>
            </a:p>
          </p:txBody>
        </p:sp>
        <p:sp>
          <p:nvSpPr>
            <p:cNvPr id="79" name="TextBox 78"/>
            <p:cNvSpPr txBox="1"/>
            <p:nvPr/>
          </p:nvSpPr>
          <p:spPr>
            <a:xfrm>
              <a:off x="2910253" y="3619115"/>
              <a:ext cx="418704" cy="369332"/>
            </a:xfrm>
            <a:prstGeom prst="rect">
              <a:avLst/>
            </a:prstGeom>
            <a:noFill/>
          </p:spPr>
          <p:txBody>
            <a:bodyPr wrap="none" rtlCol="0">
              <a:spAutoFit/>
            </a:bodyPr>
            <a:lstStyle/>
            <a:p>
              <a:r>
                <a:rPr lang="en-IN" b="1" dirty="0"/>
                <a:t>15</a:t>
              </a:r>
              <a:endParaRPr lang="en-US" b="1" dirty="0"/>
            </a:p>
          </p:txBody>
        </p:sp>
        <p:sp>
          <p:nvSpPr>
            <p:cNvPr id="80" name="TextBox 79"/>
            <p:cNvSpPr txBox="1"/>
            <p:nvPr/>
          </p:nvSpPr>
          <p:spPr>
            <a:xfrm>
              <a:off x="3931839" y="3903590"/>
              <a:ext cx="301686" cy="369332"/>
            </a:xfrm>
            <a:prstGeom prst="rect">
              <a:avLst/>
            </a:prstGeom>
            <a:noFill/>
          </p:spPr>
          <p:txBody>
            <a:bodyPr wrap="none" rtlCol="0">
              <a:spAutoFit/>
            </a:bodyPr>
            <a:lstStyle/>
            <a:p>
              <a:r>
                <a:rPr lang="en-IN" b="1" dirty="0"/>
                <a:t>4</a:t>
              </a:r>
              <a:endParaRPr lang="en-US" b="1" dirty="0"/>
            </a:p>
          </p:txBody>
        </p:sp>
        <p:sp>
          <p:nvSpPr>
            <p:cNvPr id="81" name="TextBox 80"/>
            <p:cNvSpPr txBox="1"/>
            <p:nvPr/>
          </p:nvSpPr>
          <p:spPr>
            <a:xfrm>
              <a:off x="4048790" y="4942282"/>
              <a:ext cx="301686" cy="369332"/>
            </a:xfrm>
            <a:prstGeom prst="rect">
              <a:avLst/>
            </a:prstGeom>
            <a:noFill/>
          </p:spPr>
          <p:txBody>
            <a:bodyPr wrap="none" rtlCol="0">
              <a:spAutoFit/>
            </a:bodyPr>
            <a:lstStyle/>
            <a:p>
              <a:r>
                <a:rPr lang="en-IN" b="1" dirty="0"/>
                <a:t>9</a:t>
              </a:r>
              <a:endParaRPr lang="en-US" b="1" dirty="0"/>
            </a:p>
          </p:txBody>
        </p:sp>
        <p:sp>
          <p:nvSpPr>
            <p:cNvPr id="82" name="TextBox 81"/>
            <p:cNvSpPr txBox="1"/>
            <p:nvPr/>
          </p:nvSpPr>
          <p:spPr>
            <a:xfrm>
              <a:off x="2946152" y="5157587"/>
              <a:ext cx="418704" cy="369332"/>
            </a:xfrm>
            <a:prstGeom prst="rect">
              <a:avLst/>
            </a:prstGeom>
            <a:noFill/>
          </p:spPr>
          <p:txBody>
            <a:bodyPr wrap="none" rtlCol="0">
              <a:spAutoFit/>
            </a:bodyPr>
            <a:lstStyle/>
            <a:p>
              <a:r>
                <a:rPr lang="en-IN" b="1" dirty="0"/>
                <a:t>10</a:t>
              </a:r>
              <a:endParaRPr lang="en-US" b="1" dirty="0"/>
            </a:p>
          </p:txBody>
        </p:sp>
        <p:sp>
          <p:nvSpPr>
            <p:cNvPr id="83" name="TextBox 82"/>
            <p:cNvSpPr txBox="1"/>
            <p:nvPr/>
          </p:nvSpPr>
          <p:spPr>
            <a:xfrm>
              <a:off x="1542645" y="5175381"/>
              <a:ext cx="418704" cy="369332"/>
            </a:xfrm>
            <a:prstGeom prst="rect">
              <a:avLst/>
            </a:prstGeom>
            <a:noFill/>
          </p:spPr>
          <p:txBody>
            <a:bodyPr wrap="none" rtlCol="0">
              <a:spAutoFit/>
            </a:bodyPr>
            <a:lstStyle/>
            <a:p>
              <a:r>
                <a:rPr lang="en-IN" b="1" dirty="0"/>
                <a:t>17</a:t>
              </a:r>
              <a:endParaRPr lang="en-US" b="1" dirty="0"/>
            </a:p>
          </p:txBody>
        </p:sp>
        <p:sp>
          <p:nvSpPr>
            <p:cNvPr id="84" name="TextBox 83"/>
            <p:cNvSpPr txBox="1"/>
            <p:nvPr/>
          </p:nvSpPr>
          <p:spPr>
            <a:xfrm>
              <a:off x="1246157" y="4443968"/>
              <a:ext cx="418704" cy="369332"/>
            </a:xfrm>
            <a:prstGeom prst="rect">
              <a:avLst/>
            </a:prstGeom>
            <a:noFill/>
          </p:spPr>
          <p:txBody>
            <a:bodyPr wrap="none" rtlCol="0">
              <a:spAutoFit/>
            </a:bodyPr>
            <a:lstStyle/>
            <a:p>
              <a:r>
                <a:rPr lang="en-IN" b="1" dirty="0"/>
                <a:t>10</a:t>
              </a:r>
              <a:endParaRPr lang="en-US" b="1" dirty="0"/>
            </a:p>
          </p:txBody>
        </p:sp>
        <p:sp>
          <p:nvSpPr>
            <p:cNvPr id="85" name="TextBox 84"/>
            <p:cNvSpPr txBox="1"/>
            <p:nvPr/>
          </p:nvSpPr>
          <p:spPr>
            <a:xfrm>
              <a:off x="2946152" y="4247634"/>
              <a:ext cx="418704" cy="369332"/>
            </a:xfrm>
            <a:prstGeom prst="rect">
              <a:avLst/>
            </a:prstGeom>
            <a:noFill/>
          </p:spPr>
          <p:txBody>
            <a:bodyPr wrap="none" rtlCol="0">
              <a:spAutoFit/>
            </a:bodyPr>
            <a:lstStyle/>
            <a:p>
              <a:r>
                <a:rPr lang="en-IN" b="1" dirty="0"/>
                <a:t>10</a:t>
              </a:r>
              <a:endParaRPr lang="en-US" b="1" dirty="0"/>
            </a:p>
          </p:txBody>
        </p:sp>
        <p:sp>
          <p:nvSpPr>
            <p:cNvPr id="86" name="TextBox 85"/>
            <p:cNvSpPr txBox="1"/>
            <p:nvPr/>
          </p:nvSpPr>
          <p:spPr>
            <a:xfrm>
              <a:off x="2946152" y="4628634"/>
              <a:ext cx="418704" cy="369332"/>
            </a:xfrm>
            <a:prstGeom prst="rect">
              <a:avLst/>
            </a:prstGeom>
            <a:noFill/>
          </p:spPr>
          <p:txBody>
            <a:bodyPr wrap="none" rtlCol="0">
              <a:spAutoFit/>
            </a:bodyPr>
            <a:lstStyle/>
            <a:p>
              <a:r>
                <a:rPr lang="en-IN" b="1" dirty="0"/>
                <a:t>14</a:t>
              </a:r>
              <a:endParaRPr lang="en-US" b="1" dirty="0"/>
            </a:p>
          </p:txBody>
        </p:sp>
      </p:grpSp>
      <p:grpSp>
        <p:nvGrpSpPr>
          <p:cNvPr id="131" name="Group 130"/>
          <p:cNvGrpSpPr/>
          <p:nvPr/>
        </p:nvGrpSpPr>
        <p:grpSpPr>
          <a:xfrm>
            <a:off x="4594417" y="1071944"/>
            <a:ext cx="3073400" cy="1956523"/>
            <a:chOff x="5715000" y="767834"/>
            <a:chExt cx="3073400" cy="1956523"/>
          </a:xfrm>
        </p:grpSpPr>
        <p:sp>
          <p:nvSpPr>
            <p:cNvPr id="88" name="Oval 87"/>
            <p:cNvSpPr/>
            <p:nvPr/>
          </p:nvSpPr>
          <p:spPr>
            <a:xfrm>
              <a:off x="5715000" y="15571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89" name="Oval 88"/>
            <p:cNvSpPr/>
            <p:nvPr/>
          </p:nvSpPr>
          <p:spPr>
            <a:xfrm>
              <a:off x="6388100" y="91825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90" name="Oval 89"/>
            <p:cNvSpPr/>
            <p:nvPr/>
          </p:nvSpPr>
          <p:spPr>
            <a:xfrm>
              <a:off x="6388100" y="21717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91" name="Oval 90"/>
            <p:cNvSpPr/>
            <p:nvPr/>
          </p:nvSpPr>
          <p:spPr>
            <a:xfrm>
              <a:off x="7061200" y="15571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92" name="Oval 91"/>
            <p:cNvSpPr/>
            <p:nvPr/>
          </p:nvSpPr>
          <p:spPr>
            <a:xfrm>
              <a:off x="7810500" y="91825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93" name="Oval 92"/>
            <p:cNvSpPr/>
            <p:nvPr/>
          </p:nvSpPr>
          <p:spPr>
            <a:xfrm>
              <a:off x="7810500" y="21717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94" name="Oval 93"/>
            <p:cNvSpPr/>
            <p:nvPr/>
          </p:nvSpPr>
          <p:spPr>
            <a:xfrm>
              <a:off x="8407400" y="15571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cxnSp>
          <p:nvCxnSpPr>
            <p:cNvPr id="96" name="Straight Connector 95"/>
            <p:cNvCxnSpPr>
              <a:stCxn id="88" idx="0"/>
              <a:endCxn id="89" idx="2"/>
            </p:cNvCxnSpPr>
            <p:nvPr/>
          </p:nvCxnSpPr>
          <p:spPr>
            <a:xfrm flipV="1">
              <a:off x="5905500" y="1108752"/>
              <a:ext cx="482600" cy="448351"/>
            </a:xfrm>
            <a:prstGeom prst="line">
              <a:avLst/>
            </a:prstGeom>
          </p:spPr>
          <p:style>
            <a:lnRef idx="3">
              <a:schemeClr val="accent6"/>
            </a:lnRef>
            <a:fillRef idx="0">
              <a:schemeClr val="accent6"/>
            </a:fillRef>
            <a:effectRef idx="2">
              <a:schemeClr val="accent6"/>
            </a:effectRef>
            <a:fontRef idx="minor">
              <a:schemeClr val="tx1"/>
            </a:fontRef>
          </p:style>
        </p:cxnSp>
        <p:cxnSp>
          <p:nvCxnSpPr>
            <p:cNvPr id="98" name="Straight Connector 97"/>
            <p:cNvCxnSpPr>
              <a:stCxn id="89" idx="6"/>
              <a:endCxn id="92" idx="2"/>
            </p:cNvCxnSpPr>
            <p:nvPr/>
          </p:nvCxnSpPr>
          <p:spPr>
            <a:xfrm>
              <a:off x="6769100" y="1108752"/>
              <a:ext cx="10414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0" name="Straight Connector 99"/>
            <p:cNvCxnSpPr>
              <a:stCxn id="92" idx="6"/>
              <a:endCxn id="94" idx="0"/>
            </p:cNvCxnSpPr>
            <p:nvPr/>
          </p:nvCxnSpPr>
          <p:spPr>
            <a:xfrm>
              <a:off x="8191500" y="1108752"/>
              <a:ext cx="406400" cy="448351"/>
            </a:xfrm>
            <a:prstGeom prst="line">
              <a:avLst/>
            </a:prstGeom>
          </p:spPr>
          <p:style>
            <a:lnRef idx="3">
              <a:schemeClr val="accent6"/>
            </a:lnRef>
            <a:fillRef idx="0">
              <a:schemeClr val="accent6"/>
            </a:fillRef>
            <a:effectRef idx="2">
              <a:schemeClr val="accent6"/>
            </a:effectRef>
            <a:fontRef idx="minor">
              <a:schemeClr val="tx1"/>
            </a:fontRef>
          </p:style>
        </p:cxnSp>
        <p:cxnSp>
          <p:nvCxnSpPr>
            <p:cNvPr id="102" name="Straight Connector 101"/>
            <p:cNvCxnSpPr>
              <a:stCxn id="94" idx="4"/>
              <a:endCxn id="93" idx="7"/>
            </p:cNvCxnSpPr>
            <p:nvPr/>
          </p:nvCxnSpPr>
          <p:spPr>
            <a:xfrm flipH="1">
              <a:off x="8135704" y="1938103"/>
              <a:ext cx="462196" cy="289393"/>
            </a:xfrm>
            <a:prstGeom prst="line">
              <a:avLst/>
            </a:prstGeom>
          </p:spPr>
          <p:style>
            <a:lnRef idx="3">
              <a:schemeClr val="accent6"/>
            </a:lnRef>
            <a:fillRef idx="0">
              <a:schemeClr val="accent6"/>
            </a:fillRef>
            <a:effectRef idx="2">
              <a:schemeClr val="accent6"/>
            </a:effectRef>
            <a:fontRef idx="minor">
              <a:schemeClr val="tx1"/>
            </a:fontRef>
          </p:style>
        </p:cxnSp>
        <p:cxnSp>
          <p:nvCxnSpPr>
            <p:cNvPr id="105" name="Straight Connector 104"/>
            <p:cNvCxnSpPr>
              <a:stCxn id="88" idx="4"/>
              <a:endCxn id="90" idx="2"/>
            </p:cNvCxnSpPr>
            <p:nvPr/>
          </p:nvCxnSpPr>
          <p:spPr>
            <a:xfrm>
              <a:off x="5905500" y="1938103"/>
              <a:ext cx="482600" cy="424097"/>
            </a:xfrm>
            <a:prstGeom prst="line">
              <a:avLst/>
            </a:prstGeom>
          </p:spPr>
          <p:style>
            <a:lnRef idx="3">
              <a:schemeClr val="accent6"/>
            </a:lnRef>
            <a:fillRef idx="0">
              <a:schemeClr val="accent6"/>
            </a:fillRef>
            <a:effectRef idx="2">
              <a:schemeClr val="accent6"/>
            </a:effectRef>
            <a:fontRef idx="minor">
              <a:schemeClr val="tx1"/>
            </a:fontRef>
          </p:style>
        </p:cxnSp>
        <p:cxnSp>
          <p:nvCxnSpPr>
            <p:cNvPr id="107" name="Straight Connector 106"/>
            <p:cNvCxnSpPr>
              <a:stCxn id="90" idx="6"/>
              <a:endCxn id="93" idx="2"/>
            </p:cNvCxnSpPr>
            <p:nvPr/>
          </p:nvCxnSpPr>
          <p:spPr>
            <a:xfrm>
              <a:off x="6769100" y="2362200"/>
              <a:ext cx="10414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9" name="Straight Connector 108"/>
            <p:cNvCxnSpPr>
              <a:stCxn id="89" idx="4"/>
              <a:endCxn id="90" idx="0"/>
            </p:cNvCxnSpPr>
            <p:nvPr/>
          </p:nvCxnSpPr>
          <p:spPr>
            <a:xfrm>
              <a:off x="6578600" y="1299252"/>
              <a:ext cx="0" cy="8724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1" name="Straight Connector 110"/>
            <p:cNvCxnSpPr>
              <a:stCxn id="92" idx="4"/>
              <a:endCxn id="93" idx="0"/>
            </p:cNvCxnSpPr>
            <p:nvPr/>
          </p:nvCxnSpPr>
          <p:spPr>
            <a:xfrm>
              <a:off x="8001000" y="1299252"/>
              <a:ext cx="0" cy="8724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Straight Connector 112"/>
            <p:cNvCxnSpPr>
              <a:stCxn id="89" idx="5"/>
              <a:endCxn id="91" idx="1"/>
            </p:cNvCxnSpPr>
            <p:nvPr/>
          </p:nvCxnSpPr>
          <p:spPr>
            <a:xfrm>
              <a:off x="6713304" y="1243456"/>
              <a:ext cx="403692" cy="369443"/>
            </a:xfrm>
            <a:prstGeom prst="line">
              <a:avLst/>
            </a:prstGeom>
          </p:spPr>
          <p:style>
            <a:lnRef idx="3">
              <a:schemeClr val="accent6"/>
            </a:lnRef>
            <a:fillRef idx="0">
              <a:schemeClr val="accent6"/>
            </a:fillRef>
            <a:effectRef idx="2">
              <a:schemeClr val="accent6"/>
            </a:effectRef>
            <a:fontRef idx="minor">
              <a:schemeClr val="tx1"/>
            </a:fontRef>
          </p:style>
        </p:cxnSp>
        <p:cxnSp>
          <p:nvCxnSpPr>
            <p:cNvPr id="115" name="Straight Connector 114"/>
            <p:cNvCxnSpPr>
              <a:stCxn id="91" idx="5"/>
              <a:endCxn id="93" idx="1"/>
            </p:cNvCxnSpPr>
            <p:nvPr/>
          </p:nvCxnSpPr>
          <p:spPr>
            <a:xfrm>
              <a:off x="7386404" y="1882307"/>
              <a:ext cx="479892" cy="345189"/>
            </a:xfrm>
            <a:prstGeom prst="line">
              <a:avLst/>
            </a:prstGeom>
          </p:spPr>
          <p:style>
            <a:lnRef idx="3">
              <a:schemeClr val="accent6"/>
            </a:lnRef>
            <a:fillRef idx="0">
              <a:schemeClr val="accent6"/>
            </a:fillRef>
            <a:effectRef idx="2">
              <a:schemeClr val="accent6"/>
            </a:effectRef>
            <a:fontRef idx="minor">
              <a:schemeClr val="tx1"/>
            </a:fontRef>
          </p:style>
        </p:cxnSp>
        <p:cxnSp>
          <p:nvCxnSpPr>
            <p:cNvPr id="117" name="Straight Connector 116"/>
            <p:cNvCxnSpPr>
              <a:stCxn id="92" idx="3"/>
              <a:endCxn id="91" idx="7"/>
            </p:cNvCxnSpPr>
            <p:nvPr/>
          </p:nvCxnSpPr>
          <p:spPr>
            <a:xfrm flipH="1">
              <a:off x="7386404" y="1243456"/>
              <a:ext cx="479892" cy="369443"/>
            </a:xfrm>
            <a:prstGeom prst="line">
              <a:avLst/>
            </a:prstGeom>
          </p:spPr>
          <p:style>
            <a:lnRef idx="3">
              <a:schemeClr val="accent6"/>
            </a:lnRef>
            <a:fillRef idx="0">
              <a:schemeClr val="accent6"/>
            </a:fillRef>
            <a:effectRef idx="2">
              <a:schemeClr val="accent6"/>
            </a:effectRef>
            <a:fontRef idx="minor">
              <a:schemeClr val="tx1"/>
            </a:fontRef>
          </p:style>
        </p:cxnSp>
        <p:cxnSp>
          <p:nvCxnSpPr>
            <p:cNvPr id="119" name="Straight Connector 118"/>
            <p:cNvCxnSpPr>
              <a:stCxn id="91" idx="3"/>
              <a:endCxn id="90" idx="7"/>
            </p:cNvCxnSpPr>
            <p:nvPr/>
          </p:nvCxnSpPr>
          <p:spPr>
            <a:xfrm flipH="1">
              <a:off x="6713304" y="1882307"/>
              <a:ext cx="403692" cy="345189"/>
            </a:xfrm>
            <a:prstGeom prst="line">
              <a:avLst/>
            </a:prstGeom>
          </p:spPr>
          <p:style>
            <a:lnRef idx="3">
              <a:schemeClr val="accent6"/>
            </a:lnRef>
            <a:fillRef idx="0">
              <a:schemeClr val="accent6"/>
            </a:fillRef>
            <a:effectRef idx="2">
              <a:schemeClr val="accent6"/>
            </a:effectRef>
            <a:fontRef idx="minor">
              <a:schemeClr val="tx1"/>
            </a:fontRef>
          </p:style>
        </p:cxnSp>
        <p:sp>
          <p:nvSpPr>
            <p:cNvPr id="120" name="TextBox 119"/>
            <p:cNvSpPr txBox="1"/>
            <p:nvPr/>
          </p:nvSpPr>
          <p:spPr>
            <a:xfrm>
              <a:off x="5854293" y="1034534"/>
              <a:ext cx="301686" cy="369332"/>
            </a:xfrm>
            <a:prstGeom prst="rect">
              <a:avLst/>
            </a:prstGeom>
            <a:noFill/>
          </p:spPr>
          <p:txBody>
            <a:bodyPr wrap="none" rtlCol="0">
              <a:spAutoFit/>
            </a:bodyPr>
            <a:lstStyle/>
            <a:p>
              <a:r>
                <a:rPr lang="en-IN" b="1" dirty="0"/>
                <a:t>4</a:t>
              </a:r>
              <a:endParaRPr lang="en-US" b="1" dirty="0"/>
            </a:p>
          </p:txBody>
        </p:sp>
        <p:sp>
          <p:nvSpPr>
            <p:cNvPr id="121" name="TextBox 120"/>
            <p:cNvSpPr txBox="1"/>
            <p:nvPr/>
          </p:nvSpPr>
          <p:spPr>
            <a:xfrm>
              <a:off x="5905500" y="2103203"/>
              <a:ext cx="301686" cy="369332"/>
            </a:xfrm>
            <a:prstGeom prst="rect">
              <a:avLst/>
            </a:prstGeom>
            <a:noFill/>
          </p:spPr>
          <p:txBody>
            <a:bodyPr wrap="none" rtlCol="0">
              <a:spAutoFit/>
            </a:bodyPr>
            <a:lstStyle/>
            <a:p>
              <a:r>
                <a:rPr lang="en-IN" b="1" dirty="0"/>
                <a:t>8</a:t>
              </a:r>
              <a:endParaRPr lang="en-US" b="1" dirty="0"/>
            </a:p>
          </p:txBody>
        </p:sp>
        <p:sp>
          <p:nvSpPr>
            <p:cNvPr id="122" name="TextBox 121"/>
            <p:cNvSpPr txBox="1"/>
            <p:nvPr/>
          </p:nvSpPr>
          <p:spPr>
            <a:xfrm>
              <a:off x="6311900" y="1568771"/>
              <a:ext cx="301686" cy="369332"/>
            </a:xfrm>
            <a:prstGeom prst="rect">
              <a:avLst/>
            </a:prstGeom>
            <a:noFill/>
          </p:spPr>
          <p:txBody>
            <a:bodyPr wrap="none" rtlCol="0">
              <a:spAutoFit/>
            </a:bodyPr>
            <a:lstStyle/>
            <a:p>
              <a:r>
                <a:rPr lang="en-IN" b="1" dirty="0"/>
                <a:t>9</a:t>
              </a:r>
              <a:endParaRPr lang="en-US" b="1" dirty="0"/>
            </a:p>
          </p:txBody>
        </p:sp>
        <p:sp>
          <p:nvSpPr>
            <p:cNvPr id="123" name="TextBox 122"/>
            <p:cNvSpPr txBox="1"/>
            <p:nvPr/>
          </p:nvSpPr>
          <p:spPr>
            <a:xfrm>
              <a:off x="7136993" y="767834"/>
              <a:ext cx="418704" cy="369332"/>
            </a:xfrm>
            <a:prstGeom prst="rect">
              <a:avLst/>
            </a:prstGeom>
            <a:noFill/>
          </p:spPr>
          <p:txBody>
            <a:bodyPr wrap="none" rtlCol="0">
              <a:spAutoFit/>
            </a:bodyPr>
            <a:lstStyle/>
            <a:p>
              <a:r>
                <a:rPr lang="en-IN" b="1" dirty="0"/>
                <a:t>10</a:t>
              </a:r>
              <a:endParaRPr lang="en-US" b="1" dirty="0"/>
            </a:p>
          </p:txBody>
        </p:sp>
        <p:sp>
          <p:nvSpPr>
            <p:cNvPr id="124" name="TextBox 123"/>
            <p:cNvSpPr txBox="1"/>
            <p:nvPr/>
          </p:nvSpPr>
          <p:spPr>
            <a:xfrm>
              <a:off x="7127814" y="2355025"/>
              <a:ext cx="301686" cy="369332"/>
            </a:xfrm>
            <a:prstGeom prst="rect">
              <a:avLst/>
            </a:prstGeom>
            <a:noFill/>
          </p:spPr>
          <p:txBody>
            <a:bodyPr wrap="none" rtlCol="0">
              <a:spAutoFit/>
            </a:bodyPr>
            <a:lstStyle/>
            <a:p>
              <a:r>
                <a:rPr lang="en-IN" b="1" dirty="0"/>
                <a:t>1</a:t>
              </a:r>
              <a:endParaRPr lang="en-US" b="1" dirty="0"/>
            </a:p>
          </p:txBody>
        </p:sp>
        <p:sp>
          <p:nvSpPr>
            <p:cNvPr id="125" name="TextBox 124"/>
            <p:cNvSpPr txBox="1"/>
            <p:nvPr/>
          </p:nvSpPr>
          <p:spPr>
            <a:xfrm>
              <a:off x="8420634" y="1060715"/>
              <a:ext cx="301686" cy="369332"/>
            </a:xfrm>
            <a:prstGeom prst="rect">
              <a:avLst/>
            </a:prstGeom>
            <a:noFill/>
          </p:spPr>
          <p:txBody>
            <a:bodyPr wrap="none" rtlCol="0">
              <a:spAutoFit/>
            </a:bodyPr>
            <a:lstStyle/>
            <a:p>
              <a:r>
                <a:rPr lang="en-IN" b="1" dirty="0"/>
                <a:t>6</a:t>
              </a:r>
              <a:endParaRPr lang="en-US" b="1" dirty="0"/>
            </a:p>
          </p:txBody>
        </p:sp>
        <p:sp>
          <p:nvSpPr>
            <p:cNvPr id="126" name="TextBox 125"/>
            <p:cNvSpPr txBox="1"/>
            <p:nvPr/>
          </p:nvSpPr>
          <p:spPr>
            <a:xfrm>
              <a:off x="8353161" y="2052404"/>
              <a:ext cx="301686" cy="369332"/>
            </a:xfrm>
            <a:prstGeom prst="rect">
              <a:avLst/>
            </a:prstGeom>
            <a:noFill/>
          </p:spPr>
          <p:txBody>
            <a:bodyPr wrap="none" rtlCol="0">
              <a:spAutoFit/>
            </a:bodyPr>
            <a:lstStyle/>
            <a:p>
              <a:r>
                <a:rPr lang="en-IN" b="1" dirty="0"/>
                <a:t>2</a:t>
              </a:r>
              <a:endParaRPr lang="en-US" b="1" dirty="0"/>
            </a:p>
          </p:txBody>
        </p:sp>
        <p:sp>
          <p:nvSpPr>
            <p:cNvPr id="127" name="TextBox 126"/>
            <p:cNvSpPr txBox="1"/>
            <p:nvPr/>
          </p:nvSpPr>
          <p:spPr>
            <a:xfrm>
              <a:off x="6868818" y="1150634"/>
              <a:ext cx="301686" cy="369332"/>
            </a:xfrm>
            <a:prstGeom prst="rect">
              <a:avLst/>
            </a:prstGeom>
            <a:noFill/>
          </p:spPr>
          <p:txBody>
            <a:bodyPr wrap="none" rtlCol="0">
              <a:spAutoFit/>
            </a:bodyPr>
            <a:lstStyle/>
            <a:p>
              <a:r>
                <a:rPr lang="en-IN" b="1" dirty="0"/>
                <a:t>8</a:t>
              </a:r>
              <a:endParaRPr lang="en-US" b="1" dirty="0"/>
            </a:p>
          </p:txBody>
        </p:sp>
        <p:sp>
          <p:nvSpPr>
            <p:cNvPr id="128" name="TextBox 127"/>
            <p:cNvSpPr txBox="1"/>
            <p:nvPr/>
          </p:nvSpPr>
          <p:spPr>
            <a:xfrm>
              <a:off x="7564610" y="1376597"/>
              <a:ext cx="301686" cy="369332"/>
            </a:xfrm>
            <a:prstGeom prst="rect">
              <a:avLst/>
            </a:prstGeom>
            <a:noFill/>
          </p:spPr>
          <p:txBody>
            <a:bodyPr wrap="none" rtlCol="0">
              <a:spAutoFit/>
            </a:bodyPr>
            <a:lstStyle/>
            <a:p>
              <a:r>
                <a:rPr lang="en-IN" b="1" dirty="0"/>
                <a:t>7</a:t>
              </a:r>
              <a:endParaRPr lang="en-US" b="1" dirty="0"/>
            </a:p>
          </p:txBody>
        </p:sp>
        <p:sp>
          <p:nvSpPr>
            <p:cNvPr id="129" name="TextBox 128"/>
            <p:cNvSpPr txBox="1"/>
            <p:nvPr/>
          </p:nvSpPr>
          <p:spPr>
            <a:xfrm>
              <a:off x="6692162" y="1691808"/>
              <a:ext cx="301686" cy="369332"/>
            </a:xfrm>
            <a:prstGeom prst="rect">
              <a:avLst/>
            </a:prstGeom>
            <a:noFill/>
          </p:spPr>
          <p:txBody>
            <a:bodyPr wrap="none" rtlCol="0">
              <a:spAutoFit/>
            </a:bodyPr>
            <a:lstStyle/>
            <a:p>
              <a:r>
                <a:rPr lang="en-IN" b="1" dirty="0"/>
                <a:t>2</a:t>
              </a:r>
              <a:endParaRPr lang="en-US" b="1" dirty="0"/>
            </a:p>
          </p:txBody>
        </p:sp>
        <p:sp>
          <p:nvSpPr>
            <p:cNvPr id="130" name="TextBox 129"/>
            <p:cNvSpPr txBox="1"/>
            <p:nvPr/>
          </p:nvSpPr>
          <p:spPr>
            <a:xfrm>
              <a:off x="7374110" y="1987522"/>
              <a:ext cx="301686" cy="369332"/>
            </a:xfrm>
            <a:prstGeom prst="rect">
              <a:avLst/>
            </a:prstGeom>
            <a:noFill/>
          </p:spPr>
          <p:txBody>
            <a:bodyPr wrap="none" rtlCol="0">
              <a:spAutoFit/>
            </a:bodyPr>
            <a:lstStyle/>
            <a:p>
              <a:r>
                <a:rPr lang="en-IN" b="1" dirty="0"/>
                <a:t>9</a:t>
              </a:r>
              <a:endParaRPr lang="en-US" b="1" dirty="0"/>
            </a:p>
          </p:txBody>
        </p:sp>
      </p:grpSp>
      <p:grpSp>
        <p:nvGrpSpPr>
          <p:cNvPr id="132" name="Group 131"/>
          <p:cNvGrpSpPr/>
          <p:nvPr/>
        </p:nvGrpSpPr>
        <p:grpSpPr>
          <a:xfrm>
            <a:off x="521155" y="3531377"/>
            <a:ext cx="2628907" cy="2306958"/>
            <a:chOff x="807071" y="980609"/>
            <a:chExt cx="2628907" cy="2306958"/>
          </a:xfrm>
        </p:grpSpPr>
        <p:sp>
          <p:nvSpPr>
            <p:cNvPr id="133" name="Oval 132"/>
            <p:cNvSpPr/>
            <p:nvPr/>
          </p:nvSpPr>
          <p:spPr>
            <a:xfrm>
              <a:off x="1844574" y="980609"/>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p>
          </p:txBody>
        </p:sp>
        <p:sp>
          <p:nvSpPr>
            <p:cNvPr id="134" name="Oval 133"/>
            <p:cNvSpPr/>
            <p:nvPr/>
          </p:nvSpPr>
          <p:spPr>
            <a:xfrm>
              <a:off x="814973" y="16396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135" name="Oval 134"/>
            <p:cNvSpPr/>
            <p:nvPr/>
          </p:nvSpPr>
          <p:spPr>
            <a:xfrm>
              <a:off x="1336208" y="271160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136" name="Oval 135"/>
            <p:cNvSpPr/>
            <p:nvPr/>
          </p:nvSpPr>
          <p:spPr>
            <a:xfrm>
              <a:off x="2538118" y="271160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37" name="Oval 136"/>
            <p:cNvSpPr/>
            <p:nvPr/>
          </p:nvSpPr>
          <p:spPr>
            <a:xfrm>
              <a:off x="2957218" y="16396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cxnSp>
          <p:nvCxnSpPr>
            <p:cNvPr id="138" name="Straight Connector 137"/>
            <p:cNvCxnSpPr>
              <a:stCxn id="134" idx="7"/>
              <a:endCxn id="133" idx="2"/>
            </p:cNvCxnSpPr>
            <p:nvPr/>
          </p:nvCxnSpPr>
          <p:spPr>
            <a:xfrm flipV="1">
              <a:off x="1140177" y="1171109"/>
              <a:ext cx="704397" cy="52429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39" name="Straight Connector 138"/>
            <p:cNvCxnSpPr>
              <a:stCxn id="134" idx="4"/>
              <a:endCxn id="135" idx="1"/>
            </p:cNvCxnSpPr>
            <p:nvPr/>
          </p:nvCxnSpPr>
          <p:spPr>
            <a:xfrm>
              <a:off x="1005473" y="2020603"/>
              <a:ext cx="386531" cy="74679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40" name="Straight Connector 139"/>
            <p:cNvCxnSpPr>
              <a:stCxn id="136" idx="2"/>
              <a:endCxn id="135" idx="6"/>
            </p:cNvCxnSpPr>
            <p:nvPr/>
          </p:nvCxnSpPr>
          <p:spPr>
            <a:xfrm flipH="1">
              <a:off x="1717208" y="2902104"/>
              <a:ext cx="82091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41" name="Straight Connector 140"/>
            <p:cNvCxnSpPr>
              <a:stCxn id="136" idx="7"/>
              <a:endCxn id="137" idx="4"/>
            </p:cNvCxnSpPr>
            <p:nvPr/>
          </p:nvCxnSpPr>
          <p:spPr>
            <a:xfrm flipV="1">
              <a:off x="2863322" y="2020603"/>
              <a:ext cx="284396" cy="74679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42" name="Straight Connector 141"/>
            <p:cNvCxnSpPr>
              <a:stCxn id="133" idx="6"/>
              <a:endCxn id="137" idx="0"/>
            </p:cNvCxnSpPr>
            <p:nvPr/>
          </p:nvCxnSpPr>
          <p:spPr>
            <a:xfrm>
              <a:off x="2225574" y="1171109"/>
              <a:ext cx="922144" cy="46849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43" name="Straight Connector 142"/>
            <p:cNvCxnSpPr>
              <a:stCxn id="133" idx="5"/>
              <a:endCxn id="136" idx="1"/>
            </p:cNvCxnSpPr>
            <p:nvPr/>
          </p:nvCxnSpPr>
          <p:spPr>
            <a:xfrm>
              <a:off x="2169778" y="1305813"/>
              <a:ext cx="424136" cy="146158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44" name="Straight Connector 143"/>
            <p:cNvCxnSpPr>
              <a:stCxn id="135" idx="7"/>
              <a:endCxn id="137" idx="2"/>
            </p:cNvCxnSpPr>
            <p:nvPr/>
          </p:nvCxnSpPr>
          <p:spPr>
            <a:xfrm flipV="1">
              <a:off x="1661412" y="1830103"/>
              <a:ext cx="1295806" cy="93729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145" name="TextBox 144"/>
            <p:cNvSpPr txBox="1"/>
            <p:nvPr/>
          </p:nvSpPr>
          <p:spPr>
            <a:xfrm rot="19306050">
              <a:off x="1185365" y="1139103"/>
              <a:ext cx="418704" cy="369332"/>
            </a:xfrm>
            <a:prstGeom prst="rect">
              <a:avLst/>
            </a:prstGeom>
            <a:noFill/>
          </p:spPr>
          <p:txBody>
            <a:bodyPr wrap="none" rtlCol="0">
              <a:spAutoFit/>
            </a:bodyPr>
            <a:lstStyle/>
            <a:p>
              <a:r>
                <a:rPr lang="en-US" b="1" dirty="0"/>
                <a:t>10</a:t>
              </a:r>
            </a:p>
          </p:txBody>
        </p:sp>
        <p:sp>
          <p:nvSpPr>
            <p:cNvPr id="146" name="TextBox 145"/>
            <p:cNvSpPr txBox="1"/>
            <p:nvPr/>
          </p:nvSpPr>
          <p:spPr>
            <a:xfrm rot="1764531">
              <a:off x="2532292" y="1073879"/>
              <a:ext cx="535724" cy="369332"/>
            </a:xfrm>
            <a:prstGeom prst="rect">
              <a:avLst/>
            </a:prstGeom>
            <a:noFill/>
          </p:spPr>
          <p:txBody>
            <a:bodyPr wrap="none" rtlCol="0">
              <a:spAutoFit/>
            </a:bodyPr>
            <a:lstStyle/>
            <a:p>
              <a:r>
                <a:rPr lang="en-US" b="1" dirty="0"/>
                <a:t>100</a:t>
              </a:r>
            </a:p>
          </p:txBody>
        </p:sp>
        <p:sp>
          <p:nvSpPr>
            <p:cNvPr id="147" name="TextBox 146"/>
            <p:cNvSpPr txBox="1"/>
            <p:nvPr/>
          </p:nvSpPr>
          <p:spPr>
            <a:xfrm>
              <a:off x="807071" y="2318177"/>
              <a:ext cx="418704" cy="369332"/>
            </a:xfrm>
            <a:prstGeom prst="rect">
              <a:avLst/>
            </a:prstGeom>
            <a:noFill/>
          </p:spPr>
          <p:txBody>
            <a:bodyPr wrap="none" rtlCol="0">
              <a:spAutoFit/>
            </a:bodyPr>
            <a:lstStyle/>
            <a:p>
              <a:r>
                <a:rPr lang="en-US" b="1" dirty="0"/>
                <a:t>50</a:t>
              </a:r>
            </a:p>
          </p:txBody>
        </p:sp>
        <p:sp>
          <p:nvSpPr>
            <p:cNvPr id="148" name="TextBox 147"/>
            <p:cNvSpPr txBox="1"/>
            <p:nvPr/>
          </p:nvSpPr>
          <p:spPr>
            <a:xfrm>
              <a:off x="1857269" y="2918235"/>
              <a:ext cx="418704" cy="369332"/>
            </a:xfrm>
            <a:prstGeom prst="rect">
              <a:avLst/>
            </a:prstGeom>
            <a:noFill/>
          </p:spPr>
          <p:txBody>
            <a:bodyPr wrap="none" rtlCol="0">
              <a:spAutoFit/>
            </a:bodyPr>
            <a:lstStyle/>
            <a:p>
              <a:r>
                <a:rPr lang="en-US" b="1" dirty="0"/>
                <a:t>20</a:t>
              </a:r>
            </a:p>
          </p:txBody>
        </p:sp>
        <p:sp>
          <p:nvSpPr>
            <p:cNvPr id="149" name="TextBox 148"/>
            <p:cNvSpPr txBox="1"/>
            <p:nvPr/>
          </p:nvSpPr>
          <p:spPr>
            <a:xfrm>
              <a:off x="3017274" y="2245098"/>
              <a:ext cx="418704" cy="369332"/>
            </a:xfrm>
            <a:prstGeom prst="rect">
              <a:avLst/>
            </a:prstGeom>
            <a:noFill/>
          </p:spPr>
          <p:txBody>
            <a:bodyPr wrap="none" rtlCol="0">
              <a:spAutoFit/>
            </a:bodyPr>
            <a:lstStyle/>
            <a:p>
              <a:r>
                <a:rPr lang="en-US" b="1" dirty="0"/>
                <a:t>60</a:t>
              </a:r>
            </a:p>
          </p:txBody>
        </p:sp>
        <p:sp>
          <p:nvSpPr>
            <p:cNvPr id="150" name="TextBox 149"/>
            <p:cNvSpPr txBox="1"/>
            <p:nvPr/>
          </p:nvSpPr>
          <p:spPr>
            <a:xfrm rot="19430628">
              <a:off x="1691214" y="2218370"/>
              <a:ext cx="418704" cy="369332"/>
            </a:xfrm>
            <a:prstGeom prst="rect">
              <a:avLst/>
            </a:prstGeom>
            <a:noFill/>
          </p:spPr>
          <p:txBody>
            <a:bodyPr wrap="none" rtlCol="0">
              <a:spAutoFit/>
            </a:bodyPr>
            <a:lstStyle/>
            <a:p>
              <a:r>
                <a:rPr lang="en-US" b="1" dirty="0"/>
                <a:t>10</a:t>
              </a:r>
            </a:p>
          </p:txBody>
        </p:sp>
        <p:sp>
          <p:nvSpPr>
            <p:cNvPr id="151" name="TextBox 150"/>
            <p:cNvSpPr txBox="1"/>
            <p:nvPr/>
          </p:nvSpPr>
          <p:spPr>
            <a:xfrm>
              <a:off x="1921935" y="1509069"/>
              <a:ext cx="418704" cy="369332"/>
            </a:xfrm>
            <a:prstGeom prst="rect">
              <a:avLst/>
            </a:prstGeom>
            <a:noFill/>
          </p:spPr>
          <p:txBody>
            <a:bodyPr wrap="none" rtlCol="0">
              <a:spAutoFit/>
            </a:bodyPr>
            <a:lstStyle/>
            <a:p>
              <a:r>
                <a:rPr lang="en-US" b="1" dirty="0"/>
                <a:t>30</a:t>
              </a:r>
            </a:p>
          </p:txBody>
        </p:sp>
      </p:grpSp>
      <p:grpSp>
        <p:nvGrpSpPr>
          <p:cNvPr id="152" name="Group 151"/>
          <p:cNvGrpSpPr/>
          <p:nvPr/>
        </p:nvGrpSpPr>
        <p:grpSpPr>
          <a:xfrm>
            <a:off x="8224483" y="1030778"/>
            <a:ext cx="3406835" cy="2238745"/>
            <a:chOff x="420658" y="3681861"/>
            <a:chExt cx="3406835" cy="2238745"/>
          </a:xfrm>
        </p:grpSpPr>
        <p:sp>
          <p:nvSpPr>
            <p:cNvPr id="153" name="Oval 152"/>
            <p:cNvSpPr/>
            <p:nvPr/>
          </p:nvSpPr>
          <p:spPr>
            <a:xfrm>
              <a:off x="420658" y="458737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54" name="Oval 153"/>
            <p:cNvSpPr/>
            <p:nvPr/>
          </p:nvSpPr>
          <p:spPr>
            <a:xfrm>
              <a:off x="1201504" y="378360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55" name="Oval 154"/>
            <p:cNvSpPr/>
            <p:nvPr/>
          </p:nvSpPr>
          <p:spPr>
            <a:xfrm>
              <a:off x="2360644" y="378360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56" name="Oval 155"/>
            <p:cNvSpPr/>
            <p:nvPr/>
          </p:nvSpPr>
          <p:spPr>
            <a:xfrm>
              <a:off x="1201504" y="458737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157" name="Oval 156"/>
            <p:cNvSpPr/>
            <p:nvPr/>
          </p:nvSpPr>
          <p:spPr>
            <a:xfrm>
              <a:off x="2362201" y="458737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158" name="Oval 157"/>
            <p:cNvSpPr/>
            <p:nvPr/>
          </p:nvSpPr>
          <p:spPr>
            <a:xfrm>
              <a:off x="1201504" y="5406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159" name="Oval 158"/>
            <p:cNvSpPr/>
            <p:nvPr/>
          </p:nvSpPr>
          <p:spPr>
            <a:xfrm>
              <a:off x="2360644" y="5406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160" name="Oval 159"/>
            <p:cNvSpPr/>
            <p:nvPr/>
          </p:nvSpPr>
          <p:spPr>
            <a:xfrm>
              <a:off x="3446493" y="458737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161" name="Straight Connector 160"/>
            <p:cNvCxnSpPr>
              <a:stCxn id="153" idx="0"/>
              <a:endCxn id="154" idx="2"/>
            </p:cNvCxnSpPr>
            <p:nvPr/>
          </p:nvCxnSpPr>
          <p:spPr>
            <a:xfrm flipV="1">
              <a:off x="611158" y="3974104"/>
              <a:ext cx="590346" cy="61327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62" name="Straight Connector 161"/>
            <p:cNvCxnSpPr>
              <a:stCxn id="154" idx="6"/>
              <a:endCxn id="155" idx="2"/>
            </p:cNvCxnSpPr>
            <p:nvPr/>
          </p:nvCxnSpPr>
          <p:spPr>
            <a:xfrm>
              <a:off x="1582504" y="3974104"/>
              <a:ext cx="77814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63" name="Straight Connector 162"/>
            <p:cNvCxnSpPr>
              <a:stCxn id="154" idx="4"/>
              <a:endCxn id="156" idx="0"/>
            </p:cNvCxnSpPr>
            <p:nvPr/>
          </p:nvCxnSpPr>
          <p:spPr>
            <a:xfrm>
              <a:off x="1392004" y="4164604"/>
              <a:ext cx="0" cy="42277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64" name="Straight Connector 163"/>
            <p:cNvCxnSpPr>
              <a:stCxn id="156" idx="4"/>
              <a:endCxn id="158" idx="0"/>
            </p:cNvCxnSpPr>
            <p:nvPr/>
          </p:nvCxnSpPr>
          <p:spPr>
            <a:xfrm>
              <a:off x="1392004" y="4968377"/>
              <a:ext cx="0" cy="43818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65" name="Straight Connector 164"/>
            <p:cNvCxnSpPr>
              <a:stCxn id="153" idx="6"/>
              <a:endCxn id="156" idx="2"/>
            </p:cNvCxnSpPr>
            <p:nvPr/>
          </p:nvCxnSpPr>
          <p:spPr>
            <a:xfrm>
              <a:off x="801658" y="4777877"/>
              <a:ext cx="39984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66" name="Straight Connector 165"/>
            <p:cNvCxnSpPr>
              <a:stCxn id="153" idx="4"/>
              <a:endCxn id="158" idx="2"/>
            </p:cNvCxnSpPr>
            <p:nvPr/>
          </p:nvCxnSpPr>
          <p:spPr>
            <a:xfrm>
              <a:off x="611158" y="4968377"/>
              <a:ext cx="590346" cy="62868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67" name="Straight Connector 166"/>
            <p:cNvCxnSpPr>
              <a:stCxn id="156" idx="6"/>
              <a:endCxn id="157" idx="2"/>
            </p:cNvCxnSpPr>
            <p:nvPr/>
          </p:nvCxnSpPr>
          <p:spPr>
            <a:xfrm>
              <a:off x="1582504" y="4777877"/>
              <a:ext cx="779697"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68" name="Straight Connector 167"/>
            <p:cNvCxnSpPr>
              <a:stCxn id="158" idx="6"/>
              <a:endCxn id="159" idx="2"/>
            </p:cNvCxnSpPr>
            <p:nvPr/>
          </p:nvCxnSpPr>
          <p:spPr>
            <a:xfrm>
              <a:off x="1582504" y="5597063"/>
              <a:ext cx="77814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69" name="Straight Connector 168"/>
            <p:cNvCxnSpPr>
              <a:stCxn id="155" idx="4"/>
              <a:endCxn id="157" idx="0"/>
            </p:cNvCxnSpPr>
            <p:nvPr/>
          </p:nvCxnSpPr>
          <p:spPr>
            <a:xfrm>
              <a:off x="2551144" y="4164604"/>
              <a:ext cx="1557" cy="42277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70" name="Straight Connector 169"/>
            <p:cNvCxnSpPr>
              <a:stCxn id="157" idx="4"/>
              <a:endCxn id="159" idx="0"/>
            </p:cNvCxnSpPr>
            <p:nvPr/>
          </p:nvCxnSpPr>
          <p:spPr>
            <a:xfrm flipH="1">
              <a:off x="2551144" y="4968377"/>
              <a:ext cx="1557" cy="43818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71" name="Straight Connector 170"/>
            <p:cNvCxnSpPr>
              <a:stCxn id="154" idx="5"/>
              <a:endCxn id="157" idx="1"/>
            </p:cNvCxnSpPr>
            <p:nvPr/>
          </p:nvCxnSpPr>
          <p:spPr>
            <a:xfrm>
              <a:off x="1526708" y="4108808"/>
              <a:ext cx="891289" cy="53436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72" name="Straight Connector 171"/>
            <p:cNvCxnSpPr>
              <a:stCxn id="158" idx="7"/>
              <a:endCxn id="157" idx="3"/>
            </p:cNvCxnSpPr>
            <p:nvPr/>
          </p:nvCxnSpPr>
          <p:spPr>
            <a:xfrm flipV="1">
              <a:off x="1526708" y="4912581"/>
              <a:ext cx="891289" cy="549778"/>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73" name="Straight Connector 172"/>
            <p:cNvCxnSpPr>
              <a:stCxn id="155" idx="6"/>
              <a:endCxn id="160" idx="1"/>
            </p:cNvCxnSpPr>
            <p:nvPr/>
          </p:nvCxnSpPr>
          <p:spPr>
            <a:xfrm>
              <a:off x="2741644" y="3974104"/>
              <a:ext cx="760645" cy="669069"/>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74" name="Straight Connector 173"/>
            <p:cNvCxnSpPr>
              <a:stCxn id="157" idx="6"/>
              <a:endCxn id="160" idx="2"/>
            </p:cNvCxnSpPr>
            <p:nvPr/>
          </p:nvCxnSpPr>
          <p:spPr>
            <a:xfrm>
              <a:off x="2743201" y="4777877"/>
              <a:ext cx="70329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175" name="TextBox 174"/>
            <p:cNvSpPr txBox="1"/>
            <p:nvPr/>
          </p:nvSpPr>
          <p:spPr>
            <a:xfrm>
              <a:off x="611158" y="5177927"/>
              <a:ext cx="301686" cy="369332"/>
            </a:xfrm>
            <a:prstGeom prst="rect">
              <a:avLst/>
            </a:prstGeom>
            <a:noFill/>
          </p:spPr>
          <p:txBody>
            <a:bodyPr wrap="none" rtlCol="0">
              <a:spAutoFit/>
            </a:bodyPr>
            <a:lstStyle/>
            <a:p>
              <a:r>
                <a:rPr lang="en-US" b="1" dirty="0"/>
                <a:t>1</a:t>
              </a:r>
            </a:p>
          </p:txBody>
        </p:sp>
        <p:sp>
          <p:nvSpPr>
            <p:cNvPr id="176" name="TextBox 175"/>
            <p:cNvSpPr txBox="1"/>
            <p:nvPr/>
          </p:nvSpPr>
          <p:spPr>
            <a:xfrm>
              <a:off x="611158" y="3958691"/>
              <a:ext cx="301686" cy="369332"/>
            </a:xfrm>
            <a:prstGeom prst="rect">
              <a:avLst/>
            </a:prstGeom>
            <a:noFill/>
          </p:spPr>
          <p:txBody>
            <a:bodyPr wrap="none" rtlCol="0">
              <a:spAutoFit/>
            </a:bodyPr>
            <a:lstStyle/>
            <a:p>
              <a:r>
                <a:rPr lang="en-US" b="1" dirty="0"/>
                <a:t>2</a:t>
              </a:r>
            </a:p>
          </p:txBody>
        </p:sp>
        <p:sp>
          <p:nvSpPr>
            <p:cNvPr id="177" name="TextBox 176"/>
            <p:cNvSpPr txBox="1"/>
            <p:nvPr/>
          </p:nvSpPr>
          <p:spPr>
            <a:xfrm>
              <a:off x="894287" y="4494270"/>
              <a:ext cx="301686" cy="369332"/>
            </a:xfrm>
            <a:prstGeom prst="rect">
              <a:avLst/>
            </a:prstGeom>
            <a:noFill/>
          </p:spPr>
          <p:txBody>
            <a:bodyPr wrap="none" rtlCol="0">
              <a:spAutoFit/>
            </a:bodyPr>
            <a:lstStyle/>
            <a:p>
              <a:r>
                <a:rPr lang="en-US" b="1" dirty="0"/>
                <a:t>3</a:t>
              </a:r>
            </a:p>
          </p:txBody>
        </p:sp>
        <p:sp>
          <p:nvSpPr>
            <p:cNvPr id="178" name="TextBox 177"/>
            <p:cNvSpPr txBox="1"/>
            <p:nvPr/>
          </p:nvSpPr>
          <p:spPr>
            <a:xfrm>
              <a:off x="1117235" y="5006476"/>
              <a:ext cx="301686" cy="369332"/>
            </a:xfrm>
            <a:prstGeom prst="rect">
              <a:avLst/>
            </a:prstGeom>
            <a:noFill/>
          </p:spPr>
          <p:txBody>
            <a:bodyPr wrap="none" rtlCol="0">
              <a:spAutoFit/>
            </a:bodyPr>
            <a:lstStyle/>
            <a:p>
              <a:r>
                <a:rPr lang="en-US" b="1" dirty="0"/>
                <a:t>3</a:t>
              </a:r>
            </a:p>
          </p:txBody>
        </p:sp>
        <p:sp>
          <p:nvSpPr>
            <p:cNvPr id="179" name="TextBox 178"/>
            <p:cNvSpPr txBox="1"/>
            <p:nvPr/>
          </p:nvSpPr>
          <p:spPr>
            <a:xfrm>
              <a:off x="1764935" y="4913388"/>
              <a:ext cx="301686" cy="369332"/>
            </a:xfrm>
            <a:prstGeom prst="rect">
              <a:avLst/>
            </a:prstGeom>
            <a:noFill/>
          </p:spPr>
          <p:txBody>
            <a:bodyPr wrap="none" rtlCol="0">
              <a:spAutoFit/>
            </a:bodyPr>
            <a:lstStyle/>
            <a:p>
              <a:r>
                <a:rPr lang="en-US" b="1" dirty="0"/>
                <a:t>3</a:t>
              </a:r>
            </a:p>
          </p:txBody>
        </p:sp>
        <p:sp>
          <p:nvSpPr>
            <p:cNvPr id="180" name="TextBox 179"/>
            <p:cNvSpPr txBox="1"/>
            <p:nvPr/>
          </p:nvSpPr>
          <p:spPr>
            <a:xfrm>
              <a:off x="1151849" y="4234776"/>
              <a:ext cx="301686" cy="369332"/>
            </a:xfrm>
            <a:prstGeom prst="rect">
              <a:avLst/>
            </a:prstGeom>
            <a:noFill/>
          </p:spPr>
          <p:txBody>
            <a:bodyPr wrap="none" rtlCol="0">
              <a:spAutoFit/>
            </a:bodyPr>
            <a:lstStyle/>
            <a:p>
              <a:r>
                <a:rPr lang="en-US" b="1" dirty="0"/>
                <a:t>2</a:t>
              </a:r>
            </a:p>
          </p:txBody>
        </p:sp>
        <p:sp>
          <p:nvSpPr>
            <p:cNvPr id="181" name="TextBox 180"/>
            <p:cNvSpPr txBox="1"/>
            <p:nvPr/>
          </p:nvSpPr>
          <p:spPr>
            <a:xfrm>
              <a:off x="1735311" y="4494270"/>
              <a:ext cx="301686" cy="369332"/>
            </a:xfrm>
            <a:prstGeom prst="rect">
              <a:avLst/>
            </a:prstGeom>
            <a:noFill/>
          </p:spPr>
          <p:txBody>
            <a:bodyPr wrap="none" rtlCol="0">
              <a:spAutoFit/>
            </a:bodyPr>
            <a:lstStyle/>
            <a:p>
              <a:r>
                <a:rPr lang="en-US" b="1" dirty="0"/>
                <a:t>4</a:t>
              </a:r>
            </a:p>
          </p:txBody>
        </p:sp>
        <p:sp>
          <p:nvSpPr>
            <p:cNvPr id="182" name="TextBox 181"/>
            <p:cNvSpPr txBox="1"/>
            <p:nvPr/>
          </p:nvSpPr>
          <p:spPr>
            <a:xfrm>
              <a:off x="1778740" y="4031560"/>
              <a:ext cx="301686" cy="369332"/>
            </a:xfrm>
            <a:prstGeom prst="rect">
              <a:avLst/>
            </a:prstGeom>
            <a:noFill/>
          </p:spPr>
          <p:txBody>
            <a:bodyPr wrap="none" rtlCol="0">
              <a:spAutoFit/>
            </a:bodyPr>
            <a:lstStyle/>
            <a:p>
              <a:r>
                <a:rPr lang="en-US" b="1" dirty="0"/>
                <a:t>4</a:t>
              </a:r>
            </a:p>
          </p:txBody>
        </p:sp>
        <p:sp>
          <p:nvSpPr>
            <p:cNvPr id="183" name="TextBox 182"/>
            <p:cNvSpPr txBox="1"/>
            <p:nvPr/>
          </p:nvSpPr>
          <p:spPr>
            <a:xfrm>
              <a:off x="1820731" y="3681861"/>
              <a:ext cx="301686" cy="369332"/>
            </a:xfrm>
            <a:prstGeom prst="rect">
              <a:avLst/>
            </a:prstGeom>
            <a:noFill/>
          </p:spPr>
          <p:txBody>
            <a:bodyPr wrap="none" rtlCol="0">
              <a:spAutoFit/>
            </a:bodyPr>
            <a:lstStyle/>
            <a:p>
              <a:r>
                <a:rPr lang="en-US" b="1" dirty="0"/>
                <a:t>2</a:t>
              </a:r>
            </a:p>
          </p:txBody>
        </p:sp>
        <p:sp>
          <p:nvSpPr>
            <p:cNvPr id="184" name="TextBox 183"/>
            <p:cNvSpPr txBox="1"/>
            <p:nvPr/>
          </p:nvSpPr>
          <p:spPr>
            <a:xfrm>
              <a:off x="2974914" y="3955054"/>
              <a:ext cx="301686" cy="369332"/>
            </a:xfrm>
            <a:prstGeom prst="rect">
              <a:avLst/>
            </a:prstGeom>
            <a:noFill/>
          </p:spPr>
          <p:txBody>
            <a:bodyPr wrap="none" rtlCol="0">
              <a:spAutoFit/>
            </a:bodyPr>
            <a:lstStyle/>
            <a:p>
              <a:r>
                <a:rPr lang="en-US" b="1" dirty="0"/>
                <a:t>1</a:t>
              </a:r>
            </a:p>
          </p:txBody>
        </p:sp>
        <p:sp>
          <p:nvSpPr>
            <p:cNvPr id="185" name="TextBox 184"/>
            <p:cNvSpPr txBox="1"/>
            <p:nvPr/>
          </p:nvSpPr>
          <p:spPr>
            <a:xfrm>
              <a:off x="2511405" y="4174742"/>
              <a:ext cx="301686" cy="369332"/>
            </a:xfrm>
            <a:prstGeom prst="rect">
              <a:avLst/>
            </a:prstGeom>
            <a:noFill/>
          </p:spPr>
          <p:txBody>
            <a:bodyPr wrap="none" rtlCol="0">
              <a:spAutoFit/>
            </a:bodyPr>
            <a:lstStyle/>
            <a:p>
              <a:r>
                <a:rPr lang="en-US" b="1" dirty="0"/>
                <a:t>5</a:t>
              </a:r>
            </a:p>
          </p:txBody>
        </p:sp>
        <p:sp>
          <p:nvSpPr>
            <p:cNvPr id="186" name="TextBox 185"/>
            <p:cNvSpPr txBox="1"/>
            <p:nvPr/>
          </p:nvSpPr>
          <p:spPr>
            <a:xfrm>
              <a:off x="2887938" y="4458507"/>
              <a:ext cx="301686" cy="369332"/>
            </a:xfrm>
            <a:prstGeom prst="rect">
              <a:avLst/>
            </a:prstGeom>
            <a:noFill/>
          </p:spPr>
          <p:txBody>
            <a:bodyPr wrap="none" rtlCol="0">
              <a:spAutoFit/>
            </a:bodyPr>
            <a:lstStyle/>
            <a:p>
              <a:r>
                <a:rPr lang="en-US" b="1" dirty="0"/>
                <a:t>6</a:t>
              </a:r>
            </a:p>
          </p:txBody>
        </p:sp>
        <p:sp>
          <p:nvSpPr>
            <p:cNvPr id="187" name="TextBox 186"/>
            <p:cNvSpPr txBox="1"/>
            <p:nvPr/>
          </p:nvSpPr>
          <p:spPr>
            <a:xfrm>
              <a:off x="2511405" y="4993261"/>
              <a:ext cx="301686" cy="369332"/>
            </a:xfrm>
            <a:prstGeom prst="rect">
              <a:avLst/>
            </a:prstGeom>
            <a:noFill/>
          </p:spPr>
          <p:txBody>
            <a:bodyPr wrap="none" rtlCol="0">
              <a:spAutoFit/>
            </a:bodyPr>
            <a:lstStyle/>
            <a:p>
              <a:r>
                <a:rPr lang="en-US" b="1" dirty="0"/>
                <a:t>7</a:t>
              </a:r>
            </a:p>
          </p:txBody>
        </p:sp>
        <p:sp>
          <p:nvSpPr>
            <p:cNvPr id="188" name="TextBox 187"/>
            <p:cNvSpPr txBox="1"/>
            <p:nvPr/>
          </p:nvSpPr>
          <p:spPr>
            <a:xfrm>
              <a:off x="1890418" y="5551274"/>
              <a:ext cx="301686" cy="369332"/>
            </a:xfrm>
            <a:prstGeom prst="rect">
              <a:avLst/>
            </a:prstGeom>
            <a:noFill/>
          </p:spPr>
          <p:txBody>
            <a:bodyPr wrap="none" rtlCol="0">
              <a:spAutoFit/>
            </a:bodyPr>
            <a:lstStyle/>
            <a:p>
              <a:r>
                <a:rPr lang="en-US" b="1" dirty="0"/>
                <a:t>5</a:t>
              </a:r>
            </a:p>
          </p:txBody>
        </p:sp>
      </p:grpSp>
      <p:grpSp>
        <p:nvGrpSpPr>
          <p:cNvPr id="224" name="Group 223"/>
          <p:cNvGrpSpPr/>
          <p:nvPr/>
        </p:nvGrpSpPr>
        <p:grpSpPr>
          <a:xfrm>
            <a:off x="3711805" y="3516865"/>
            <a:ext cx="3340100" cy="2127960"/>
            <a:chOff x="8393389" y="3669773"/>
            <a:chExt cx="3340100" cy="2127960"/>
          </a:xfrm>
        </p:grpSpPr>
        <p:sp>
          <p:nvSpPr>
            <p:cNvPr id="190" name="Oval 189"/>
            <p:cNvSpPr/>
            <p:nvPr/>
          </p:nvSpPr>
          <p:spPr>
            <a:xfrm>
              <a:off x="8393389" y="446705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91" name="Oval 190"/>
            <p:cNvSpPr/>
            <p:nvPr/>
          </p:nvSpPr>
          <p:spPr>
            <a:xfrm>
              <a:off x="9218889" y="378125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92" name="Oval 191"/>
            <p:cNvSpPr/>
            <p:nvPr/>
          </p:nvSpPr>
          <p:spPr>
            <a:xfrm>
              <a:off x="9218889" y="530525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93" name="Oval 192"/>
            <p:cNvSpPr/>
            <p:nvPr/>
          </p:nvSpPr>
          <p:spPr>
            <a:xfrm>
              <a:off x="10539689" y="378125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194" name="Oval 193"/>
            <p:cNvSpPr/>
            <p:nvPr/>
          </p:nvSpPr>
          <p:spPr>
            <a:xfrm>
              <a:off x="10539689" y="530525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a:t>
              </a:r>
              <a:endParaRPr lang="en-US" sz="2400" b="1" dirty="0"/>
            </a:p>
          </p:txBody>
        </p:sp>
        <p:sp>
          <p:nvSpPr>
            <p:cNvPr id="195" name="Oval 194"/>
            <p:cNvSpPr/>
            <p:nvPr/>
          </p:nvSpPr>
          <p:spPr>
            <a:xfrm>
              <a:off x="11352489" y="446705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cxnSp>
          <p:nvCxnSpPr>
            <p:cNvPr id="196" name="Straight Connector 195"/>
            <p:cNvCxnSpPr>
              <a:stCxn id="190" idx="7"/>
              <a:endCxn id="191" idx="3"/>
            </p:cNvCxnSpPr>
            <p:nvPr/>
          </p:nvCxnSpPr>
          <p:spPr>
            <a:xfrm flipV="1">
              <a:off x="8718593" y="4106457"/>
              <a:ext cx="556092" cy="4163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97" name="Straight Connector 196"/>
            <p:cNvCxnSpPr>
              <a:stCxn id="191" idx="6"/>
              <a:endCxn id="193" idx="2"/>
            </p:cNvCxnSpPr>
            <p:nvPr/>
          </p:nvCxnSpPr>
          <p:spPr>
            <a:xfrm>
              <a:off x="9599889" y="3971753"/>
              <a:ext cx="9398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98" name="Straight Connector 197"/>
            <p:cNvCxnSpPr>
              <a:stCxn id="193" idx="5"/>
              <a:endCxn id="195" idx="1"/>
            </p:cNvCxnSpPr>
            <p:nvPr/>
          </p:nvCxnSpPr>
          <p:spPr>
            <a:xfrm>
              <a:off x="10864893" y="4106457"/>
              <a:ext cx="543392" cy="4163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99" name="Straight Connector 198"/>
            <p:cNvCxnSpPr>
              <a:stCxn id="190" idx="5"/>
              <a:endCxn id="192" idx="1"/>
            </p:cNvCxnSpPr>
            <p:nvPr/>
          </p:nvCxnSpPr>
          <p:spPr>
            <a:xfrm>
              <a:off x="8718593" y="4792257"/>
              <a:ext cx="556092" cy="5687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00" name="Straight Connector 199"/>
            <p:cNvCxnSpPr>
              <a:stCxn id="192" idx="6"/>
              <a:endCxn id="194" idx="2"/>
            </p:cNvCxnSpPr>
            <p:nvPr/>
          </p:nvCxnSpPr>
          <p:spPr>
            <a:xfrm>
              <a:off x="9599889" y="5495753"/>
              <a:ext cx="9398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01" name="Straight Connector 200"/>
            <p:cNvCxnSpPr>
              <a:stCxn id="194" idx="7"/>
              <a:endCxn id="195" idx="3"/>
            </p:cNvCxnSpPr>
            <p:nvPr/>
          </p:nvCxnSpPr>
          <p:spPr>
            <a:xfrm flipV="1">
              <a:off x="10864893" y="4792257"/>
              <a:ext cx="543392" cy="5687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02" name="Straight Connector 201"/>
            <p:cNvCxnSpPr>
              <a:stCxn id="191" idx="4"/>
              <a:endCxn id="192" idx="0"/>
            </p:cNvCxnSpPr>
            <p:nvPr/>
          </p:nvCxnSpPr>
          <p:spPr>
            <a:xfrm>
              <a:off x="9409389" y="4162253"/>
              <a:ext cx="0" cy="1143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03" name="Straight Connector 202"/>
            <p:cNvCxnSpPr>
              <a:stCxn id="193" idx="4"/>
              <a:endCxn id="194" idx="0"/>
            </p:cNvCxnSpPr>
            <p:nvPr/>
          </p:nvCxnSpPr>
          <p:spPr>
            <a:xfrm>
              <a:off x="10730189" y="4162253"/>
              <a:ext cx="0" cy="1143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04" name="Straight Connector 203"/>
            <p:cNvCxnSpPr>
              <a:stCxn id="191" idx="5"/>
              <a:endCxn id="195" idx="2"/>
            </p:cNvCxnSpPr>
            <p:nvPr/>
          </p:nvCxnSpPr>
          <p:spPr>
            <a:xfrm>
              <a:off x="9544093" y="4106457"/>
              <a:ext cx="1808396" cy="55109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5" name="TextBox 204"/>
            <p:cNvSpPr txBox="1"/>
            <p:nvPr/>
          </p:nvSpPr>
          <p:spPr>
            <a:xfrm>
              <a:off x="8814549" y="3971753"/>
              <a:ext cx="301686" cy="369332"/>
            </a:xfrm>
            <a:prstGeom prst="rect">
              <a:avLst/>
            </a:prstGeom>
            <a:noFill/>
          </p:spPr>
          <p:txBody>
            <a:bodyPr wrap="none" rtlCol="0">
              <a:spAutoFit/>
            </a:bodyPr>
            <a:lstStyle/>
            <a:p>
              <a:r>
                <a:rPr lang="en-IN" b="1" dirty="0"/>
                <a:t>1</a:t>
              </a:r>
              <a:endParaRPr lang="en-US" b="1" dirty="0"/>
            </a:p>
          </p:txBody>
        </p:sp>
        <p:sp>
          <p:nvSpPr>
            <p:cNvPr id="206" name="TextBox 205"/>
            <p:cNvSpPr txBox="1"/>
            <p:nvPr/>
          </p:nvSpPr>
          <p:spPr>
            <a:xfrm>
              <a:off x="9174993" y="4455605"/>
              <a:ext cx="301686" cy="369332"/>
            </a:xfrm>
            <a:prstGeom prst="rect">
              <a:avLst/>
            </a:prstGeom>
            <a:noFill/>
          </p:spPr>
          <p:txBody>
            <a:bodyPr wrap="none" rtlCol="0">
              <a:spAutoFit/>
            </a:bodyPr>
            <a:lstStyle/>
            <a:p>
              <a:r>
                <a:rPr lang="en-IN" b="1" dirty="0"/>
                <a:t>3</a:t>
              </a:r>
              <a:endParaRPr lang="en-US" b="1" dirty="0"/>
            </a:p>
          </p:txBody>
        </p:sp>
        <p:sp>
          <p:nvSpPr>
            <p:cNvPr id="207" name="TextBox 206"/>
            <p:cNvSpPr txBox="1"/>
            <p:nvPr/>
          </p:nvSpPr>
          <p:spPr>
            <a:xfrm>
              <a:off x="8770950" y="5012121"/>
              <a:ext cx="301686" cy="369332"/>
            </a:xfrm>
            <a:prstGeom prst="rect">
              <a:avLst/>
            </a:prstGeom>
            <a:noFill/>
          </p:spPr>
          <p:txBody>
            <a:bodyPr wrap="none" rtlCol="0">
              <a:spAutoFit/>
            </a:bodyPr>
            <a:lstStyle/>
            <a:p>
              <a:r>
                <a:rPr lang="en-IN" b="1" dirty="0"/>
                <a:t>6</a:t>
              </a:r>
              <a:endParaRPr lang="en-US" b="1" dirty="0"/>
            </a:p>
          </p:txBody>
        </p:sp>
        <p:sp>
          <p:nvSpPr>
            <p:cNvPr id="208" name="TextBox 207"/>
            <p:cNvSpPr txBox="1"/>
            <p:nvPr/>
          </p:nvSpPr>
          <p:spPr>
            <a:xfrm>
              <a:off x="10002918" y="3669773"/>
              <a:ext cx="301686" cy="369332"/>
            </a:xfrm>
            <a:prstGeom prst="rect">
              <a:avLst/>
            </a:prstGeom>
            <a:noFill/>
          </p:spPr>
          <p:txBody>
            <a:bodyPr wrap="none" rtlCol="0">
              <a:spAutoFit/>
            </a:bodyPr>
            <a:lstStyle/>
            <a:p>
              <a:r>
                <a:rPr lang="en-IN" b="1" dirty="0"/>
                <a:t>4</a:t>
              </a:r>
              <a:endParaRPr lang="en-US" b="1" dirty="0"/>
            </a:p>
          </p:txBody>
        </p:sp>
        <p:sp>
          <p:nvSpPr>
            <p:cNvPr id="209" name="TextBox 208"/>
            <p:cNvSpPr txBox="1"/>
            <p:nvPr/>
          </p:nvSpPr>
          <p:spPr>
            <a:xfrm>
              <a:off x="9824177" y="3911502"/>
              <a:ext cx="301686" cy="369332"/>
            </a:xfrm>
            <a:prstGeom prst="rect">
              <a:avLst/>
            </a:prstGeom>
            <a:noFill/>
          </p:spPr>
          <p:txBody>
            <a:bodyPr wrap="none" rtlCol="0">
              <a:spAutoFit/>
            </a:bodyPr>
            <a:lstStyle/>
            <a:p>
              <a:r>
                <a:rPr lang="en-IN" b="1" dirty="0"/>
                <a:t>2</a:t>
              </a:r>
              <a:endParaRPr lang="en-US" b="1" dirty="0"/>
            </a:p>
          </p:txBody>
        </p:sp>
        <p:sp>
          <p:nvSpPr>
            <p:cNvPr id="210" name="TextBox 209"/>
            <p:cNvSpPr txBox="1"/>
            <p:nvPr/>
          </p:nvSpPr>
          <p:spPr>
            <a:xfrm>
              <a:off x="9934760" y="5428401"/>
              <a:ext cx="301686" cy="369332"/>
            </a:xfrm>
            <a:prstGeom prst="rect">
              <a:avLst/>
            </a:prstGeom>
            <a:noFill/>
          </p:spPr>
          <p:txBody>
            <a:bodyPr wrap="none" rtlCol="0">
              <a:spAutoFit/>
            </a:bodyPr>
            <a:lstStyle/>
            <a:p>
              <a:r>
                <a:rPr lang="en-IN" b="1" dirty="0"/>
                <a:t>4</a:t>
              </a:r>
              <a:endParaRPr lang="en-US" b="1" dirty="0"/>
            </a:p>
          </p:txBody>
        </p:sp>
        <p:sp>
          <p:nvSpPr>
            <p:cNvPr id="211" name="TextBox 210"/>
            <p:cNvSpPr txBox="1"/>
            <p:nvPr/>
          </p:nvSpPr>
          <p:spPr>
            <a:xfrm>
              <a:off x="10507411" y="4484750"/>
              <a:ext cx="301686" cy="369332"/>
            </a:xfrm>
            <a:prstGeom prst="rect">
              <a:avLst/>
            </a:prstGeom>
            <a:noFill/>
          </p:spPr>
          <p:txBody>
            <a:bodyPr wrap="none" rtlCol="0">
              <a:spAutoFit/>
            </a:bodyPr>
            <a:lstStyle/>
            <a:p>
              <a:r>
                <a:rPr lang="en-IN" b="1" dirty="0"/>
                <a:t>3</a:t>
              </a:r>
              <a:endParaRPr lang="en-US" b="1" dirty="0"/>
            </a:p>
          </p:txBody>
        </p:sp>
        <p:sp>
          <p:nvSpPr>
            <p:cNvPr id="212" name="TextBox 211"/>
            <p:cNvSpPr txBox="1"/>
            <p:nvPr/>
          </p:nvSpPr>
          <p:spPr>
            <a:xfrm>
              <a:off x="11055392" y="4022553"/>
              <a:ext cx="301686" cy="369332"/>
            </a:xfrm>
            <a:prstGeom prst="rect">
              <a:avLst/>
            </a:prstGeom>
            <a:noFill/>
          </p:spPr>
          <p:txBody>
            <a:bodyPr wrap="none" rtlCol="0">
              <a:spAutoFit/>
            </a:bodyPr>
            <a:lstStyle/>
            <a:p>
              <a:r>
                <a:rPr lang="en-IN" b="1" dirty="0"/>
                <a:t>1</a:t>
              </a:r>
              <a:endParaRPr lang="en-US" b="1" dirty="0"/>
            </a:p>
          </p:txBody>
        </p:sp>
        <p:sp>
          <p:nvSpPr>
            <p:cNvPr id="213" name="TextBox 212"/>
            <p:cNvSpPr txBox="1"/>
            <p:nvPr/>
          </p:nvSpPr>
          <p:spPr>
            <a:xfrm>
              <a:off x="11136589" y="4991717"/>
              <a:ext cx="301686" cy="369332"/>
            </a:xfrm>
            <a:prstGeom prst="rect">
              <a:avLst/>
            </a:prstGeom>
            <a:noFill/>
          </p:spPr>
          <p:txBody>
            <a:bodyPr wrap="none" rtlCol="0">
              <a:spAutoFit/>
            </a:bodyPr>
            <a:lstStyle/>
            <a:p>
              <a:r>
                <a:rPr lang="en-IN" b="1" dirty="0"/>
                <a:t>5</a:t>
              </a:r>
              <a:endParaRPr lang="en-US" b="1" dirty="0"/>
            </a:p>
          </p:txBody>
        </p:sp>
        <p:cxnSp>
          <p:nvCxnSpPr>
            <p:cNvPr id="215" name="Straight Connector 214"/>
            <p:cNvCxnSpPr>
              <a:stCxn id="192" idx="7"/>
              <a:endCxn id="195" idx="2"/>
            </p:cNvCxnSpPr>
            <p:nvPr/>
          </p:nvCxnSpPr>
          <p:spPr>
            <a:xfrm flipV="1">
              <a:off x="9544093" y="4657553"/>
              <a:ext cx="1808396" cy="70349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19" name="TextBox 218"/>
            <p:cNvSpPr txBox="1"/>
            <p:nvPr/>
          </p:nvSpPr>
          <p:spPr>
            <a:xfrm>
              <a:off x="10107397" y="5059069"/>
              <a:ext cx="301686" cy="369332"/>
            </a:xfrm>
            <a:prstGeom prst="rect">
              <a:avLst/>
            </a:prstGeom>
            <a:noFill/>
          </p:spPr>
          <p:txBody>
            <a:bodyPr wrap="none" rtlCol="0">
              <a:spAutoFit/>
            </a:bodyPr>
            <a:lstStyle/>
            <a:p>
              <a:r>
                <a:rPr lang="en-IN" b="1" dirty="0"/>
                <a:t>7</a:t>
              </a:r>
              <a:endParaRPr lang="en-US" b="1" dirty="0"/>
            </a:p>
          </p:txBody>
        </p:sp>
        <p:cxnSp>
          <p:nvCxnSpPr>
            <p:cNvPr id="220" name="Straight Connector 219"/>
            <p:cNvCxnSpPr>
              <a:stCxn id="193" idx="3"/>
              <a:endCxn id="192" idx="7"/>
            </p:cNvCxnSpPr>
            <p:nvPr/>
          </p:nvCxnSpPr>
          <p:spPr>
            <a:xfrm flipH="1">
              <a:off x="9544093" y="4106457"/>
              <a:ext cx="1051392" cy="125459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23" name="TextBox 222"/>
            <p:cNvSpPr txBox="1"/>
            <p:nvPr/>
          </p:nvSpPr>
          <p:spPr>
            <a:xfrm>
              <a:off x="9580242" y="4740966"/>
              <a:ext cx="301686" cy="369332"/>
            </a:xfrm>
            <a:prstGeom prst="rect">
              <a:avLst/>
            </a:prstGeom>
            <a:noFill/>
          </p:spPr>
          <p:txBody>
            <a:bodyPr wrap="none" rtlCol="0">
              <a:spAutoFit/>
            </a:bodyPr>
            <a:lstStyle/>
            <a:p>
              <a:r>
                <a:rPr lang="en-IN" b="1" dirty="0"/>
                <a:t>2</a:t>
              </a:r>
              <a:endParaRPr lang="en-US" b="1" dirty="0"/>
            </a:p>
          </p:txBody>
        </p:sp>
      </p:grpSp>
    </p:spTree>
    <p:extLst>
      <p:ext uri="{BB962C8B-B14F-4D97-AF65-F5344CB8AC3E}">
        <p14:creationId xmlns:p14="http://schemas.microsoft.com/office/powerpoint/2010/main" val="189190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shortest path between given nodes using </a:t>
            </a:r>
            <a:r>
              <a:rPr lang="en-US" dirty="0" err="1"/>
              <a:t>Dijkstra’s</a:t>
            </a:r>
            <a:r>
              <a:rPr lang="en-US" dirty="0"/>
              <a:t> algorithm</a:t>
            </a:r>
          </a:p>
        </p:txBody>
      </p:sp>
      <p:grpSp>
        <p:nvGrpSpPr>
          <p:cNvPr id="234" name="Group 233"/>
          <p:cNvGrpSpPr/>
          <p:nvPr/>
        </p:nvGrpSpPr>
        <p:grpSpPr>
          <a:xfrm>
            <a:off x="6204843" y="1081161"/>
            <a:ext cx="3406835" cy="2238745"/>
            <a:chOff x="420658" y="3681861"/>
            <a:chExt cx="3406835" cy="2238745"/>
          </a:xfrm>
        </p:grpSpPr>
        <p:sp>
          <p:nvSpPr>
            <p:cNvPr id="45" name="Oval 44"/>
            <p:cNvSpPr/>
            <p:nvPr/>
          </p:nvSpPr>
          <p:spPr>
            <a:xfrm>
              <a:off x="420658" y="4587377"/>
              <a:ext cx="3810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A</a:t>
              </a:r>
            </a:p>
          </p:txBody>
        </p:sp>
        <p:sp>
          <p:nvSpPr>
            <p:cNvPr id="46" name="Oval 45"/>
            <p:cNvSpPr/>
            <p:nvPr/>
          </p:nvSpPr>
          <p:spPr>
            <a:xfrm>
              <a:off x="1201504" y="378360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47" name="Oval 46"/>
            <p:cNvSpPr/>
            <p:nvPr/>
          </p:nvSpPr>
          <p:spPr>
            <a:xfrm>
              <a:off x="2360644" y="378360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48" name="Oval 47"/>
            <p:cNvSpPr/>
            <p:nvPr/>
          </p:nvSpPr>
          <p:spPr>
            <a:xfrm>
              <a:off x="1201504" y="458737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49" name="Oval 48"/>
            <p:cNvSpPr/>
            <p:nvPr/>
          </p:nvSpPr>
          <p:spPr>
            <a:xfrm>
              <a:off x="2362201" y="458737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50" name="Oval 49"/>
            <p:cNvSpPr/>
            <p:nvPr/>
          </p:nvSpPr>
          <p:spPr>
            <a:xfrm>
              <a:off x="1201504" y="5406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51" name="Oval 50"/>
            <p:cNvSpPr/>
            <p:nvPr/>
          </p:nvSpPr>
          <p:spPr>
            <a:xfrm>
              <a:off x="2360644" y="540656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52" name="Oval 51"/>
            <p:cNvSpPr/>
            <p:nvPr/>
          </p:nvSpPr>
          <p:spPr>
            <a:xfrm>
              <a:off x="3446493" y="458737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54" name="Straight Connector 53"/>
            <p:cNvCxnSpPr>
              <a:stCxn id="45" idx="0"/>
              <a:endCxn id="46" idx="2"/>
            </p:cNvCxnSpPr>
            <p:nvPr/>
          </p:nvCxnSpPr>
          <p:spPr>
            <a:xfrm flipV="1">
              <a:off x="611158" y="3974104"/>
              <a:ext cx="590346" cy="61327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a:stCxn id="46" idx="6"/>
              <a:endCxn id="47" idx="2"/>
            </p:cNvCxnSpPr>
            <p:nvPr/>
          </p:nvCxnSpPr>
          <p:spPr>
            <a:xfrm>
              <a:off x="1582504" y="3974104"/>
              <a:ext cx="77814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a:stCxn id="46" idx="4"/>
              <a:endCxn id="48" idx="0"/>
            </p:cNvCxnSpPr>
            <p:nvPr/>
          </p:nvCxnSpPr>
          <p:spPr>
            <a:xfrm>
              <a:off x="1392004" y="4164604"/>
              <a:ext cx="0" cy="42277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0" name="Straight Connector 59"/>
            <p:cNvCxnSpPr>
              <a:stCxn id="48" idx="4"/>
              <a:endCxn id="50" idx="0"/>
            </p:cNvCxnSpPr>
            <p:nvPr/>
          </p:nvCxnSpPr>
          <p:spPr>
            <a:xfrm>
              <a:off x="1392004" y="4968377"/>
              <a:ext cx="0" cy="43818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3" name="Straight Connector 62"/>
            <p:cNvCxnSpPr>
              <a:stCxn id="45" idx="6"/>
              <a:endCxn id="48" idx="2"/>
            </p:cNvCxnSpPr>
            <p:nvPr/>
          </p:nvCxnSpPr>
          <p:spPr>
            <a:xfrm>
              <a:off x="801658" y="4777877"/>
              <a:ext cx="39984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5" name="Straight Connector 64"/>
            <p:cNvCxnSpPr>
              <a:stCxn id="45" idx="4"/>
              <a:endCxn id="50" idx="2"/>
            </p:cNvCxnSpPr>
            <p:nvPr/>
          </p:nvCxnSpPr>
          <p:spPr>
            <a:xfrm>
              <a:off x="611158" y="4968377"/>
              <a:ext cx="590346" cy="62868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7" name="Straight Connector 66"/>
            <p:cNvCxnSpPr>
              <a:stCxn id="48" idx="6"/>
              <a:endCxn id="49" idx="2"/>
            </p:cNvCxnSpPr>
            <p:nvPr/>
          </p:nvCxnSpPr>
          <p:spPr>
            <a:xfrm>
              <a:off x="1582504" y="4777877"/>
              <a:ext cx="779697"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9" name="Straight Connector 68"/>
            <p:cNvCxnSpPr>
              <a:stCxn id="50" idx="6"/>
              <a:endCxn id="51" idx="2"/>
            </p:cNvCxnSpPr>
            <p:nvPr/>
          </p:nvCxnSpPr>
          <p:spPr>
            <a:xfrm>
              <a:off x="1582504" y="5597063"/>
              <a:ext cx="77814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2" name="Straight Connector 71"/>
            <p:cNvCxnSpPr>
              <a:stCxn id="47" idx="4"/>
              <a:endCxn id="49" idx="0"/>
            </p:cNvCxnSpPr>
            <p:nvPr/>
          </p:nvCxnSpPr>
          <p:spPr>
            <a:xfrm>
              <a:off x="2551144" y="4164604"/>
              <a:ext cx="1557" cy="42277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4" name="Straight Connector 73"/>
            <p:cNvCxnSpPr>
              <a:stCxn id="49" idx="4"/>
              <a:endCxn id="51" idx="0"/>
            </p:cNvCxnSpPr>
            <p:nvPr/>
          </p:nvCxnSpPr>
          <p:spPr>
            <a:xfrm flipH="1">
              <a:off x="2551144" y="4968377"/>
              <a:ext cx="1557" cy="43818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6" name="Straight Connector 75"/>
            <p:cNvCxnSpPr>
              <a:stCxn id="46" idx="5"/>
              <a:endCxn id="49" idx="1"/>
            </p:cNvCxnSpPr>
            <p:nvPr/>
          </p:nvCxnSpPr>
          <p:spPr>
            <a:xfrm>
              <a:off x="1526708" y="4108808"/>
              <a:ext cx="891289" cy="53436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9" name="Straight Connector 78"/>
            <p:cNvCxnSpPr>
              <a:stCxn id="50" idx="7"/>
              <a:endCxn id="49" idx="3"/>
            </p:cNvCxnSpPr>
            <p:nvPr/>
          </p:nvCxnSpPr>
          <p:spPr>
            <a:xfrm flipV="1">
              <a:off x="1526708" y="4912581"/>
              <a:ext cx="891289" cy="549778"/>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82" name="Straight Connector 81"/>
            <p:cNvCxnSpPr>
              <a:stCxn id="47" idx="6"/>
              <a:endCxn id="52" idx="1"/>
            </p:cNvCxnSpPr>
            <p:nvPr/>
          </p:nvCxnSpPr>
          <p:spPr>
            <a:xfrm>
              <a:off x="2741644" y="3974104"/>
              <a:ext cx="760645" cy="669069"/>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84" name="Straight Connector 83"/>
            <p:cNvCxnSpPr>
              <a:stCxn id="49" idx="6"/>
              <a:endCxn id="52" idx="2"/>
            </p:cNvCxnSpPr>
            <p:nvPr/>
          </p:nvCxnSpPr>
          <p:spPr>
            <a:xfrm>
              <a:off x="2743201" y="4777877"/>
              <a:ext cx="70329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11158" y="5177927"/>
              <a:ext cx="301686" cy="369332"/>
            </a:xfrm>
            <a:prstGeom prst="rect">
              <a:avLst/>
            </a:prstGeom>
            <a:noFill/>
          </p:spPr>
          <p:txBody>
            <a:bodyPr wrap="none" rtlCol="0">
              <a:spAutoFit/>
            </a:bodyPr>
            <a:lstStyle/>
            <a:p>
              <a:r>
                <a:rPr lang="en-US" b="1" dirty="0"/>
                <a:t>1</a:t>
              </a:r>
            </a:p>
          </p:txBody>
        </p:sp>
        <p:sp>
          <p:nvSpPr>
            <p:cNvPr id="89" name="TextBox 88"/>
            <p:cNvSpPr txBox="1"/>
            <p:nvPr/>
          </p:nvSpPr>
          <p:spPr>
            <a:xfrm>
              <a:off x="611158" y="3958691"/>
              <a:ext cx="301686" cy="369332"/>
            </a:xfrm>
            <a:prstGeom prst="rect">
              <a:avLst/>
            </a:prstGeom>
            <a:noFill/>
          </p:spPr>
          <p:txBody>
            <a:bodyPr wrap="none" rtlCol="0">
              <a:spAutoFit/>
            </a:bodyPr>
            <a:lstStyle/>
            <a:p>
              <a:r>
                <a:rPr lang="en-US" b="1" dirty="0"/>
                <a:t>2</a:t>
              </a:r>
            </a:p>
          </p:txBody>
        </p:sp>
        <p:sp>
          <p:nvSpPr>
            <p:cNvPr id="90" name="TextBox 89"/>
            <p:cNvSpPr txBox="1"/>
            <p:nvPr/>
          </p:nvSpPr>
          <p:spPr>
            <a:xfrm>
              <a:off x="894287" y="4494270"/>
              <a:ext cx="301686" cy="369332"/>
            </a:xfrm>
            <a:prstGeom prst="rect">
              <a:avLst/>
            </a:prstGeom>
            <a:noFill/>
          </p:spPr>
          <p:txBody>
            <a:bodyPr wrap="none" rtlCol="0">
              <a:spAutoFit/>
            </a:bodyPr>
            <a:lstStyle/>
            <a:p>
              <a:r>
                <a:rPr lang="en-US" b="1" dirty="0"/>
                <a:t>3</a:t>
              </a:r>
            </a:p>
          </p:txBody>
        </p:sp>
        <p:sp>
          <p:nvSpPr>
            <p:cNvPr id="91" name="TextBox 90"/>
            <p:cNvSpPr txBox="1"/>
            <p:nvPr/>
          </p:nvSpPr>
          <p:spPr>
            <a:xfrm>
              <a:off x="1117235" y="5006476"/>
              <a:ext cx="301686" cy="369332"/>
            </a:xfrm>
            <a:prstGeom prst="rect">
              <a:avLst/>
            </a:prstGeom>
            <a:noFill/>
          </p:spPr>
          <p:txBody>
            <a:bodyPr wrap="none" rtlCol="0">
              <a:spAutoFit/>
            </a:bodyPr>
            <a:lstStyle/>
            <a:p>
              <a:r>
                <a:rPr lang="en-US" b="1" dirty="0"/>
                <a:t>3</a:t>
              </a:r>
            </a:p>
          </p:txBody>
        </p:sp>
        <p:sp>
          <p:nvSpPr>
            <p:cNvPr id="92" name="TextBox 91"/>
            <p:cNvSpPr txBox="1"/>
            <p:nvPr/>
          </p:nvSpPr>
          <p:spPr>
            <a:xfrm>
              <a:off x="1764935" y="4913388"/>
              <a:ext cx="301686" cy="369332"/>
            </a:xfrm>
            <a:prstGeom prst="rect">
              <a:avLst/>
            </a:prstGeom>
            <a:noFill/>
          </p:spPr>
          <p:txBody>
            <a:bodyPr wrap="none" rtlCol="0">
              <a:spAutoFit/>
            </a:bodyPr>
            <a:lstStyle/>
            <a:p>
              <a:r>
                <a:rPr lang="en-US" b="1" dirty="0"/>
                <a:t>3</a:t>
              </a:r>
            </a:p>
          </p:txBody>
        </p:sp>
        <p:sp>
          <p:nvSpPr>
            <p:cNvPr id="93" name="TextBox 92"/>
            <p:cNvSpPr txBox="1"/>
            <p:nvPr/>
          </p:nvSpPr>
          <p:spPr>
            <a:xfrm>
              <a:off x="1151849" y="4234776"/>
              <a:ext cx="301686" cy="369332"/>
            </a:xfrm>
            <a:prstGeom prst="rect">
              <a:avLst/>
            </a:prstGeom>
            <a:noFill/>
          </p:spPr>
          <p:txBody>
            <a:bodyPr wrap="none" rtlCol="0">
              <a:spAutoFit/>
            </a:bodyPr>
            <a:lstStyle/>
            <a:p>
              <a:r>
                <a:rPr lang="en-US" b="1" dirty="0"/>
                <a:t>2</a:t>
              </a:r>
            </a:p>
          </p:txBody>
        </p:sp>
        <p:sp>
          <p:nvSpPr>
            <p:cNvPr id="94" name="TextBox 93"/>
            <p:cNvSpPr txBox="1"/>
            <p:nvPr/>
          </p:nvSpPr>
          <p:spPr>
            <a:xfrm>
              <a:off x="1735311" y="4494270"/>
              <a:ext cx="301686" cy="369332"/>
            </a:xfrm>
            <a:prstGeom prst="rect">
              <a:avLst/>
            </a:prstGeom>
            <a:noFill/>
          </p:spPr>
          <p:txBody>
            <a:bodyPr wrap="none" rtlCol="0">
              <a:spAutoFit/>
            </a:bodyPr>
            <a:lstStyle/>
            <a:p>
              <a:r>
                <a:rPr lang="en-US" b="1" dirty="0"/>
                <a:t>4</a:t>
              </a:r>
            </a:p>
          </p:txBody>
        </p:sp>
        <p:sp>
          <p:nvSpPr>
            <p:cNvPr id="95" name="TextBox 94"/>
            <p:cNvSpPr txBox="1"/>
            <p:nvPr/>
          </p:nvSpPr>
          <p:spPr>
            <a:xfrm>
              <a:off x="1778740" y="4031560"/>
              <a:ext cx="301686" cy="369332"/>
            </a:xfrm>
            <a:prstGeom prst="rect">
              <a:avLst/>
            </a:prstGeom>
            <a:noFill/>
          </p:spPr>
          <p:txBody>
            <a:bodyPr wrap="none" rtlCol="0">
              <a:spAutoFit/>
            </a:bodyPr>
            <a:lstStyle/>
            <a:p>
              <a:r>
                <a:rPr lang="en-US" b="1" dirty="0"/>
                <a:t>4</a:t>
              </a:r>
            </a:p>
          </p:txBody>
        </p:sp>
        <p:sp>
          <p:nvSpPr>
            <p:cNvPr id="96" name="TextBox 95"/>
            <p:cNvSpPr txBox="1"/>
            <p:nvPr/>
          </p:nvSpPr>
          <p:spPr>
            <a:xfrm>
              <a:off x="1820731" y="3681861"/>
              <a:ext cx="301686" cy="369332"/>
            </a:xfrm>
            <a:prstGeom prst="rect">
              <a:avLst/>
            </a:prstGeom>
            <a:noFill/>
          </p:spPr>
          <p:txBody>
            <a:bodyPr wrap="none" rtlCol="0">
              <a:spAutoFit/>
            </a:bodyPr>
            <a:lstStyle/>
            <a:p>
              <a:r>
                <a:rPr lang="en-US" b="1" dirty="0"/>
                <a:t>2</a:t>
              </a:r>
            </a:p>
          </p:txBody>
        </p:sp>
        <p:sp>
          <p:nvSpPr>
            <p:cNvPr id="97" name="TextBox 96"/>
            <p:cNvSpPr txBox="1"/>
            <p:nvPr/>
          </p:nvSpPr>
          <p:spPr>
            <a:xfrm>
              <a:off x="2974914" y="3955054"/>
              <a:ext cx="301686" cy="369332"/>
            </a:xfrm>
            <a:prstGeom prst="rect">
              <a:avLst/>
            </a:prstGeom>
            <a:noFill/>
          </p:spPr>
          <p:txBody>
            <a:bodyPr wrap="none" rtlCol="0">
              <a:spAutoFit/>
            </a:bodyPr>
            <a:lstStyle/>
            <a:p>
              <a:r>
                <a:rPr lang="en-US" b="1" dirty="0"/>
                <a:t>1</a:t>
              </a:r>
            </a:p>
          </p:txBody>
        </p:sp>
        <p:sp>
          <p:nvSpPr>
            <p:cNvPr id="98" name="TextBox 97"/>
            <p:cNvSpPr txBox="1"/>
            <p:nvPr/>
          </p:nvSpPr>
          <p:spPr>
            <a:xfrm>
              <a:off x="2511405" y="4174742"/>
              <a:ext cx="301686" cy="369332"/>
            </a:xfrm>
            <a:prstGeom prst="rect">
              <a:avLst/>
            </a:prstGeom>
            <a:noFill/>
          </p:spPr>
          <p:txBody>
            <a:bodyPr wrap="none" rtlCol="0">
              <a:spAutoFit/>
            </a:bodyPr>
            <a:lstStyle/>
            <a:p>
              <a:r>
                <a:rPr lang="en-US" b="1" dirty="0"/>
                <a:t>5</a:t>
              </a:r>
            </a:p>
          </p:txBody>
        </p:sp>
        <p:sp>
          <p:nvSpPr>
            <p:cNvPr id="99" name="TextBox 98"/>
            <p:cNvSpPr txBox="1"/>
            <p:nvPr/>
          </p:nvSpPr>
          <p:spPr>
            <a:xfrm>
              <a:off x="2887938" y="4458507"/>
              <a:ext cx="301686" cy="369332"/>
            </a:xfrm>
            <a:prstGeom prst="rect">
              <a:avLst/>
            </a:prstGeom>
            <a:noFill/>
          </p:spPr>
          <p:txBody>
            <a:bodyPr wrap="none" rtlCol="0">
              <a:spAutoFit/>
            </a:bodyPr>
            <a:lstStyle/>
            <a:p>
              <a:r>
                <a:rPr lang="en-US" b="1" dirty="0"/>
                <a:t>6</a:t>
              </a:r>
            </a:p>
          </p:txBody>
        </p:sp>
        <p:sp>
          <p:nvSpPr>
            <p:cNvPr id="100" name="TextBox 99"/>
            <p:cNvSpPr txBox="1"/>
            <p:nvPr/>
          </p:nvSpPr>
          <p:spPr>
            <a:xfrm>
              <a:off x="2511405" y="4993261"/>
              <a:ext cx="301686" cy="369332"/>
            </a:xfrm>
            <a:prstGeom prst="rect">
              <a:avLst/>
            </a:prstGeom>
            <a:noFill/>
          </p:spPr>
          <p:txBody>
            <a:bodyPr wrap="none" rtlCol="0">
              <a:spAutoFit/>
            </a:bodyPr>
            <a:lstStyle/>
            <a:p>
              <a:r>
                <a:rPr lang="en-US" b="1" dirty="0"/>
                <a:t>7</a:t>
              </a:r>
            </a:p>
          </p:txBody>
        </p:sp>
        <p:sp>
          <p:nvSpPr>
            <p:cNvPr id="101" name="TextBox 100"/>
            <p:cNvSpPr txBox="1"/>
            <p:nvPr/>
          </p:nvSpPr>
          <p:spPr>
            <a:xfrm>
              <a:off x="1890418" y="5551274"/>
              <a:ext cx="301686" cy="369332"/>
            </a:xfrm>
            <a:prstGeom prst="rect">
              <a:avLst/>
            </a:prstGeom>
            <a:noFill/>
          </p:spPr>
          <p:txBody>
            <a:bodyPr wrap="none" rtlCol="0">
              <a:spAutoFit/>
            </a:bodyPr>
            <a:lstStyle/>
            <a:p>
              <a:r>
                <a:rPr lang="en-US" b="1" dirty="0"/>
                <a:t>5</a:t>
              </a:r>
            </a:p>
          </p:txBody>
        </p:sp>
      </p:grpSp>
      <p:grpSp>
        <p:nvGrpSpPr>
          <p:cNvPr id="233" name="Group 232"/>
          <p:cNvGrpSpPr/>
          <p:nvPr/>
        </p:nvGrpSpPr>
        <p:grpSpPr>
          <a:xfrm>
            <a:off x="1502705" y="1116399"/>
            <a:ext cx="2628907" cy="2306958"/>
            <a:chOff x="807071" y="980609"/>
            <a:chExt cx="2628907" cy="2306958"/>
          </a:xfrm>
        </p:grpSpPr>
        <p:sp>
          <p:nvSpPr>
            <p:cNvPr id="105" name="Oval 104"/>
            <p:cNvSpPr/>
            <p:nvPr/>
          </p:nvSpPr>
          <p:spPr>
            <a:xfrm>
              <a:off x="1844574" y="980609"/>
              <a:ext cx="3810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0</a:t>
              </a:r>
            </a:p>
          </p:txBody>
        </p:sp>
        <p:sp>
          <p:nvSpPr>
            <p:cNvPr id="106" name="Oval 105"/>
            <p:cNvSpPr/>
            <p:nvPr/>
          </p:nvSpPr>
          <p:spPr>
            <a:xfrm>
              <a:off x="814973" y="16396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107" name="Oval 106"/>
            <p:cNvSpPr/>
            <p:nvPr/>
          </p:nvSpPr>
          <p:spPr>
            <a:xfrm>
              <a:off x="1336208" y="271160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108" name="Oval 107"/>
            <p:cNvSpPr/>
            <p:nvPr/>
          </p:nvSpPr>
          <p:spPr>
            <a:xfrm>
              <a:off x="2538118" y="2711604"/>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09" name="Oval 108"/>
            <p:cNvSpPr/>
            <p:nvPr/>
          </p:nvSpPr>
          <p:spPr>
            <a:xfrm>
              <a:off x="2957218" y="16396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cxnSp>
          <p:nvCxnSpPr>
            <p:cNvPr id="110" name="Straight Connector 109"/>
            <p:cNvCxnSpPr>
              <a:stCxn id="106" idx="7"/>
              <a:endCxn id="105" idx="2"/>
            </p:cNvCxnSpPr>
            <p:nvPr/>
          </p:nvCxnSpPr>
          <p:spPr>
            <a:xfrm flipV="1">
              <a:off x="1140177" y="1171109"/>
              <a:ext cx="704397" cy="52429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13" name="Straight Connector 112"/>
            <p:cNvCxnSpPr>
              <a:stCxn id="106" idx="4"/>
              <a:endCxn id="107" idx="1"/>
            </p:cNvCxnSpPr>
            <p:nvPr/>
          </p:nvCxnSpPr>
          <p:spPr>
            <a:xfrm>
              <a:off x="1005473" y="2020603"/>
              <a:ext cx="386531" cy="74679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17" name="Straight Connector 116"/>
            <p:cNvCxnSpPr>
              <a:stCxn id="108" idx="2"/>
              <a:endCxn id="107" idx="6"/>
            </p:cNvCxnSpPr>
            <p:nvPr/>
          </p:nvCxnSpPr>
          <p:spPr>
            <a:xfrm flipH="1">
              <a:off x="1717208" y="2902104"/>
              <a:ext cx="82091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0" name="Straight Connector 119"/>
            <p:cNvCxnSpPr>
              <a:stCxn id="108" idx="7"/>
              <a:endCxn id="109" idx="4"/>
            </p:cNvCxnSpPr>
            <p:nvPr/>
          </p:nvCxnSpPr>
          <p:spPr>
            <a:xfrm flipV="1">
              <a:off x="2863322" y="2020603"/>
              <a:ext cx="284396" cy="74679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3" name="Straight Connector 122"/>
            <p:cNvCxnSpPr>
              <a:stCxn id="105" idx="6"/>
              <a:endCxn id="109" idx="0"/>
            </p:cNvCxnSpPr>
            <p:nvPr/>
          </p:nvCxnSpPr>
          <p:spPr>
            <a:xfrm>
              <a:off x="2225574" y="1171109"/>
              <a:ext cx="922144" cy="46849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6" name="Straight Connector 125"/>
            <p:cNvCxnSpPr>
              <a:stCxn id="105" idx="5"/>
              <a:endCxn id="108" idx="1"/>
            </p:cNvCxnSpPr>
            <p:nvPr/>
          </p:nvCxnSpPr>
          <p:spPr>
            <a:xfrm>
              <a:off x="2169778" y="1305813"/>
              <a:ext cx="424136" cy="146158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9" name="Straight Connector 128"/>
            <p:cNvCxnSpPr>
              <a:stCxn id="107" idx="7"/>
              <a:endCxn id="109" idx="2"/>
            </p:cNvCxnSpPr>
            <p:nvPr/>
          </p:nvCxnSpPr>
          <p:spPr>
            <a:xfrm flipV="1">
              <a:off x="1661412" y="1830103"/>
              <a:ext cx="1295806" cy="93729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132" name="TextBox 131"/>
            <p:cNvSpPr txBox="1"/>
            <p:nvPr/>
          </p:nvSpPr>
          <p:spPr>
            <a:xfrm rot="19306050">
              <a:off x="1185365" y="1139103"/>
              <a:ext cx="418704" cy="369332"/>
            </a:xfrm>
            <a:prstGeom prst="rect">
              <a:avLst/>
            </a:prstGeom>
            <a:noFill/>
          </p:spPr>
          <p:txBody>
            <a:bodyPr wrap="none" rtlCol="0">
              <a:spAutoFit/>
            </a:bodyPr>
            <a:lstStyle/>
            <a:p>
              <a:r>
                <a:rPr lang="en-US" b="1" dirty="0"/>
                <a:t>10</a:t>
              </a:r>
            </a:p>
          </p:txBody>
        </p:sp>
        <p:sp>
          <p:nvSpPr>
            <p:cNvPr id="133" name="TextBox 132"/>
            <p:cNvSpPr txBox="1"/>
            <p:nvPr/>
          </p:nvSpPr>
          <p:spPr>
            <a:xfrm rot="1764531">
              <a:off x="2532292" y="1073879"/>
              <a:ext cx="535724" cy="369332"/>
            </a:xfrm>
            <a:prstGeom prst="rect">
              <a:avLst/>
            </a:prstGeom>
            <a:noFill/>
          </p:spPr>
          <p:txBody>
            <a:bodyPr wrap="none" rtlCol="0">
              <a:spAutoFit/>
            </a:bodyPr>
            <a:lstStyle/>
            <a:p>
              <a:r>
                <a:rPr lang="en-US" b="1" dirty="0"/>
                <a:t>100</a:t>
              </a:r>
            </a:p>
          </p:txBody>
        </p:sp>
        <p:sp>
          <p:nvSpPr>
            <p:cNvPr id="134" name="TextBox 133"/>
            <p:cNvSpPr txBox="1"/>
            <p:nvPr/>
          </p:nvSpPr>
          <p:spPr>
            <a:xfrm>
              <a:off x="807071" y="2318177"/>
              <a:ext cx="418704" cy="369332"/>
            </a:xfrm>
            <a:prstGeom prst="rect">
              <a:avLst/>
            </a:prstGeom>
            <a:noFill/>
          </p:spPr>
          <p:txBody>
            <a:bodyPr wrap="none" rtlCol="0">
              <a:spAutoFit/>
            </a:bodyPr>
            <a:lstStyle/>
            <a:p>
              <a:r>
                <a:rPr lang="en-US" b="1" dirty="0"/>
                <a:t>50</a:t>
              </a:r>
            </a:p>
          </p:txBody>
        </p:sp>
        <p:sp>
          <p:nvSpPr>
            <p:cNvPr id="135" name="TextBox 134"/>
            <p:cNvSpPr txBox="1"/>
            <p:nvPr/>
          </p:nvSpPr>
          <p:spPr>
            <a:xfrm>
              <a:off x="1857269" y="2918235"/>
              <a:ext cx="418704" cy="369332"/>
            </a:xfrm>
            <a:prstGeom prst="rect">
              <a:avLst/>
            </a:prstGeom>
            <a:noFill/>
          </p:spPr>
          <p:txBody>
            <a:bodyPr wrap="none" rtlCol="0">
              <a:spAutoFit/>
            </a:bodyPr>
            <a:lstStyle/>
            <a:p>
              <a:r>
                <a:rPr lang="en-US" b="1" dirty="0"/>
                <a:t>20</a:t>
              </a:r>
            </a:p>
          </p:txBody>
        </p:sp>
        <p:sp>
          <p:nvSpPr>
            <p:cNvPr id="136" name="TextBox 135"/>
            <p:cNvSpPr txBox="1"/>
            <p:nvPr/>
          </p:nvSpPr>
          <p:spPr>
            <a:xfrm>
              <a:off x="3017274" y="2245098"/>
              <a:ext cx="418704" cy="369332"/>
            </a:xfrm>
            <a:prstGeom prst="rect">
              <a:avLst/>
            </a:prstGeom>
            <a:noFill/>
          </p:spPr>
          <p:txBody>
            <a:bodyPr wrap="none" rtlCol="0">
              <a:spAutoFit/>
            </a:bodyPr>
            <a:lstStyle/>
            <a:p>
              <a:r>
                <a:rPr lang="en-US" b="1" dirty="0"/>
                <a:t>60</a:t>
              </a:r>
            </a:p>
          </p:txBody>
        </p:sp>
        <p:sp>
          <p:nvSpPr>
            <p:cNvPr id="137" name="TextBox 136"/>
            <p:cNvSpPr txBox="1"/>
            <p:nvPr/>
          </p:nvSpPr>
          <p:spPr>
            <a:xfrm rot="19430628">
              <a:off x="1691214" y="2218370"/>
              <a:ext cx="418704" cy="369332"/>
            </a:xfrm>
            <a:prstGeom prst="rect">
              <a:avLst/>
            </a:prstGeom>
            <a:noFill/>
          </p:spPr>
          <p:txBody>
            <a:bodyPr wrap="none" rtlCol="0">
              <a:spAutoFit/>
            </a:bodyPr>
            <a:lstStyle/>
            <a:p>
              <a:r>
                <a:rPr lang="en-US" b="1" dirty="0"/>
                <a:t>10</a:t>
              </a:r>
            </a:p>
          </p:txBody>
        </p:sp>
        <p:sp>
          <p:nvSpPr>
            <p:cNvPr id="138" name="TextBox 137"/>
            <p:cNvSpPr txBox="1"/>
            <p:nvPr/>
          </p:nvSpPr>
          <p:spPr>
            <a:xfrm>
              <a:off x="1921935" y="1509069"/>
              <a:ext cx="418704" cy="369332"/>
            </a:xfrm>
            <a:prstGeom prst="rect">
              <a:avLst/>
            </a:prstGeom>
            <a:noFill/>
          </p:spPr>
          <p:txBody>
            <a:bodyPr wrap="none" rtlCol="0">
              <a:spAutoFit/>
            </a:bodyPr>
            <a:lstStyle/>
            <a:p>
              <a:r>
                <a:rPr lang="en-US" b="1" dirty="0"/>
                <a:t>30</a:t>
              </a:r>
            </a:p>
          </p:txBody>
        </p:sp>
      </p:grpSp>
      <p:grpSp>
        <p:nvGrpSpPr>
          <p:cNvPr id="232" name="Group 231"/>
          <p:cNvGrpSpPr/>
          <p:nvPr/>
        </p:nvGrpSpPr>
        <p:grpSpPr>
          <a:xfrm>
            <a:off x="855005" y="4045225"/>
            <a:ext cx="3848100" cy="2121766"/>
            <a:chOff x="5905500" y="724037"/>
            <a:chExt cx="3848100" cy="2121766"/>
          </a:xfrm>
        </p:grpSpPr>
        <p:sp>
          <p:nvSpPr>
            <p:cNvPr id="139" name="Oval 138"/>
            <p:cNvSpPr/>
            <p:nvPr/>
          </p:nvSpPr>
          <p:spPr>
            <a:xfrm>
              <a:off x="5905500" y="1712622"/>
              <a:ext cx="3810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S</a:t>
              </a:r>
            </a:p>
          </p:txBody>
        </p:sp>
        <p:sp>
          <p:nvSpPr>
            <p:cNvPr id="140" name="Oval 139"/>
            <p:cNvSpPr/>
            <p:nvPr/>
          </p:nvSpPr>
          <p:spPr>
            <a:xfrm>
              <a:off x="7061200" y="171262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41" name="Oval 140"/>
            <p:cNvSpPr/>
            <p:nvPr/>
          </p:nvSpPr>
          <p:spPr>
            <a:xfrm>
              <a:off x="8216900" y="171262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142" name="Oval 141"/>
            <p:cNvSpPr/>
            <p:nvPr/>
          </p:nvSpPr>
          <p:spPr>
            <a:xfrm>
              <a:off x="9372600" y="1712622"/>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143" name="Oval 142"/>
            <p:cNvSpPr/>
            <p:nvPr/>
          </p:nvSpPr>
          <p:spPr>
            <a:xfrm>
              <a:off x="7061200" y="85632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44" name="Oval 143"/>
            <p:cNvSpPr/>
            <p:nvPr/>
          </p:nvSpPr>
          <p:spPr>
            <a:xfrm>
              <a:off x="8839200" y="85632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45" name="Oval 144"/>
            <p:cNvSpPr/>
            <p:nvPr/>
          </p:nvSpPr>
          <p:spPr>
            <a:xfrm>
              <a:off x="7747441" y="2464803"/>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cxnSp>
          <p:nvCxnSpPr>
            <p:cNvPr id="147" name="Straight Arrow Connector 146"/>
            <p:cNvCxnSpPr>
              <a:stCxn id="139" idx="6"/>
              <a:endCxn id="140" idx="2"/>
            </p:cNvCxnSpPr>
            <p:nvPr/>
          </p:nvCxnSpPr>
          <p:spPr>
            <a:xfrm>
              <a:off x="6286500" y="1903122"/>
              <a:ext cx="7747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9" name="Straight Arrow Connector 148"/>
            <p:cNvCxnSpPr>
              <a:stCxn id="140" idx="6"/>
              <a:endCxn id="141" idx="2"/>
            </p:cNvCxnSpPr>
            <p:nvPr/>
          </p:nvCxnSpPr>
          <p:spPr>
            <a:xfrm>
              <a:off x="7442200" y="1903122"/>
              <a:ext cx="7747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1" name="Straight Arrow Connector 150"/>
            <p:cNvCxnSpPr>
              <a:stCxn id="141" idx="6"/>
              <a:endCxn id="142" idx="2"/>
            </p:cNvCxnSpPr>
            <p:nvPr/>
          </p:nvCxnSpPr>
          <p:spPr>
            <a:xfrm>
              <a:off x="8597900" y="1903122"/>
              <a:ext cx="7747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3" name="Straight Arrow Connector 152"/>
            <p:cNvCxnSpPr>
              <a:stCxn id="140" idx="0"/>
              <a:endCxn id="143" idx="4"/>
            </p:cNvCxnSpPr>
            <p:nvPr/>
          </p:nvCxnSpPr>
          <p:spPr>
            <a:xfrm flipV="1">
              <a:off x="7251700" y="1237323"/>
              <a:ext cx="0" cy="47529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5" name="Straight Arrow Connector 154"/>
            <p:cNvCxnSpPr>
              <a:stCxn id="139" idx="0"/>
              <a:endCxn id="143" idx="2"/>
            </p:cNvCxnSpPr>
            <p:nvPr/>
          </p:nvCxnSpPr>
          <p:spPr>
            <a:xfrm flipV="1">
              <a:off x="6096000" y="1046823"/>
              <a:ext cx="965200" cy="66579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7" name="Straight Arrow Connector 156"/>
            <p:cNvCxnSpPr>
              <a:stCxn id="143" idx="5"/>
              <a:endCxn id="141" idx="1"/>
            </p:cNvCxnSpPr>
            <p:nvPr/>
          </p:nvCxnSpPr>
          <p:spPr>
            <a:xfrm>
              <a:off x="7386404" y="1181527"/>
              <a:ext cx="886292" cy="5868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9" name="Straight Arrow Connector 158"/>
            <p:cNvCxnSpPr>
              <a:stCxn id="143" idx="6"/>
              <a:endCxn id="144" idx="2"/>
            </p:cNvCxnSpPr>
            <p:nvPr/>
          </p:nvCxnSpPr>
          <p:spPr>
            <a:xfrm>
              <a:off x="7442200" y="1046823"/>
              <a:ext cx="139700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3" name="Straight Arrow Connector 162"/>
            <p:cNvCxnSpPr>
              <a:stCxn id="144" idx="5"/>
              <a:endCxn id="142" idx="0"/>
            </p:cNvCxnSpPr>
            <p:nvPr/>
          </p:nvCxnSpPr>
          <p:spPr>
            <a:xfrm>
              <a:off x="9164404" y="1181527"/>
              <a:ext cx="398696" cy="5310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6" name="Straight Arrow Connector 165"/>
            <p:cNvCxnSpPr>
              <a:stCxn id="142" idx="3"/>
              <a:endCxn id="145" idx="7"/>
            </p:cNvCxnSpPr>
            <p:nvPr/>
          </p:nvCxnSpPr>
          <p:spPr>
            <a:xfrm flipH="1">
              <a:off x="8072645" y="2037826"/>
              <a:ext cx="1355751" cy="4827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71" name="TextBox 170"/>
            <p:cNvSpPr txBox="1"/>
            <p:nvPr/>
          </p:nvSpPr>
          <p:spPr>
            <a:xfrm>
              <a:off x="6251514" y="1073879"/>
              <a:ext cx="301686" cy="369332"/>
            </a:xfrm>
            <a:prstGeom prst="rect">
              <a:avLst/>
            </a:prstGeom>
            <a:noFill/>
          </p:spPr>
          <p:txBody>
            <a:bodyPr wrap="none" rtlCol="0">
              <a:spAutoFit/>
            </a:bodyPr>
            <a:lstStyle/>
            <a:p>
              <a:r>
                <a:rPr lang="en-US" b="1" dirty="0"/>
                <a:t>3</a:t>
              </a:r>
            </a:p>
          </p:txBody>
        </p:sp>
        <p:sp>
          <p:nvSpPr>
            <p:cNvPr id="173" name="TextBox 172"/>
            <p:cNvSpPr txBox="1"/>
            <p:nvPr/>
          </p:nvSpPr>
          <p:spPr>
            <a:xfrm>
              <a:off x="6536544" y="1899437"/>
              <a:ext cx="301686" cy="369332"/>
            </a:xfrm>
            <a:prstGeom prst="rect">
              <a:avLst/>
            </a:prstGeom>
            <a:noFill/>
          </p:spPr>
          <p:txBody>
            <a:bodyPr wrap="none" rtlCol="0">
              <a:spAutoFit/>
            </a:bodyPr>
            <a:lstStyle/>
            <a:p>
              <a:r>
                <a:rPr lang="en-US" b="1" dirty="0"/>
                <a:t>2</a:t>
              </a:r>
            </a:p>
          </p:txBody>
        </p:sp>
        <p:sp>
          <p:nvSpPr>
            <p:cNvPr id="174" name="TextBox 173"/>
            <p:cNvSpPr txBox="1"/>
            <p:nvPr/>
          </p:nvSpPr>
          <p:spPr>
            <a:xfrm>
              <a:off x="7004666" y="1305813"/>
              <a:ext cx="301686" cy="369332"/>
            </a:xfrm>
            <a:prstGeom prst="rect">
              <a:avLst/>
            </a:prstGeom>
            <a:noFill/>
          </p:spPr>
          <p:txBody>
            <a:bodyPr wrap="none" rtlCol="0">
              <a:spAutoFit/>
            </a:bodyPr>
            <a:lstStyle/>
            <a:p>
              <a:r>
                <a:rPr lang="en-US" b="1" dirty="0"/>
                <a:t>2</a:t>
              </a:r>
            </a:p>
          </p:txBody>
        </p:sp>
        <p:sp>
          <p:nvSpPr>
            <p:cNvPr id="175" name="TextBox 174"/>
            <p:cNvSpPr txBox="1"/>
            <p:nvPr/>
          </p:nvSpPr>
          <p:spPr>
            <a:xfrm>
              <a:off x="7915214" y="724037"/>
              <a:ext cx="301686" cy="369332"/>
            </a:xfrm>
            <a:prstGeom prst="rect">
              <a:avLst/>
            </a:prstGeom>
            <a:noFill/>
          </p:spPr>
          <p:txBody>
            <a:bodyPr wrap="none" rtlCol="0">
              <a:spAutoFit/>
            </a:bodyPr>
            <a:lstStyle/>
            <a:p>
              <a:r>
                <a:rPr lang="en-US" b="1" dirty="0"/>
                <a:t>6</a:t>
              </a:r>
            </a:p>
          </p:txBody>
        </p:sp>
        <p:sp>
          <p:nvSpPr>
            <p:cNvPr id="176" name="TextBox 175"/>
            <p:cNvSpPr txBox="1"/>
            <p:nvPr/>
          </p:nvSpPr>
          <p:spPr>
            <a:xfrm>
              <a:off x="7774096" y="1151014"/>
              <a:ext cx="301686" cy="369332"/>
            </a:xfrm>
            <a:prstGeom prst="rect">
              <a:avLst/>
            </a:prstGeom>
            <a:noFill/>
          </p:spPr>
          <p:txBody>
            <a:bodyPr wrap="none" rtlCol="0">
              <a:spAutoFit/>
            </a:bodyPr>
            <a:lstStyle/>
            <a:p>
              <a:r>
                <a:rPr lang="en-US" b="1" dirty="0"/>
                <a:t>1</a:t>
              </a:r>
            </a:p>
          </p:txBody>
        </p:sp>
        <p:sp>
          <p:nvSpPr>
            <p:cNvPr id="177" name="TextBox 176"/>
            <p:cNvSpPr txBox="1"/>
            <p:nvPr/>
          </p:nvSpPr>
          <p:spPr>
            <a:xfrm>
              <a:off x="7633542" y="1858348"/>
              <a:ext cx="301686" cy="369332"/>
            </a:xfrm>
            <a:prstGeom prst="rect">
              <a:avLst/>
            </a:prstGeom>
            <a:noFill/>
          </p:spPr>
          <p:txBody>
            <a:bodyPr wrap="none" rtlCol="0">
              <a:spAutoFit/>
            </a:bodyPr>
            <a:lstStyle/>
            <a:p>
              <a:r>
                <a:rPr lang="en-US" b="1" dirty="0"/>
                <a:t>3</a:t>
              </a:r>
            </a:p>
          </p:txBody>
        </p:sp>
        <p:sp>
          <p:nvSpPr>
            <p:cNvPr id="178" name="TextBox 177"/>
            <p:cNvSpPr txBox="1"/>
            <p:nvPr/>
          </p:nvSpPr>
          <p:spPr>
            <a:xfrm>
              <a:off x="9277553" y="1109993"/>
              <a:ext cx="301686" cy="369332"/>
            </a:xfrm>
            <a:prstGeom prst="rect">
              <a:avLst/>
            </a:prstGeom>
            <a:noFill/>
          </p:spPr>
          <p:txBody>
            <a:bodyPr wrap="none" rtlCol="0">
              <a:spAutoFit/>
            </a:bodyPr>
            <a:lstStyle/>
            <a:p>
              <a:r>
                <a:rPr lang="en-US" b="1" dirty="0"/>
                <a:t>1</a:t>
              </a:r>
            </a:p>
          </p:txBody>
        </p:sp>
        <p:sp>
          <p:nvSpPr>
            <p:cNvPr id="179" name="TextBox 178"/>
            <p:cNvSpPr txBox="1"/>
            <p:nvPr/>
          </p:nvSpPr>
          <p:spPr>
            <a:xfrm>
              <a:off x="8840757" y="1570993"/>
              <a:ext cx="301686" cy="369332"/>
            </a:xfrm>
            <a:prstGeom prst="rect">
              <a:avLst/>
            </a:prstGeom>
            <a:noFill/>
          </p:spPr>
          <p:txBody>
            <a:bodyPr wrap="none" rtlCol="0">
              <a:spAutoFit/>
            </a:bodyPr>
            <a:lstStyle/>
            <a:p>
              <a:r>
                <a:rPr lang="en-US" b="1" dirty="0"/>
                <a:t>4</a:t>
              </a:r>
            </a:p>
          </p:txBody>
        </p:sp>
        <p:sp>
          <p:nvSpPr>
            <p:cNvPr id="180" name="TextBox 179"/>
            <p:cNvSpPr txBox="1"/>
            <p:nvPr/>
          </p:nvSpPr>
          <p:spPr>
            <a:xfrm>
              <a:off x="8728014" y="2195783"/>
              <a:ext cx="301686" cy="369332"/>
            </a:xfrm>
            <a:prstGeom prst="rect">
              <a:avLst/>
            </a:prstGeom>
            <a:noFill/>
          </p:spPr>
          <p:txBody>
            <a:bodyPr wrap="none" rtlCol="0">
              <a:spAutoFit/>
            </a:bodyPr>
            <a:lstStyle/>
            <a:p>
              <a:r>
                <a:rPr lang="en-US" b="1" dirty="0"/>
                <a:t>2</a:t>
              </a:r>
            </a:p>
          </p:txBody>
        </p:sp>
      </p:grpSp>
      <p:grpSp>
        <p:nvGrpSpPr>
          <p:cNvPr id="231" name="Group 230"/>
          <p:cNvGrpSpPr/>
          <p:nvPr/>
        </p:nvGrpSpPr>
        <p:grpSpPr>
          <a:xfrm>
            <a:off x="6054000" y="4006825"/>
            <a:ext cx="3615587" cy="1960524"/>
            <a:chOff x="5386357" y="3526913"/>
            <a:chExt cx="3615587" cy="1960524"/>
          </a:xfrm>
        </p:grpSpPr>
        <p:sp>
          <p:nvSpPr>
            <p:cNvPr id="181" name="Oval 180"/>
            <p:cNvSpPr/>
            <p:nvPr/>
          </p:nvSpPr>
          <p:spPr>
            <a:xfrm>
              <a:off x="5524500" y="3727808"/>
              <a:ext cx="3810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A</a:t>
              </a:r>
            </a:p>
          </p:txBody>
        </p:sp>
        <p:sp>
          <p:nvSpPr>
            <p:cNvPr id="182" name="Oval 181"/>
            <p:cNvSpPr/>
            <p:nvPr/>
          </p:nvSpPr>
          <p:spPr>
            <a:xfrm>
              <a:off x="6531822" y="372780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83" name="Oval 182"/>
            <p:cNvSpPr/>
            <p:nvPr/>
          </p:nvSpPr>
          <p:spPr>
            <a:xfrm>
              <a:off x="7539144" y="372780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84" name="Oval 183"/>
            <p:cNvSpPr/>
            <p:nvPr/>
          </p:nvSpPr>
          <p:spPr>
            <a:xfrm>
              <a:off x="8546466" y="372780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185" name="Oval 184"/>
            <p:cNvSpPr/>
            <p:nvPr/>
          </p:nvSpPr>
          <p:spPr>
            <a:xfrm>
              <a:off x="5524500" y="491973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sp>
          <p:nvSpPr>
            <p:cNvPr id="186" name="Oval 185"/>
            <p:cNvSpPr/>
            <p:nvPr/>
          </p:nvSpPr>
          <p:spPr>
            <a:xfrm>
              <a:off x="6531822" y="491973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a:t>
              </a:r>
            </a:p>
          </p:txBody>
        </p:sp>
        <p:sp>
          <p:nvSpPr>
            <p:cNvPr id="187" name="Oval 186"/>
            <p:cNvSpPr/>
            <p:nvPr/>
          </p:nvSpPr>
          <p:spPr>
            <a:xfrm>
              <a:off x="7539144" y="491973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a:t>
              </a:r>
            </a:p>
          </p:txBody>
        </p:sp>
        <p:sp>
          <p:nvSpPr>
            <p:cNvPr id="188" name="Oval 187"/>
            <p:cNvSpPr/>
            <p:nvPr/>
          </p:nvSpPr>
          <p:spPr>
            <a:xfrm>
              <a:off x="8546466" y="491973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a:t>
              </a:r>
            </a:p>
          </p:txBody>
        </p:sp>
        <p:cxnSp>
          <p:nvCxnSpPr>
            <p:cNvPr id="190" name="Straight Arrow Connector 189"/>
            <p:cNvCxnSpPr>
              <a:stCxn id="181" idx="6"/>
              <a:endCxn id="182" idx="2"/>
            </p:cNvCxnSpPr>
            <p:nvPr/>
          </p:nvCxnSpPr>
          <p:spPr>
            <a:xfrm>
              <a:off x="5905500" y="3918308"/>
              <a:ext cx="62632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2" name="Straight Arrow Connector 191"/>
            <p:cNvCxnSpPr>
              <a:stCxn id="182" idx="6"/>
              <a:endCxn id="183" idx="2"/>
            </p:cNvCxnSpPr>
            <p:nvPr/>
          </p:nvCxnSpPr>
          <p:spPr>
            <a:xfrm>
              <a:off x="6912822" y="3918308"/>
              <a:ext cx="62632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4" name="Straight Arrow Connector 193"/>
            <p:cNvCxnSpPr>
              <a:stCxn id="183" idx="6"/>
              <a:endCxn id="184" idx="2"/>
            </p:cNvCxnSpPr>
            <p:nvPr/>
          </p:nvCxnSpPr>
          <p:spPr>
            <a:xfrm>
              <a:off x="7920144" y="3918308"/>
              <a:ext cx="62632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6" name="Straight Arrow Connector 195"/>
            <p:cNvCxnSpPr>
              <a:stCxn id="184" idx="4"/>
              <a:endCxn id="188" idx="0"/>
            </p:cNvCxnSpPr>
            <p:nvPr/>
          </p:nvCxnSpPr>
          <p:spPr>
            <a:xfrm>
              <a:off x="8736966" y="4108808"/>
              <a:ext cx="0" cy="81092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98" name="Straight Arrow Connector 197"/>
            <p:cNvCxnSpPr>
              <a:stCxn id="185" idx="6"/>
              <a:endCxn id="186" idx="2"/>
            </p:cNvCxnSpPr>
            <p:nvPr/>
          </p:nvCxnSpPr>
          <p:spPr>
            <a:xfrm>
              <a:off x="5905500" y="5110230"/>
              <a:ext cx="62632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0" name="Straight Arrow Connector 199"/>
            <p:cNvCxnSpPr>
              <a:stCxn id="187" idx="6"/>
              <a:endCxn id="188" idx="2"/>
            </p:cNvCxnSpPr>
            <p:nvPr/>
          </p:nvCxnSpPr>
          <p:spPr>
            <a:xfrm>
              <a:off x="7920144" y="5110230"/>
              <a:ext cx="62632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3" name="Straight Arrow Connector 202"/>
            <p:cNvCxnSpPr>
              <a:stCxn id="187" idx="2"/>
              <a:endCxn id="186" idx="6"/>
            </p:cNvCxnSpPr>
            <p:nvPr/>
          </p:nvCxnSpPr>
          <p:spPr>
            <a:xfrm flipH="1">
              <a:off x="6912822" y="5110230"/>
              <a:ext cx="62632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5" name="Straight Arrow Connector 204"/>
            <p:cNvCxnSpPr>
              <a:stCxn id="181" idx="4"/>
              <a:endCxn id="185" idx="0"/>
            </p:cNvCxnSpPr>
            <p:nvPr/>
          </p:nvCxnSpPr>
          <p:spPr>
            <a:xfrm>
              <a:off x="5715000" y="4108808"/>
              <a:ext cx="0" cy="81092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7" name="Straight Arrow Connector 206"/>
            <p:cNvCxnSpPr>
              <a:stCxn id="181" idx="5"/>
              <a:endCxn id="186" idx="1"/>
            </p:cNvCxnSpPr>
            <p:nvPr/>
          </p:nvCxnSpPr>
          <p:spPr>
            <a:xfrm>
              <a:off x="5849704" y="4053012"/>
              <a:ext cx="737914" cy="9225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9" name="Straight Arrow Connector 208"/>
            <p:cNvCxnSpPr>
              <a:stCxn id="182" idx="5"/>
              <a:endCxn id="187" idx="1"/>
            </p:cNvCxnSpPr>
            <p:nvPr/>
          </p:nvCxnSpPr>
          <p:spPr>
            <a:xfrm>
              <a:off x="6857026" y="4053012"/>
              <a:ext cx="737914" cy="9225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1" name="Straight Arrow Connector 210"/>
            <p:cNvCxnSpPr>
              <a:stCxn id="187" idx="7"/>
              <a:endCxn id="184" idx="3"/>
            </p:cNvCxnSpPr>
            <p:nvPr/>
          </p:nvCxnSpPr>
          <p:spPr>
            <a:xfrm flipV="1">
              <a:off x="7864348" y="4053012"/>
              <a:ext cx="737914" cy="9225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5" name="Straight Arrow Connector 214"/>
            <p:cNvCxnSpPr>
              <a:stCxn id="183" idx="4"/>
              <a:endCxn id="187" idx="0"/>
            </p:cNvCxnSpPr>
            <p:nvPr/>
          </p:nvCxnSpPr>
          <p:spPr>
            <a:xfrm>
              <a:off x="7729644" y="4108808"/>
              <a:ext cx="0" cy="81092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7" name="Straight Arrow Connector 216"/>
            <p:cNvCxnSpPr>
              <a:stCxn id="182" idx="4"/>
              <a:endCxn id="186" idx="0"/>
            </p:cNvCxnSpPr>
            <p:nvPr/>
          </p:nvCxnSpPr>
          <p:spPr>
            <a:xfrm>
              <a:off x="6722322" y="4108808"/>
              <a:ext cx="0" cy="81092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18" name="TextBox 217"/>
            <p:cNvSpPr txBox="1"/>
            <p:nvPr/>
          </p:nvSpPr>
          <p:spPr>
            <a:xfrm>
              <a:off x="6030984" y="3552662"/>
              <a:ext cx="301686" cy="369332"/>
            </a:xfrm>
            <a:prstGeom prst="rect">
              <a:avLst/>
            </a:prstGeom>
            <a:noFill/>
          </p:spPr>
          <p:txBody>
            <a:bodyPr wrap="none" rtlCol="0">
              <a:spAutoFit/>
            </a:bodyPr>
            <a:lstStyle/>
            <a:p>
              <a:r>
                <a:rPr lang="en-US" b="1" dirty="0"/>
                <a:t>1</a:t>
              </a:r>
            </a:p>
          </p:txBody>
        </p:sp>
        <p:sp>
          <p:nvSpPr>
            <p:cNvPr id="219" name="TextBox 218"/>
            <p:cNvSpPr txBox="1"/>
            <p:nvPr/>
          </p:nvSpPr>
          <p:spPr>
            <a:xfrm>
              <a:off x="8066057" y="3526913"/>
              <a:ext cx="301686" cy="369332"/>
            </a:xfrm>
            <a:prstGeom prst="rect">
              <a:avLst/>
            </a:prstGeom>
            <a:noFill/>
          </p:spPr>
          <p:txBody>
            <a:bodyPr wrap="none" rtlCol="0">
              <a:spAutoFit/>
            </a:bodyPr>
            <a:lstStyle/>
            <a:p>
              <a:r>
                <a:rPr lang="en-US" b="1" dirty="0"/>
                <a:t>1</a:t>
              </a:r>
            </a:p>
          </p:txBody>
        </p:sp>
        <p:sp>
          <p:nvSpPr>
            <p:cNvPr id="220" name="TextBox 219"/>
            <p:cNvSpPr txBox="1"/>
            <p:nvPr/>
          </p:nvSpPr>
          <p:spPr>
            <a:xfrm>
              <a:off x="7072384" y="3539962"/>
              <a:ext cx="301686" cy="369332"/>
            </a:xfrm>
            <a:prstGeom prst="rect">
              <a:avLst/>
            </a:prstGeom>
            <a:noFill/>
          </p:spPr>
          <p:txBody>
            <a:bodyPr wrap="none" rtlCol="0">
              <a:spAutoFit/>
            </a:bodyPr>
            <a:lstStyle/>
            <a:p>
              <a:r>
                <a:rPr lang="en-US" b="1" dirty="0"/>
                <a:t>2</a:t>
              </a:r>
            </a:p>
          </p:txBody>
        </p:sp>
        <p:sp>
          <p:nvSpPr>
            <p:cNvPr id="221" name="TextBox 220"/>
            <p:cNvSpPr txBox="1"/>
            <p:nvPr/>
          </p:nvSpPr>
          <p:spPr>
            <a:xfrm>
              <a:off x="6030984" y="5118105"/>
              <a:ext cx="301686" cy="369332"/>
            </a:xfrm>
            <a:prstGeom prst="rect">
              <a:avLst/>
            </a:prstGeom>
            <a:noFill/>
          </p:spPr>
          <p:txBody>
            <a:bodyPr wrap="none" rtlCol="0">
              <a:spAutoFit/>
            </a:bodyPr>
            <a:lstStyle/>
            <a:p>
              <a:r>
                <a:rPr lang="en-US" b="1" dirty="0"/>
                <a:t>5</a:t>
              </a:r>
            </a:p>
          </p:txBody>
        </p:sp>
        <p:sp>
          <p:nvSpPr>
            <p:cNvPr id="222" name="TextBox 221"/>
            <p:cNvSpPr txBox="1"/>
            <p:nvPr/>
          </p:nvSpPr>
          <p:spPr>
            <a:xfrm>
              <a:off x="7119988" y="5110229"/>
              <a:ext cx="301686" cy="369332"/>
            </a:xfrm>
            <a:prstGeom prst="rect">
              <a:avLst/>
            </a:prstGeom>
            <a:noFill/>
          </p:spPr>
          <p:txBody>
            <a:bodyPr wrap="none" rtlCol="0">
              <a:spAutoFit/>
            </a:bodyPr>
            <a:lstStyle/>
            <a:p>
              <a:r>
                <a:rPr lang="en-US" b="1" dirty="0"/>
                <a:t>1</a:t>
              </a:r>
            </a:p>
          </p:txBody>
        </p:sp>
        <p:sp>
          <p:nvSpPr>
            <p:cNvPr id="223" name="TextBox 222"/>
            <p:cNvSpPr txBox="1"/>
            <p:nvPr/>
          </p:nvSpPr>
          <p:spPr>
            <a:xfrm>
              <a:off x="8082462" y="5101768"/>
              <a:ext cx="301686" cy="369332"/>
            </a:xfrm>
            <a:prstGeom prst="rect">
              <a:avLst/>
            </a:prstGeom>
            <a:noFill/>
          </p:spPr>
          <p:txBody>
            <a:bodyPr wrap="none" rtlCol="0">
              <a:spAutoFit/>
            </a:bodyPr>
            <a:lstStyle/>
            <a:p>
              <a:r>
                <a:rPr lang="en-US" b="1" dirty="0"/>
                <a:t>1</a:t>
              </a:r>
            </a:p>
          </p:txBody>
        </p:sp>
        <p:sp>
          <p:nvSpPr>
            <p:cNvPr id="224" name="TextBox 223"/>
            <p:cNvSpPr txBox="1"/>
            <p:nvPr/>
          </p:nvSpPr>
          <p:spPr>
            <a:xfrm>
              <a:off x="5386357" y="4280740"/>
              <a:ext cx="301686" cy="369332"/>
            </a:xfrm>
            <a:prstGeom prst="rect">
              <a:avLst/>
            </a:prstGeom>
            <a:noFill/>
          </p:spPr>
          <p:txBody>
            <a:bodyPr wrap="none" rtlCol="0">
              <a:spAutoFit/>
            </a:bodyPr>
            <a:lstStyle/>
            <a:p>
              <a:r>
                <a:rPr lang="en-US" b="1" dirty="0"/>
                <a:t>4</a:t>
              </a:r>
            </a:p>
          </p:txBody>
        </p:sp>
        <p:sp>
          <p:nvSpPr>
            <p:cNvPr id="225" name="TextBox 224"/>
            <p:cNvSpPr txBox="1"/>
            <p:nvPr/>
          </p:nvSpPr>
          <p:spPr>
            <a:xfrm>
              <a:off x="5894357" y="4280740"/>
              <a:ext cx="301686" cy="369332"/>
            </a:xfrm>
            <a:prstGeom prst="rect">
              <a:avLst/>
            </a:prstGeom>
            <a:noFill/>
          </p:spPr>
          <p:txBody>
            <a:bodyPr wrap="none" rtlCol="0">
              <a:spAutoFit/>
            </a:bodyPr>
            <a:lstStyle/>
            <a:p>
              <a:r>
                <a:rPr lang="en-US" b="1" dirty="0"/>
                <a:t>8</a:t>
              </a:r>
            </a:p>
          </p:txBody>
        </p:sp>
        <p:sp>
          <p:nvSpPr>
            <p:cNvPr id="226" name="TextBox 225"/>
            <p:cNvSpPr txBox="1"/>
            <p:nvPr/>
          </p:nvSpPr>
          <p:spPr>
            <a:xfrm>
              <a:off x="6462588" y="4280740"/>
              <a:ext cx="301686" cy="369332"/>
            </a:xfrm>
            <a:prstGeom prst="rect">
              <a:avLst/>
            </a:prstGeom>
            <a:noFill/>
          </p:spPr>
          <p:txBody>
            <a:bodyPr wrap="none" rtlCol="0">
              <a:spAutoFit/>
            </a:bodyPr>
            <a:lstStyle/>
            <a:p>
              <a:r>
                <a:rPr lang="en-US" b="1" dirty="0"/>
                <a:t>6</a:t>
              </a:r>
            </a:p>
          </p:txBody>
        </p:sp>
        <p:sp>
          <p:nvSpPr>
            <p:cNvPr id="227" name="TextBox 226"/>
            <p:cNvSpPr txBox="1"/>
            <p:nvPr/>
          </p:nvSpPr>
          <p:spPr>
            <a:xfrm>
              <a:off x="6893565" y="4280740"/>
              <a:ext cx="301686" cy="369332"/>
            </a:xfrm>
            <a:prstGeom prst="rect">
              <a:avLst/>
            </a:prstGeom>
            <a:noFill/>
          </p:spPr>
          <p:txBody>
            <a:bodyPr wrap="none" rtlCol="0">
              <a:spAutoFit/>
            </a:bodyPr>
            <a:lstStyle/>
            <a:p>
              <a:r>
                <a:rPr lang="en-US" b="1" dirty="0"/>
                <a:t>6</a:t>
              </a:r>
            </a:p>
          </p:txBody>
        </p:sp>
        <p:sp>
          <p:nvSpPr>
            <p:cNvPr id="228" name="TextBox 227"/>
            <p:cNvSpPr txBox="1"/>
            <p:nvPr/>
          </p:nvSpPr>
          <p:spPr>
            <a:xfrm>
              <a:off x="7485064" y="4280740"/>
              <a:ext cx="301686" cy="369332"/>
            </a:xfrm>
            <a:prstGeom prst="rect">
              <a:avLst/>
            </a:prstGeom>
            <a:noFill/>
          </p:spPr>
          <p:txBody>
            <a:bodyPr wrap="none" rtlCol="0">
              <a:spAutoFit/>
            </a:bodyPr>
            <a:lstStyle/>
            <a:p>
              <a:r>
                <a:rPr lang="en-US" b="1" dirty="0"/>
                <a:t>2</a:t>
              </a:r>
            </a:p>
          </p:txBody>
        </p:sp>
        <p:sp>
          <p:nvSpPr>
            <p:cNvPr id="229" name="TextBox 228"/>
            <p:cNvSpPr txBox="1"/>
            <p:nvPr/>
          </p:nvSpPr>
          <p:spPr>
            <a:xfrm>
              <a:off x="7949563" y="4280740"/>
              <a:ext cx="301686" cy="369332"/>
            </a:xfrm>
            <a:prstGeom prst="rect">
              <a:avLst/>
            </a:prstGeom>
            <a:noFill/>
          </p:spPr>
          <p:txBody>
            <a:bodyPr wrap="none" rtlCol="0">
              <a:spAutoFit/>
            </a:bodyPr>
            <a:lstStyle/>
            <a:p>
              <a:r>
                <a:rPr lang="en-US" b="1" dirty="0"/>
                <a:t>1</a:t>
              </a:r>
            </a:p>
          </p:txBody>
        </p:sp>
        <p:sp>
          <p:nvSpPr>
            <p:cNvPr id="230" name="TextBox 229"/>
            <p:cNvSpPr txBox="1"/>
            <p:nvPr/>
          </p:nvSpPr>
          <p:spPr>
            <a:xfrm>
              <a:off x="8700258" y="4280740"/>
              <a:ext cx="301686" cy="369332"/>
            </a:xfrm>
            <a:prstGeom prst="rect">
              <a:avLst/>
            </a:prstGeom>
            <a:noFill/>
          </p:spPr>
          <p:txBody>
            <a:bodyPr wrap="none" rtlCol="0">
              <a:spAutoFit/>
            </a:bodyPr>
            <a:lstStyle/>
            <a:p>
              <a:r>
                <a:rPr lang="en-US" b="1" dirty="0"/>
                <a:t>4</a:t>
              </a:r>
            </a:p>
          </p:txBody>
        </p:sp>
      </p:grpSp>
    </p:spTree>
    <p:extLst>
      <p:ext uri="{BB962C8B-B14F-4D97-AF65-F5344CB8AC3E}">
        <p14:creationId xmlns:p14="http://schemas.microsoft.com/office/powerpoint/2010/main" val="115528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calculation of 2-D Array</a:t>
            </a:r>
          </a:p>
        </p:txBody>
      </p:sp>
      <p:sp>
        <p:nvSpPr>
          <p:cNvPr id="3" name="Content Placeholder 2"/>
          <p:cNvSpPr>
            <a:spLocks noGrp="1"/>
          </p:cNvSpPr>
          <p:nvPr>
            <p:ph idx="1"/>
          </p:nvPr>
        </p:nvSpPr>
        <p:spPr/>
        <p:txBody>
          <a:bodyPr/>
          <a:lstStyle/>
          <a:p>
            <a:r>
              <a:rPr lang="en-US" dirty="0"/>
              <a:t>Consider 20 x 10 two dimensional array A which has its base address = 4500 and the size of an element is 2 bytes. Now compute the address of the element A[15][8], assuming that the elements are stored in row major order and column major order. (Assume </a:t>
            </a:r>
            <a:r>
              <a:rPr lang="en-US" b="1" dirty="0" err="1"/>
              <a:t>LB</a:t>
            </a:r>
            <a:r>
              <a:rPr lang="en-US" b="1" baseline="-25000" dirty="0" err="1"/>
              <a:t>r</a:t>
            </a:r>
            <a:r>
              <a:rPr lang="en-US" b="1" dirty="0"/>
              <a:t>=</a:t>
            </a:r>
            <a:r>
              <a:rPr lang="en-US" b="1" dirty="0" err="1"/>
              <a:t>LB</a:t>
            </a:r>
            <a:r>
              <a:rPr lang="en-US" b="1" baseline="-25000" dirty="0" err="1"/>
              <a:t>c</a:t>
            </a:r>
            <a:r>
              <a:rPr lang="en-US" b="1" baseline="-25000" dirty="0"/>
              <a:t> </a:t>
            </a:r>
            <a:r>
              <a:rPr lang="en-US" b="1" dirty="0"/>
              <a:t>=1)</a:t>
            </a:r>
          </a:p>
          <a:p>
            <a:endParaRPr lang="en-US" b="1" dirty="0"/>
          </a:p>
          <a:p>
            <a:r>
              <a:rPr lang="en-US" dirty="0"/>
              <a:t>Consider 15 x 25 two dimensional array A which has its base address = 1000 and the size of an element is 8 bytes. Now compute the address of the element A[12][23], assuming that the elements are stored in row major order and column major order. (Assume </a:t>
            </a:r>
            <a:r>
              <a:rPr lang="en-US" b="1" dirty="0" err="1"/>
              <a:t>LB</a:t>
            </a:r>
            <a:r>
              <a:rPr lang="en-US" b="1" baseline="-25000" dirty="0" err="1"/>
              <a:t>r</a:t>
            </a:r>
            <a:r>
              <a:rPr lang="en-US" b="1" dirty="0"/>
              <a:t>=</a:t>
            </a:r>
            <a:r>
              <a:rPr lang="en-US" b="1" dirty="0" err="1"/>
              <a:t>LB</a:t>
            </a:r>
            <a:r>
              <a:rPr lang="en-US" b="1" baseline="-25000" dirty="0" err="1"/>
              <a:t>c</a:t>
            </a:r>
            <a:r>
              <a:rPr lang="en-US" b="1" baseline="-25000" dirty="0"/>
              <a:t> </a:t>
            </a:r>
            <a:r>
              <a:rPr lang="en-US" b="1" dirty="0"/>
              <a:t>=1)</a:t>
            </a:r>
          </a:p>
          <a:p>
            <a:endParaRPr lang="en-US" dirty="0"/>
          </a:p>
          <a:p>
            <a:pPr marL="0" indent="0" algn="ctr">
              <a:buNone/>
            </a:pPr>
            <a:endParaRPr lang="en-US" b="1" dirty="0"/>
          </a:p>
          <a:p>
            <a:pPr marL="0" indent="0" algn="ctr">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83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Convert the following Infix expression to Postfix &amp; Prefix</a:t>
            </a:r>
          </a:p>
        </p:txBody>
      </p:sp>
      <p:graphicFrame>
        <p:nvGraphicFramePr>
          <p:cNvPr id="8" name="Content Placeholder 7">
            <a:extLst>
              <a:ext uri="{FF2B5EF4-FFF2-40B4-BE49-F238E27FC236}">
                <a16:creationId xmlns:a16="http://schemas.microsoft.com/office/drawing/2014/main" id="{C969A1A0-0107-6EA8-7043-8E880963A591}"/>
              </a:ext>
            </a:extLst>
          </p:cNvPr>
          <p:cNvGraphicFramePr>
            <a:graphicFrameLocks noGrp="1"/>
          </p:cNvGraphicFramePr>
          <p:nvPr>
            <p:ph idx="1"/>
          </p:nvPr>
        </p:nvGraphicFramePr>
        <p:xfrm>
          <a:off x="131763" y="911812"/>
          <a:ext cx="9731328" cy="5029200"/>
        </p:xfrm>
        <a:graphic>
          <a:graphicData uri="http://schemas.openxmlformats.org/drawingml/2006/table">
            <a:tbl>
              <a:tblPr firstRow="1" bandRow="1">
                <a:tableStyleId>{3B4B98B0-60AC-42C2-AFA5-B58CD77FA1E5}</a:tableStyleId>
              </a:tblPr>
              <a:tblGrid>
                <a:gridCol w="754581">
                  <a:extLst>
                    <a:ext uri="{9D8B030D-6E8A-4147-A177-3AD203B41FA5}">
                      <a16:colId xmlns:a16="http://schemas.microsoft.com/office/drawing/2014/main" val="85069131"/>
                    </a:ext>
                  </a:extLst>
                </a:gridCol>
                <a:gridCol w="8976747">
                  <a:extLst>
                    <a:ext uri="{9D8B030D-6E8A-4147-A177-3AD203B41FA5}">
                      <a16:colId xmlns:a16="http://schemas.microsoft.com/office/drawing/2014/main" val="1046304600"/>
                    </a:ext>
                  </a:extLst>
                </a:gridCol>
              </a:tblGrid>
              <a:tr h="370840">
                <a:tc>
                  <a:txBody>
                    <a:bodyPr/>
                    <a:lstStyle/>
                    <a:p>
                      <a:r>
                        <a:rPr lang="en-US" sz="2400" dirty="0"/>
                        <a:t>Sr.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Infix Expressions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6335822"/>
                  </a:ext>
                </a:extLst>
              </a:tr>
              <a:tr h="370840">
                <a:tc>
                  <a:txBody>
                    <a:bodyPr/>
                    <a:lstStyle/>
                    <a:p>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3536348"/>
                  </a:ext>
                </a:extLst>
              </a:tr>
              <a:tr h="370840">
                <a:tc>
                  <a:txBody>
                    <a:bodyPr/>
                    <a:lstStyle/>
                    <a:p>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1878948"/>
                  </a:ext>
                </a:extLst>
              </a:tr>
              <a:tr h="370840">
                <a:tc>
                  <a:txBody>
                    <a:bodyPr/>
                    <a:lstStyle/>
                    <a:p>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292211"/>
                  </a:ext>
                </a:extLst>
              </a:tr>
              <a:tr h="370840">
                <a:tc>
                  <a:txBody>
                    <a:bodyPr/>
                    <a:lstStyle/>
                    <a:p>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4682149"/>
                  </a:ext>
                </a:extLst>
              </a:tr>
              <a:tr h="370840">
                <a:tc>
                  <a:txBody>
                    <a:bodyPr/>
                    <a:lstStyle/>
                    <a:p>
                      <a:r>
                        <a:rPr lang="en-US" sz="2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328975"/>
                  </a:ext>
                </a:extLst>
              </a:tr>
              <a:tr h="370840">
                <a:tc>
                  <a:txBody>
                    <a:bodyPr/>
                    <a:lstStyle/>
                    <a:p>
                      <a:r>
                        <a:rPr lang="en-US" sz="2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3067230"/>
                  </a:ext>
                </a:extLst>
              </a:tr>
              <a:tr h="370840">
                <a:tc>
                  <a:txBody>
                    <a:bodyPr/>
                    <a:lstStyle/>
                    <a:p>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3579369"/>
                  </a:ext>
                </a:extLst>
              </a:tr>
              <a:tr h="370840">
                <a:tc>
                  <a:txBody>
                    <a:bodyPr/>
                    <a:lstStyle/>
                    <a:p>
                      <a:r>
                        <a:rPr lang="en-US" sz="2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8923056"/>
                  </a:ext>
                </a:extLst>
              </a:tr>
              <a:tr h="370840">
                <a:tc>
                  <a:txBody>
                    <a:bodyPr/>
                    <a:lstStyle/>
                    <a:p>
                      <a:r>
                        <a:rPr lang="en-US" sz="2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1772347"/>
                  </a:ext>
                </a:extLst>
              </a:tr>
              <a:tr h="370840">
                <a:tc>
                  <a:txBody>
                    <a:bodyPr/>
                    <a:lstStyle/>
                    <a:p>
                      <a:r>
                        <a:rPr lang="en-US" sz="2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3085656"/>
                  </a:ext>
                </a:extLst>
              </a:tr>
            </a:tbl>
          </a:graphicData>
        </a:graphic>
      </p:graphicFrame>
      <p:sp>
        <p:nvSpPr>
          <p:cNvPr id="14" name="TextBox 13">
            <a:extLst>
              <a:ext uri="{FF2B5EF4-FFF2-40B4-BE49-F238E27FC236}">
                <a16:creationId xmlns:a16="http://schemas.microsoft.com/office/drawing/2014/main" id="{D0087BA3-0609-F817-1042-34495FDB4C2E}"/>
              </a:ext>
            </a:extLst>
          </p:cNvPr>
          <p:cNvSpPr txBox="1"/>
          <p:nvPr/>
        </p:nvSpPr>
        <p:spPr>
          <a:xfrm>
            <a:off x="967659" y="1376037"/>
            <a:ext cx="3835153" cy="461665"/>
          </a:xfrm>
          <a:prstGeom prst="rect">
            <a:avLst/>
          </a:prstGeom>
          <a:noFill/>
        </p:spPr>
        <p:txBody>
          <a:bodyPr wrap="square" rtlCol="0">
            <a:spAutoFit/>
          </a:bodyPr>
          <a:lstStyle/>
          <a:p>
            <a:r>
              <a:rPr lang="pt-BR" sz="2400" b="0" dirty="0"/>
              <a:t>a + b * c – d / e * h </a:t>
            </a:r>
            <a:endParaRPr lang="en-US" sz="2400" b="0" dirty="0"/>
          </a:p>
        </p:txBody>
      </p:sp>
      <p:sp>
        <p:nvSpPr>
          <p:cNvPr id="15" name="TextBox 14">
            <a:extLst>
              <a:ext uri="{FF2B5EF4-FFF2-40B4-BE49-F238E27FC236}">
                <a16:creationId xmlns:a16="http://schemas.microsoft.com/office/drawing/2014/main" id="{12A60317-AEA7-6456-44E5-210C582F2EBB}"/>
              </a:ext>
            </a:extLst>
          </p:cNvPr>
          <p:cNvSpPr txBox="1"/>
          <p:nvPr/>
        </p:nvSpPr>
        <p:spPr>
          <a:xfrm>
            <a:off x="960256" y="1807480"/>
            <a:ext cx="3835153" cy="461665"/>
          </a:xfrm>
          <a:prstGeom prst="rect">
            <a:avLst/>
          </a:prstGeom>
          <a:noFill/>
        </p:spPr>
        <p:txBody>
          <a:bodyPr wrap="square" rtlCol="0">
            <a:spAutoFit/>
          </a:bodyPr>
          <a:lstStyle/>
          <a:p>
            <a:r>
              <a:rPr lang="pt-BR" sz="2400" b="0" dirty="0"/>
              <a:t>A ^ B – C * D + E ^ F / G</a:t>
            </a:r>
            <a:endParaRPr lang="en-US" sz="2400" b="0" dirty="0"/>
          </a:p>
        </p:txBody>
      </p:sp>
      <p:sp>
        <p:nvSpPr>
          <p:cNvPr id="16" name="TextBox 15">
            <a:extLst>
              <a:ext uri="{FF2B5EF4-FFF2-40B4-BE49-F238E27FC236}">
                <a16:creationId xmlns:a16="http://schemas.microsoft.com/office/drawing/2014/main" id="{93D99EFA-9F0F-A1D0-A3DC-84B01671109D}"/>
              </a:ext>
            </a:extLst>
          </p:cNvPr>
          <p:cNvSpPr txBox="1"/>
          <p:nvPr/>
        </p:nvSpPr>
        <p:spPr>
          <a:xfrm>
            <a:off x="970607" y="2316302"/>
            <a:ext cx="3835153" cy="461665"/>
          </a:xfrm>
          <a:prstGeom prst="rect">
            <a:avLst/>
          </a:prstGeom>
          <a:noFill/>
        </p:spPr>
        <p:txBody>
          <a:bodyPr wrap="square" rtlCol="0">
            <a:spAutoFit/>
          </a:bodyPr>
          <a:lstStyle/>
          <a:p>
            <a:r>
              <a:rPr lang="pt-BR" sz="2400" b="0" dirty="0"/>
              <a:t>A + B – C * D * E ^ F ^ G</a:t>
            </a:r>
            <a:endParaRPr lang="en-US" sz="2400" b="0" dirty="0"/>
          </a:p>
        </p:txBody>
      </p:sp>
      <p:sp>
        <p:nvSpPr>
          <p:cNvPr id="17" name="TextBox 16">
            <a:extLst>
              <a:ext uri="{FF2B5EF4-FFF2-40B4-BE49-F238E27FC236}">
                <a16:creationId xmlns:a16="http://schemas.microsoft.com/office/drawing/2014/main" id="{73B66BDF-6F2A-C043-2A16-C4AB1C0DFC87}"/>
              </a:ext>
            </a:extLst>
          </p:cNvPr>
          <p:cNvSpPr txBox="1"/>
          <p:nvPr/>
        </p:nvSpPr>
        <p:spPr>
          <a:xfrm>
            <a:off x="980953" y="2777967"/>
            <a:ext cx="3835153" cy="461665"/>
          </a:xfrm>
          <a:prstGeom prst="rect">
            <a:avLst/>
          </a:prstGeom>
          <a:noFill/>
        </p:spPr>
        <p:txBody>
          <a:bodyPr wrap="square" rtlCol="0">
            <a:spAutoFit/>
          </a:bodyPr>
          <a:lstStyle/>
          <a:p>
            <a:r>
              <a:rPr lang="pt-BR" sz="2400" b="0" dirty="0"/>
              <a:t>2 * 3 / (2 – 1) + 5 * 3</a:t>
            </a:r>
            <a:endParaRPr lang="en-US" sz="2400" b="0" dirty="0"/>
          </a:p>
        </p:txBody>
      </p:sp>
      <p:sp>
        <p:nvSpPr>
          <p:cNvPr id="18" name="TextBox 17">
            <a:extLst>
              <a:ext uri="{FF2B5EF4-FFF2-40B4-BE49-F238E27FC236}">
                <a16:creationId xmlns:a16="http://schemas.microsoft.com/office/drawing/2014/main" id="{DF65E167-2730-18F0-037F-D4B4B7285F2A}"/>
              </a:ext>
            </a:extLst>
          </p:cNvPr>
          <p:cNvSpPr txBox="1"/>
          <p:nvPr/>
        </p:nvSpPr>
        <p:spPr>
          <a:xfrm>
            <a:off x="991297" y="3195579"/>
            <a:ext cx="3835153" cy="461665"/>
          </a:xfrm>
          <a:prstGeom prst="rect">
            <a:avLst/>
          </a:prstGeom>
          <a:noFill/>
        </p:spPr>
        <p:txBody>
          <a:bodyPr wrap="square" rtlCol="0">
            <a:spAutoFit/>
          </a:bodyPr>
          <a:lstStyle/>
          <a:p>
            <a:r>
              <a:rPr lang="pt-BR" sz="2400" b="0" dirty="0"/>
              <a:t>A + (B * (C – D) / E)</a:t>
            </a:r>
            <a:endParaRPr lang="en-US" sz="2400" b="0" dirty="0"/>
          </a:p>
        </p:txBody>
      </p:sp>
      <p:sp>
        <p:nvSpPr>
          <p:cNvPr id="19" name="TextBox 18">
            <a:extLst>
              <a:ext uri="{FF2B5EF4-FFF2-40B4-BE49-F238E27FC236}">
                <a16:creationId xmlns:a16="http://schemas.microsoft.com/office/drawing/2014/main" id="{B222445E-5181-19F7-7897-656BF5D7DCAB}"/>
              </a:ext>
            </a:extLst>
          </p:cNvPr>
          <p:cNvSpPr txBox="1"/>
          <p:nvPr/>
        </p:nvSpPr>
        <p:spPr>
          <a:xfrm>
            <a:off x="972066" y="3605432"/>
            <a:ext cx="4788010" cy="461665"/>
          </a:xfrm>
          <a:prstGeom prst="rect">
            <a:avLst/>
          </a:prstGeom>
          <a:noFill/>
        </p:spPr>
        <p:txBody>
          <a:bodyPr wrap="square" rtlCol="0">
            <a:spAutoFit/>
          </a:bodyPr>
          <a:lstStyle/>
          <a:p>
            <a:r>
              <a:rPr lang="en-US" sz="2400" b="0" dirty="0"/>
              <a:t>( A + B ) * C + D / ( B + A * C ) + D</a:t>
            </a:r>
          </a:p>
        </p:txBody>
      </p:sp>
      <p:sp>
        <p:nvSpPr>
          <p:cNvPr id="20" name="TextBox 19">
            <a:extLst>
              <a:ext uri="{FF2B5EF4-FFF2-40B4-BE49-F238E27FC236}">
                <a16:creationId xmlns:a16="http://schemas.microsoft.com/office/drawing/2014/main" id="{72713438-5685-80AC-B773-30380ABE42FF}"/>
              </a:ext>
            </a:extLst>
          </p:cNvPr>
          <p:cNvSpPr txBox="1"/>
          <p:nvPr/>
        </p:nvSpPr>
        <p:spPr>
          <a:xfrm>
            <a:off x="1000170" y="4102702"/>
            <a:ext cx="47880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b="0" dirty="0"/>
              <a:t>((a+b^c^d)*(e+f/d))</a:t>
            </a:r>
            <a:endParaRPr lang="en-US" sz="2400" b="0" dirty="0"/>
          </a:p>
        </p:txBody>
      </p:sp>
      <p:sp>
        <p:nvSpPr>
          <p:cNvPr id="21" name="TextBox 20">
            <a:extLst>
              <a:ext uri="{FF2B5EF4-FFF2-40B4-BE49-F238E27FC236}">
                <a16:creationId xmlns:a16="http://schemas.microsoft.com/office/drawing/2014/main" id="{B34AED96-87A1-A088-0580-F1B411E98571}"/>
              </a:ext>
            </a:extLst>
          </p:cNvPr>
          <p:cNvSpPr txBox="1"/>
          <p:nvPr/>
        </p:nvSpPr>
        <p:spPr>
          <a:xfrm>
            <a:off x="1001662" y="4554400"/>
            <a:ext cx="47880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 A + B * C / D - E + F / G / ( H + I ))</a:t>
            </a:r>
          </a:p>
        </p:txBody>
      </p:sp>
      <p:sp>
        <p:nvSpPr>
          <p:cNvPr id="22" name="TextBox 21">
            <a:extLst>
              <a:ext uri="{FF2B5EF4-FFF2-40B4-BE49-F238E27FC236}">
                <a16:creationId xmlns:a16="http://schemas.microsoft.com/office/drawing/2014/main" id="{D6219267-BFBC-DD8F-9477-507B56B4F934}"/>
              </a:ext>
            </a:extLst>
          </p:cNvPr>
          <p:cNvSpPr txBox="1"/>
          <p:nvPr/>
        </p:nvSpPr>
        <p:spPr>
          <a:xfrm>
            <a:off x="1000170" y="4998370"/>
            <a:ext cx="47880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 a + ((b * c) / (d – e))</a:t>
            </a:r>
          </a:p>
        </p:txBody>
      </p:sp>
      <p:sp>
        <p:nvSpPr>
          <p:cNvPr id="23" name="TextBox 22">
            <a:extLst>
              <a:ext uri="{FF2B5EF4-FFF2-40B4-BE49-F238E27FC236}">
                <a16:creationId xmlns:a16="http://schemas.microsoft.com/office/drawing/2014/main" id="{841FF4BF-37BA-CE8F-00C2-F72F60918FD9}"/>
              </a:ext>
            </a:extLst>
          </p:cNvPr>
          <p:cNvSpPr txBox="1"/>
          <p:nvPr/>
        </p:nvSpPr>
        <p:spPr>
          <a:xfrm>
            <a:off x="1001651" y="5470367"/>
            <a:ext cx="47880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 A + ( B * C – (D / E – F) * G) * H</a:t>
            </a:r>
          </a:p>
        </p:txBody>
      </p:sp>
    </p:spTree>
    <p:extLst>
      <p:ext uri="{BB962C8B-B14F-4D97-AF65-F5344CB8AC3E}">
        <p14:creationId xmlns:p14="http://schemas.microsoft.com/office/powerpoint/2010/main" val="4267625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the following Postfix Expression</a:t>
            </a:r>
          </a:p>
        </p:txBody>
      </p:sp>
      <p:graphicFrame>
        <p:nvGraphicFramePr>
          <p:cNvPr id="10" name="Content Placeholder 7">
            <a:extLst>
              <a:ext uri="{FF2B5EF4-FFF2-40B4-BE49-F238E27FC236}">
                <a16:creationId xmlns:a16="http://schemas.microsoft.com/office/drawing/2014/main" id="{0B05D20C-7E9C-0255-DE4C-446B23F612A5}"/>
              </a:ext>
            </a:extLst>
          </p:cNvPr>
          <p:cNvGraphicFramePr>
            <a:graphicFrameLocks noGrp="1"/>
          </p:cNvGraphicFramePr>
          <p:nvPr>
            <p:ph idx="1"/>
          </p:nvPr>
        </p:nvGraphicFramePr>
        <p:xfrm>
          <a:off x="131763" y="914400"/>
          <a:ext cx="9731328" cy="2743200"/>
        </p:xfrm>
        <a:graphic>
          <a:graphicData uri="http://schemas.openxmlformats.org/drawingml/2006/table">
            <a:tbl>
              <a:tblPr firstRow="1" bandRow="1">
                <a:tableStyleId>{3B4B98B0-60AC-42C2-AFA5-B58CD77FA1E5}</a:tableStyleId>
              </a:tblPr>
              <a:tblGrid>
                <a:gridCol w="754581">
                  <a:extLst>
                    <a:ext uri="{9D8B030D-6E8A-4147-A177-3AD203B41FA5}">
                      <a16:colId xmlns:a16="http://schemas.microsoft.com/office/drawing/2014/main" val="85069131"/>
                    </a:ext>
                  </a:extLst>
                </a:gridCol>
                <a:gridCol w="8976747">
                  <a:extLst>
                    <a:ext uri="{9D8B030D-6E8A-4147-A177-3AD203B41FA5}">
                      <a16:colId xmlns:a16="http://schemas.microsoft.com/office/drawing/2014/main" val="1046304600"/>
                    </a:ext>
                  </a:extLst>
                </a:gridCol>
              </a:tblGrid>
              <a:tr h="370840">
                <a:tc>
                  <a:txBody>
                    <a:bodyPr/>
                    <a:lstStyle/>
                    <a:p>
                      <a:r>
                        <a:rPr lang="en-US" sz="2400" dirty="0"/>
                        <a:t>Sr.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Postfix Expressions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6335822"/>
                  </a:ext>
                </a:extLst>
              </a:tr>
              <a:tr h="370840">
                <a:tc>
                  <a:txBody>
                    <a:bodyPr/>
                    <a:lstStyle/>
                    <a:p>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7 5 2 + * 4 1 1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3536348"/>
                  </a:ext>
                </a:extLst>
              </a:tr>
              <a:tr h="370840">
                <a:tc>
                  <a:txBody>
                    <a:bodyPr/>
                    <a:lstStyle/>
                    <a:p>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b="0" dirty="0"/>
                        <a:t>12, 7, 3, -, /, 2, 1, 5, +, *, +</a:t>
                      </a:r>
                      <a:endParaRPr lang="en-US"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1878948"/>
                  </a:ext>
                </a:extLst>
              </a:tr>
              <a:tr h="370840">
                <a:tc>
                  <a:txBody>
                    <a:bodyPr/>
                    <a:lstStyle/>
                    <a:p>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2, 3, 1, *, +, 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292211"/>
                  </a:ext>
                </a:extLst>
              </a:tr>
              <a:tr h="370840">
                <a:tc>
                  <a:txBody>
                    <a:bodyPr/>
                    <a:lstStyle/>
                    <a:p>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5, 6, 2, +, *, 12, 4,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4682149"/>
                  </a:ext>
                </a:extLst>
              </a:tr>
              <a:tr h="370840">
                <a:tc>
                  <a:txBody>
                    <a:bodyPr/>
                    <a:lstStyle/>
                    <a:p>
                      <a:r>
                        <a:rPr lang="en-US" sz="2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12, 2, /, 34, 20, -, +, 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328975"/>
                  </a:ext>
                </a:extLst>
              </a:tr>
            </a:tbl>
          </a:graphicData>
        </a:graphic>
      </p:graphicFrame>
    </p:spTree>
    <p:extLst>
      <p:ext uri="{BB962C8B-B14F-4D97-AF65-F5344CB8AC3E}">
        <p14:creationId xmlns:p14="http://schemas.microsoft.com/office/powerpoint/2010/main" val="1853700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the following Prefix Expression</a:t>
            </a:r>
          </a:p>
        </p:txBody>
      </p:sp>
      <p:graphicFrame>
        <p:nvGraphicFramePr>
          <p:cNvPr id="10" name="Content Placeholder 7">
            <a:extLst>
              <a:ext uri="{FF2B5EF4-FFF2-40B4-BE49-F238E27FC236}">
                <a16:creationId xmlns:a16="http://schemas.microsoft.com/office/drawing/2014/main" id="{0B05D20C-7E9C-0255-DE4C-446B23F612A5}"/>
              </a:ext>
            </a:extLst>
          </p:cNvPr>
          <p:cNvGraphicFramePr>
            <a:graphicFrameLocks noGrp="1"/>
          </p:cNvGraphicFramePr>
          <p:nvPr>
            <p:ph idx="1"/>
          </p:nvPr>
        </p:nvGraphicFramePr>
        <p:xfrm>
          <a:off x="131763" y="914400"/>
          <a:ext cx="9731328" cy="2743200"/>
        </p:xfrm>
        <a:graphic>
          <a:graphicData uri="http://schemas.openxmlformats.org/drawingml/2006/table">
            <a:tbl>
              <a:tblPr firstRow="1" bandRow="1">
                <a:tableStyleId>{3B4B98B0-60AC-42C2-AFA5-B58CD77FA1E5}</a:tableStyleId>
              </a:tblPr>
              <a:tblGrid>
                <a:gridCol w="754581">
                  <a:extLst>
                    <a:ext uri="{9D8B030D-6E8A-4147-A177-3AD203B41FA5}">
                      <a16:colId xmlns:a16="http://schemas.microsoft.com/office/drawing/2014/main" val="85069131"/>
                    </a:ext>
                  </a:extLst>
                </a:gridCol>
                <a:gridCol w="8976747">
                  <a:extLst>
                    <a:ext uri="{9D8B030D-6E8A-4147-A177-3AD203B41FA5}">
                      <a16:colId xmlns:a16="http://schemas.microsoft.com/office/drawing/2014/main" val="1046304600"/>
                    </a:ext>
                  </a:extLst>
                </a:gridCol>
              </a:tblGrid>
              <a:tr h="370840">
                <a:tc>
                  <a:txBody>
                    <a:bodyPr/>
                    <a:lstStyle/>
                    <a:p>
                      <a:r>
                        <a:rPr lang="en-US" sz="2400" dirty="0"/>
                        <a:t>Sr.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Prefix Expressions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6335822"/>
                  </a:ext>
                </a:extLst>
              </a:tr>
              <a:tr h="370840">
                <a:tc>
                  <a:txBody>
                    <a:bodyPr/>
                    <a:lstStyle/>
                    <a:p>
                      <a:r>
                        <a:rPr lang="en-US" sz="2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 *, 2, +, /, 14, 2, 5,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3536348"/>
                  </a:ext>
                </a:extLst>
              </a:tr>
              <a:tr h="370840">
                <a:tc>
                  <a:txBody>
                    <a:bodyPr/>
                    <a:lstStyle/>
                    <a:p>
                      <a:r>
                        <a:rPr lang="en-US" sz="2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t>-, *, 6, 3, -, 4,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1878948"/>
                  </a:ext>
                </a:extLst>
              </a:tr>
              <a:tr h="370840">
                <a:tc>
                  <a:txBody>
                    <a:bodyPr/>
                    <a:lstStyle/>
                    <a:p>
                      <a:r>
                        <a:rPr lang="en-US" sz="2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 +, 2, 6, +, -, 13, 2,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292211"/>
                  </a:ext>
                </a:extLst>
              </a:tr>
              <a:tr h="370840">
                <a:tc>
                  <a:txBody>
                    <a:bodyPr/>
                    <a:lstStyle/>
                    <a:p>
                      <a:r>
                        <a:rPr lang="en-US" sz="2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 /, *, 2, *, 5, +, 3, 6, 5,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4682149"/>
                  </a:ext>
                </a:extLst>
              </a:tr>
              <a:tr h="370840">
                <a:tc>
                  <a:txBody>
                    <a:bodyPr/>
                    <a:lstStyle/>
                    <a:p>
                      <a:r>
                        <a:rPr lang="en-US" sz="2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 *, 3, +, 16, 2, /, 12,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328975"/>
                  </a:ext>
                </a:extLst>
              </a:tr>
            </a:tbl>
          </a:graphicData>
        </a:graphic>
      </p:graphicFrame>
    </p:spTree>
    <p:extLst>
      <p:ext uri="{BB962C8B-B14F-4D97-AF65-F5344CB8AC3E}">
        <p14:creationId xmlns:p14="http://schemas.microsoft.com/office/powerpoint/2010/main" val="1235985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&amp; Sorting </a:t>
            </a:r>
          </a:p>
        </p:txBody>
      </p:sp>
      <p:sp>
        <p:nvSpPr>
          <p:cNvPr id="3" name="Content Placeholder 2"/>
          <p:cNvSpPr>
            <a:spLocks noGrp="1"/>
          </p:cNvSpPr>
          <p:nvPr>
            <p:ph idx="1"/>
          </p:nvPr>
        </p:nvSpPr>
        <p:spPr/>
        <p:txBody>
          <a:bodyPr/>
          <a:lstStyle/>
          <a:p>
            <a:r>
              <a:rPr lang="en-IN" dirty="0"/>
              <a:t>For the given sorted array [2, 5, 8, 12, 16, 23, 38, 56, 72, 91], apply binary search to search key : 23.</a:t>
            </a:r>
            <a:endParaRPr lang="en-US" dirty="0"/>
          </a:p>
          <a:p>
            <a:r>
              <a:rPr lang="en-US" dirty="0"/>
              <a:t>Sort the given unsorted array [45, 20, 25, 10, 5, 60, 65, 32, 89,11] into ascending order using following sorting techniques:</a:t>
            </a:r>
          </a:p>
          <a:p>
            <a:pPr lvl="1"/>
            <a:r>
              <a:rPr lang="en-US" dirty="0"/>
              <a:t>Selection Sort</a:t>
            </a:r>
          </a:p>
          <a:p>
            <a:pPr lvl="1"/>
            <a:r>
              <a:rPr lang="en-US" dirty="0"/>
              <a:t>Bubble Sort</a:t>
            </a:r>
          </a:p>
          <a:p>
            <a:pPr lvl="1"/>
            <a:r>
              <a:rPr lang="en-US" dirty="0"/>
              <a:t>Insertion Sort</a:t>
            </a:r>
          </a:p>
          <a:p>
            <a:pPr lvl="1"/>
            <a:r>
              <a:rPr lang="en-US" dirty="0"/>
              <a:t>Shell Sort</a:t>
            </a:r>
          </a:p>
          <a:p>
            <a:pPr lvl="1"/>
            <a:r>
              <a:rPr lang="en-US" dirty="0"/>
              <a:t>Merge Sort</a:t>
            </a:r>
          </a:p>
          <a:p>
            <a:pPr lvl="1"/>
            <a:r>
              <a:rPr lang="en-US" dirty="0"/>
              <a:t>Quick Sort</a:t>
            </a:r>
          </a:p>
          <a:p>
            <a:pPr lvl="1"/>
            <a:r>
              <a:rPr lang="en-US" dirty="0"/>
              <a:t>Heap Sort</a:t>
            </a:r>
          </a:p>
          <a:p>
            <a:pPr marL="457200" lvl="1" indent="0">
              <a:buNone/>
            </a:pPr>
            <a:r>
              <a:rPr lang="en-US" b="1" dirty="0"/>
              <a:t>Note : Show the steps while searching &amp; sorting process</a:t>
            </a:r>
            <a:r>
              <a:rPr lang="en-US" dirty="0"/>
              <a:t>.</a:t>
            </a:r>
          </a:p>
          <a:p>
            <a:pPr lvl="1"/>
            <a:endParaRPr lang="en-US" dirty="0"/>
          </a:p>
          <a:p>
            <a:pPr marL="0" indent="0" algn="ctr">
              <a:buNone/>
            </a:pPr>
            <a:endParaRPr lang="en-US" b="1" dirty="0"/>
          </a:p>
          <a:p>
            <a:pPr marL="0" indent="0" algn="ctr">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587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pradyuman.jadeja@darshan.ac.in</a:t>
            </a:r>
          </a:p>
        </p:txBody>
      </p:sp>
      <p:sp>
        <p:nvSpPr>
          <p:cNvPr id="3" name="Text Placeholder 2"/>
          <p:cNvSpPr>
            <a:spLocks noGrp="1"/>
          </p:cNvSpPr>
          <p:nvPr>
            <p:ph type="body" sz="quarter" idx="12"/>
          </p:nvPr>
        </p:nvSpPr>
        <p:spPr/>
        <p:txBody>
          <a:bodyPr/>
          <a:lstStyle/>
          <a:p>
            <a:r>
              <a:rPr lang="en-US" dirty="0"/>
              <a:t>+91 9879461848</a:t>
            </a:r>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IN" dirty="0" err="1"/>
              <a:t>Dr.</a:t>
            </a:r>
            <a:r>
              <a:rPr lang="en-IN" dirty="0"/>
              <a:t> </a:t>
            </a:r>
            <a:r>
              <a:rPr lang="en-IN" dirty="0" err="1"/>
              <a:t>Pradyumansinh</a:t>
            </a:r>
            <a:r>
              <a:rPr lang="en-IN" dirty="0"/>
              <a:t> </a:t>
            </a:r>
            <a:r>
              <a:rPr lang="en-IN" dirty="0" err="1"/>
              <a:t>Jadeja</a:t>
            </a:r>
            <a:endParaRPr lang="en-IN" dirty="0"/>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pic>
        <p:nvPicPr>
          <p:cNvPr id="7" name="Picture Placeholder 6"/>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9723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Convert given tree &amp; forest to Binary Tree</a:t>
            </a:r>
            <a:endParaRPr lang="en-US" dirty="0"/>
          </a:p>
        </p:txBody>
      </p:sp>
      <p:grpSp>
        <p:nvGrpSpPr>
          <p:cNvPr id="4" name="Group 3"/>
          <p:cNvGrpSpPr/>
          <p:nvPr/>
        </p:nvGrpSpPr>
        <p:grpSpPr>
          <a:xfrm>
            <a:off x="653465" y="1237217"/>
            <a:ext cx="4203389" cy="3596089"/>
            <a:chOff x="380999" y="990599"/>
            <a:chExt cx="3141514" cy="2687632"/>
          </a:xfrm>
        </p:grpSpPr>
        <p:sp>
          <p:nvSpPr>
            <p:cNvPr id="5" name="Oval 4"/>
            <p:cNvSpPr/>
            <p:nvPr/>
          </p:nvSpPr>
          <p:spPr>
            <a:xfrm>
              <a:off x="1808440" y="990599"/>
              <a:ext cx="376678" cy="376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6" name="Oval 5"/>
            <p:cNvSpPr/>
            <p:nvPr/>
          </p:nvSpPr>
          <p:spPr>
            <a:xfrm>
              <a:off x="741639" y="1676508"/>
              <a:ext cx="376678" cy="376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7" name="Oval 6"/>
            <p:cNvSpPr/>
            <p:nvPr/>
          </p:nvSpPr>
          <p:spPr>
            <a:xfrm>
              <a:off x="2584690" y="1652766"/>
              <a:ext cx="376678" cy="376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sp>
          <p:nvSpPr>
            <p:cNvPr id="8" name="Oval 7"/>
            <p:cNvSpPr/>
            <p:nvPr/>
          </p:nvSpPr>
          <p:spPr>
            <a:xfrm>
              <a:off x="380999" y="2484575"/>
              <a:ext cx="376678" cy="376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9" name="Oval 8"/>
            <p:cNvSpPr/>
            <p:nvPr/>
          </p:nvSpPr>
          <p:spPr>
            <a:xfrm>
              <a:off x="1050640" y="2476895"/>
              <a:ext cx="376678" cy="376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10" name="Oval 9"/>
            <p:cNvSpPr/>
            <p:nvPr/>
          </p:nvSpPr>
          <p:spPr>
            <a:xfrm>
              <a:off x="2061339" y="2484575"/>
              <a:ext cx="376678" cy="376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11" name="Oval 10"/>
            <p:cNvSpPr/>
            <p:nvPr/>
          </p:nvSpPr>
          <p:spPr>
            <a:xfrm>
              <a:off x="2594740" y="2484575"/>
              <a:ext cx="376678" cy="376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12" name="Oval 11"/>
            <p:cNvSpPr/>
            <p:nvPr/>
          </p:nvSpPr>
          <p:spPr>
            <a:xfrm>
              <a:off x="1782749" y="3301553"/>
              <a:ext cx="376678" cy="376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13" name="Oval 12"/>
            <p:cNvSpPr/>
            <p:nvPr/>
          </p:nvSpPr>
          <p:spPr>
            <a:xfrm>
              <a:off x="1142999" y="3301553"/>
              <a:ext cx="376678" cy="376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14" name="Oval 13"/>
            <p:cNvSpPr/>
            <p:nvPr/>
          </p:nvSpPr>
          <p:spPr>
            <a:xfrm>
              <a:off x="3145835" y="2476895"/>
              <a:ext cx="376678" cy="376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cxnSp>
          <p:nvCxnSpPr>
            <p:cNvPr id="15" name="Straight Arrow Connector 14"/>
            <p:cNvCxnSpPr>
              <a:stCxn id="6" idx="3"/>
              <a:endCxn id="8" idx="0"/>
            </p:cNvCxnSpPr>
            <p:nvPr/>
          </p:nvCxnSpPr>
          <p:spPr>
            <a:xfrm flipH="1">
              <a:off x="569338" y="1998023"/>
              <a:ext cx="227464" cy="48655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5" idx="3"/>
              <a:endCxn id="6" idx="7"/>
            </p:cNvCxnSpPr>
            <p:nvPr/>
          </p:nvCxnSpPr>
          <p:spPr>
            <a:xfrm flipH="1">
              <a:off x="1063153" y="1312114"/>
              <a:ext cx="800450" cy="41955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5"/>
              <a:endCxn id="7" idx="1"/>
            </p:cNvCxnSpPr>
            <p:nvPr/>
          </p:nvCxnSpPr>
          <p:spPr>
            <a:xfrm>
              <a:off x="2129955" y="1312114"/>
              <a:ext cx="509898" cy="39581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6" idx="5"/>
              <a:endCxn id="9" idx="0"/>
            </p:cNvCxnSpPr>
            <p:nvPr/>
          </p:nvCxnSpPr>
          <p:spPr>
            <a:xfrm>
              <a:off x="1063153" y="1998023"/>
              <a:ext cx="175826" cy="47887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3"/>
              <a:endCxn id="10" idx="0"/>
            </p:cNvCxnSpPr>
            <p:nvPr/>
          </p:nvCxnSpPr>
          <p:spPr>
            <a:xfrm flipH="1">
              <a:off x="2249678" y="1974281"/>
              <a:ext cx="390175" cy="51029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4"/>
              <a:endCxn id="11" idx="0"/>
            </p:cNvCxnSpPr>
            <p:nvPr/>
          </p:nvCxnSpPr>
          <p:spPr>
            <a:xfrm>
              <a:off x="2773029" y="2029444"/>
              <a:ext cx="10050" cy="45513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0" idx="3"/>
              <a:endCxn id="12" idx="0"/>
            </p:cNvCxnSpPr>
            <p:nvPr/>
          </p:nvCxnSpPr>
          <p:spPr>
            <a:xfrm flipH="1">
              <a:off x="1971088" y="2806090"/>
              <a:ext cx="145414" cy="49546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9" idx="4"/>
              <a:endCxn id="13" idx="0"/>
            </p:cNvCxnSpPr>
            <p:nvPr/>
          </p:nvCxnSpPr>
          <p:spPr>
            <a:xfrm>
              <a:off x="1238979" y="2853573"/>
              <a:ext cx="92359" cy="44798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7" idx="5"/>
              <a:endCxn id="14" idx="0"/>
            </p:cNvCxnSpPr>
            <p:nvPr/>
          </p:nvCxnSpPr>
          <p:spPr>
            <a:xfrm>
              <a:off x="2906205" y="1974281"/>
              <a:ext cx="427969" cy="5026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4" name="Oval 23"/>
            <p:cNvSpPr/>
            <p:nvPr/>
          </p:nvSpPr>
          <p:spPr>
            <a:xfrm>
              <a:off x="2330596" y="3301553"/>
              <a:ext cx="376678" cy="376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cxnSp>
          <p:nvCxnSpPr>
            <p:cNvPr id="25" name="Straight Arrow Connector 24"/>
            <p:cNvCxnSpPr>
              <a:stCxn id="10" idx="5"/>
              <a:endCxn id="24" idx="0"/>
            </p:cNvCxnSpPr>
            <p:nvPr/>
          </p:nvCxnSpPr>
          <p:spPr>
            <a:xfrm>
              <a:off x="2382854" y="2806090"/>
              <a:ext cx="136082" cy="49546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71" name="Group 70"/>
          <p:cNvGrpSpPr/>
          <p:nvPr/>
        </p:nvGrpSpPr>
        <p:grpSpPr>
          <a:xfrm>
            <a:off x="9035300" y="1354962"/>
            <a:ext cx="2661600" cy="2608022"/>
            <a:chOff x="5595722" y="845269"/>
            <a:chExt cx="2414451" cy="2098191"/>
          </a:xfrm>
        </p:grpSpPr>
        <p:sp>
          <p:nvSpPr>
            <p:cNvPr id="72" name="Oval 71"/>
            <p:cNvSpPr/>
            <p:nvPr/>
          </p:nvSpPr>
          <p:spPr>
            <a:xfrm>
              <a:off x="6781800" y="845269"/>
              <a:ext cx="509451" cy="451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
              </a:r>
            </a:p>
          </p:txBody>
        </p:sp>
        <p:sp>
          <p:nvSpPr>
            <p:cNvPr id="73" name="Oval 72"/>
            <p:cNvSpPr/>
            <p:nvPr/>
          </p:nvSpPr>
          <p:spPr>
            <a:xfrm>
              <a:off x="7500722" y="1683578"/>
              <a:ext cx="509451" cy="451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sp>
          <p:nvSpPr>
            <p:cNvPr id="74" name="Oval 73"/>
            <p:cNvSpPr/>
            <p:nvPr/>
          </p:nvSpPr>
          <p:spPr>
            <a:xfrm>
              <a:off x="6129122" y="1683469"/>
              <a:ext cx="509451" cy="451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a:t>
              </a:r>
            </a:p>
          </p:txBody>
        </p:sp>
        <p:sp>
          <p:nvSpPr>
            <p:cNvPr id="75" name="Oval 74"/>
            <p:cNvSpPr/>
            <p:nvPr/>
          </p:nvSpPr>
          <p:spPr>
            <a:xfrm>
              <a:off x="7500722" y="2491645"/>
              <a:ext cx="509451" cy="451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a:t>
              </a:r>
            </a:p>
          </p:txBody>
        </p:sp>
        <p:sp>
          <p:nvSpPr>
            <p:cNvPr id="76" name="Oval 75"/>
            <p:cNvSpPr/>
            <p:nvPr/>
          </p:nvSpPr>
          <p:spPr>
            <a:xfrm>
              <a:off x="5595722" y="2491645"/>
              <a:ext cx="509451" cy="451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a:t>
              </a:r>
            </a:p>
          </p:txBody>
        </p:sp>
        <p:sp>
          <p:nvSpPr>
            <p:cNvPr id="77" name="Oval 76"/>
            <p:cNvSpPr/>
            <p:nvPr/>
          </p:nvSpPr>
          <p:spPr>
            <a:xfrm>
              <a:off x="6586322" y="2491645"/>
              <a:ext cx="509451" cy="451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k</a:t>
              </a:r>
            </a:p>
          </p:txBody>
        </p:sp>
        <p:cxnSp>
          <p:nvCxnSpPr>
            <p:cNvPr id="78" name="Straight Arrow Connector 77"/>
            <p:cNvCxnSpPr>
              <a:stCxn id="73" idx="4"/>
              <a:endCxn id="75" idx="0"/>
            </p:cNvCxnSpPr>
            <p:nvPr/>
          </p:nvCxnSpPr>
          <p:spPr>
            <a:xfrm>
              <a:off x="7755447" y="2135393"/>
              <a:ext cx="0" cy="35625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9" name="Straight Arrow Connector 78"/>
            <p:cNvCxnSpPr>
              <a:stCxn id="72" idx="5"/>
              <a:endCxn id="73" idx="0"/>
            </p:cNvCxnSpPr>
            <p:nvPr/>
          </p:nvCxnSpPr>
          <p:spPr>
            <a:xfrm>
              <a:off x="7216644" y="1230918"/>
              <a:ext cx="538803" cy="45266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a:stCxn id="72" idx="3"/>
              <a:endCxn id="74" idx="0"/>
            </p:cNvCxnSpPr>
            <p:nvPr/>
          </p:nvCxnSpPr>
          <p:spPr>
            <a:xfrm flipH="1">
              <a:off x="6383848" y="1230918"/>
              <a:ext cx="472560" cy="4525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1" name="Straight Arrow Connector 80"/>
            <p:cNvCxnSpPr>
              <a:stCxn id="74" idx="3"/>
              <a:endCxn id="76" idx="0"/>
            </p:cNvCxnSpPr>
            <p:nvPr/>
          </p:nvCxnSpPr>
          <p:spPr>
            <a:xfrm flipH="1">
              <a:off x="5850448" y="2069118"/>
              <a:ext cx="353281" cy="42252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2" name="Straight Arrow Connector 81"/>
            <p:cNvCxnSpPr>
              <a:stCxn id="74" idx="5"/>
              <a:endCxn id="77" idx="0"/>
            </p:cNvCxnSpPr>
            <p:nvPr/>
          </p:nvCxnSpPr>
          <p:spPr>
            <a:xfrm>
              <a:off x="6563966" y="2069118"/>
              <a:ext cx="277081" cy="42252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83" name="Group 82"/>
          <p:cNvGrpSpPr/>
          <p:nvPr/>
        </p:nvGrpSpPr>
        <p:grpSpPr>
          <a:xfrm>
            <a:off x="5906614" y="1354960"/>
            <a:ext cx="2632151" cy="2448509"/>
            <a:chOff x="6172199" y="997668"/>
            <a:chExt cx="2231288" cy="1821784"/>
          </a:xfrm>
        </p:grpSpPr>
        <p:sp>
          <p:nvSpPr>
            <p:cNvPr id="84" name="Oval 83"/>
            <p:cNvSpPr/>
            <p:nvPr/>
          </p:nvSpPr>
          <p:spPr>
            <a:xfrm>
              <a:off x="6850194" y="997668"/>
              <a:ext cx="476071" cy="417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a:t>
              </a:r>
            </a:p>
          </p:txBody>
        </p:sp>
        <p:sp>
          <p:nvSpPr>
            <p:cNvPr id="85" name="Oval 84"/>
            <p:cNvSpPr/>
            <p:nvPr/>
          </p:nvSpPr>
          <p:spPr>
            <a:xfrm>
              <a:off x="6172199" y="1683578"/>
              <a:ext cx="476071" cy="417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t>
              </a:r>
            </a:p>
          </p:txBody>
        </p:sp>
        <p:sp>
          <p:nvSpPr>
            <p:cNvPr id="86" name="Oval 85"/>
            <p:cNvSpPr/>
            <p:nvPr/>
          </p:nvSpPr>
          <p:spPr>
            <a:xfrm>
              <a:off x="7489680" y="1659834"/>
              <a:ext cx="476071" cy="417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a:t>
              </a:r>
            </a:p>
          </p:txBody>
        </p:sp>
        <p:sp>
          <p:nvSpPr>
            <p:cNvPr id="87" name="Oval 86"/>
            <p:cNvSpPr/>
            <p:nvPr/>
          </p:nvSpPr>
          <p:spPr>
            <a:xfrm>
              <a:off x="6172199" y="2401600"/>
              <a:ext cx="476071" cy="417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
              </a:r>
            </a:p>
          </p:txBody>
        </p:sp>
        <p:sp>
          <p:nvSpPr>
            <p:cNvPr id="88" name="Oval 87"/>
            <p:cNvSpPr/>
            <p:nvPr/>
          </p:nvSpPr>
          <p:spPr>
            <a:xfrm>
              <a:off x="7218225" y="2401599"/>
              <a:ext cx="476071" cy="417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89" name="Oval 88"/>
            <p:cNvSpPr/>
            <p:nvPr/>
          </p:nvSpPr>
          <p:spPr>
            <a:xfrm>
              <a:off x="7927416" y="2401599"/>
              <a:ext cx="476071" cy="417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t>
              </a:r>
            </a:p>
          </p:txBody>
        </p:sp>
        <p:cxnSp>
          <p:nvCxnSpPr>
            <p:cNvPr id="90" name="Straight Arrow Connector 89"/>
            <p:cNvCxnSpPr>
              <a:stCxn id="85" idx="4"/>
              <a:endCxn id="87" idx="0"/>
            </p:cNvCxnSpPr>
            <p:nvPr/>
          </p:nvCxnSpPr>
          <p:spPr>
            <a:xfrm>
              <a:off x="6410235" y="2101430"/>
              <a:ext cx="0" cy="30017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1" name="Straight Arrow Connector 90"/>
            <p:cNvCxnSpPr>
              <a:stCxn id="84" idx="3"/>
              <a:endCxn id="85" idx="0"/>
            </p:cNvCxnSpPr>
            <p:nvPr/>
          </p:nvCxnSpPr>
          <p:spPr>
            <a:xfrm flipH="1">
              <a:off x="6410235" y="1354327"/>
              <a:ext cx="509678" cy="3292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2" name="Straight Arrow Connector 91"/>
            <p:cNvCxnSpPr>
              <a:stCxn id="84" idx="5"/>
              <a:endCxn id="86" idx="0"/>
            </p:cNvCxnSpPr>
            <p:nvPr/>
          </p:nvCxnSpPr>
          <p:spPr>
            <a:xfrm>
              <a:off x="7256546" y="1354327"/>
              <a:ext cx="471170" cy="30550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3" name="Straight Arrow Connector 92"/>
            <p:cNvCxnSpPr>
              <a:stCxn id="86" idx="3"/>
              <a:endCxn id="88" idx="0"/>
            </p:cNvCxnSpPr>
            <p:nvPr/>
          </p:nvCxnSpPr>
          <p:spPr>
            <a:xfrm flipH="1">
              <a:off x="7456260" y="2016493"/>
              <a:ext cx="103139" cy="38510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4" name="Straight Arrow Connector 93"/>
            <p:cNvCxnSpPr>
              <a:stCxn id="86" idx="5"/>
              <a:endCxn id="89" idx="0"/>
            </p:cNvCxnSpPr>
            <p:nvPr/>
          </p:nvCxnSpPr>
          <p:spPr>
            <a:xfrm>
              <a:off x="7896033" y="2016493"/>
              <a:ext cx="269419" cy="38510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95" name="Straight Connector 94"/>
          <p:cNvCxnSpPr/>
          <p:nvPr/>
        </p:nvCxnSpPr>
        <p:spPr>
          <a:xfrm>
            <a:off x="5186081" y="1031656"/>
            <a:ext cx="0" cy="526942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5872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Write </a:t>
            </a:r>
            <a:r>
              <a:rPr lang="en-IN" dirty="0" err="1"/>
              <a:t>Preorder</a:t>
            </a:r>
            <a:r>
              <a:rPr lang="en-IN" dirty="0"/>
              <a:t>, </a:t>
            </a:r>
            <a:r>
              <a:rPr lang="en-IN" dirty="0" err="1"/>
              <a:t>Inorder</a:t>
            </a:r>
            <a:r>
              <a:rPr lang="en-IN" dirty="0"/>
              <a:t> &amp; </a:t>
            </a:r>
            <a:r>
              <a:rPr lang="en-IN" dirty="0" err="1"/>
              <a:t>Postorder</a:t>
            </a:r>
            <a:r>
              <a:rPr lang="en-IN" dirty="0"/>
              <a:t> Traversal</a:t>
            </a:r>
            <a:endParaRPr lang="en-US" dirty="0"/>
          </a:p>
        </p:txBody>
      </p:sp>
      <p:sp>
        <p:nvSpPr>
          <p:cNvPr id="4" name="Rectangle 12"/>
          <p:cNvSpPr>
            <a:spLocks noChangeArrowheads="1"/>
          </p:cNvSpPr>
          <p:nvPr/>
        </p:nvSpPr>
        <p:spPr bwMode="auto">
          <a:xfrm>
            <a:off x="1676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41"/>
          <p:cNvSpPr>
            <a:spLocks noChangeArrowheads="1"/>
          </p:cNvSpPr>
          <p:nvPr/>
        </p:nvSpPr>
        <p:spPr bwMode="auto">
          <a:xfrm>
            <a:off x="1676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2" name="Rectangle 74"/>
          <p:cNvSpPr>
            <a:spLocks noChangeArrowheads="1"/>
          </p:cNvSpPr>
          <p:nvPr/>
        </p:nvSpPr>
        <p:spPr bwMode="auto">
          <a:xfrm>
            <a:off x="1676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2"/>
          <p:cNvGrpSpPr/>
          <p:nvPr/>
        </p:nvGrpSpPr>
        <p:grpSpPr>
          <a:xfrm>
            <a:off x="550788" y="897966"/>
            <a:ext cx="1712726" cy="3156901"/>
            <a:chOff x="547384" y="1153022"/>
            <a:chExt cx="1712726" cy="3156901"/>
          </a:xfrm>
        </p:grpSpPr>
        <p:sp>
          <p:nvSpPr>
            <p:cNvPr id="29" name="Oval 28"/>
            <p:cNvSpPr/>
            <p:nvPr/>
          </p:nvSpPr>
          <p:spPr>
            <a:xfrm>
              <a:off x="1072117" y="115302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76" name="Oval 75"/>
            <p:cNvSpPr/>
            <p:nvPr/>
          </p:nvSpPr>
          <p:spPr>
            <a:xfrm>
              <a:off x="547384" y="199345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78" name="Oval 77"/>
            <p:cNvSpPr/>
            <p:nvPr/>
          </p:nvSpPr>
          <p:spPr>
            <a:xfrm>
              <a:off x="1698510" y="199345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80" name="Oval 79"/>
            <p:cNvSpPr/>
            <p:nvPr/>
          </p:nvSpPr>
          <p:spPr>
            <a:xfrm>
              <a:off x="1072117" y="293980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81" name="Oval 80"/>
            <p:cNvSpPr/>
            <p:nvPr/>
          </p:nvSpPr>
          <p:spPr>
            <a:xfrm>
              <a:off x="1698510" y="374832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cxnSp>
          <p:nvCxnSpPr>
            <p:cNvPr id="37" name="Straight Arrow Connector 36"/>
            <p:cNvCxnSpPr>
              <a:stCxn id="29" idx="3"/>
              <a:endCxn id="76" idx="0"/>
            </p:cNvCxnSpPr>
            <p:nvPr/>
          </p:nvCxnSpPr>
          <p:spPr>
            <a:xfrm flipH="1">
              <a:off x="828184" y="1632378"/>
              <a:ext cx="326177" cy="36107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9" idx="5"/>
              <a:endCxn id="78" idx="0"/>
            </p:cNvCxnSpPr>
            <p:nvPr/>
          </p:nvCxnSpPr>
          <p:spPr>
            <a:xfrm>
              <a:off x="1551473" y="1632378"/>
              <a:ext cx="427837" cy="36107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8" idx="3"/>
              <a:endCxn id="80" idx="0"/>
            </p:cNvCxnSpPr>
            <p:nvPr/>
          </p:nvCxnSpPr>
          <p:spPr>
            <a:xfrm flipH="1">
              <a:off x="1352917" y="2472813"/>
              <a:ext cx="427837" cy="466992"/>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0" idx="5"/>
              <a:endCxn id="81" idx="1"/>
            </p:cNvCxnSpPr>
            <p:nvPr/>
          </p:nvCxnSpPr>
          <p:spPr>
            <a:xfrm>
              <a:off x="1551473" y="3419161"/>
              <a:ext cx="229281" cy="411406"/>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785167" y="897966"/>
            <a:ext cx="4669044" cy="3282355"/>
            <a:chOff x="3163550" y="1648492"/>
            <a:chExt cx="4669044" cy="3282355"/>
          </a:xfrm>
        </p:grpSpPr>
        <p:sp>
          <p:nvSpPr>
            <p:cNvPr id="74" name="Oval 73"/>
            <p:cNvSpPr/>
            <p:nvPr/>
          </p:nvSpPr>
          <p:spPr>
            <a:xfrm>
              <a:off x="5203792" y="164849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50</a:t>
              </a:r>
            </a:p>
          </p:txBody>
        </p:sp>
        <p:sp>
          <p:nvSpPr>
            <p:cNvPr id="75" name="Oval 74"/>
            <p:cNvSpPr/>
            <p:nvPr/>
          </p:nvSpPr>
          <p:spPr>
            <a:xfrm>
              <a:off x="4315990" y="248892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25</a:t>
              </a:r>
            </a:p>
          </p:txBody>
        </p:sp>
        <p:sp>
          <p:nvSpPr>
            <p:cNvPr id="77" name="Oval 76"/>
            <p:cNvSpPr/>
            <p:nvPr/>
          </p:nvSpPr>
          <p:spPr>
            <a:xfrm>
              <a:off x="6139466" y="258305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75</a:t>
              </a:r>
            </a:p>
          </p:txBody>
        </p:sp>
        <p:cxnSp>
          <p:nvCxnSpPr>
            <p:cNvPr id="79" name="Straight Arrow Connector 78"/>
            <p:cNvCxnSpPr>
              <a:stCxn id="74" idx="3"/>
              <a:endCxn id="75" idx="0"/>
            </p:cNvCxnSpPr>
            <p:nvPr/>
          </p:nvCxnSpPr>
          <p:spPr>
            <a:xfrm flipH="1">
              <a:off x="4596790" y="2127848"/>
              <a:ext cx="689246" cy="36107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5"/>
              <a:endCxn id="77" idx="0"/>
            </p:cNvCxnSpPr>
            <p:nvPr/>
          </p:nvCxnSpPr>
          <p:spPr>
            <a:xfrm>
              <a:off x="5683148" y="2127848"/>
              <a:ext cx="737118" cy="455208"/>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3767564" y="34483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22</a:t>
              </a:r>
            </a:p>
          </p:txBody>
        </p:sp>
        <p:sp>
          <p:nvSpPr>
            <p:cNvPr id="87" name="Oval 86"/>
            <p:cNvSpPr/>
            <p:nvPr/>
          </p:nvSpPr>
          <p:spPr>
            <a:xfrm>
              <a:off x="4743879" y="34483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40</a:t>
              </a:r>
            </a:p>
          </p:txBody>
        </p:sp>
        <p:cxnSp>
          <p:nvCxnSpPr>
            <p:cNvPr id="88" name="Straight Arrow Connector 87"/>
            <p:cNvCxnSpPr>
              <a:stCxn id="75" idx="3"/>
              <a:endCxn id="86" idx="0"/>
            </p:cNvCxnSpPr>
            <p:nvPr/>
          </p:nvCxnSpPr>
          <p:spPr>
            <a:xfrm flipH="1">
              <a:off x="4048364" y="2968283"/>
              <a:ext cx="349870" cy="480017"/>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5" idx="5"/>
              <a:endCxn id="87" idx="0"/>
            </p:cNvCxnSpPr>
            <p:nvPr/>
          </p:nvCxnSpPr>
          <p:spPr>
            <a:xfrm>
              <a:off x="4795346" y="2968283"/>
              <a:ext cx="229333" cy="480017"/>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163550" y="43692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15</a:t>
              </a:r>
            </a:p>
          </p:txBody>
        </p:sp>
        <p:cxnSp>
          <p:nvCxnSpPr>
            <p:cNvPr id="91" name="Straight Arrow Connector 90"/>
            <p:cNvCxnSpPr>
              <a:stCxn id="86" idx="3"/>
              <a:endCxn id="90" idx="0"/>
            </p:cNvCxnSpPr>
            <p:nvPr/>
          </p:nvCxnSpPr>
          <p:spPr>
            <a:xfrm flipH="1">
              <a:off x="3444350" y="3927656"/>
              <a:ext cx="405458" cy="441591"/>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4260258" y="43692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30</a:t>
              </a:r>
            </a:p>
          </p:txBody>
        </p:sp>
        <p:cxnSp>
          <p:nvCxnSpPr>
            <p:cNvPr id="93" name="Straight Arrow Connector 92"/>
            <p:cNvCxnSpPr>
              <a:stCxn id="87" idx="3"/>
              <a:endCxn id="92" idx="0"/>
            </p:cNvCxnSpPr>
            <p:nvPr/>
          </p:nvCxnSpPr>
          <p:spPr>
            <a:xfrm flipH="1">
              <a:off x="4541058" y="3927656"/>
              <a:ext cx="285065" cy="441591"/>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5627628" y="34483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60</a:t>
              </a:r>
            </a:p>
          </p:txBody>
        </p:sp>
        <p:sp>
          <p:nvSpPr>
            <p:cNvPr id="111" name="Oval 110"/>
            <p:cNvSpPr/>
            <p:nvPr/>
          </p:nvSpPr>
          <p:spPr>
            <a:xfrm>
              <a:off x="6698072" y="34483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80</a:t>
              </a:r>
            </a:p>
          </p:txBody>
        </p:sp>
        <p:cxnSp>
          <p:nvCxnSpPr>
            <p:cNvPr id="112" name="Straight Arrow Connector 111"/>
            <p:cNvCxnSpPr>
              <a:stCxn id="77" idx="3"/>
              <a:endCxn id="110" idx="0"/>
            </p:cNvCxnSpPr>
            <p:nvPr/>
          </p:nvCxnSpPr>
          <p:spPr>
            <a:xfrm flipH="1">
              <a:off x="5908428" y="3062412"/>
              <a:ext cx="313282" cy="385888"/>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77" idx="5"/>
              <a:endCxn id="111" idx="0"/>
            </p:cNvCxnSpPr>
            <p:nvPr/>
          </p:nvCxnSpPr>
          <p:spPr>
            <a:xfrm>
              <a:off x="6618822" y="3062412"/>
              <a:ext cx="360050" cy="385888"/>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7270994" y="43692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90</a:t>
              </a:r>
            </a:p>
          </p:txBody>
        </p:sp>
        <p:cxnSp>
          <p:nvCxnSpPr>
            <p:cNvPr id="115" name="Straight Arrow Connector 114"/>
            <p:cNvCxnSpPr>
              <a:stCxn id="111" idx="5"/>
              <a:endCxn id="114" idx="0"/>
            </p:cNvCxnSpPr>
            <p:nvPr/>
          </p:nvCxnSpPr>
          <p:spPr>
            <a:xfrm>
              <a:off x="7177428" y="3927656"/>
              <a:ext cx="374366" cy="441591"/>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7827415" y="897966"/>
            <a:ext cx="4197541" cy="4621543"/>
            <a:chOff x="7765860" y="793505"/>
            <a:chExt cx="4197541" cy="4621543"/>
          </a:xfrm>
        </p:grpSpPr>
        <p:sp>
          <p:nvSpPr>
            <p:cNvPr id="126" name="Oval 125"/>
            <p:cNvSpPr/>
            <p:nvPr/>
          </p:nvSpPr>
          <p:spPr>
            <a:xfrm>
              <a:off x="8467039" y="79350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15</a:t>
              </a:r>
            </a:p>
          </p:txBody>
        </p:sp>
        <p:sp>
          <p:nvSpPr>
            <p:cNvPr id="127" name="Oval 126"/>
            <p:cNvSpPr/>
            <p:nvPr/>
          </p:nvSpPr>
          <p:spPr>
            <a:xfrm>
              <a:off x="7768853" y="162049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3</a:t>
              </a:r>
            </a:p>
          </p:txBody>
        </p:sp>
        <p:sp>
          <p:nvSpPr>
            <p:cNvPr id="128" name="Oval 127"/>
            <p:cNvSpPr/>
            <p:nvPr/>
          </p:nvSpPr>
          <p:spPr>
            <a:xfrm>
              <a:off x="9242707" y="162049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1</a:t>
              </a:r>
            </a:p>
          </p:txBody>
        </p:sp>
        <p:cxnSp>
          <p:nvCxnSpPr>
            <p:cNvPr id="129" name="Straight Arrow Connector 128"/>
            <p:cNvCxnSpPr>
              <a:stCxn id="126" idx="3"/>
              <a:endCxn id="127" idx="0"/>
            </p:cNvCxnSpPr>
            <p:nvPr/>
          </p:nvCxnSpPr>
          <p:spPr>
            <a:xfrm flipH="1">
              <a:off x="8049653" y="1272861"/>
              <a:ext cx="499630" cy="347632"/>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26" idx="5"/>
              <a:endCxn id="128" idx="0"/>
            </p:cNvCxnSpPr>
            <p:nvPr/>
          </p:nvCxnSpPr>
          <p:spPr>
            <a:xfrm>
              <a:off x="8946395" y="1272861"/>
              <a:ext cx="577112" cy="347632"/>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8292228" y="241177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6</a:t>
              </a:r>
            </a:p>
          </p:txBody>
        </p:sp>
        <p:cxnSp>
          <p:nvCxnSpPr>
            <p:cNvPr id="132" name="Straight Arrow Connector 131"/>
            <p:cNvCxnSpPr>
              <a:stCxn id="127" idx="5"/>
              <a:endCxn id="131" idx="0"/>
            </p:cNvCxnSpPr>
            <p:nvPr/>
          </p:nvCxnSpPr>
          <p:spPr>
            <a:xfrm>
              <a:off x="8248209" y="2099849"/>
              <a:ext cx="324819" cy="31192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9841654" y="241177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22</a:t>
              </a:r>
            </a:p>
          </p:txBody>
        </p:sp>
        <p:cxnSp>
          <p:nvCxnSpPr>
            <p:cNvPr id="134" name="Straight Arrow Connector 133"/>
            <p:cNvCxnSpPr>
              <a:stCxn id="128" idx="5"/>
              <a:endCxn id="133" idx="0"/>
            </p:cNvCxnSpPr>
            <p:nvPr/>
          </p:nvCxnSpPr>
          <p:spPr>
            <a:xfrm>
              <a:off x="9722063" y="2099849"/>
              <a:ext cx="400391" cy="31192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10374235" y="320109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45</a:t>
              </a:r>
            </a:p>
          </p:txBody>
        </p:sp>
        <p:cxnSp>
          <p:nvCxnSpPr>
            <p:cNvPr id="136" name="Straight Arrow Connector 135"/>
            <p:cNvCxnSpPr>
              <a:stCxn id="133" idx="5"/>
              <a:endCxn id="135" idx="0"/>
            </p:cNvCxnSpPr>
            <p:nvPr/>
          </p:nvCxnSpPr>
          <p:spPr>
            <a:xfrm>
              <a:off x="10321010" y="2891134"/>
              <a:ext cx="334025" cy="309965"/>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7765860" y="320109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5</a:t>
              </a:r>
            </a:p>
          </p:txBody>
        </p:sp>
        <p:cxnSp>
          <p:nvCxnSpPr>
            <p:cNvPr id="138" name="Straight Arrow Connector 137"/>
            <p:cNvCxnSpPr>
              <a:stCxn id="131" idx="3"/>
              <a:endCxn id="137" idx="0"/>
            </p:cNvCxnSpPr>
            <p:nvPr/>
          </p:nvCxnSpPr>
          <p:spPr>
            <a:xfrm flipH="1">
              <a:off x="8046660" y="2891134"/>
              <a:ext cx="327812" cy="309965"/>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9844232" y="401408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23</a:t>
              </a:r>
            </a:p>
          </p:txBody>
        </p:sp>
        <p:cxnSp>
          <p:nvCxnSpPr>
            <p:cNvPr id="140" name="Straight Arrow Connector 139"/>
            <p:cNvCxnSpPr>
              <a:stCxn id="135" idx="3"/>
              <a:endCxn id="139" idx="0"/>
            </p:cNvCxnSpPr>
            <p:nvPr/>
          </p:nvCxnSpPr>
          <p:spPr>
            <a:xfrm flipH="1">
              <a:off x="10125032" y="3680455"/>
              <a:ext cx="331447" cy="333634"/>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10904238" y="401408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65</a:t>
              </a:r>
            </a:p>
          </p:txBody>
        </p:sp>
        <p:cxnSp>
          <p:nvCxnSpPr>
            <p:cNvPr id="142" name="Straight Arrow Connector 141"/>
            <p:cNvCxnSpPr>
              <a:stCxn id="135" idx="5"/>
              <a:endCxn id="141" idx="0"/>
            </p:cNvCxnSpPr>
            <p:nvPr/>
          </p:nvCxnSpPr>
          <p:spPr>
            <a:xfrm>
              <a:off x="10853591" y="3680455"/>
              <a:ext cx="331447" cy="333634"/>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11401801" y="485344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78</a:t>
              </a:r>
            </a:p>
          </p:txBody>
        </p:sp>
        <p:cxnSp>
          <p:nvCxnSpPr>
            <p:cNvPr id="144" name="Straight Arrow Connector 143"/>
            <p:cNvCxnSpPr>
              <a:stCxn id="141" idx="5"/>
              <a:endCxn id="143" idx="0"/>
            </p:cNvCxnSpPr>
            <p:nvPr/>
          </p:nvCxnSpPr>
          <p:spPr>
            <a:xfrm>
              <a:off x="11383594" y="4493445"/>
              <a:ext cx="299007" cy="360003"/>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10412635" y="485344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34</a:t>
              </a:r>
            </a:p>
          </p:txBody>
        </p:sp>
        <p:cxnSp>
          <p:nvCxnSpPr>
            <p:cNvPr id="146" name="Straight Arrow Connector 145"/>
            <p:cNvCxnSpPr>
              <a:stCxn id="139" idx="5"/>
              <a:endCxn id="145" idx="0"/>
            </p:cNvCxnSpPr>
            <p:nvPr/>
          </p:nvCxnSpPr>
          <p:spPr>
            <a:xfrm>
              <a:off x="10323588" y="4493445"/>
              <a:ext cx="369847" cy="360003"/>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2595282" y="887003"/>
            <a:ext cx="0" cy="5449046"/>
          </a:xfrm>
          <a:prstGeom prst="line">
            <a:avLst/>
          </a:prstGeom>
        </p:spPr>
        <p:style>
          <a:lnRef idx="3">
            <a:schemeClr val="dk1"/>
          </a:lnRef>
          <a:fillRef idx="0">
            <a:schemeClr val="dk1"/>
          </a:fillRef>
          <a:effectRef idx="2">
            <a:schemeClr val="dk1"/>
          </a:effectRef>
          <a:fontRef idx="minor">
            <a:schemeClr val="tx1"/>
          </a:fontRef>
        </p:style>
      </p:cxnSp>
      <p:cxnSp>
        <p:nvCxnSpPr>
          <p:cNvPr id="147" name="Straight Connector 146"/>
          <p:cNvCxnSpPr/>
          <p:nvPr/>
        </p:nvCxnSpPr>
        <p:spPr>
          <a:xfrm>
            <a:off x="7628964" y="887003"/>
            <a:ext cx="0" cy="544904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0495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Write </a:t>
            </a:r>
            <a:r>
              <a:rPr lang="en-IN" dirty="0" err="1"/>
              <a:t>Preorder</a:t>
            </a:r>
            <a:r>
              <a:rPr lang="en-IN" dirty="0"/>
              <a:t>, </a:t>
            </a:r>
            <a:r>
              <a:rPr lang="en-IN" dirty="0" err="1"/>
              <a:t>Inorder</a:t>
            </a:r>
            <a:r>
              <a:rPr lang="en-IN" dirty="0"/>
              <a:t> &amp; </a:t>
            </a:r>
            <a:r>
              <a:rPr lang="en-IN" dirty="0" err="1"/>
              <a:t>Postorder</a:t>
            </a:r>
            <a:r>
              <a:rPr lang="en-IN" dirty="0"/>
              <a:t> Traversal</a:t>
            </a:r>
            <a:endParaRPr lang="en-US" dirty="0"/>
          </a:p>
        </p:txBody>
      </p:sp>
      <p:grpSp>
        <p:nvGrpSpPr>
          <p:cNvPr id="86" name="Group 85"/>
          <p:cNvGrpSpPr/>
          <p:nvPr/>
        </p:nvGrpSpPr>
        <p:grpSpPr>
          <a:xfrm>
            <a:off x="203916" y="801175"/>
            <a:ext cx="4170602" cy="2857340"/>
            <a:chOff x="203916" y="891328"/>
            <a:chExt cx="4170602" cy="2857340"/>
          </a:xfrm>
        </p:grpSpPr>
        <p:sp>
          <p:nvSpPr>
            <p:cNvPr id="21" name="Oval 20"/>
            <p:cNvSpPr/>
            <p:nvPr/>
          </p:nvSpPr>
          <p:spPr>
            <a:xfrm>
              <a:off x="2191555" y="891328"/>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73</a:t>
              </a:r>
            </a:p>
          </p:txBody>
        </p:sp>
        <p:sp>
          <p:nvSpPr>
            <p:cNvPr id="22" name="Oval 21"/>
            <p:cNvSpPr/>
            <p:nvPr/>
          </p:nvSpPr>
          <p:spPr>
            <a:xfrm>
              <a:off x="1244958" y="153920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13</a:t>
              </a:r>
            </a:p>
          </p:txBody>
        </p:sp>
        <p:sp>
          <p:nvSpPr>
            <p:cNvPr id="23" name="Oval 22"/>
            <p:cNvSpPr/>
            <p:nvPr/>
          </p:nvSpPr>
          <p:spPr>
            <a:xfrm>
              <a:off x="710483" y="228332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10</a:t>
              </a:r>
            </a:p>
          </p:txBody>
        </p:sp>
        <p:sp>
          <p:nvSpPr>
            <p:cNvPr id="24" name="Oval 23"/>
            <p:cNvSpPr/>
            <p:nvPr/>
          </p:nvSpPr>
          <p:spPr>
            <a:xfrm>
              <a:off x="1772990" y="229226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28</a:t>
              </a:r>
            </a:p>
          </p:txBody>
        </p:sp>
        <p:sp>
          <p:nvSpPr>
            <p:cNvPr id="25" name="Oval 24"/>
            <p:cNvSpPr/>
            <p:nvPr/>
          </p:nvSpPr>
          <p:spPr>
            <a:xfrm>
              <a:off x="203916" y="3040330"/>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26" name="Oval 25"/>
            <p:cNvSpPr/>
            <p:nvPr/>
          </p:nvSpPr>
          <p:spPr>
            <a:xfrm>
              <a:off x="3151025" y="153920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75</a:t>
              </a:r>
            </a:p>
          </p:txBody>
        </p:sp>
        <p:sp>
          <p:nvSpPr>
            <p:cNvPr id="27" name="Oval 26"/>
            <p:cNvSpPr/>
            <p:nvPr/>
          </p:nvSpPr>
          <p:spPr>
            <a:xfrm>
              <a:off x="2597233" y="227329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74</a:t>
              </a:r>
            </a:p>
          </p:txBody>
        </p:sp>
        <p:sp>
          <p:nvSpPr>
            <p:cNvPr id="28" name="Oval 27"/>
            <p:cNvSpPr/>
            <p:nvPr/>
          </p:nvSpPr>
          <p:spPr>
            <a:xfrm>
              <a:off x="3666180" y="227329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89</a:t>
              </a:r>
            </a:p>
          </p:txBody>
        </p:sp>
        <p:cxnSp>
          <p:nvCxnSpPr>
            <p:cNvPr id="30" name="Straight Arrow Connector 29"/>
            <p:cNvCxnSpPr>
              <a:endCxn id="22" idx="7"/>
            </p:cNvCxnSpPr>
            <p:nvPr/>
          </p:nvCxnSpPr>
          <p:spPr>
            <a:xfrm flipH="1">
              <a:off x="1849562" y="1444416"/>
              <a:ext cx="445727" cy="19852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endCxn id="26" idx="1"/>
            </p:cNvCxnSpPr>
            <p:nvPr/>
          </p:nvCxnSpPr>
          <p:spPr>
            <a:xfrm>
              <a:off x="2796159" y="1444416"/>
              <a:ext cx="458600" cy="19852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22" idx="3"/>
              <a:endCxn id="23" idx="0"/>
            </p:cNvCxnSpPr>
            <p:nvPr/>
          </p:nvCxnSpPr>
          <p:spPr>
            <a:xfrm flipH="1">
              <a:off x="1064652" y="2143807"/>
              <a:ext cx="284040" cy="13952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22" idx="5"/>
              <a:endCxn id="24" idx="0"/>
            </p:cNvCxnSpPr>
            <p:nvPr/>
          </p:nvCxnSpPr>
          <p:spPr>
            <a:xfrm>
              <a:off x="1849562" y="2143807"/>
              <a:ext cx="277597" cy="14845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23" idx="3"/>
              <a:endCxn id="25" idx="0"/>
            </p:cNvCxnSpPr>
            <p:nvPr/>
          </p:nvCxnSpPr>
          <p:spPr>
            <a:xfrm flipH="1">
              <a:off x="558085" y="2887931"/>
              <a:ext cx="256132" cy="152399"/>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26" idx="3"/>
              <a:endCxn id="27" idx="0"/>
            </p:cNvCxnSpPr>
            <p:nvPr/>
          </p:nvCxnSpPr>
          <p:spPr>
            <a:xfrm flipH="1">
              <a:off x="2951402" y="2143807"/>
              <a:ext cx="303357" cy="12949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26" idx="5"/>
              <a:endCxn id="28" idx="0"/>
            </p:cNvCxnSpPr>
            <p:nvPr/>
          </p:nvCxnSpPr>
          <p:spPr>
            <a:xfrm>
              <a:off x="3755629" y="2143807"/>
              <a:ext cx="264720" cy="12949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grpSp>
        <p:nvGrpSpPr>
          <p:cNvPr id="91" name="Group 90"/>
          <p:cNvGrpSpPr/>
          <p:nvPr/>
        </p:nvGrpSpPr>
        <p:grpSpPr>
          <a:xfrm>
            <a:off x="678827" y="3497531"/>
            <a:ext cx="3836812" cy="2964521"/>
            <a:chOff x="678827" y="3433136"/>
            <a:chExt cx="3836812" cy="2964521"/>
          </a:xfrm>
        </p:grpSpPr>
        <p:sp>
          <p:nvSpPr>
            <p:cNvPr id="49" name="Oval 48"/>
            <p:cNvSpPr/>
            <p:nvPr/>
          </p:nvSpPr>
          <p:spPr>
            <a:xfrm>
              <a:off x="2205664" y="3433136"/>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50" name="Oval 49"/>
            <p:cNvSpPr/>
            <p:nvPr/>
          </p:nvSpPr>
          <p:spPr>
            <a:xfrm>
              <a:off x="1279826" y="4155794"/>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51" name="Oval 50"/>
            <p:cNvSpPr/>
            <p:nvPr/>
          </p:nvSpPr>
          <p:spPr>
            <a:xfrm>
              <a:off x="3156553" y="4158285"/>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52" name="Oval 51"/>
            <p:cNvSpPr/>
            <p:nvPr/>
          </p:nvSpPr>
          <p:spPr>
            <a:xfrm>
              <a:off x="678827" y="4926390"/>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53" name="Oval 52"/>
            <p:cNvSpPr/>
            <p:nvPr/>
          </p:nvSpPr>
          <p:spPr>
            <a:xfrm>
              <a:off x="1791762" y="488919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54" name="Oval 53"/>
            <p:cNvSpPr/>
            <p:nvPr/>
          </p:nvSpPr>
          <p:spPr>
            <a:xfrm>
              <a:off x="2580388" y="4926390"/>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55" name="Oval 54"/>
            <p:cNvSpPr/>
            <p:nvPr/>
          </p:nvSpPr>
          <p:spPr>
            <a:xfrm>
              <a:off x="2072328" y="5689319"/>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56" name="Oval 55"/>
            <p:cNvSpPr/>
            <p:nvPr/>
          </p:nvSpPr>
          <p:spPr>
            <a:xfrm>
              <a:off x="3151554" y="5689319"/>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57" name="Oval 56"/>
            <p:cNvSpPr/>
            <p:nvPr/>
          </p:nvSpPr>
          <p:spPr>
            <a:xfrm>
              <a:off x="3807301" y="488919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cxnSp>
          <p:nvCxnSpPr>
            <p:cNvPr id="59" name="Straight Arrow Connector 58"/>
            <p:cNvCxnSpPr>
              <a:stCxn id="49" idx="3"/>
              <a:endCxn id="50" idx="7"/>
            </p:cNvCxnSpPr>
            <p:nvPr/>
          </p:nvCxnSpPr>
          <p:spPr>
            <a:xfrm flipH="1">
              <a:off x="1884430" y="4037740"/>
              <a:ext cx="424968" cy="22178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0" idx="3"/>
              <a:endCxn id="52" idx="0"/>
            </p:cNvCxnSpPr>
            <p:nvPr/>
          </p:nvCxnSpPr>
          <p:spPr>
            <a:xfrm flipH="1">
              <a:off x="1032996" y="4760398"/>
              <a:ext cx="350564" cy="16599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a:stCxn id="50" idx="5"/>
              <a:endCxn id="53" idx="0"/>
            </p:cNvCxnSpPr>
            <p:nvPr/>
          </p:nvCxnSpPr>
          <p:spPr>
            <a:xfrm>
              <a:off x="1884430" y="4760398"/>
              <a:ext cx="261501" cy="128799"/>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a:stCxn id="49" idx="5"/>
              <a:endCxn id="51" idx="1"/>
            </p:cNvCxnSpPr>
            <p:nvPr/>
          </p:nvCxnSpPr>
          <p:spPr>
            <a:xfrm>
              <a:off x="2810268" y="4037740"/>
              <a:ext cx="450019" cy="224279"/>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a:stCxn id="51" idx="3"/>
              <a:endCxn id="54" idx="0"/>
            </p:cNvCxnSpPr>
            <p:nvPr/>
          </p:nvCxnSpPr>
          <p:spPr>
            <a:xfrm flipH="1">
              <a:off x="2934557" y="4762889"/>
              <a:ext cx="325730" cy="16350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p:cNvCxnSpPr>
              <a:stCxn id="51" idx="5"/>
              <a:endCxn id="57" idx="0"/>
            </p:cNvCxnSpPr>
            <p:nvPr/>
          </p:nvCxnSpPr>
          <p:spPr>
            <a:xfrm>
              <a:off x="3761157" y="4762889"/>
              <a:ext cx="400313" cy="12630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a:stCxn id="54" idx="3"/>
              <a:endCxn id="55" idx="0"/>
            </p:cNvCxnSpPr>
            <p:nvPr/>
          </p:nvCxnSpPr>
          <p:spPr>
            <a:xfrm flipH="1">
              <a:off x="2426497" y="5530994"/>
              <a:ext cx="257625" cy="15832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54" idx="5"/>
              <a:endCxn id="56" idx="0"/>
            </p:cNvCxnSpPr>
            <p:nvPr/>
          </p:nvCxnSpPr>
          <p:spPr>
            <a:xfrm>
              <a:off x="3184992" y="5530994"/>
              <a:ext cx="320731" cy="15832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grpSp>
        <p:nvGrpSpPr>
          <p:cNvPr id="140" name="Group 139"/>
          <p:cNvGrpSpPr/>
          <p:nvPr/>
        </p:nvGrpSpPr>
        <p:grpSpPr>
          <a:xfrm>
            <a:off x="6796066" y="799103"/>
            <a:ext cx="4591945" cy="5093479"/>
            <a:chOff x="6796066" y="799103"/>
            <a:chExt cx="4591945" cy="5093479"/>
          </a:xfrm>
        </p:grpSpPr>
        <p:sp>
          <p:nvSpPr>
            <p:cNvPr id="90" name="Oval 89"/>
            <p:cNvSpPr/>
            <p:nvPr/>
          </p:nvSpPr>
          <p:spPr>
            <a:xfrm>
              <a:off x="8153381" y="79910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15</a:t>
              </a:r>
            </a:p>
          </p:txBody>
        </p:sp>
        <p:sp>
          <p:nvSpPr>
            <p:cNvPr id="92" name="Oval 91"/>
            <p:cNvSpPr/>
            <p:nvPr/>
          </p:nvSpPr>
          <p:spPr>
            <a:xfrm>
              <a:off x="7329309" y="1684292"/>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93" name="Oval 92"/>
            <p:cNvSpPr/>
            <p:nvPr/>
          </p:nvSpPr>
          <p:spPr>
            <a:xfrm>
              <a:off x="6796066" y="2486959"/>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94" name="Oval 93"/>
            <p:cNvSpPr/>
            <p:nvPr/>
          </p:nvSpPr>
          <p:spPr>
            <a:xfrm>
              <a:off x="7902946" y="2496929"/>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a:t>
              </a:r>
            </a:p>
          </p:txBody>
        </p:sp>
        <p:sp>
          <p:nvSpPr>
            <p:cNvPr id="95" name="Oval 94"/>
            <p:cNvSpPr/>
            <p:nvPr/>
          </p:nvSpPr>
          <p:spPr>
            <a:xfrm>
              <a:off x="8997117" y="1684292"/>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16</a:t>
              </a:r>
            </a:p>
          </p:txBody>
        </p:sp>
        <p:sp>
          <p:nvSpPr>
            <p:cNvPr id="96" name="Oval 95"/>
            <p:cNvSpPr/>
            <p:nvPr/>
          </p:nvSpPr>
          <p:spPr>
            <a:xfrm>
              <a:off x="7329309" y="3526710"/>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10</a:t>
              </a:r>
            </a:p>
          </p:txBody>
        </p:sp>
        <p:sp>
          <p:nvSpPr>
            <p:cNvPr id="97" name="Oval 96"/>
            <p:cNvSpPr/>
            <p:nvPr/>
          </p:nvSpPr>
          <p:spPr>
            <a:xfrm>
              <a:off x="8418804" y="3486456"/>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13</a:t>
              </a:r>
            </a:p>
          </p:txBody>
        </p:sp>
        <p:sp>
          <p:nvSpPr>
            <p:cNvPr id="98" name="Oval 97"/>
            <p:cNvSpPr/>
            <p:nvPr/>
          </p:nvSpPr>
          <p:spPr>
            <a:xfrm>
              <a:off x="6796066" y="4470628"/>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sp>
          <p:nvSpPr>
            <p:cNvPr id="99" name="Oval 98"/>
            <p:cNvSpPr/>
            <p:nvPr/>
          </p:nvSpPr>
          <p:spPr>
            <a:xfrm>
              <a:off x="7506864" y="5184244"/>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a:t>
              </a:r>
            </a:p>
          </p:txBody>
        </p:sp>
        <p:sp>
          <p:nvSpPr>
            <p:cNvPr id="100" name="Oval 99"/>
            <p:cNvSpPr/>
            <p:nvPr/>
          </p:nvSpPr>
          <p:spPr>
            <a:xfrm>
              <a:off x="9971335" y="2519808"/>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20</a:t>
              </a:r>
            </a:p>
          </p:txBody>
        </p:sp>
        <p:sp>
          <p:nvSpPr>
            <p:cNvPr id="101" name="Oval 100"/>
            <p:cNvSpPr/>
            <p:nvPr/>
          </p:nvSpPr>
          <p:spPr>
            <a:xfrm>
              <a:off x="9397204" y="3486456"/>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18</a:t>
              </a:r>
            </a:p>
          </p:txBody>
        </p:sp>
        <p:sp>
          <p:nvSpPr>
            <p:cNvPr id="102" name="Oval 101"/>
            <p:cNvSpPr/>
            <p:nvPr/>
          </p:nvSpPr>
          <p:spPr>
            <a:xfrm>
              <a:off x="10679673" y="354457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cxnSp>
          <p:nvCxnSpPr>
            <p:cNvPr id="104" name="Straight Arrow Connector 103"/>
            <p:cNvCxnSpPr>
              <a:stCxn id="90" idx="3"/>
              <a:endCxn id="92" idx="0"/>
            </p:cNvCxnSpPr>
            <p:nvPr/>
          </p:nvCxnSpPr>
          <p:spPr>
            <a:xfrm flipH="1">
              <a:off x="7683478" y="1403707"/>
              <a:ext cx="573637" cy="28058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6" name="Straight Arrow Connector 105"/>
            <p:cNvCxnSpPr>
              <a:stCxn id="90" idx="5"/>
              <a:endCxn id="95" idx="0"/>
            </p:cNvCxnSpPr>
            <p:nvPr/>
          </p:nvCxnSpPr>
          <p:spPr>
            <a:xfrm>
              <a:off x="8757985" y="1403707"/>
              <a:ext cx="593301" cy="28058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p:cNvCxnSpPr>
              <a:stCxn id="92" idx="3"/>
              <a:endCxn id="93" idx="0"/>
            </p:cNvCxnSpPr>
            <p:nvPr/>
          </p:nvCxnSpPr>
          <p:spPr>
            <a:xfrm flipH="1">
              <a:off x="7150235" y="2288896"/>
              <a:ext cx="282808" cy="19806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p:cNvCxnSpPr>
              <a:stCxn id="92" idx="5"/>
              <a:endCxn id="94" idx="0"/>
            </p:cNvCxnSpPr>
            <p:nvPr/>
          </p:nvCxnSpPr>
          <p:spPr>
            <a:xfrm>
              <a:off x="7933913" y="2288896"/>
              <a:ext cx="323202" cy="20803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p:cNvCxnSpPr>
              <a:stCxn id="95" idx="6"/>
              <a:endCxn id="100" idx="0"/>
            </p:cNvCxnSpPr>
            <p:nvPr/>
          </p:nvCxnSpPr>
          <p:spPr>
            <a:xfrm>
              <a:off x="9705455" y="2038461"/>
              <a:ext cx="620049" cy="481347"/>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p:cNvCxnSpPr>
              <a:stCxn id="100" idx="3"/>
              <a:endCxn id="101" idx="0"/>
            </p:cNvCxnSpPr>
            <p:nvPr/>
          </p:nvCxnSpPr>
          <p:spPr>
            <a:xfrm flipH="1">
              <a:off x="9751373" y="3124412"/>
              <a:ext cx="323696" cy="36204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p:cNvCxnSpPr>
              <a:stCxn id="100" idx="5"/>
              <a:endCxn id="102" idx="0"/>
            </p:cNvCxnSpPr>
            <p:nvPr/>
          </p:nvCxnSpPr>
          <p:spPr>
            <a:xfrm>
              <a:off x="10575939" y="3124412"/>
              <a:ext cx="457903" cy="42016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8" name="Straight Arrow Connector 117"/>
            <p:cNvCxnSpPr>
              <a:stCxn id="94" idx="3"/>
              <a:endCxn id="96" idx="0"/>
            </p:cNvCxnSpPr>
            <p:nvPr/>
          </p:nvCxnSpPr>
          <p:spPr>
            <a:xfrm flipH="1">
              <a:off x="7683478" y="3101533"/>
              <a:ext cx="323202" cy="425177"/>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p:cNvCxnSpPr>
              <a:stCxn id="94" idx="5"/>
              <a:endCxn id="97" idx="0"/>
            </p:cNvCxnSpPr>
            <p:nvPr/>
          </p:nvCxnSpPr>
          <p:spPr>
            <a:xfrm>
              <a:off x="8507550" y="3101533"/>
              <a:ext cx="265423" cy="38492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22" name="Straight Arrow Connector 121"/>
            <p:cNvCxnSpPr>
              <a:stCxn id="96" idx="3"/>
              <a:endCxn id="98" idx="0"/>
            </p:cNvCxnSpPr>
            <p:nvPr/>
          </p:nvCxnSpPr>
          <p:spPr>
            <a:xfrm flipH="1">
              <a:off x="7150235" y="4131314"/>
              <a:ext cx="282808" cy="33931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24" name="Straight Arrow Connector 123"/>
            <p:cNvCxnSpPr>
              <a:stCxn id="98" idx="5"/>
              <a:endCxn id="99" idx="1"/>
            </p:cNvCxnSpPr>
            <p:nvPr/>
          </p:nvCxnSpPr>
          <p:spPr>
            <a:xfrm>
              <a:off x="7400670" y="5075232"/>
              <a:ext cx="209928" cy="21274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4029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 a Binary Tree from given Traversals</a:t>
            </a:r>
          </a:p>
        </p:txBody>
      </p:sp>
      <p:sp>
        <p:nvSpPr>
          <p:cNvPr id="3" name="Content Placeholder 2"/>
          <p:cNvSpPr>
            <a:spLocks noGrp="1"/>
          </p:cNvSpPr>
          <p:nvPr>
            <p:ph idx="1"/>
          </p:nvPr>
        </p:nvSpPr>
        <p:spPr/>
        <p:txBody>
          <a:bodyPr/>
          <a:lstStyle/>
          <a:p>
            <a:r>
              <a:rPr lang="en-US" sz="2200" dirty="0" err="1"/>
              <a:t>Inorder</a:t>
            </a:r>
            <a:r>
              <a:rPr lang="en-US" sz="2200" dirty="0"/>
              <a:t>: DGBAHEICF | </a:t>
            </a:r>
            <a:r>
              <a:rPr lang="en-US" sz="2200" dirty="0" err="1"/>
              <a:t>Postorder</a:t>
            </a:r>
            <a:r>
              <a:rPr lang="en-US" sz="2200" dirty="0"/>
              <a:t>: GDBHIEFCA</a:t>
            </a:r>
          </a:p>
          <a:p>
            <a:r>
              <a:rPr lang="en-US" sz="2200" dirty="0" err="1"/>
              <a:t>Inorder</a:t>
            </a:r>
            <a:r>
              <a:rPr lang="en-US" sz="2200" dirty="0"/>
              <a:t>: EACKFHDBG | Preorder: FAEKCDHGB</a:t>
            </a:r>
          </a:p>
          <a:p>
            <a:r>
              <a:rPr lang="en-US" sz="2200" dirty="0" err="1"/>
              <a:t>Inorder</a:t>
            </a:r>
            <a:r>
              <a:rPr lang="en-US" sz="2200" dirty="0"/>
              <a:t>: QBKCFAGPEDHR | Preorder: GBQACKFPDERH</a:t>
            </a:r>
          </a:p>
          <a:p>
            <a:r>
              <a:rPr lang="en-US" sz="2200" dirty="0" err="1"/>
              <a:t>Inorder</a:t>
            </a:r>
            <a:r>
              <a:rPr lang="en-US" sz="2200" dirty="0"/>
              <a:t>: BIDACGEHF | </a:t>
            </a:r>
            <a:r>
              <a:rPr lang="en-US" sz="2200" dirty="0" err="1"/>
              <a:t>Postorder</a:t>
            </a:r>
            <a:r>
              <a:rPr lang="en-US" sz="2200" dirty="0"/>
              <a:t>: IDBGCHFEA</a:t>
            </a:r>
          </a:p>
          <a:p>
            <a:r>
              <a:rPr lang="en-US" sz="2200" dirty="0" err="1"/>
              <a:t>Inorder</a:t>
            </a:r>
            <a:r>
              <a:rPr lang="en-US" sz="2200" dirty="0"/>
              <a:t>: BCAEDGHFI | </a:t>
            </a:r>
            <a:r>
              <a:rPr lang="en-US" sz="2200" dirty="0" err="1"/>
              <a:t>Postorder</a:t>
            </a:r>
            <a:r>
              <a:rPr lang="en-US" sz="2200" dirty="0"/>
              <a:t>: CBEHGIFDA</a:t>
            </a:r>
          </a:p>
          <a:p>
            <a:r>
              <a:rPr lang="en-US" sz="2200" dirty="0" err="1"/>
              <a:t>Inorder</a:t>
            </a:r>
            <a:r>
              <a:rPr lang="en-US" sz="2200" dirty="0"/>
              <a:t>: </a:t>
            </a:r>
            <a:r>
              <a:rPr lang="en-US" sz="2200" dirty="0" err="1"/>
              <a:t>d,b.e,a,f,c,g</a:t>
            </a:r>
            <a:r>
              <a:rPr lang="en-US" sz="2200" dirty="0"/>
              <a:t> | Preorder: </a:t>
            </a:r>
            <a:r>
              <a:rPr lang="en-US" sz="2200" dirty="0" err="1"/>
              <a:t>a,b,d,e,c,f,g</a:t>
            </a:r>
            <a:endParaRPr lang="en-US" sz="2200" dirty="0"/>
          </a:p>
          <a:p>
            <a:r>
              <a:rPr lang="en-US" sz="2200" dirty="0" err="1"/>
              <a:t>Inorder</a:t>
            </a:r>
            <a:r>
              <a:rPr lang="en-US" sz="2200" dirty="0"/>
              <a:t>: 4,10,3,1,7,11,8,2 | Preorder: 7,10,4,3,1,2,8,11</a:t>
            </a:r>
          </a:p>
          <a:p>
            <a:r>
              <a:rPr lang="sv-SE" sz="2200" dirty="0"/>
              <a:t>Inorder:  1, 10, 11, 12, 13, 14, 15, 17, 18, 21 |  Postorder:  1, 11, 12, 10, 14, 18, 21, 17, 15, 13 </a:t>
            </a:r>
          </a:p>
          <a:p>
            <a:r>
              <a:rPr lang="sv-SE" sz="2200" dirty="0"/>
              <a:t>Inorder:  1 3 4 6 7 8 10 13 14 | Preorder:  8 3 1 6 4 7 10 14 13 </a:t>
            </a:r>
          </a:p>
          <a:p>
            <a:r>
              <a:rPr lang="sv-SE" sz="2200" dirty="0"/>
              <a:t>preorder = [1,2,4,5,3,6,7], postorder = [4,5,2,6,7,3,1]</a:t>
            </a:r>
          </a:p>
          <a:p>
            <a:r>
              <a:rPr lang="sv-SE" sz="2200" dirty="0"/>
              <a:t>preorder</a:t>
            </a:r>
            <a:r>
              <a:rPr lang="en-GB" sz="2200" dirty="0"/>
              <a:t> = {1, 2, 4, 8, 9, 5, 3, 6, 7}, </a:t>
            </a:r>
            <a:r>
              <a:rPr lang="sv-SE" sz="2200" dirty="0"/>
              <a:t>postorder</a:t>
            </a:r>
            <a:r>
              <a:rPr lang="en-GB" sz="2200" dirty="0"/>
              <a:t> = {8, 9, 4, 5, 2, 6, 7, 3, 1}; </a:t>
            </a:r>
            <a:endParaRPr lang="en-US" sz="2200" dirty="0"/>
          </a:p>
        </p:txBody>
      </p:sp>
    </p:spTree>
    <p:extLst>
      <p:ext uri="{BB962C8B-B14F-4D97-AF65-F5344CB8AC3E}">
        <p14:creationId xmlns:p14="http://schemas.microsoft.com/office/powerpoint/2010/main" val="42105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Threaded Binary Tree examples</a:t>
            </a:r>
          </a:p>
        </p:txBody>
      </p:sp>
      <p:grpSp>
        <p:nvGrpSpPr>
          <p:cNvPr id="51" name="Group 50"/>
          <p:cNvGrpSpPr/>
          <p:nvPr/>
        </p:nvGrpSpPr>
        <p:grpSpPr>
          <a:xfrm>
            <a:off x="1780811" y="1836501"/>
            <a:ext cx="3271552" cy="3387083"/>
            <a:chOff x="610952" y="1150856"/>
            <a:chExt cx="3271552" cy="3387083"/>
          </a:xfrm>
        </p:grpSpPr>
        <p:sp>
          <p:nvSpPr>
            <p:cNvPr id="4" name="Oval 3"/>
            <p:cNvSpPr/>
            <p:nvPr/>
          </p:nvSpPr>
          <p:spPr>
            <a:xfrm>
              <a:off x="1846237" y="115085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cxnSp>
          <p:nvCxnSpPr>
            <p:cNvPr id="5" name="Straight Arrow Connector 4"/>
            <p:cNvCxnSpPr>
              <a:stCxn id="4" idx="2"/>
              <a:endCxn id="6" idx="0"/>
            </p:cNvCxnSpPr>
            <p:nvPr/>
          </p:nvCxnSpPr>
          <p:spPr>
            <a:xfrm flipH="1">
              <a:off x="891752" y="1431656"/>
              <a:ext cx="954485" cy="40038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 name="Oval 5"/>
            <p:cNvSpPr/>
            <p:nvPr/>
          </p:nvSpPr>
          <p:spPr>
            <a:xfrm>
              <a:off x="610952" y="183204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7" name="Oval 6"/>
            <p:cNvSpPr/>
            <p:nvPr/>
          </p:nvSpPr>
          <p:spPr>
            <a:xfrm>
              <a:off x="1284637" y="251758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8" name="Oval 7"/>
            <p:cNvSpPr/>
            <p:nvPr/>
          </p:nvSpPr>
          <p:spPr>
            <a:xfrm>
              <a:off x="610952" y="323368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9" name="Oval 8"/>
            <p:cNvSpPr/>
            <p:nvPr/>
          </p:nvSpPr>
          <p:spPr>
            <a:xfrm>
              <a:off x="1973161" y="328169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10" name="Oval 9"/>
            <p:cNvSpPr/>
            <p:nvPr/>
          </p:nvSpPr>
          <p:spPr>
            <a:xfrm>
              <a:off x="3010097" y="182293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sp>
          <p:nvSpPr>
            <p:cNvPr id="11" name="Oval 10"/>
            <p:cNvSpPr/>
            <p:nvPr/>
          </p:nvSpPr>
          <p:spPr>
            <a:xfrm>
              <a:off x="2534761" y="251758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12" name="Oval 11"/>
            <p:cNvSpPr/>
            <p:nvPr/>
          </p:nvSpPr>
          <p:spPr>
            <a:xfrm>
              <a:off x="3320904" y="328169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H</a:t>
              </a:r>
              <a:endParaRPr lang="en-US" sz="2000" b="1" dirty="0"/>
            </a:p>
          </p:txBody>
        </p:sp>
        <p:sp>
          <p:nvSpPr>
            <p:cNvPr id="13" name="Oval 12"/>
            <p:cNvSpPr/>
            <p:nvPr/>
          </p:nvSpPr>
          <p:spPr>
            <a:xfrm>
              <a:off x="2509672" y="397633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I</a:t>
              </a:r>
              <a:endParaRPr lang="en-US" sz="2000" b="1" dirty="0"/>
            </a:p>
          </p:txBody>
        </p:sp>
        <p:cxnSp>
          <p:nvCxnSpPr>
            <p:cNvPr id="17" name="Straight Arrow Connector 16"/>
            <p:cNvCxnSpPr>
              <a:stCxn id="4" idx="6"/>
              <a:endCxn id="10" idx="0"/>
            </p:cNvCxnSpPr>
            <p:nvPr/>
          </p:nvCxnSpPr>
          <p:spPr>
            <a:xfrm>
              <a:off x="2407837" y="1431656"/>
              <a:ext cx="883060" cy="39128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6" idx="5"/>
              <a:endCxn id="7" idx="1"/>
            </p:cNvCxnSpPr>
            <p:nvPr/>
          </p:nvCxnSpPr>
          <p:spPr>
            <a:xfrm>
              <a:off x="1090308" y="2311401"/>
              <a:ext cx="276573" cy="28842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7" idx="3"/>
              <a:endCxn id="8" idx="7"/>
            </p:cNvCxnSpPr>
            <p:nvPr/>
          </p:nvCxnSpPr>
          <p:spPr>
            <a:xfrm flipH="1">
              <a:off x="1090308" y="2996940"/>
              <a:ext cx="276573" cy="31899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7" idx="5"/>
              <a:endCxn id="9" idx="1"/>
            </p:cNvCxnSpPr>
            <p:nvPr/>
          </p:nvCxnSpPr>
          <p:spPr>
            <a:xfrm>
              <a:off x="1763993" y="2996940"/>
              <a:ext cx="291412" cy="3669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3"/>
              <a:endCxn id="11" idx="0"/>
            </p:cNvCxnSpPr>
            <p:nvPr/>
          </p:nvCxnSpPr>
          <p:spPr>
            <a:xfrm flipH="1">
              <a:off x="2815561" y="2302292"/>
              <a:ext cx="276780" cy="21529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11" idx="5"/>
              <a:endCxn id="12" idx="1"/>
            </p:cNvCxnSpPr>
            <p:nvPr/>
          </p:nvCxnSpPr>
          <p:spPr>
            <a:xfrm>
              <a:off x="3014117" y="2996940"/>
              <a:ext cx="389031" cy="3669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12" idx="3"/>
              <a:endCxn id="13" idx="7"/>
            </p:cNvCxnSpPr>
            <p:nvPr/>
          </p:nvCxnSpPr>
          <p:spPr>
            <a:xfrm flipH="1">
              <a:off x="2989028" y="3761047"/>
              <a:ext cx="414120" cy="2975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54" name="Group 53"/>
          <p:cNvGrpSpPr/>
          <p:nvPr/>
        </p:nvGrpSpPr>
        <p:grpSpPr>
          <a:xfrm>
            <a:off x="6579101" y="1711661"/>
            <a:ext cx="3056947" cy="2355964"/>
            <a:chOff x="6661797" y="1105273"/>
            <a:chExt cx="3056947" cy="2355964"/>
          </a:xfrm>
        </p:grpSpPr>
        <p:sp>
          <p:nvSpPr>
            <p:cNvPr id="34" name="Oval 33"/>
            <p:cNvSpPr/>
            <p:nvPr/>
          </p:nvSpPr>
          <p:spPr>
            <a:xfrm>
              <a:off x="7348482" y="110527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35" name="Oval 34"/>
            <p:cNvSpPr/>
            <p:nvPr/>
          </p:nvSpPr>
          <p:spPr>
            <a:xfrm>
              <a:off x="6661797" y="195598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36" name="Oval 35"/>
            <p:cNvSpPr/>
            <p:nvPr/>
          </p:nvSpPr>
          <p:spPr>
            <a:xfrm>
              <a:off x="8281382" y="195598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37" name="Oval 36"/>
            <p:cNvSpPr/>
            <p:nvPr/>
          </p:nvSpPr>
          <p:spPr>
            <a:xfrm>
              <a:off x="7557116" y="289963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38" name="Oval 37"/>
            <p:cNvSpPr/>
            <p:nvPr/>
          </p:nvSpPr>
          <p:spPr>
            <a:xfrm>
              <a:off x="9157144" y="287563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40" name="Straight Arrow Connector 39"/>
            <p:cNvCxnSpPr>
              <a:stCxn id="34" idx="3"/>
              <a:endCxn id="35" idx="0"/>
            </p:cNvCxnSpPr>
            <p:nvPr/>
          </p:nvCxnSpPr>
          <p:spPr>
            <a:xfrm flipH="1">
              <a:off x="6942597" y="1584629"/>
              <a:ext cx="488129" cy="37135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4" idx="5"/>
              <a:endCxn id="36" idx="1"/>
            </p:cNvCxnSpPr>
            <p:nvPr/>
          </p:nvCxnSpPr>
          <p:spPr>
            <a:xfrm>
              <a:off x="7827838" y="1584629"/>
              <a:ext cx="535788" cy="45359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6" idx="3"/>
              <a:endCxn id="37" idx="7"/>
            </p:cNvCxnSpPr>
            <p:nvPr/>
          </p:nvCxnSpPr>
          <p:spPr>
            <a:xfrm flipH="1">
              <a:off x="8036472" y="2435340"/>
              <a:ext cx="327154" cy="54654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36" idx="5"/>
              <a:endCxn id="38" idx="1"/>
            </p:cNvCxnSpPr>
            <p:nvPr/>
          </p:nvCxnSpPr>
          <p:spPr>
            <a:xfrm>
              <a:off x="8760738" y="2435340"/>
              <a:ext cx="478650" cy="52254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6" name="Rectangle 55"/>
          <p:cNvSpPr/>
          <p:nvPr/>
        </p:nvSpPr>
        <p:spPr>
          <a:xfrm>
            <a:off x="242896" y="904580"/>
            <a:ext cx="11644303" cy="461665"/>
          </a:xfrm>
          <a:prstGeom prst="rect">
            <a:avLst/>
          </a:prstGeom>
        </p:spPr>
        <p:txBody>
          <a:bodyPr wrap="square">
            <a:spAutoFit/>
          </a:bodyPr>
          <a:lstStyle/>
          <a:p>
            <a:r>
              <a:rPr lang="en-US" sz="2400" dirty="0"/>
              <a:t>Draw Right In-threaded, Left In-threaded and Fully In-threaded Binary Tree for given Trees</a:t>
            </a:r>
          </a:p>
        </p:txBody>
      </p:sp>
    </p:spTree>
    <p:extLst>
      <p:ext uri="{BB962C8B-B14F-4D97-AF65-F5344CB8AC3E}">
        <p14:creationId xmlns:p14="http://schemas.microsoft.com/office/powerpoint/2010/main" val="413672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 Binary Search Tree (BST)</a:t>
            </a:r>
          </a:p>
        </p:txBody>
      </p:sp>
      <p:sp>
        <p:nvSpPr>
          <p:cNvPr id="3" name="Content Placeholder 2"/>
          <p:cNvSpPr>
            <a:spLocks noGrp="1"/>
          </p:cNvSpPr>
          <p:nvPr>
            <p:ph idx="1"/>
          </p:nvPr>
        </p:nvSpPr>
        <p:spPr>
          <a:xfrm>
            <a:off x="131181" y="863444"/>
            <a:ext cx="5355220" cy="5590565"/>
          </a:xfrm>
        </p:spPr>
        <p:txBody>
          <a:bodyPr/>
          <a:lstStyle/>
          <a:p>
            <a:r>
              <a:rPr lang="en-US" dirty="0"/>
              <a:t>10,3,15,22,6,45,65,23,78,34,5</a:t>
            </a:r>
          </a:p>
          <a:p>
            <a:r>
              <a:rPr lang="en-US" dirty="0"/>
              <a:t>50 ,25 ,75, 22,40,60,80,90,15,30</a:t>
            </a:r>
          </a:p>
          <a:p>
            <a:r>
              <a:rPr lang="en-US" dirty="0"/>
              <a:t>50, 60, 25, 40, 30, 70, 35, 10, 55, 65, 5</a:t>
            </a:r>
          </a:p>
          <a:p>
            <a:r>
              <a:rPr lang="en-US" dirty="0"/>
              <a:t>45,56,39,12,34,78,54,67,10,32,89,81</a:t>
            </a:r>
          </a:p>
          <a:p>
            <a:r>
              <a:rPr lang="en-US" dirty="0"/>
              <a:t>40,65,25,55,10,70,30,50,15,80,75</a:t>
            </a:r>
          </a:p>
          <a:p>
            <a:r>
              <a:rPr lang="en-US" dirty="0"/>
              <a:t>8,3,11,5,9,12,13,4,6,20</a:t>
            </a:r>
          </a:p>
          <a:p>
            <a:r>
              <a:rPr lang="en-US" dirty="0"/>
              <a:t>10,15,17,8,9,11,12,13,4,14,5</a:t>
            </a:r>
          </a:p>
          <a:p>
            <a:r>
              <a:rPr lang="en-US" dirty="0"/>
              <a:t>50, 45, 100, 25, 49, 120, 105, 46, 90, 95 </a:t>
            </a:r>
          </a:p>
          <a:p>
            <a:r>
              <a:rPr lang="en-US" dirty="0"/>
              <a:t>7,2,9,0,5,6,8,1</a:t>
            </a:r>
          </a:p>
          <a:p>
            <a:r>
              <a:rPr lang="en-US" dirty="0"/>
              <a:t>7,39,-2,0,3,42,20,5,40</a:t>
            </a:r>
          </a:p>
          <a:p>
            <a:endParaRPr lang="en-US" dirty="0"/>
          </a:p>
          <a:p>
            <a:endParaRPr lang="en-US" dirty="0"/>
          </a:p>
        </p:txBody>
      </p:sp>
      <p:sp>
        <p:nvSpPr>
          <p:cNvPr id="4" name="Content Placeholder 2"/>
          <p:cNvSpPr txBox="1">
            <a:spLocks/>
          </p:cNvSpPr>
          <p:nvPr/>
        </p:nvSpPr>
        <p:spPr>
          <a:xfrm>
            <a:off x="5396249" y="863443"/>
            <a:ext cx="6542466" cy="5590565"/>
          </a:xfrm>
          <a:prstGeom prst="rect">
            <a:avLst/>
          </a:prstGeom>
        </p:spPr>
        <p:txBody>
          <a:bodyPr vert="horz" lIns="91440" tIns="45720" rIns="91440" bIns="45720" rtlCol="0">
            <a:noAutofit/>
          </a:bodyPr>
          <a:lstStyle>
            <a:lvl1pPr marL="265113" indent="-265113" algn="just" defTabSz="914400" rtl="0" eaLnBrk="1" latinLnBrk="0" hangingPunct="1">
              <a:lnSpc>
                <a:spcPct val="114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114000"/>
              </a:lnSpc>
              <a:spcBef>
                <a:spcPts val="10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114000"/>
              </a:lnSpc>
              <a:spcBef>
                <a:spcPts val="10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DBLFHAN</a:t>
            </a:r>
          </a:p>
          <a:p>
            <a:r>
              <a:rPr lang="en-US" dirty="0"/>
              <a:t>15,16,5,10,8,19,4,6,17,5,21,18,10,15,6</a:t>
            </a:r>
          </a:p>
          <a:p>
            <a:r>
              <a:rPr lang="en-US" dirty="0"/>
              <a:t>Create a binary search tree for the following data. 14, 10, 17, 12, 10, 11, 20, 12, 18, 25, 20, 8, 22, 11, 23 Explain deleting node 20 in the resultant binary search tree.</a:t>
            </a:r>
          </a:p>
          <a:p>
            <a:r>
              <a:rPr lang="en-US" dirty="0"/>
              <a:t>Insertion sequence of names is Norma, Roger, John, Bill, Leo, Paul, Ken and Maurice</a:t>
            </a:r>
          </a:p>
          <a:p>
            <a:pPr lvl="1"/>
            <a:r>
              <a:rPr lang="en-US" dirty="0"/>
              <a:t>Show the behavior of creating a lexically ordered binary tree.</a:t>
            </a:r>
          </a:p>
          <a:p>
            <a:pPr lvl="1"/>
            <a:r>
              <a:rPr lang="en-US" dirty="0"/>
              <a:t>Insert Kirk. Show the binary tree.</a:t>
            </a:r>
          </a:p>
          <a:p>
            <a:pPr lvl="1"/>
            <a:r>
              <a:rPr lang="en-US" dirty="0"/>
              <a:t>Delete John. Show the binary tree.</a:t>
            </a:r>
          </a:p>
          <a:p>
            <a:endParaRPr lang="en-US" dirty="0"/>
          </a:p>
          <a:p>
            <a:endParaRPr lang="en-US" dirty="0"/>
          </a:p>
          <a:p>
            <a:endParaRPr lang="en-US" dirty="0"/>
          </a:p>
        </p:txBody>
      </p:sp>
      <p:cxnSp>
        <p:nvCxnSpPr>
          <p:cNvPr id="6" name="Straight Connector 5"/>
          <p:cNvCxnSpPr/>
          <p:nvPr/>
        </p:nvCxnSpPr>
        <p:spPr>
          <a:xfrm>
            <a:off x="5344735" y="863443"/>
            <a:ext cx="0" cy="55905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59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 the AVL (Height Balanced Tree) for given examples</a:t>
            </a:r>
          </a:p>
        </p:txBody>
      </p:sp>
      <p:sp>
        <p:nvSpPr>
          <p:cNvPr id="3" name="Content Placeholder 2"/>
          <p:cNvSpPr>
            <a:spLocks noGrp="1"/>
          </p:cNvSpPr>
          <p:nvPr>
            <p:ph idx="1"/>
          </p:nvPr>
        </p:nvSpPr>
        <p:spPr/>
        <p:txBody>
          <a:bodyPr/>
          <a:lstStyle/>
          <a:p>
            <a:r>
              <a:rPr lang="en-US" dirty="0"/>
              <a:t>64, 1, 44, 26, 13, 110, 98, 85</a:t>
            </a:r>
          </a:p>
          <a:p>
            <a:r>
              <a:rPr lang="en-US" dirty="0"/>
              <a:t>42,06,54,62,88,50,22,32,12,33</a:t>
            </a:r>
          </a:p>
          <a:p>
            <a:r>
              <a:rPr lang="en-US" dirty="0"/>
              <a:t>150, 155, 160, 115, 110, 140, 120, 145, 130, 147, 170, 180</a:t>
            </a:r>
          </a:p>
          <a:p>
            <a:r>
              <a:rPr lang="en-US" dirty="0"/>
              <a:t>10,20,30,40,50,60,70,80</a:t>
            </a:r>
          </a:p>
          <a:p>
            <a:r>
              <a:rPr lang="en-US" dirty="0"/>
              <a:t>A,Z,B,Y,C,X,D,U,E</a:t>
            </a:r>
          </a:p>
          <a:p>
            <a:r>
              <a:rPr lang="en-US" dirty="0"/>
              <a:t>MAR, MAY, NOV, AUG, APR, JAN, DEC, JUN, FEB, JUL, OCT, SEP</a:t>
            </a:r>
          </a:p>
          <a:p>
            <a:r>
              <a:rPr lang="en-US" dirty="0"/>
              <a:t>3,5,11,8,4,1,12,7,2,6,10</a:t>
            </a:r>
          </a:p>
          <a:p>
            <a:endParaRPr lang="en-US" dirty="0"/>
          </a:p>
          <a:p>
            <a:endParaRPr lang="en-US" dirty="0"/>
          </a:p>
        </p:txBody>
      </p:sp>
    </p:spTree>
    <p:extLst>
      <p:ext uri="{BB962C8B-B14F-4D97-AF65-F5344CB8AC3E}">
        <p14:creationId xmlns:p14="http://schemas.microsoft.com/office/powerpoint/2010/main" val="97629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 Tree examples for practice</a:t>
            </a:r>
          </a:p>
        </p:txBody>
      </p:sp>
      <p:sp>
        <p:nvSpPr>
          <p:cNvPr id="5" name="Content Placeholder 4"/>
          <p:cNvSpPr>
            <a:spLocks noGrp="1"/>
          </p:cNvSpPr>
          <p:nvPr>
            <p:ph idx="1"/>
          </p:nvPr>
        </p:nvSpPr>
        <p:spPr/>
        <p:txBody>
          <a:bodyPr/>
          <a:lstStyle/>
          <a:p>
            <a:r>
              <a:rPr lang="en-US" b="1" dirty="0"/>
              <a:t>Order 5:</a:t>
            </a:r>
            <a:r>
              <a:rPr lang="en-US" dirty="0"/>
              <a:t> 1,7,6,2,11,5,10,13,12,20,16,24,3,4,18,19,14,25</a:t>
            </a:r>
          </a:p>
          <a:p>
            <a:r>
              <a:rPr lang="en-US" b="1" dirty="0"/>
              <a:t>2-3 Tree:</a:t>
            </a:r>
            <a:r>
              <a:rPr lang="en-US" dirty="0"/>
              <a:t> 12, 50, 85, 6, 10, 37, 100, 120, 25, 70 </a:t>
            </a:r>
          </a:p>
          <a:p>
            <a:r>
              <a:rPr lang="en-US" b="1" dirty="0"/>
              <a:t>B-Tree:</a:t>
            </a:r>
            <a:r>
              <a:rPr lang="en-US" dirty="0"/>
              <a:t> a, g, f, b, k, c, h, n, j</a:t>
            </a:r>
          </a:p>
          <a:p>
            <a:r>
              <a:rPr lang="en-US" dirty="0"/>
              <a:t>Insert the following letters into an empty B-tree of </a:t>
            </a:r>
            <a:r>
              <a:rPr lang="en-US" b="1" dirty="0"/>
              <a:t>order 5</a:t>
            </a:r>
            <a:r>
              <a:rPr lang="en-US" dirty="0"/>
              <a:t>: </a:t>
            </a:r>
          </a:p>
          <a:p>
            <a:pPr lvl="1"/>
            <a:r>
              <a:rPr lang="en-US" dirty="0"/>
              <a:t>C N G A H E K Q M F W L T Z D P R X Y S</a:t>
            </a:r>
          </a:p>
          <a:p>
            <a:r>
              <a:rPr lang="en-US" b="1" dirty="0"/>
              <a:t>Order 5: </a:t>
            </a:r>
            <a:r>
              <a:rPr lang="en-US" dirty="0"/>
              <a:t>78,21,14,11,97,85,74,63,45,42,57,20,16,19,32,30,31</a:t>
            </a:r>
          </a:p>
          <a:p>
            <a:r>
              <a:rPr lang="en-US" b="1" dirty="0"/>
              <a:t>Order 4:</a:t>
            </a:r>
            <a:r>
              <a:rPr lang="en-US" dirty="0"/>
              <a:t> 100, 150, 50, 55, 250, 200, 170, 65, 75, 20, 30, 52, 10, 25, 180, 190, 300, 5</a:t>
            </a:r>
          </a:p>
          <a:p>
            <a:endParaRPr lang="en-US" dirty="0"/>
          </a:p>
        </p:txBody>
      </p:sp>
    </p:spTree>
    <p:extLst>
      <p:ext uri="{BB962C8B-B14F-4D97-AF65-F5344CB8AC3E}">
        <p14:creationId xmlns:p14="http://schemas.microsoft.com/office/powerpoint/2010/main" val="447611888"/>
      </p:ext>
    </p:extLst>
  </p:cSld>
  <p:clrMapOvr>
    <a:masterClrMapping/>
  </p:clrMapOvr>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5477</TotalTime>
  <Words>1624</Words>
  <Application>Microsoft Office PowerPoint</Application>
  <PresentationFormat>Widescreen</PresentationFormat>
  <Paragraphs>494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Roboto Condensed Light</vt:lpstr>
      <vt:lpstr>Wingdings 3</vt:lpstr>
      <vt:lpstr>Arial</vt:lpstr>
      <vt:lpstr>Roboto Condensed</vt:lpstr>
      <vt:lpstr>Calibri</vt:lpstr>
      <vt:lpstr>Wingdings</vt:lpstr>
      <vt:lpstr>Office Theme</vt:lpstr>
      <vt:lpstr>Data Structure Problems for Practice</vt:lpstr>
      <vt:lpstr>Convert given tree &amp; forest to Binary Tree</vt:lpstr>
      <vt:lpstr>Write Preorder, Inorder &amp; Postorder Traversal</vt:lpstr>
      <vt:lpstr>Write Preorder, Inorder &amp; Postorder Traversal</vt:lpstr>
      <vt:lpstr>Construct a Binary Tree from given Traversals</vt:lpstr>
      <vt:lpstr>Threaded Binary Tree examples</vt:lpstr>
      <vt:lpstr>Construct Binary Search Tree (BST)</vt:lpstr>
      <vt:lpstr>Construct the AVL (Height Balanced Tree) for given examples</vt:lpstr>
      <vt:lpstr>B Tree examples for practice</vt:lpstr>
      <vt:lpstr>Write DFS &amp; BFS of following Graphs</vt:lpstr>
      <vt:lpstr>Construct Spanning Tree</vt:lpstr>
      <vt:lpstr> Draw minimum spanning tree using Prim’s  &amp; Kruskal’s algorithm</vt:lpstr>
      <vt:lpstr>Find shortest path between given nodes using Dijkstra’s algorithm</vt:lpstr>
      <vt:lpstr>Address calculation of 2-D Array</vt:lpstr>
      <vt:lpstr>Convert the following Infix expression to Postfix &amp; Prefix</vt:lpstr>
      <vt:lpstr>Evaluate the following Postfix Expression</vt:lpstr>
      <vt:lpstr>Evaluate the following Prefix Expression</vt:lpstr>
      <vt:lpstr>Searching &amp; Sorting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part 1 - Non-linear Data Structure</dc:title>
  <dc:creator>ADMIN</dc:creator>
  <cp:keywords>Tree, Data Structure, Darshan University, Rajkot, Dr. Pradyumansinh Jadeja</cp:keywords>
  <cp:lastModifiedBy>HareKrishna</cp:lastModifiedBy>
  <cp:revision>643</cp:revision>
  <dcterms:created xsi:type="dcterms:W3CDTF">2020-05-01T05:09:15Z</dcterms:created>
  <dcterms:modified xsi:type="dcterms:W3CDTF">2024-09-19T08:10:40Z</dcterms:modified>
</cp:coreProperties>
</file>