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2.xml.rels" ContentType="application/vnd.openxmlformats-package.relationships+xml"/>
  <Override PartName="/ppt/notesSlides/_rels/notesSlide1.xml.rels" ContentType="application/vnd.openxmlformats-package.relationships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9.png" ContentType="image/png"/>
  <Override PartName="/ppt/media/image8.png" ContentType="image/png"/>
  <Override PartName="/ppt/media/image7.png" ContentType="image/png"/>
  <Override PartName="/ppt/media/image6.png" ContentType="image/png"/>
  <Override PartName="/ppt/media/image10.png" ContentType="image/png"/>
  <Override PartName="/ppt/media/image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97E18ED3-E86B-4C97-95FD-CA41913E95DC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E8153C4D-4FF3-4A40-A390-EA4AEC254F96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5ABF07AD-3D7F-4A4C-A9CD-28330EBF2FFD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280" cy="11064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zh-C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zh-C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zh-C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zh-C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slideLayout" Target="../slideLayouts/slideLayout3.xml"/><Relationship Id="rId6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slideLayout" Target="../slideLayouts/slideLayout3.xml"/><Relationship Id="rId6" Type="http://schemas.openxmlformats.org/officeDocument/2006/relationships/notesSlide" Target="../notesSlides/notesSlide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4398480" y="1774800"/>
            <a:ext cx="3420720" cy="481932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1" lang="en-US" sz="2000" spc="-1" strike="noStrike">
                <a:solidFill>
                  <a:srgbClr val="767171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    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1" lang="en-US" sz="2000" spc="-1" strike="noStrike">
                <a:solidFill>
                  <a:srgbClr val="767171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	</a:t>
            </a:r>
            <a:r>
              <a:rPr b="1" lang="en-US" sz="2000" spc="-1" strike="noStrike">
                <a:solidFill>
                  <a:srgbClr val="767171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Solution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US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Open Sans"/>
                <a:ea typeface="方正兰亭超细黑简体"/>
              </a:rPr>
              <a:t>How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US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Open Sans"/>
                <a:ea typeface="方正兰亭超细黑简体"/>
              </a:rPr>
              <a:t>- Component-driven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US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Open Sans"/>
                <a:ea typeface="方正兰亭超细黑简体"/>
              </a:rPr>
              <a:t>- Layer Forward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US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Open Sans"/>
                <a:ea typeface="方正兰亭超细黑简体"/>
              </a:rPr>
              <a:t>What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US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Open Sans"/>
                <a:ea typeface="方正兰亭超细黑简体"/>
              </a:rPr>
              <a:t>- ACC = 72% (#5)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US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Open Sans"/>
                <a:ea typeface="方正兰亭超细黑简体"/>
              </a:rPr>
              <a:t>- Training time: 2 hours with 4 cores/8GB CPU and a 2GB GPU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US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Open Sans"/>
                <a:ea typeface="方正兰亭超细黑简体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CustomShape 2"/>
          <p:cNvSpPr/>
          <p:nvPr/>
        </p:nvSpPr>
        <p:spPr>
          <a:xfrm>
            <a:off x="5839200" y="1468800"/>
            <a:ext cx="539280" cy="539280"/>
          </a:xfrm>
          <a:prstGeom prst="ellipse">
            <a:avLst/>
          </a:prstGeom>
          <a:solidFill>
            <a:schemeClr val="accent1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1e9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CustomShape 3"/>
          <p:cNvSpPr/>
          <p:nvPr/>
        </p:nvSpPr>
        <p:spPr>
          <a:xfrm>
            <a:off x="3304080" y="533520"/>
            <a:ext cx="8308440" cy="5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0" lang="en-US" sz="2800" spc="-1" strike="noStrike">
                <a:solidFill>
                  <a:srgbClr val="007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FerNando: Facial Expression Recognition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CustomShape 4"/>
          <p:cNvSpPr/>
          <p:nvPr/>
        </p:nvSpPr>
        <p:spPr>
          <a:xfrm>
            <a:off x="541080" y="1774800"/>
            <a:ext cx="3420720" cy="481932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76717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Challenges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US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Dataset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US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- Fer2013. #pic=2.4E4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US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State-of-the-art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US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- ACC &lt; </a:t>
            </a:r>
            <a:r>
              <a:rPr b="0" lang="en-US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Open Sans"/>
                <a:ea typeface="方正兰亭超细黑简体"/>
              </a:rPr>
              <a:t>72% (#7)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US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Open Sans"/>
                <a:ea typeface="方正兰亭超细黑简体"/>
              </a:rPr>
              <a:t>Problems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US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Open Sans"/>
                <a:ea typeface="方正兰亭超细黑简体"/>
              </a:rPr>
              <a:t>- Complex work on feature engineering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US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Open Sans"/>
                <a:ea typeface="方正兰亭超细黑简体"/>
              </a:rPr>
              <a:t>- Unbearable training time cost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CustomShape 5"/>
          <p:cNvSpPr/>
          <p:nvPr/>
        </p:nvSpPr>
        <p:spPr>
          <a:xfrm>
            <a:off x="1981800" y="1468800"/>
            <a:ext cx="539280" cy="539280"/>
          </a:xfrm>
          <a:prstGeom prst="ellipse">
            <a:avLst/>
          </a:prstGeom>
          <a:solidFill>
            <a:schemeClr val="accent1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1e9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CustomShape 6"/>
          <p:cNvSpPr/>
          <p:nvPr/>
        </p:nvSpPr>
        <p:spPr>
          <a:xfrm>
            <a:off x="8255880" y="1774800"/>
            <a:ext cx="3420720" cy="481932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76717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Use cases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Open Sans"/>
                <a:ea typeface="方正兰亭超细黑简体"/>
              </a:rPr>
              <a:t>Shopping Recommendation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- Video interaction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Open Sans"/>
                <a:ea typeface="方正兰亭超细黑简体"/>
              </a:rPr>
              <a:t>Ads &amp; Marketing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Open Sans"/>
                <a:ea typeface="方正兰亭超细黑简体"/>
              </a:rPr>
              <a:t>- Effectiveness evaluation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Open Sans"/>
                <a:ea typeface="方正兰亭超细黑简体"/>
              </a:rPr>
              <a:t>- Accurate delivery of ads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Open Sans"/>
                <a:ea typeface="方正兰亭超细黑简体"/>
              </a:rPr>
              <a:t>Public Opinions Analysis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Open Sans"/>
                <a:ea typeface="方正兰亭超细黑简体"/>
              </a:rPr>
              <a:t>- Voting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Open Sans"/>
                <a:ea typeface="方正兰亭超细黑简体"/>
              </a:rPr>
              <a:t>- Maintain law and order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CustomShape 7"/>
          <p:cNvSpPr/>
          <p:nvPr/>
        </p:nvSpPr>
        <p:spPr>
          <a:xfrm>
            <a:off x="9696600" y="1468800"/>
            <a:ext cx="539280" cy="539280"/>
          </a:xfrm>
          <a:prstGeom prst="ellipse">
            <a:avLst/>
          </a:prstGeom>
          <a:solidFill>
            <a:schemeClr val="accent1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1e9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8" name="Picture 10" descr=""/>
          <p:cNvPicPr/>
          <p:nvPr/>
        </p:nvPicPr>
        <p:blipFill>
          <a:blip r:embed="rId1"/>
          <a:stretch/>
        </p:blipFill>
        <p:spPr>
          <a:xfrm>
            <a:off x="1920240" y="2126520"/>
            <a:ext cx="659160" cy="521640"/>
          </a:xfrm>
          <a:prstGeom prst="rect">
            <a:avLst/>
          </a:prstGeom>
          <a:ln>
            <a:noFill/>
          </a:ln>
        </p:spPr>
      </p:pic>
      <p:pic>
        <p:nvPicPr>
          <p:cNvPr id="49" name="Picture 12" descr=""/>
          <p:cNvPicPr/>
          <p:nvPr/>
        </p:nvPicPr>
        <p:blipFill>
          <a:blip r:embed="rId2"/>
          <a:stretch/>
        </p:blipFill>
        <p:spPr>
          <a:xfrm>
            <a:off x="5856480" y="2122560"/>
            <a:ext cx="522000" cy="498600"/>
          </a:xfrm>
          <a:prstGeom prst="rect">
            <a:avLst/>
          </a:prstGeom>
          <a:ln>
            <a:noFill/>
          </a:ln>
        </p:spPr>
      </p:pic>
      <p:pic>
        <p:nvPicPr>
          <p:cNvPr id="50" name="Picture 14" descr=""/>
          <p:cNvPicPr/>
          <p:nvPr/>
        </p:nvPicPr>
        <p:blipFill>
          <a:blip r:embed="rId3"/>
          <a:stretch/>
        </p:blipFill>
        <p:spPr>
          <a:xfrm>
            <a:off x="9740160" y="2176200"/>
            <a:ext cx="522720" cy="497520"/>
          </a:xfrm>
          <a:prstGeom prst="rect">
            <a:avLst/>
          </a:prstGeom>
          <a:ln>
            <a:noFill/>
          </a:ln>
        </p:spPr>
      </p:pic>
      <p:sp>
        <p:nvSpPr>
          <p:cNvPr id="51" name="CustomShape 8"/>
          <p:cNvSpPr/>
          <p:nvPr/>
        </p:nvSpPr>
        <p:spPr>
          <a:xfrm>
            <a:off x="1920240" y="4389120"/>
            <a:ext cx="18036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52" name="图片 13" descr=""/>
          <p:cNvPicPr/>
          <p:nvPr/>
        </p:nvPicPr>
        <p:blipFill>
          <a:blip r:embed="rId4"/>
          <a:stretch/>
        </p:blipFill>
        <p:spPr>
          <a:xfrm>
            <a:off x="2877120" y="546840"/>
            <a:ext cx="426600" cy="452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CustomShape 1"/>
          <p:cNvSpPr/>
          <p:nvPr/>
        </p:nvSpPr>
        <p:spPr>
          <a:xfrm>
            <a:off x="4224960" y="533520"/>
            <a:ext cx="4348080" cy="5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0" lang="en-US" sz="2800" spc="-1" strike="noStrike">
                <a:solidFill>
                  <a:srgbClr val="007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FerNando </a:t>
            </a:r>
            <a:r>
              <a:rPr b="0" lang="en-US" sz="2800" spc="-1" strike="noStrike">
                <a:solidFill>
                  <a:srgbClr val="007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情绪识别系统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CustomShape 2"/>
          <p:cNvSpPr/>
          <p:nvPr/>
        </p:nvSpPr>
        <p:spPr>
          <a:xfrm>
            <a:off x="541080" y="1774800"/>
            <a:ext cx="3420720" cy="440604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76717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里程碑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US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Prep.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US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      </a:t>
            </a:r>
            <a:r>
              <a:rPr b="0" lang="en-US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Open Sans"/>
                <a:ea typeface="方正兰亭超细黑简体"/>
              </a:rPr>
              <a:t>技术调研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US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Day1.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US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Open Sans"/>
                <a:ea typeface="方正兰亭超细黑简体"/>
              </a:rPr>
              <a:t>      </a:t>
            </a:r>
            <a:r>
              <a:rPr b="0" lang="en-US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Open Sans"/>
                <a:ea typeface="方正兰亭超细黑简体"/>
              </a:rPr>
              <a:t>模型开发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US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Open Sans"/>
                <a:ea typeface="方正兰亭超细黑简体"/>
              </a:rPr>
              <a:t>      </a:t>
            </a:r>
            <a:r>
              <a:rPr b="0" lang="en-US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Open Sans"/>
                <a:ea typeface="方正兰亭超细黑简体"/>
              </a:rPr>
              <a:t>模型参数调优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US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Day2.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US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Open Sans"/>
                <a:ea typeface="方正兰亭超细黑简体"/>
              </a:rPr>
              <a:t>      </a:t>
            </a:r>
            <a:r>
              <a:rPr b="0" lang="en-US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Open Sans"/>
                <a:ea typeface="方正兰亭超细黑简体"/>
              </a:rPr>
              <a:t>演示</a:t>
            </a:r>
            <a:r>
              <a:rPr b="0" lang="en-US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Demo</a:t>
            </a:r>
            <a:r>
              <a:rPr b="0" lang="en-US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Open Sans"/>
                <a:ea typeface="方正兰亭超细黑简体"/>
              </a:rPr>
              <a:t>开发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CustomShape 3"/>
          <p:cNvSpPr/>
          <p:nvPr/>
        </p:nvSpPr>
        <p:spPr>
          <a:xfrm>
            <a:off x="1981800" y="1468800"/>
            <a:ext cx="539280" cy="539280"/>
          </a:xfrm>
          <a:prstGeom prst="ellipse">
            <a:avLst/>
          </a:prstGeom>
          <a:solidFill>
            <a:schemeClr val="accent1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1e9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CustomShape 4"/>
          <p:cNvSpPr/>
          <p:nvPr/>
        </p:nvSpPr>
        <p:spPr>
          <a:xfrm>
            <a:off x="4398480" y="1774800"/>
            <a:ext cx="3420720" cy="440604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767171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技术难点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120">
              <a:lnSpc>
                <a:spcPct val="100000"/>
              </a:lnSpc>
              <a:buClr>
                <a:srgbClr val="595959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Open Sans"/>
                <a:ea typeface="方正兰亭超细黑简体"/>
              </a:rPr>
              <a:t>训练集小 </a:t>
            </a:r>
            <a:r>
              <a:rPr b="0" lang="en-US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Open Sans"/>
                <a:ea typeface="方正兰亭超细黑简体"/>
              </a:rPr>
              <a:t>( </a:t>
            </a:r>
            <a:r>
              <a:rPr b="0" lang="en-US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24000 </a:t>
            </a:r>
            <a:r>
              <a:rPr b="0" lang="en-US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Open Sans"/>
                <a:ea typeface="方正兰亭超细黑简体"/>
              </a:rPr>
              <a:t>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120">
              <a:lnSpc>
                <a:spcPct val="100000"/>
              </a:lnSpc>
              <a:buClr>
                <a:srgbClr val="595959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Open Sans"/>
                <a:ea typeface="方正兰亭超细黑简体"/>
              </a:rPr>
              <a:t>图片尺寸较小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120">
              <a:lnSpc>
                <a:spcPct val="100000"/>
              </a:lnSpc>
              <a:buClr>
                <a:srgbClr val="595959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Open Sans"/>
                <a:ea typeface="方正兰亭超细黑简体"/>
              </a:rPr>
              <a:t>无法使用深层网络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120">
              <a:lnSpc>
                <a:spcPct val="100000"/>
              </a:lnSpc>
              <a:buClr>
                <a:srgbClr val="595959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Open Sans"/>
                <a:ea typeface="方正兰亭超细黑简体"/>
              </a:rPr>
              <a:t>改进浅层网络</a:t>
            </a:r>
            <a:r>
              <a:rPr b="0" lang="en-US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VGG16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US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120">
              <a:lnSpc>
                <a:spcPct val="100000"/>
              </a:lnSpc>
              <a:buClr>
                <a:srgbClr val="595959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Open Sans"/>
                <a:ea typeface="方正兰亭超细黑简体"/>
              </a:rPr>
              <a:t>不收敛变为收敛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120">
              <a:lnSpc>
                <a:spcPct val="100000"/>
              </a:lnSpc>
              <a:buClr>
                <a:srgbClr val="595959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Open Sans"/>
                <a:ea typeface="方正兰亭超细黑简体"/>
              </a:rPr>
              <a:t>参数调优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CustomShape 5"/>
          <p:cNvSpPr/>
          <p:nvPr/>
        </p:nvSpPr>
        <p:spPr>
          <a:xfrm>
            <a:off x="5839200" y="1468800"/>
            <a:ext cx="539280" cy="539280"/>
          </a:xfrm>
          <a:prstGeom prst="ellipse">
            <a:avLst/>
          </a:prstGeom>
          <a:solidFill>
            <a:schemeClr val="accent1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1e9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CustomShape 6"/>
          <p:cNvSpPr/>
          <p:nvPr/>
        </p:nvSpPr>
        <p:spPr>
          <a:xfrm>
            <a:off x="8255880" y="1774800"/>
            <a:ext cx="3420720" cy="440604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76717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应用场景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595959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Open Sans"/>
                <a:ea typeface="方正兰亭超细黑简体"/>
              </a:rPr>
              <a:t>研究商图对购物情绪的影响，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    </a:t>
            </a:r>
            <a:r>
              <a:rPr b="0" lang="en-US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Open Sans"/>
                <a:ea typeface="方正兰亭超细黑简体"/>
              </a:rPr>
              <a:t>实现个性化推荐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595959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Open Sans"/>
                <a:ea typeface="方正兰亭超细黑简体"/>
              </a:rPr>
              <a:t>分析用户对广告投放的反应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595959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Open Sans"/>
                <a:ea typeface="方正兰亭超细黑简体"/>
              </a:rPr>
              <a:t>网络舆情分析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CustomShape 7"/>
          <p:cNvSpPr/>
          <p:nvPr/>
        </p:nvSpPr>
        <p:spPr>
          <a:xfrm>
            <a:off x="9696600" y="1468800"/>
            <a:ext cx="539280" cy="539280"/>
          </a:xfrm>
          <a:prstGeom prst="ellipse">
            <a:avLst/>
          </a:prstGeom>
          <a:solidFill>
            <a:schemeClr val="accent1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1e9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0" name="Picture 10" descr=""/>
          <p:cNvPicPr/>
          <p:nvPr/>
        </p:nvPicPr>
        <p:blipFill>
          <a:blip r:embed="rId1"/>
          <a:stretch/>
        </p:blipFill>
        <p:spPr>
          <a:xfrm>
            <a:off x="1922040" y="2199240"/>
            <a:ext cx="659160" cy="521640"/>
          </a:xfrm>
          <a:prstGeom prst="rect">
            <a:avLst/>
          </a:prstGeom>
          <a:ln>
            <a:noFill/>
          </a:ln>
        </p:spPr>
      </p:pic>
      <p:pic>
        <p:nvPicPr>
          <p:cNvPr id="61" name="Picture 12" descr=""/>
          <p:cNvPicPr/>
          <p:nvPr/>
        </p:nvPicPr>
        <p:blipFill>
          <a:blip r:embed="rId2"/>
          <a:stretch/>
        </p:blipFill>
        <p:spPr>
          <a:xfrm>
            <a:off x="5875200" y="2222280"/>
            <a:ext cx="522000" cy="498600"/>
          </a:xfrm>
          <a:prstGeom prst="rect">
            <a:avLst/>
          </a:prstGeom>
          <a:ln>
            <a:noFill/>
          </a:ln>
        </p:spPr>
      </p:pic>
      <p:pic>
        <p:nvPicPr>
          <p:cNvPr id="62" name="Picture 14" descr=""/>
          <p:cNvPicPr/>
          <p:nvPr/>
        </p:nvPicPr>
        <p:blipFill>
          <a:blip r:embed="rId3"/>
          <a:stretch/>
        </p:blipFill>
        <p:spPr>
          <a:xfrm>
            <a:off x="9712800" y="2240280"/>
            <a:ext cx="522720" cy="497520"/>
          </a:xfrm>
          <a:prstGeom prst="rect">
            <a:avLst/>
          </a:prstGeom>
          <a:ln>
            <a:noFill/>
          </a:ln>
        </p:spPr>
      </p:pic>
      <p:pic>
        <p:nvPicPr>
          <p:cNvPr id="63" name="图片 3" descr=""/>
          <p:cNvPicPr/>
          <p:nvPr/>
        </p:nvPicPr>
        <p:blipFill>
          <a:blip r:embed="rId4"/>
          <a:stretch/>
        </p:blipFill>
        <p:spPr>
          <a:xfrm>
            <a:off x="3807360" y="539280"/>
            <a:ext cx="426600" cy="452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223</TotalTime>
  <Application>LibreOffice/5.1.6.2$Linux_X86_64 LibreOffice_project/10m0$Build-2</Application>
  <Words>105</Words>
  <Paragraphs>115</Paragraphs>
  <Company>Microsoft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2018-09-08T02:34:01Z</dcterms:created>
  <dc:creator>liuxinying</dc:creator>
  <dc:description/>
  <dc:language>en-US</dc:language>
  <cp:lastModifiedBy/>
  <dcterms:modified xsi:type="dcterms:W3CDTF">2018-09-09T11:35:46Z</dcterms:modified>
  <cp:revision>40</cp:revision>
  <dc:subject/>
  <dc:title>PowerPoint 演示文稿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Company">
    <vt:lpwstr>Microsoft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2</vt:i4>
  </property>
  <property fmtid="{D5CDD505-2E9C-101B-9397-08002B2CF9AE}" pid="9" name="PresentationFormat">
    <vt:lpwstr>宽屏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2</vt:i4>
  </property>
</Properties>
</file>