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56" r:id="rId2"/>
    <p:sldId id="257" r:id="rId3"/>
    <p:sldId id="258" r:id="rId4"/>
    <p:sldId id="280" r:id="rId5"/>
    <p:sldId id="278" r:id="rId6"/>
    <p:sldId id="282" r:id="rId7"/>
    <p:sldId id="259" r:id="rId8"/>
    <p:sldId id="260" r:id="rId9"/>
    <p:sldId id="261" r:id="rId10"/>
    <p:sldId id="281" r:id="rId11"/>
    <p:sldId id="262" r:id="rId12"/>
    <p:sldId id="265" r:id="rId13"/>
    <p:sldId id="263" r:id="rId14"/>
    <p:sldId id="271" r:id="rId15"/>
    <p:sldId id="264" r:id="rId16"/>
    <p:sldId id="279" r:id="rId17"/>
    <p:sldId id="272" r:id="rId18"/>
    <p:sldId id="266" r:id="rId19"/>
    <p:sldId id="270" r:id="rId20"/>
    <p:sldId id="267" r:id="rId21"/>
    <p:sldId id="276" r:id="rId22"/>
    <p:sldId id="268" r:id="rId23"/>
    <p:sldId id="277" r:id="rId24"/>
    <p:sldId id="269"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 Mannan S" userId="ad570543f575ead4" providerId="LiveId" clId="{2AA57237-8CE2-4CAF-A4C1-B2C540809F5A}"/>
    <pc:docChg chg="undo custSel modSld">
      <pc:chgData name="Abdul Mannan S" userId="ad570543f575ead4" providerId="LiveId" clId="{2AA57237-8CE2-4CAF-A4C1-B2C540809F5A}" dt="2024-07-30T07:43:56.980" v="53" actId="113"/>
      <pc:docMkLst>
        <pc:docMk/>
      </pc:docMkLst>
      <pc:sldChg chg="modSp mod">
        <pc:chgData name="Abdul Mannan S" userId="ad570543f575ead4" providerId="LiveId" clId="{2AA57237-8CE2-4CAF-A4C1-B2C540809F5A}" dt="2024-07-30T07:43:56.980" v="53" actId="113"/>
        <pc:sldMkLst>
          <pc:docMk/>
          <pc:sldMk cId="1136048140" sldId="256"/>
        </pc:sldMkLst>
        <pc:graphicFrameChg chg="modGraphic">
          <ac:chgData name="Abdul Mannan S" userId="ad570543f575ead4" providerId="LiveId" clId="{2AA57237-8CE2-4CAF-A4C1-B2C540809F5A}" dt="2024-07-30T07:43:56.980" v="53" actId="113"/>
          <ac:graphicFrameMkLst>
            <pc:docMk/>
            <pc:sldMk cId="1136048140" sldId="256"/>
            <ac:graphicFrameMk id="13" creationId="{4D58FCF7-6CAC-47C9-8AE7-7541DD75B246}"/>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F0D61C-E5D4-4671-95AD-394C68093BD8}" type="datetimeFigureOut">
              <a:rPr lang="en-IN" smtClean="0"/>
              <a:t>30-07-2024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7F9CB-B36B-40C1-BB2E-4DD056FCC7DA}" type="slidenum">
              <a:rPr lang="en-IN" smtClean="0"/>
              <a:t>‹#›</a:t>
            </a:fld>
            <a:endParaRPr lang="en-IN"/>
          </a:p>
        </p:txBody>
      </p:sp>
    </p:spTree>
    <p:extLst>
      <p:ext uri="{BB962C8B-B14F-4D97-AF65-F5344CB8AC3E}">
        <p14:creationId xmlns:p14="http://schemas.microsoft.com/office/powerpoint/2010/main" val="2374951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BADFF-C4EF-4A24-8D9B-46FFBC363A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902710-3BE1-4F4D-945D-C3D799AD0A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2722344-CCB7-420D-8509-7768B01896D1}"/>
              </a:ext>
            </a:extLst>
          </p:cNvPr>
          <p:cNvSpPr>
            <a:spLocks noGrp="1"/>
          </p:cNvSpPr>
          <p:nvPr>
            <p:ph type="dt" sz="half" idx="10"/>
          </p:nvPr>
        </p:nvSpPr>
        <p:spPr/>
        <p:txBody>
          <a:bodyPr/>
          <a:lstStyle/>
          <a:p>
            <a:fld id="{9CB8EA2D-9B0A-4472-9334-2C1B91DF263D}" type="datetime1">
              <a:rPr lang="en-IN" smtClean="0"/>
              <a:t>30-07-2024</a:t>
            </a:fld>
            <a:endParaRPr lang="en-IN"/>
          </a:p>
        </p:txBody>
      </p:sp>
      <p:sp>
        <p:nvSpPr>
          <p:cNvPr id="5" name="Footer Placeholder 4">
            <a:extLst>
              <a:ext uri="{FF2B5EF4-FFF2-40B4-BE49-F238E27FC236}">
                <a16:creationId xmlns:a16="http://schemas.microsoft.com/office/drawing/2014/main" id="{ECD138E9-D363-41DD-B3C2-DBAA59BD3641}"/>
              </a:ext>
            </a:extLst>
          </p:cNvPr>
          <p:cNvSpPr>
            <a:spLocks noGrp="1"/>
          </p:cNvSpPr>
          <p:nvPr>
            <p:ph type="ftr" sz="quarter" idx="11"/>
          </p:nvPr>
        </p:nvSpPr>
        <p:spPr/>
        <p:txBody>
          <a:bodyPr/>
          <a:lstStyle/>
          <a:p>
            <a:r>
              <a:rPr lang="en-IN"/>
              <a:t>Det. of ECE                                                                                          2021-21</a:t>
            </a:r>
          </a:p>
        </p:txBody>
      </p:sp>
      <p:sp>
        <p:nvSpPr>
          <p:cNvPr id="6" name="Slide Number Placeholder 5">
            <a:extLst>
              <a:ext uri="{FF2B5EF4-FFF2-40B4-BE49-F238E27FC236}">
                <a16:creationId xmlns:a16="http://schemas.microsoft.com/office/drawing/2014/main" id="{1865DE11-F24E-4744-8153-A47DB556E10C}"/>
              </a:ext>
            </a:extLst>
          </p:cNvPr>
          <p:cNvSpPr>
            <a:spLocks noGrp="1"/>
          </p:cNvSpPr>
          <p:nvPr>
            <p:ph type="sldNum" sz="quarter" idx="12"/>
          </p:nvPr>
        </p:nvSpPr>
        <p:spPr/>
        <p:txBody>
          <a:bodyPr/>
          <a:lstStyle/>
          <a:p>
            <a:fld id="{5E3901C0-E6C4-4CD0-A2CB-0632E133B8B8}" type="slidenum">
              <a:rPr lang="en-IN" smtClean="0"/>
              <a:t>‹#›</a:t>
            </a:fld>
            <a:endParaRPr lang="en-IN"/>
          </a:p>
        </p:txBody>
      </p:sp>
    </p:spTree>
    <p:extLst>
      <p:ext uri="{BB962C8B-B14F-4D97-AF65-F5344CB8AC3E}">
        <p14:creationId xmlns:p14="http://schemas.microsoft.com/office/powerpoint/2010/main" val="1392415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7CEB1-C618-45E7-9F88-B38E0C485D3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96B3E5-E97F-4712-B4D2-E4D6983C8D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FC85-53FF-4AB4-A503-F092EE208D12}"/>
              </a:ext>
            </a:extLst>
          </p:cNvPr>
          <p:cNvSpPr>
            <a:spLocks noGrp="1"/>
          </p:cNvSpPr>
          <p:nvPr>
            <p:ph type="dt" sz="half" idx="10"/>
          </p:nvPr>
        </p:nvSpPr>
        <p:spPr/>
        <p:txBody>
          <a:bodyPr/>
          <a:lstStyle/>
          <a:p>
            <a:fld id="{780044C8-2EF0-4486-A30C-9A929B25ED40}" type="datetime1">
              <a:rPr lang="en-IN" smtClean="0"/>
              <a:t>30-07-2024</a:t>
            </a:fld>
            <a:endParaRPr lang="en-IN"/>
          </a:p>
        </p:txBody>
      </p:sp>
      <p:sp>
        <p:nvSpPr>
          <p:cNvPr id="5" name="Footer Placeholder 4">
            <a:extLst>
              <a:ext uri="{FF2B5EF4-FFF2-40B4-BE49-F238E27FC236}">
                <a16:creationId xmlns:a16="http://schemas.microsoft.com/office/drawing/2014/main" id="{4E847442-FDC6-4281-AA64-646B0E16E06F}"/>
              </a:ext>
            </a:extLst>
          </p:cNvPr>
          <p:cNvSpPr>
            <a:spLocks noGrp="1"/>
          </p:cNvSpPr>
          <p:nvPr>
            <p:ph type="ftr" sz="quarter" idx="11"/>
          </p:nvPr>
        </p:nvSpPr>
        <p:spPr/>
        <p:txBody>
          <a:bodyPr/>
          <a:lstStyle/>
          <a:p>
            <a:r>
              <a:rPr lang="en-IN"/>
              <a:t>Det. of ECE                                                                                          2021-21</a:t>
            </a:r>
          </a:p>
        </p:txBody>
      </p:sp>
      <p:sp>
        <p:nvSpPr>
          <p:cNvPr id="6" name="Slide Number Placeholder 5">
            <a:extLst>
              <a:ext uri="{FF2B5EF4-FFF2-40B4-BE49-F238E27FC236}">
                <a16:creationId xmlns:a16="http://schemas.microsoft.com/office/drawing/2014/main" id="{1F16EF7C-38D2-42F9-B2D0-98C0ADA62AA8}"/>
              </a:ext>
            </a:extLst>
          </p:cNvPr>
          <p:cNvSpPr>
            <a:spLocks noGrp="1"/>
          </p:cNvSpPr>
          <p:nvPr>
            <p:ph type="sldNum" sz="quarter" idx="12"/>
          </p:nvPr>
        </p:nvSpPr>
        <p:spPr/>
        <p:txBody>
          <a:bodyPr/>
          <a:lstStyle/>
          <a:p>
            <a:fld id="{5E3901C0-E6C4-4CD0-A2CB-0632E133B8B8}" type="slidenum">
              <a:rPr lang="en-IN" smtClean="0"/>
              <a:t>‹#›</a:t>
            </a:fld>
            <a:endParaRPr lang="en-IN"/>
          </a:p>
        </p:txBody>
      </p:sp>
    </p:spTree>
    <p:extLst>
      <p:ext uri="{BB962C8B-B14F-4D97-AF65-F5344CB8AC3E}">
        <p14:creationId xmlns:p14="http://schemas.microsoft.com/office/powerpoint/2010/main" val="1905537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CD7F51-FBE9-4E19-9E32-3D6D0DA441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F17535-4450-4583-948B-10FA493CFB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B31692-289D-4E8B-A20A-7467A96131D0}"/>
              </a:ext>
            </a:extLst>
          </p:cNvPr>
          <p:cNvSpPr>
            <a:spLocks noGrp="1"/>
          </p:cNvSpPr>
          <p:nvPr>
            <p:ph type="dt" sz="half" idx="10"/>
          </p:nvPr>
        </p:nvSpPr>
        <p:spPr/>
        <p:txBody>
          <a:bodyPr/>
          <a:lstStyle/>
          <a:p>
            <a:fld id="{EFA0FAC2-01F4-4508-AE65-BF8F4E4D91DC}" type="datetime1">
              <a:rPr lang="en-IN" smtClean="0"/>
              <a:t>30-07-2024</a:t>
            </a:fld>
            <a:endParaRPr lang="en-IN"/>
          </a:p>
        </p:txBody>
      </p:sp>
      <p:sp>
        <p:nvSpPr>
          <p:cNvPr id="5" name="Footer Placeholder 4">
            <a:extLst>
              <a:ext uri="{FF2B5EF4-FFF2-40B4-BE49-F238E27FC236}">
                <a16:creationId xmlns:a16="http://schemas.microsoft.com/office/drawing/2014/main" id="{FB4BE6EF-1FCF-483C-A498-2B25D6789ED0}"/>
              </a:ext>
            </a:extLst>
          </p:cNvPr>
          <p:cNvSpPr>
            <a:spLocks noGrp="1"/>
          </p:cNvSpPr>
          <p:nvPr>
            <p:ph type="ftr" sz="quarter" idx="11"/>
          </p:nvPr>
        </p:nvSpPr>
        <p:spPr/>
        <p:txBody>
          <a:bodyPr/>
          <a:lstStyle/>
          <a:p>
            <a:r>
              <a:rPr lang="en-IN"/>
              <a:t>Det. of ECE                                                                                          2021-21</a:t>
            </a:r>
          </a:p>
        </p:txBody>
      </p:sp>
      <p:sp>
        <p:nvSpPr>
          <p:cNvPr id="6" name="Slide Number Placeholder 5">
            <a:extLst>
              <a:ext uri="{FF2B5EF4-FFF2-40B4-BE49-F238E27FC236}">
                <a16:creationId xmlns:a16="http://schemas.microsoft.com/office/drawing/2014/main" id="{2426A780-4EB4-44F8-8690-6F68A1ECEE69}"/>
              </a:ext>
            </a:extLst>
          </p:cNvPr>
          <p:cNvSpPr>
            <a:spLocks noGrp="1"/>
          </p:cNvSpPr>
          <p:nvPr>
            <p:ph type="sldNum" sz="quarter" idx="12"/>
          </p:nvPr>
        </p:nvSpPr>
        <p:spPr/>
        <p:txBody>
          <a:bodyPr/>
          <a:lstStyle/>
          <a:p>
            <a:fld id="{5E3901C0-E6C4-4CD0-A2CB-0632E133B8B8}" type="slidenum">
              <a:rPr lang="en-IN" smtClean="0"/>
              <a:t>‹#›</a:t>
            </a:fld>
            <a:endParaRPr lang="en-IN"/>
          </a:p>
        </p:txBody>
      </p:sp>
    </p:spTree>
    <p:extLst>
      <p:ext uri="{BB962C8B-B14F-4D97-AF65-F5344CB8AC3E}">
        <p14:creationId xmlns:p14="http://schemas.microsoft.com/office/powerpoint/2010/main" val="3841144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C3C4E-AFE9-48E2-8516-2F536EDAD7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4957B3-6E5E-470C-8E1D-C4511BB80F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5DCC67-729E-4F5E-9376-FCBB2CA5078B}"/>
              </a:ext>
            </a:extLst>
          </p:cNvPr>
          <p:cNvSpPr>
            <a:spLocks noGrp="1"/>
          </p:cNvSpPr>
          <p:nvPr>
            <p:ph type="dt" sz="half" idx="10"/>
          </p:nvPr>
        </p:nvSpPr>
        <p:spPr/>
        <p:txBody>
          <a:bodyPr/>
          <a:lstStyle/>
          <a:p>
            <a:fld id="{45B2DE1E-D4B4-4539-9BC4-B8466941B7EE}" type="datetime1">
              <a:rPr lang="en-IN" smtClean="0"/>
              <a:t>30-07-2024</a:t>
            </a:fld>
            <a:endParaRPr lang="en-IN"/>
          </a:p>
        </p:txBody>
      </p:sp>
      <p:sp>
        <p:nvSpPr>
          <p:cNvPr id="5" name="Footer Placeholder 4">
            <a:extLst>
              <a:ext uri="{FF2B5EF4-FFF2-40B4-BE49-F238E27FC236}">
                <a16:creationId xmlns:a16="http://schemas.microsoft.com/office/drawing/2014/main" id="{AC3154DF-5CF1-46D3-A6EC-33A3C85A48D3}"/>
              </a:ext>
            </a:extLst>
          </p:cNvPr>
          <p:cNvSpPr>
            <a:spLocks noGrp="1"/>
          </p:cNvSpPr>
          <p:nvPr>
            <p:ph type="ftr" sz="quarter" idx="11"/>
          </p:nvPr>
        </p:nvSpPr>
        <p:spPr/>
        <p:txBody>
          <a:bodyPr/>
          <a:lstStyle/>
          <a:p>
            <a:r>
              <a:rPr lang="en-IN"/>
              <a:t>Det. of ECE                                                                                          2021-21</a:t>
            </a:r>
          </a:p>
        </p:txBody>
      </p:sp>
      <p:sp>
        <p:nvSpPr>
          <p:cNvPr id="6" name="Slide Number Placeholder 5">
            <a:extLst>
              <a:ext uri="{FF2B5EF4-FFF2-40B4-BE49-F238E27FC236}">
                <a16:creationId xmlns:a16="http://schemas.microsoft.com/office/drawing/2014/main" id="{65CAD779-C83D-4907-ACFA-52D00BE71792}"/>
              </a:ext>
            </a:extLst>
          </p:cNvPr>
          <p:cNvSpPr>
            <a:spLocks noGrp="1"/>
          </p:cNvSpPr>
          <p:nvPr>
            <p:ph type="sldNum" sz="quarter" idx="12"/>
          </p:nvPr>
        </p:nvSpPr>
        <p:spPr/>
        <p:txBody>
          <a:bodyPr/>
          <a:lstStyle/>
          <a:p>
            <a:fld id="{5E3901C0-E6C4-4CD0-A2CB-0632E133B8B8}" type="slidenum">
              <a:rPr lang="en-IN" smtClean="0"/>
              <a:t>‹#›</a:t>
            </a:fld>
            <a:endParaRPr lang="en-IN"/>
          </a:p>
        </p:txBody>
      </p:sp>
    </p:spTree>
    <p:extLst>
      <p:ext uri="{BB962C8B-B14F-4D97-AF65-F5344CB8AC3E}">
        <p14:creationId xmlns:p14="http://schemas.microsoft.com/office/powerpoint/2010/main" val="2691235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82A3D-5D88-46A1-A74F-673349B1D8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6CF762-6C71-4D81-BA6E-51B7BCC789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8E277B-6603-4722-B9B2-D84E1AE84CFC}"/>
              </a:ext>
            </a:extLst>
          </p:cNvPr>
          <p:cNvSpPr>
            <a:spLocks noGrp="1"/>
          </p:cNvSpPr>
          <p:nvPr>
            <p:ph type="dt" sz="half" idx="10"/>
          </p:nvPr>
        </p:nvSpPr>
        <p:spPr/>
        <p:txBody>
          <a:bodyPr/>
          <a:lstStyle/>
          <a:p>
            <a:fld id="{C7E3DCF9-2491-41DA-86AB-8E8ED8312CE6}" type="datetime1">
              <a:rPr lang="en-IN" smtClean="0"/>
              <a:t>30-07-2024</a:t>
            </a:fld>
            <a:endParaRPr lang="en-IN"/>
          </a:p>
        </p:txBody>
      </p:sp>
      <p:sp>
        <p:nvSpPr>
          <p:cNvPr id="5" name="Footer Placeholder 4">
            <a:extLst>
              <a:ext uri="{FF2B5EF4-FFF2-40B4-BE49-F238E27FC236}">
                <a16:creationId xmlns:a16="http://schemas.microsoft.com/office/drawing/2014/main" id="{F6F4B0F9-98F8-406C-9F8E-EDAFC950C0EF}"/>
              </a:ext>
            </a:extLst>
          </p:cNvPr>
          <p:cNvSpPr>
            <a:spLocks noGrp="1"/>
          </p:cNvSpPr>
          <p:nvPr>
            <p:ph type="ftr" sz="quarter" idx="11"/>
          </p:nvPr>
        </p:nvSpPr>
        <p:spPr/>
        <p:txBody>
          <a:bodyPr/>
          <a:lstStyle/>
          <a:p>
            <a:r>
              <a:rPr lang="en-IN"/>
              <a:t>Det. of ECE                                                                                          2021-21</a:t>
            </a:r>
          </a:p>
        </p:txBody>
      </p:sp>
      <p:sp>
        <p:nvSpPr>
          <p:cNvPr id="6" name="Slide Number Placeholder 5">
            <a:extLst>
              <a:ext uri="{FF2B5EF4-FFF2-40B4-BE49-F238E27FC236}">
                <a16:creationId xmlns:a16="http://schemas.microsoft.com/office/drawing/2014/main" id="{28596B4E-85DE-4CFC-ACD3-F299CCBE3EB2}"/>
              </a:ext>
            </a:extLst>
          </p:cNvPr>
          <p:cNvSpPr>
            <a:spLocks noGrp="1"/>
          </p:cNvSpPr>
          <p:nvPr>
            <p:ph type="sldNum" sz="quarter" idx="12"/>
          </p:nvPr>
        </p:nvSpPr>
        <p:spPr/>
        <p:txBody>
          <a:bodyPr/>
          <a:lstStyle/>
          <a:p>
            <a:fld id="{5E3901C0-E6C4-4CD0-A2CB-0632E133B8B8}" type="slidenum">
              <a:rPr lang="en-IN" smtClean="0"/>
              <a:t>‹#›</a:t>
            </a:fld>
            <a:endParaRPr lang="en-IN"/>
          </a:p>
        </p:txBody>
      </p:sp>
    </p:spTree>
    <p:extLst>
      <p:ext uri="{BB962C8B-B14F-4D97-AF65-F5344CB8AC3E}">
        <p14:creationId xmlns:p14="http://schemas.microsoft.com/office/powerpoint/2010/main" val="436380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94033-3C2D-4766-B41B-3BF55DFE41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B76A45-9229-4C32-943A-C07C855CFE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BA8CA3-F293-4C67-8063-C4A864F12B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0ED03F4-F34A-4588-9841-CB5B365EA555}"/>
              </a:ext>
            </a:extLst>
          </p:cNvPr>
          <p:cNvSpPr>
            <a:spLocks noGrp="1"/>
          </p:cNvSpPr>
          <p:nvPr>
            <p:ph type="dt" sz="half" idx="10"/>
          </p:nvPr>
        </p:nvSpPr>
        <p:spPr/>
        <p:txBody>
          <a:bodyPr/>
          <a:lstStyle/>
          <a:p>
            <a:fld id="{E0D18B41-68DD-4276-BAE0-F83FE96A6E34}" type="datetime1">
              <a:rPr lang="en-IN" smtClean="0"/>
              <a:t>30-07-2024</a:t>
            </a:fld>
            <a:endParaRPr lang="en-IN"/>
          </a:p>
        </p:txBody>
      </p:sp>
      <p:sp>
        <p:nvSpPr>
          <p:cNvPr id="6" name="Footer Placeholder 5">
            <a:extLst>
              <a:ext uri="{FF2B5EF4-FFF2-40B4-BE49-F238E27FC236}">
                <a16:creationId xmlns:a16="http://schemas.microsoft.com/office/drawing/2014/main" id="{C1485E0A-7DE1-4DB5-9C8E-BA1605EACD6F}"/>
              </a:ext>
            </a:extLst>
          </p:cNvPr>
          <p:cNvSpPr>
            <a:spLocks noGrp="1"/>
          </p:cNvSpPr>
          <p:nvPr>
            <p:ph type="ftr" sz="quarter" idx="11"/>
          </p:nvPr>
        </p:nvSpPr>
        <p:spPr/>
        <p:txBody>
          <a:bodyPr/>
          <a:lstStyle/>
          <a:p>
            <a:r>
              <a:rPr lang="en-IN"/>
              <a:t>Det. of ECE                                                                                          2021-21</a:t>
            </a:r>
          </a:p>
        </p:txBody>
      </p:sp>
      <p:sp>
        <p:nvSpPr>
          <p:cNvPr id="7" name="Slide Number Placeholder 6">
            <a:extLst>
              <a:ext uri="{FF2B5EF4-FFF2-40B4-BE49-F238E27FC236}">
                <a16:creationId xmlns:a16="http://schemas.microsoft.com/office/drawing/2014/main" id="{B467EA47-DF57-4A4F-95DE-4280A53A01DA}"/>
              </a:ext>
            </a:extLst>
          </p:cNvPr>
          <p:cNvSpPr>
            <a:spLocks noGrp="1"/>
          </p:cNvSpPr>
          <p:nvPr>
            <p:ph type="sldNum" sz="quarter" idx="12"/>
          </p:nvPr>
        </p:nvSpPr>
        <p:spPr/>
        <p:txBody>
          <a:bodyPr/>
          <a:lstStyle/>
          <a:p>
            <a:fld id="{5E3901C0-E6C4-4CD0-A2CB-0632E133B8B8}" type="slidenum">
              <a:rPr lang="en-IN" smtClean="0"/>
              <a:t>‹#›</a:t>
            </a:fld>
            <a:endParaRPr lang="en-IN"/>
          </a:p>
        </p:txBody>
      </p:sp>
    </p:spTree>
    <p:extLst>
      <p:ext uri="{BB962C8B-B14F-4D97-AF65-F5344CB8AC3E}">
        <p14:creationId xmlns:p14="http://schemas.microsoft.com/office/powerpoint/2010/main" val="3212540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D7A0-7B37-42B3-8047-F24B3AAAF8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5ECF85-0A0F-4324-8CF9-43525505EC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00CA76-E455-4978-B297-AF808223BA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36749D0-F35B-4870-AEA3-53375BD835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8E3EB5-1410-4DB8-A989-3A085C5FA2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29CCD1-D049-463C-A5A2-7952FDE6524C}"/>
              </a:ext>
            </a:extLst>
          </p:cNvPr>
          <p:cNvSpPr>
            <a:spLocks noGrp="1"/>
          </p:cNvSpPr>
          <p:nvPr>
            <p:ph type="dt" sz="half" idx="10"/>
          </p:nvPr>
        </p:nvSpPr>
        <p:spPr/>
        <p:txBody>
          <a:bodyPr/>
          <a:lstStyle/>
          <a:p>
            <a:fld id="{7B49E73A-EBFC-42AF-9343-506A4648C217}" type="datetime1">
              <a:rPr lang="en-IN" smtClean="0"/>
              <a:t>30-07-2024</a:t>
            </a:fld>
            <a:endParaRPr lang="en-IN"/>
          </a:p>
        </p:txBody>
      </p:sp>
      <p:sp>
        <p:nvSpPr>
          <p:cNvPr id="8" name="Footer Placeholder 7">
            <a:extLst>
              <a:ext uri="{FF2B5EF4-FFF2-40B4-BE49-F238E27FC236}">
                <a16:creationId xmlns:a16="http://schemas.microsoft.com/office/drawing/2014/main" id="{D1E7A3F6-71F0-482A-ACCF-C36A57910718}"/>
              </a:ext>
            </a:extLst>
          </p:cNvPr>
          <p:cNvSpPr>
            <a:spLocks noGrp="1"/>
          </p:cNvSpPr>
          <p:nvPr>
            <p:ph type="ftr" sz="quarter" idx="11"/>
          </p:nvPr>
        </p:nvSpPr>
        <p:spPr/>
        <p:txBody>
          <a:bodyPr/>
          <a:lstStyle/>
          <a:p>
            <a:r>
              <a:rPr lang="en-IN"/>
              <a:t>Det. of ECE                                                                                          2021-21</a:t>
            </a:r>
          </a:p>
        </p:txBody>
      </p:sp>
      <p:sp>
        <p:nvSpPr>
          <p:cNvPr id="9" name="Slide Number Placeholder 8">
            <a:extLst>
              <a:ext uri="{FF2B5EF4-FFF2-40B4-BE49-F238E27FC236}">
                <a16:creationId xmlns:a16="http://schemas.microsoft.com/office/drawing/2014/main" id="{0FD14EF8-7571-4373-9D82-AEC2FD496601}"/>
              </a:ext>
            </a:extLst>
          </p:cNvPr>
          <p:cNvSpPr>
            <a:spLocks noGrp="1"/>
          </p:cNvSpPr>
          <p:nvPr>
            <p:ph type="sldNum" sz="quarter" idx="12"/>
          </p:nvPr>
        </p:nvSpPr>
        <p:spPr/>
        <p:txBody>
          <a:bodyPr/>
          <a:lstStyle/>
          <a:p>
            <a:fld id="{5E3901C0-E6C4-4CD0-A2CB-0632E133B8B8}" type="slidenum">
              <a:rPr lang="en-IN" smtClean="0"/>
              <a:t>‹#›</a:t>
            </a:fld>
            <a:endParaRPr lang="en-IN"/>
          </a:p>
        </p:txBody>
      </p:sp>
    </p:spTree>
    <p:extLst>
      <p:ext uri="{BB962C8B-B14F-4D97-AF65-F5344CB8AC3E}">
        <p14:creationId xmlns:p14="http://schemas.microsoft.com/office/powerpoint/2010/main" val="2616815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76BF8-DDF8-4B15-9235-EBF5E03336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5D553E-1EC2-4338-9F5F-1B3B3FCCB0A5}"/>
              </a:ext>
            </a:extLst>
          </p:cNvPr>
          <p:cNvSpPr>
            <a:spLocks noGrp="1"/>
          </p:cNvSpPr>
          <p:nvPr>
            <p:ph type="dt" sz="half" idx="10"/>
          </p:nvPr>
        </p:nvSpPr>
        <p:spPr/>
        <p:txBody>
          <a:bodyPr/>
          <a:lstStyle/>
          <a:p>
            <a:fld id="{24E0698A-6F46-4207-9DD0-7F98B1E62283}" type="datetime1">
              <a:rPr lang="en-IN" smtClean="0"/>
              <a:t>30-07-2024</a:t>
            </a:fld>
            <a:endParaRPr lang="en-IN"/>
          </a:p>
        </p:txBody>
      </p:sp>
      <p:sp>
        <p:nvSpPr>
          <p:cNvPr id="4" name="Footer Placeholder 3">
            <a:extLst>
              <a:ext uri="{FF2B5EF4-FFF2-40B4-BE49-F238E27FC236}">
                <a16:creationId xmlns:a16="http://schemas.microsoft.com/office/drawing/2014/main" id="{25210747-29CC-4CE2-B24C-C45DF800EEA6}"/>
              </a:ext>
            </a:extLst>
          </p:cNvPr>
          <p:cNvSpPr>
            <a:spLocks noGrp="1"/>
          </p:cNvSpPr>
          <p:nvPr>
            <p:ph type="ftr" sz="quarter" idx="11"/>
          </p:nvPr>
        </p:nvSpPr>
        <p:spPr/>
        <p:txBody>
          <a:bodyPr/>
          <a:lstStyle/>
          <a:p>
            <a:r>
              <a:rPr lang="en-IN"/>
              <a:t>Det. of ECE                                                                                          2021-21</a:t>
            </a:r>
          </a:p>
        </p:txBody>
      </p:sp>
      <p:sp>
        <p:nvSpPr>
          <p:cNvPr id="5" name="Slide Number Placeholder 4">
            <a:extLst>
              <a:ext uri="{FF2B5EF4-FFF2-40B4-BE49-F238E27FC236}">
                <a16:creationId xmlns:a16="http://schemas.microsoft.com/office/drawing/2014/main" id="{36BB9EDE-6532-4FAC-96DE-CB8AF34D6105}"/>
              </a:ext>
            </a:extLst>
          </p:cNvPr>
          <p:cNvSpPr>
            <a:spLocks noGrp="1"/>
          </p:cNvSpPr>
          <p:nvPr>
            <p:ph type="sldNum" sz="quarter" idx="12"/>
          </p:nvPr>
        </p:nvSpPr>
        <p:spPr/>
        <p:txBody>
          <a:bodyPr/>
          <a:lstStyle/>
          <a:p>
            <a:fld id="{5E3901C0-E6C4-4CD0-A2CB-0632E133B8B8}" type="slidenum">
              <a:rPr lang="en-IN" smtClean="0"/>
              <a:t>‹#›</a:t>
            </a:fld>
            <a:endParaRPr lang="en-IN"/>
          </a:p>
        </p:txBody>
      </p:sp>
    </p:spTree>
    <p:extLst>
      <p:ext uri="{BB962C8B-B14F-4D97-AF65-F5344CB8AC3E}">
        <p14:creationId xmlns:p14="http://schemas.microsoft.com/office/powerpoint/2010/main" val="3351873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57273E-8A9C-4C51-9500-912A80C8B5FA}"/>
              </a:ext>
            </a:extLst>
          </p:cNvPr>
          <p:cNvSpPr>
            <a:spLocks noGrp="1"/>
          </p:cNvSpPr>
          <p:nvPr>
            <p:ph type="dt" sz="half" idx="10"/>
          </p:nvPr>
        </p:nvSpPr>
        <p:spPr/>
        <p:txBody>
          <a:bodyPr/>
          <a:lstStyle/>
          <a:p>
            <a:fld id="{2A3BF248-C731-4E84-A54E-03F4B9C519C1}" type="datetime1">
              <a:rPr lang="en-IN" smtClean="0"/>
              <a:t>30-07-2024</a:t>
            </a:fld>
            <a:endParaRPr lang="en-IN"/>
          </a:p>
        </p:txBody>
      </p:sp>
      <p:sp>
        <p:nvSpPr>
          <p:cNvPr id="3" name="Footer Placeholder 2">
            <a:extLst>
              <a:ext uri="{FF2B5EF4-FFF2-40B4-BE49-F238E27FC236}">
                <a16:creationId xmlns:a16="http://schemas.microsoft.com/office/drawing/2014/main" id="{E17854C6-CEFA-4397-AA06-A75E94C6D65A}"/>
              </a:ext>
            </a:extLst>
          </p:cNvPr>
          <p:cNvSpPr>
            <a:spLocks noGrp="1"/>
          </p:cNvSpPr>
          <p:nvPr>
            <p:ph type="ftr" sz="quarter" idx="11"/>
          </p:nvPr>
        </p:nvSpPr>
        <p:spPr/>
        <p:txBody>
          <a:bodyPr/>
          <a:lstStyle/>
          <a:p>
            <a:r>
              <a:rPr lang="en-IN"/>
              <a:t>Det. of ECE                                                                                          2021-21</a:t>
            </a:r>
          </a:p>
        </p:txBody>
      </p:sp>
      <p:sp>
        <p:nvSpPr>
          <p:cNvPr id="4" name="Slide Number Placeholder 3">
            <a:extLst>
              <a:ext uri="{FF2B5EF4-FFF2-40B4-BE49-F238E27FC236}">
                <a16:creationId xmlns:a16="http://schemas.microsoft.com/office/drawing/2014/main" id="{C65373B3-E921-4203-BF2A-F0BE523692E0}"/>
              </a:ext>
            </a:extLst>
          </p:cNvPr>
          <p:cNvSpPr>
            <a:spLocks noGrp="1"/>
          </p:cNvSpPr>
          <p:nvPr>
            <p:ph type="sldNum" sz="quarter" idx="12"/>
          </p:nvPr>
        </p:nvSpPr>
        <p:spPr/>
        <p:txBody>
          <a:bodyPr/>
          <a:lstStyle/>
          <a:p>
            <a:fld id="{5E3901C0-E6C4-4CD0-A2CB-0632E133B8B8}" type="slidenum">
              <a:rPr lang="en-IN" smtClean="0"/>
              <a:t>‹#›</a:t>
            </a:fld>
            <a:endParaRPr lang="en-IN"/>
          </a:p>
        </p:txBody>
      </p:sp>
    </p:spTree>
    <p:extLst>
      <p:ext uri="{BB962C8B-B14F-4D97-AF65-F5344CB8AC3E}">
        <p14:creationId xmlns:p14="http://schemas.microsoft.com/office/powerpoint/2010/main" val="693907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C1B24-F172-4B94-9F9B-13F398B5EE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3902F2B-4D2F-4008-AF1A-6AE24BD3C6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6ED43A3-814E-45A2-8177-98713416A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DCDF41-2895-4DE5-87CD-2F90BD92703E}"/>
              </a:ext>
            </a:extLst>
          </p:cNvPr>
          <p:cNvSpPr>
            <a:spLocks noGrp="1"/>
          </p:cNvSpPr>
          <p:nvPr>
            <p:ph type="dt" sz="half" idx="10"/>
          </p:nvPr>
        </p:nvSpPr>
        <p:spPr/>
        <p:txBody>
          <a:bodyPr/>
          <a:lstStyle/>
          <a:p>
            <a:fld id="{492E1EA2-E39A-4B19-913A-2BCC5F6324A3}" type="datetime1">
              <a:rPr lang="en-IN" smtClean="0"/>
              <a:t>30-07-2024</a:t>
            </a:fld>
            <a:endParaRPr lang="en-IN"/>
          </a:p>
        </p:txBody>
      </p:sp>
      <p:sp>
        <p:nvSpPr>
          <p:cNvPr id="6" name="Footer Placeholder 5">
            <a:extLst>
              <a:ext uri="{FF2B5EF4-FFF2-40B4-BE49-F238E27FC236}">
                <a16:creationId xmlns:a16="http://schemas.microsoft.com/office/drawing/2014/main" id="{A897E751-512F-4B80-881F-D89EEE5D8993}"/>
              </a:ext>
            </a:extLst>
          </p:cNvPr>
          <p:cNvSpPr>
            <a:spLocks noGrp="1"/>
          </p:cNvSpPr>
          <p:nvPr>
            <p:ph type="ftr" sz="quarter" idx="11"/>
          </p:nvPr>
        </p:nvSpPr>
        <p:spPr/>
        <p:txBody>
          <a:bodyPr/>
          <a:lstStyle/>
          <a:p>
            <a:r>
              <a:rPr lang="en-IN"/>
              <a:t>Det. of ECE                                                                                          2021-21</a:t>
            </a:r>
          </a:p>
        </p:txBody>
      </p:sp>
      <p:sp>
        <p:nvSpPr>
          <p:cNvPr id="7" name="Slide Number Placeholder 6">
            <a:extLst>
              <a:ext uri="{FF2B5EF4-FFF2-40B4-BE49-F238E27FC236}">
                <a16:creationId xmlns:a16="http://schemas.microsoft.com/office/drawing/2014/main" id="{456344A4-F293-4FDD-BD9B-127155BC31F8}"/>
              </a:ext>
            </a:extLst>
          </p:cNvPr>
          <p:cNvSpPr>
            <a:spLocks noGrp="1"/>
          </p:cNvSpPr>
          <p:nvPr>
            <p:ph type="sldNum" sz="quarter" idx="12"/>
          </p:nvPr>
        </p:nvSpPr>
        <p:spPr/>
        <p:txBody>
          <a:bodyPr/>
          <a:lstStyle/>
          <a:p>
            <a:fld id="{5E3901C0-E6C4-4CD0-A2CB-0632E133B8B8}" type="slidenum">
              <a:rPr lang="en-IN" smtClean="0"/>
              <a:t>‹#›</a:t>
            </a:fld>
            <a:endParaRPr lang="en-IN"/>
          </a:p>
        </p:txBody>
      </p:sp>
    </p:spTree>
    <p:extLst>
      <p:ext uri="{BB962C8B-B14F-4D97-AF65-F5344CB8AC3E}">
        <p14:creationId xmlns:p14="http://schemas.microsoft.com/office/powerpoint/2010/main" val="4263100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C2FF1-08E8-4B5D-901C-E0F9BAB96A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EF4AE1-D60C-4F1A-8F9B-BE01D067E6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D229464-C04D-4678-BA47-F828536DE2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BE52F-CA02-4742-AE3D-0EBDB40BF05B}"/>
              </a:ext>
            </a:extLst>
          </p:cNvPr>
          <p:cNvSpPr>
            <a:spLocks noGrp="1"/>
          </p:cNvSpPr>
          <p:nvPr>
            <p:ph type="dt" sz="half" idx="10"/>
          </p:nvPr>
        </p:nvSpPr>
        <p:spPr/>
        <p:txBody>
          <a:bodyPr/>
          <a:lstStyle/>
          <a:p>
            <a:fld id="{DE664BD9-D220-43BE-AEB9-577969A6B017}" type="datetime1">
              <a:rPr lang="en-IN" smtClean="0"/>
              <a:t>30-07-2024</a:t>
            </a:fld>
            <a:endParaRPr lang="en-IN"/>
          </a:p>
        </p:txBody>
      </p:sp>
      <p:sp>
        <p:nvSpPr>
          <p:cNvPr id="6" name="Footer Placeholder 5">
            <a:extLst>
              <a:ext uri="{FF2B5EF4-FFF2-40B4-BE49-F238E27FC236}">
                <a16:creationId xmlns:a16="http://schemas.microsoft.com/office/drawing/2014/main" id="{42C3D637-62F8-4528-B79F-D8DF70AE26F5}"/>
              </a:ext>
            </a:extLst>
          </p:cNvPr>
          <p:cNvSpPr>
            <a:spLocks noGrp="1"/>
          </p:cNvSpPr>
          <p:nvPr>
            <p:ph type="ftr" sz="quarter" idx="11"/>
          </p:nvPr>
        </p:nvSpPr>
        <p:spPr/>
        <p:txBody>
          <a:bodyPr/>
          <a:lstStyle/>
          <a:p>
            <a:r>
              <a:rPr lang="en-IN"/>
              <a:t>Det. of ECE                                                                                          2021-21</a:t>
            </a:r>
          </a:p>
        </p:txBody>
      </p:sp>
      <p:sp>
        <p:nvSpPr>
          <p:cNvPr id="7" name="Slide Number Placeholder 6">
            <a:extLst>
              <a:ext uri="{FF2B5EF4-FFF2-40B4-BE49-F238E27FC236}">
                <a16:creationId xmlns:a16="http://schemas.microsoft.com/office/drawing/2014/main" id="{1340F7D1-FA5A-42B1-AE32-45A35A3CE429}"/>
              </a:ext>
            </a:extLst>
          </p:cNvPr>
          <p:cNvSpPr>
            <a:spLocks noGrp="1"/>
          </p:cNvSpPr>
          <p:nvPr>
            <p:ph type="sldNum" sz="quarter" idx="12"/>
          </p:nvPr>
        </p:nvSpPr>
        <p:spPr/>
        <p:txBody>
          <a:bodyPr/>
          <a:lstStyle/>
          <a:p>
            <a:fld id="{5E3901C0-E6C4-4CD0-A2CB-0632E133B8B8}" type="slidenum">
              <a:rPr lang="en-IN" smtClean="0"/>
              <a:t>‹#›</a:t>
            </a:fld>
            <a:endParaRPr lang="en-IN"/>
          </a:p>
        </p:txBody>
      </p:sp>
    </p:spTree>
    <p:extLst>
      <p:ext uri="{BB962C8B-B14F-4D97-AF65-F5344CB8AC3E}">
        <p14:creationId xmlns:p14="http://schemas.microsoft.com/office/powerpoint/2010/main" val="3852062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826565-0563-49AD-9B57-DB66D9DC4D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D0EB30-01BD-4BDE-B8B5-10550F0161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415BBF-5B34-4D06-959B-F69A9DB108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3356D-4907-4286-A6D5-A31828187FA6}" type="datetime1">
              <a:rPr lang="en-IN" smtClean="0"/>
              <a:t>30-07-2024</a:t>
            </a:fld>
            <a:endParaRPr lang="en-IN"/>
          </a:p>
        </p:txBody>
      </p:sp>
      <p:sp>
        <p:nvSpPr>
          <p:cNvPr id="5" name="Footer Placeholder 4">
            <a:extLst>
              <a:ext uri="{FF2B5EF4-FFF2-40B4-BE49-F238E27FC236}">
                <a16:creationId xmlns:a16="http://schemas.microsoft.com/office/drawing/2014/main" id="{56679C2B-2F4C-4CD3-8711-58BDA506B9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Det. of ECE                                                                                          2021-21</a:t>
            </a:r>
          </a:p>
        </p:txBody>
      </p:sp>
      <p:sp>
        <p:nvSpPr>
          <p:cNvPr id="6" name="Slide Number Placeholder 5">
            <a:extLst>
              <a:ext uri="{FF2B5EF4-FFF2-40B4-BE49-F238E27FC236}">
                <a16:creationId xmlns:a16="http://schemas.microsoft.com/office/drawing/2014/main" id="{AE0222BF-10EA-40A0-8DB5-0CAD4AFA0B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3901C0-E6C4-4CD0-A2CB-0632E133B8B8}" type="slidenum">
              <a:rPr lang="en-IN" smtClean="0"/>
              <a:t>‹#›</a:t>
            </a:fld>
            <a:endParaRPr lang="en-IN"/>
          </a:p>
        </p:txBody>
      </p:sp>
    </p:spTree>
    <p:extLst>
      <p:ext uri="{BB962C8B-B14F-4D97-AF65-F5344CB8AC3E}">
        <p14:creationId xmlns:p14="http://schemas.microsoft.com/office/powerpoint/2010/main" val="1388959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hackster.io/mircemk/diy-ultra-sensitive-emf-detector-4be895#schematic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7C30DD-DB15-4C67-833C-08F10B2179C2}"/>
              </a:ext>
            </a:extLst>
          </p:cNvPr>
          <p:cNvSpPr/>
          <p:nvPr/>
        </p:nvSpPr>
        <p:spPr>
          <a:xfrm>
            <a:off x="157020" y="135432"/>
            <a:ext cx="11850255" cy="6525490"/>
          </a:xfrm>
          <a:prstGeom prst="rect">
            <a:avLst/>
          </a:prstGeom>
          <a:ln w="28575">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6942480D-C935-4E1D-92DC-91ED3C592496}"/>
              </a:ext>
            </a:extLst>
          </p:cNvPr>
          <p:cNvPicPr/>
          <p:nvPr/>
        </p:nvPicPr>
        <p:blipFill rotWithShape="1">
          <a:blip r:embed="rId2" cstate="print">
            <a:extLst>
              <a:ext uri="{28A0092B-C50C-407E-A947-70E740481C1C}">
                <a14:useLocalDpi xmlns:a14="http://schemas.microsoft.com/office/drawing/2010/main" val="0"/>
              </a:ext>
            </a:extLst>
          </a:blip>
          <a:srcRect l="31154" t="3214" r="33718" b="5397"/>
          <a:stretch/>
        </p:blipFill>
        <p:spPr bwMode="auto">
          <a:xfrm>
            <a:off x="10926996" y="254866"/>
            <a:ext cx="1015624" cy="997949"/>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178FE181-6564-44EA-86DC-E12E3D472468}"/>
              </a:ext>
            </a:extLst>
          </p:cNvPr>
          <p:cNvPicPr/>
          <p:nvPr/>
        </p:nvPicPr>
        <p:blipFill rotWithShape="1">
          <a:blip r:embed="rId3" cstate="print">
            <a:extLst>
              <a:ext uri="{28A0092B-C50C-407E-A947-70E740481C1C}">
                <a14:useLocalDpi xmlns:a14="http://schemas.microsoft.com/office/drawing/2010/main" val="0"/>
              </a:ext>
            </a:extLst>
          </a:blip>
          <a:srcRect t="5523"/>
          <a:stretch/>
        </p:blipFill>
        <p:spPr bwMode="auto">
          <a:xfrm>
            <a:off x="221672" y="295565"/>
            <a:ext cx="1111179" cy="984958"/>
          </a:xfrm>
          <a:prstGeom prst="rect">
            <a:avLst/>
          </a:prstGeom>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631F38AA-0089-421D-8B4D-F5BB4B7FB1E7}"/>
              </a:ext>
            </a:extLst>
          </p:cNvPr>
          <p:cNvSpPr txBox="1"/>
          <p:nvPr/>
        </p:nvSpPr>
        <p:spPr>
          <a:xfrm>
            <a:off x="1533236" y="184727"/>
            <a:ext cx="9193375" cy="1446550"/>
          </a:xfrm>
          <a:prstGeom prst="rect">
            <a:avLst/>
          </a:prstGeom>
          <a:noFill/>
        </p:spPr>
        <p:txBody>
          <a:bodyPr wrap="square">
            <a:spAutoFit/>
          </a:bodyPr>
          <a:lstStyle/>
          <a:p>
            <a:pPr algn="ctr" eaLnBrk="1" hangingPunct="1">
              <a:defRPr/>
            </a:pPr>
            <a:r>
              <a:rPr lang="en-US" sz="4400" b="1" dirty="0">
                <a:solidFill>
                  <a:srgbClr val="ED7D31"/>
                </a:solidFill>
                <a:latin typeface="English111 Vivace BT" panose="03030702030607090B03" pitchFamily="66" charset="2"/>
                <a:cs typeface="Times New Roman" pitchFamily="18" charset="0"/>
              </a:rPr>
              <a:t>B.N.M. Institute of Technology</a:t>
            </a:r>
          </a:p>
          <a:p>
            <a:pPr algn="ct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An Autonomous college under VTU, Approved by AICTE, Accredited as grade A Institution by NAAC till 31.12.2026.</a:t>
            </a:r>
            <a:endParaRPr lang="en-IN" sz="1100" b="1" dirty="0">
              <a:effectLst/>
              <a:ea typeface="Calibri" panose="020F0502020204030204" pitchFamily="34" charset="0"/>
              <a:cs typeface="Times New Roman" panose="02020603050405020304" pitchFamily="18" charset="0"/>
            </a:endParaRPr>
          </a:p>
          <a:p>
            <a:pPr algn="ct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All Eligible UG branches – CSE, ECE, EEE, ISE &amp; ME, accredited by NBA till 30.06.2025</a:t>
            </a:r>
            <a:endParaRPr lang="en-IN" sz="1100" b="1" dirty="0">
              <a:effectLst/>
              <a:ea typeface="Calibri" panose="020F0502020204030204" pitchFamily="34" charset="0"/>
              <a:cs typeface="Times New Roman" panose="02020603050405020304" pitchFamily="18" charset="0"/>
            </a:endParaRPr>
          </a:p>
          <a:p>
            <a:pPr algn="ct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Post box no. 7087, 27</a:t>
            </a:r>
            <a:r>
              <a:rPr lang="en-US" sz="1100" b="1"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 cross, 12</a:t>
            </a:r>
            <a:r>
              <a:rPr lang="en-US" sz="1100" b="1"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 Main, Banashankari II Stage, Bengaluru- 560070, INDIA</a:t>
            </a:r>
            <a:endParaRPr lang="en-IN" sz="1100" b="1" dirty="0">
              <a:effectLst/>
              <a:ea typeface="Calibri" panose="020F0502020204030204" pitchFamily="34" charset="0"/>
              <a:cs typeface="Times New Roman" panose="02020603050405020304" pitchFamily="18" charset="0"/>
            </a:endParaRPr>
          </a:p>
          <a:p>
            <a:pPr algn="ctr"/>
            <a:r>
              <a:rPr lang="en-US" sz="1100" b="1" dirty="0">
                <a:effectLst/>
                <a:latin typeface="Times New Roman" panose="02020603050405020304" pitchFamily="18" charset="0"/>
                <a:ea typeface="Calibri" panose="020F0502020204030204" pitchFamily="34" charset="0"/>
              </a:rPr>
              <a:t>Ph: 91-80-26711780/81/82   Email: principal@bnmit.in, bnmitprincipal@gmail.com, www.bnmit.org</a:t>
            </a:r>
            <a:endParaRPr lang="en-US" sz="1200" b="1" u="sng" dirty="0">
              <a:latin typeface="Times New Roman" pitchFamily="18" charset="0"/>
              <a:cs typeface="Times New Roman" pitchFamily="18" charset="0"/>
            </a:endParaRPr>
          </a:p>
        </p:txBody>
      </p:sp>
      <p:sp>
        <p:nvSpPr>
          <p:cNvPr id="11" name="TextBox 10">
            <a:extLst>
              <a:ext uri="{FF2B5EF4-FFF2-40B4-BE49-F238E27FC236}">
                <a16:creationId xmlns:a16="http://schemas.microsoft.com/office/drawing/2014/main" id="{FE17AF72-7303-42AB-B6C4-9D6C5832EE1E}"/>
              </a:ext>
            </a:extLst>
          </p:cNvPr>
          <p:cNvSpPr txBox="1"/>
          <p:nvPr/>
        </p:nvSpPr>
        <p:spPr>
          <a:xfrm>
            <a:off x="4547015" y="1910473"/>
            <a:ext cx="3070264" cy="400110"/>
          </a:xfrm>
          <a:prstGeom prst="rect">
            <a:avLst/>
          </a:prstGeom>
          <a:noFill/>
        </p:spPr>
        <p:txBody>
          <a:bodyPr wrap="none" rtlCol="0">
            <a:spAutoFit/>
          </a:bodyPr>
          <a:lstStyle/>
          <a:p>
            <a:pPr algn="ctr"/>
            <a:r>
              <a:rPr lang="en-IN" sz="2000" b="1" dirty="0">
                <a:solidFill>
                  <a:srgbClr val="7030A0"/>
                </a:solidFill>
                <a:latin typeface="Times New Roman" panose="02020603050405020304" pitchFamily="18" charset="0"/>
                <a:cs typeface="Times New Roman" panose="02020603050405020304" pitchFamily="18" charset="0"/>
              </a:rPr>
              <a:t>Mini-Project (18</a:t>
            </a:r>
            <a:r>
              <a:rPr lang="en-US" sz="2000" b="1" kern="0" dirty="0">
                <a:solidFill>
                  <a:srgbClr val="7030A0"/>
                </a:solidFill>
                <a:effectLst/>
                <a:latin typeface="Times New Roman" panose="02020603050405020304" pitchFamily="18" charset="0"/>
                <a:ea typeface="Times New Roman" panose="02020603050405020304" pitchFamily="18" charset="0"/>
              </a:rPr>
              <a:t>ECMP68)</a:t>
            </a:r>
            <a:endParaRPr lang="en-IN" sz="2000" b="1" kern="0" dirty="0">
              <a:solidFill>
                <a:srgbClr val="7030A0"/>
              </a:solidFill>
              <a:effectLst/>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2EB9EB08-65C6-4BEF-A7F6-5C458A89B5AD}"/>
              </a:ext>
            </a:extLst>
          </p:cNvPr>
          <p:cNvSpPr txBox="1"/>
          <p:nvPr/>
        </p:nvSpPr>
        <p:spPr>
          <a:xfrm>
            <a:off x="1041856" y="2989889"/>
            <a:ext cx="10172563" cy="523220"/>
          </a:xfrm>
          <a:prstGeom prst="rect">
            <a:avLst/>
          </a:prstGeom>
          <a:noFill/>
        </p:spPr>
        <p:txBody>
          <a:bodyPr wrap="square" rtlCol="0">
            <a:spAutoFit/>
          </a:bodyPr>
          <a:lstStyle/>
          <a:p>
            <a:pPr algn="ctr"/>
            <a:r>
              <a:rPr lang="en-IN" sz="2800" b="1" dirty="0">
                <a:solidFill>
                  <a:srgbClr val="0070C0"/>
                </a:solidFill>
                <a:latin typeface="Times New Roman" panose="02020603050405020304" pitchFamily="18" charset="0"/>
                <a:cs typeface="Times New Roman" panose="02020603050405020304" pitchFamily="18" charset="0"/>
              </a:rPr>
              <a:t>EMF Detector </a:t>
            </a:r>
            <a:r>
              <a:rPr lang="en-GB" sz="2800" b="1" dirty="0">
                <a:solidFill>
                  <a:srgbClr val="0070C0"/>
                </a:solidFill>
                <a:latin typeface="Times New Roman" panose="02020603050405020304" pitchFamily="18" charset="0"/>
                <a:cs typeface="Times New Roman" panose="02020603050405020304" pitchFamily="18" charset="0"/>
              </a:rPr>
              <a:t>U</a:t>
            </a:r>
            <a:r>
              <a:rPr lang="en-IN" sz="2800" b="1" dirty="0">
                <a:solidFill>
                  <a:srgbClr val="0070C0"/>
                </a:solidFill>
                <a:latin typeface="Times New Roman" panose="02020603050405020304" pitchFamily="18" charset="0"/>
                <a:cs typeface="Times New Roman" panose="02020603050405020304" pitchFamily="18" charset="0"/>
              </a:rPr>
              <a:t>sing Arduino</a:t>
            </a:r>
          </a:p>
        </p:txBody>
      </p:sp>
      <p:graphicFrame>
        <p:nvGraphicFramePr>
          <p:cNvPr id="13" name="Table 4">
            <a:extLst>
              <a:ext uri="{FF2B5EF4-FFF2-40B4-BE49-F238E27FC236}">
                <a16:creationId xmlns:a16="http://schemas.microsoft.com/office/drawing/2014/main" id="{4D58FCF7-6CAC-47C9-8AE7-7541DD75B246}"/>
              </a:ext>
            </a:extLst>
          </p:cNvPr>
          <p:cNvGraphicFramePr>
            <a:graphicFrameLocks noGrp="1"/>
          </p:cNvGraphicFramePr>
          <p:nvPr>
            <p:extLst>
              <p:ext uri="{D42A27DB-BD31-4B8C-83A1-F6EECF244321}">
                <p14:modId xmlns:p14="http://schemas.microsoft.com/office/powerpoint/2010/main" val="3429751374"/>
              </p:ext>
            </p:extLst>
          </p:nvPr>
        </p:nvGraphicFramePr>
        <p:xfrm>
          <a:off x="2190198" y="4317577"/>
          <a:ext cx="8127999" cy="10109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624370152"/>
                    </a:ext>
                  </a:extLst>
                </a:gridCol>
                <a:gridCol w="2709333">
                  <a:extLst>
                    <a:ext uri="{9D8B030D-6E8A-4147-A177-3AD203B41FA5}">
                      <a16:colId xmlns:a16="http://schemas.microsoft.com/office/drawing/2014/main" val="4199880430"/>
                    </a:ext>
                  </a:extLst>
                </a:gridCol>
                <a:gridCol w="2709333">
                  <a:extLst>
                    <a:ext uri="{9D8B030D-6E8A-4147-A177-3AD203B41FA5}">
                      <a16:colId xmlns:a16="http://schemas.microsoft.com/office/drawing/2014/main" val="3283879104"/>
                    </a:ext>
                  </a:extLst>
                </a:gridCol>
              </a:tblGrid>
              <a:tr h="370840">
                <a:tc>
                  <a:txBody>
                    <a:bodyPr/>
                    <a:lstStyle/>
                    <a:p>
                      <a:pPr algn="ctr"/>
                      <a:endParaRPr lang="en-IN"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ABDUL MANNAN S 1BG20EC013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541440"/>
                  </a:ext>
                </a:extLst>
              </a:tr>
              <a:tr h="370840">
                <a:tc>
                  <a:txBody>
                    <a:bodyPr/>
                    <a:lstStyle/>
                    <a:p>
                      <a:pPr algn="ctr"/>
                      <a:endParaRPr lang="en-IN"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21401828"/>
                  </a:ext>
                </a:extLst>
              </a:tr>
            </a:tbl>
          </a:graphicData>
        </a:graphic>
      </p:graphicFrame>
      <p:sp>
        <p:nvSpPr>
          <p:cNvPr id="14" name="Subtitle 13">
            <a:extLst>
              <a:ext uri="{FF2B5EF4-FFF2-40B4-BE49-F238E27FC236}">
                <a16:creationId xmlns:a16="http://schemas.microsoft.com/office/drawing/2014/main" id="{966F7848-1535-4B1F-9891-DA250C754730}"/>
              </a:ext>
            </a:extLst>
          </p:cNvPr>
          <p:cNvSpPr txBox="1">
            <a:spLocks noGrp="1"/>
          </p:cNvSpPr>
          <p:nvPr>
            <p:ph type="subTitle" idx="1"/>
          </p:nvPr>
        </p:nvSpPr>
        <p:spPr>
          <a:xfrm>
            <a:off x="4376804" y="5412938"/>
            <a:ext cx="3502668" cy="1200329"/>
          </a:xfrm>
          <a:prstGeom prst="rect">
            <a:avLst/>
          </a:prstGeom>
          <a:noFill/>
        </p:spPr>
        <p:txBody>
          <a:bodyPr wrap="square" rtlCol="0">
            <a:spAutoFit/>
          </a:bodyPr>
          <a:lstStyle/>
          <a:p>
            <a:pPr algn="ctr">
              <a:lnSpc>
                <a:spcPct val="100000"/>
              </a:lnSpc>
              <a:spcBef>
                <a:spcPts val="0"/>
              </a:spcBef>
            </a:pPr>
            <a:r>
              <a:rPr lang="en-IN" sz="1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Under the guidance of</a:t>
            </a:r>
          </a:p>
          <a:p>
            <a:pPr algn="ctr">
              <a:lnSpc>
                <a:spcPct val="100000"/>
              </a:lnSpc>
              <a:spcBef>
                <a:spcPts val="0"/>
              </a:spcBef>
            </a:pPr>
            <a:r>
              <a:rPr lang="en-IN" sz="1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Mrs. Anuradha J P</a:t>
            </a:r>
            <a:endParaRPr lang="en-GB" sz="1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00000"/>
              </a:lnSpc>
              <a:spcBef>
                <a:spcPts val="0"/>
              </a:spcBef>
            </a:pPr>
            <a:r>
              <a:rPr lang="en-IN" sz="1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Assistant Professor</a:t>
            </a:r>
            <a:endParaRPr lang="en-GB" sz="1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00000"/>
              </a:lnSpc>
              <a:spcBef>
                <a:spcPts val="0"/>
              </a:spcBef>
            </a:pPr>
            <a:r>
              <a:rPr lang="en-IN" sz="1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Dept. of ECE, BNMIT</a:t>
            </a:r>
            <a:endParaRPr lang="en-IN" sz="18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6048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25A03A-7A14-97E0-EBE6-6C575B81486C}"/>
              </a:ext>
            </a:extLst>
          </p:cNvPr>
          <p:cNvSpPr>
            <a:spLocks noGrp="1"/>
          </p:cNvSpPr>
          <p:nvPr>
            <p:ph idx="1"/>
          </p:nvPr>
        </p:nvSpPr>
        <p:spPr>
          <a:xfrm>
            <a:off x="745733" y="335871"/>
            <a:ext cx="10515600" cy="5715607"/>
          </a:xfrm>
        </p:spPr>
        <p:txBody>
          <a:bodyPr>
            <a:normAutofit/>
          </a:bodyPr>
          <a:lstStyle/>
          <a:p>
            <a:pPr marL="0" indent="0" algn="just">
              <a:buNone/>
            </a:pPr>
            <a:endParaRPr lang="en-IN" sz="2000" b="0" dirty="0">
              <a:solidFill>
                <a:srgbClr val="000000"/>
              </a:solidFill>
              <a:effectLst/>
              <a:latin typeface="Times New Roman" panose="02020603050405020304" pitchFamily="18" charset="0"/>
              <a:ea typeface="Times New Roman" panose="02020603050405020304" pitchFamily="18" charset="0"/>
            </a:endParaRPr>
          </a:p>
          <a:p>
            <a:pPr marL="0" indent="0" algn="just">
              <a:buNone/>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[4] Mirko Pavleski in his project “EMF Detector Using Arduino” , Presents a device that can detect weak electromagnetic fields. It shows the field strength on an LCD display and gives a signal through a buzzer and LED light. The sensor used is a copper wire, but other types of wire or metal can be used. Sensitivity can be adjusted through the code or by changing the resistor connected to A0 and grounding. A switch allows for selecting different resistor values to adjust sensitivity. Calibration can be done by comparing it to a calibrated industrial device.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N" sz="2400" dirty="0">
              <a:solidFill>
                <a:srgbClr val="000000"/>
              </a:solidFill>
              <a:latin typeface="Times New Roman" panose="02020603050405020304" pitchFamily="18" charset="0"/>
              <a:ea typeface="Times New Roman" panose="02020603050405020304" pitchFamily="18" charset="0"/>
            </a:endParaRPr>
          </a:p>
          <a:p>
            <a:pPr marL="0" indent="0" algn="just">
              <a:buNone/>
            </a:pPr>
            <a:r>
              <a:rPr lang="en-IN" sz="2400" b="0" dirty="0">
                <a:solidFill>
                  <a:srgbClr val="000000"/>
                </a:solidFill>
                <a:effectLst/>
                <a:latin typeface="Times New Roman" panose="02020603050405020304" pitchFamily="18" charset="0"/>
                <a:ea typeface="Times New Roman" panose="02020603050405020304" pitchFamily="18" charset="0"/>
              </a:rPr>
              <a:t>[5] T.K. HAREENDRAN in his project</a:t>
            </a:r>
            <a:r>
              <a:rPr lang="en-IN" sz="2400" b="1" dirty="0">
                <a:solidFill>
                  <a:srgbClr val="000000"/>
                </a:solidFill>
                <a:effectLst/>
                <a:latin typeface="Times New Roman" panose="02020603050405020304" pitchFamily="18" charset="0"/>
                <a:ea typeface="Times New Roman" panose="02020603050405020304" pitchFamily="18" charset="0"/>
              </a:rPr>
              <a:t> “</a:t>
            </a:r>
            <a:r>
              <a:rPr lang="en-IN" sz="2400" b="0" dirty="0">
                <a:solidFill>
                  <a:srgbClr val="000000"/>
                </a:solidFill>
                <a:effectLst/>
                <a:latin typeface="Times New Roman" panose="02020603050405020304" pitchFamily="18" charset="0"/>
                <a:ea typeface="Times New Roman" panose="02020603050405020304" pitchFamily="18" charset="0"/>
              </a:rPr>
              <a:t>Simple EMF Detector/Meter”,  Recently built a simple electromagnetic field (EMF) detector based on a code by Christian Figge that I found on the web. My design includes a 10-LED bar graph (from eBay), which I used to display measurement results. My prototype works well and detects the electromagnetic field generated by electrical appliances, computers, radios, and more from a short distance.</a:t>
            </a:r>
          </a:p>
          <a:p>
            <a:pPr marL="0" indent="0" algn="just">
              <a:buNone/>
            </a:pPr>
            <a:endParaRPr lang="en-IN" sz="2400" b="0" dirty="0">
              <a:solidFill>
                <a:srgbClr val="000000"/>
              </a:solidFill>
              <a:effectLst/>
              <a:latin typeface="Times New Roman" panose="02020603050405020304" pitchFamily="18" charset="0"/>
              <a:ea typeface="Times New Roman" panose="02020603050405020304" pitchFamily="18" charset="0"/>
            </a:endParaRPr>
          </a:p>
          <a:p>
            <a:pPr algn="just"/>
            <a:endParaRPr lang="en-US" sz="2000" b="1"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4" name="Footer Placeholder 3">
            <a:extLst>
              <a:ext uri="{FF2B5EF4-FFF2-40B4-BE49-F238E27FC236}">
                <a16:creationId xmlns:a16="http://schemas.microsoft.com/office/drawing/2014/main" id="{DC357FCB-CAE8-958E-D1B4-F25978E3E516}"/>
              </a:ext>
            </a:extLst>
          </p:cNvPr>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Dept. of ECE                                                                                          2022-23</a:t>
            </a:r>
          </a:p>
        </p:txBody>
      </p:sp>
      <p:sp>
        <p:nvSpPr>
          <p:cNvPr id="5" name="Slide Number Placeholder 4">
            <a:extLst>
              <a:ext uri="{FF2B5EF4-FFF2-40B4-BE49-F238E27FC236}">
                <a16:creationId xmlns:a16="http://schemas.microsoft.com/office/drawing/2014/main" id="{AD072E99-9A84-8634-E218-F970157BFC40}"/>
              </a:ext>
            </a:extLst>
          </p:cNvPr>
          <p:cNvSpPr>
            <a:spLocks noGrp="1"/>
          </p:cNvSpPr>
          <p:nvPr>
            <p:ph type="sldNum" sz="quarter" idx="12"/>
          </p:nvPr>
        </p:nvSpPr>
        <p:spPr/>
        <p:txBody>
          <a:bodyPr/>
          <a:lstStyle/>
          <a:p>
            <a:fld id="{5E3901C0-E6C4-4CD0-A2CB-0632E133B8B8}" type="slidenum">
              <a:rPr lang="en-IN" smtClean="0"/>
              <a:t>10</a:t>
            </a:fld>
            <a:endParaRPr lang="en-IN"/>
          </a:p>
        </p:txBody>
      </p:sp>
    </p:spTree>
    <p:extLst>
      <p:ext uri="{BB962C8B-B14F-4D97-AF65-F5344CB8AC3E}">
        <p14:creationId xmlns:p14="http://schemas.microsoft.com/office/powerpoint/2010/main" val="4158738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35CCC-FAC8-5CCE-5729-206EF0595BB0}"/>
              </a:ext>
            </a:extLst>
          </p:cNvPr>
          <p:cNvSpPr>
            <a:spLocks noGrp="1"/>
          </p:cNvSpPr>
          <p:nvPr>
            <p:ph type="title"/>
          </p:nvPr>
        </p:nvSpPr>
        <p:spPr>
          <a:xfrm>
            <a:off x="1016794" y="18255"/>
            <a:ext cx="10515600" cy="1325563"/>
          </a:xfrm>
        </p:spPr>
        <p:txBody>
          <a:bodyPr>
            <a:normAutofit/>
          </a:bodyPr>
          <a:lstStyle/>
          <a:p>
            <a:pPr algn="ctr"/>
            <a:r>
              <a:rPr lang="en-GB" sz="4800" b="1" dirty="0">
                <a:solidFill>
                  <a:srgbClr val="7030A0"/>
                </a:solidFill>
                <a:latin typeface="Times New Roman" panose="02020603050405020304" pitchFamily="18" charset="0"/>
                <a:cs typeface="Times New Roman" panose="02020603050405020304" pitchFamily="18" charset="0"/>
              </a:rPr>
              <a:t>Description of Mini-Project</a:t>
            </a:r>
            <a:endParaRPr lang="en-US" sz="48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181447-8AD2-FD78-6B29-DC10D373731F}"/>
              </a:ext>
            </a:extLst>
          </p:cNvPr>
          <p:cNvSpPr>
            <a:spLocks noGrp="1"/>
          </p:cNvSpPr>
          <p:nvPr>
            <p:ph idx="1"/>
          </p:nvPr>
        </p:nvSpPr>
        <p:spPr>
          <a:xfrm>
            <a:off x="659607" y="1168400"/>
            <a:ext cx="10872788" cy="5187950"/>
          </a:xfrm>
        </p:spPr>
        <p:txBody>
          <a:bodyPr>
            <a:noAutofit/>
          </a:bodyPr>
          <a:lstStyle/>
          <a:p>
            <a:pPr marL="0" indent="0" algn="just">
              <a:buNone/>
            </a:pPr>
            <a:r>
              <a:rPr lang="en-GB" b="1" dirty="0">
                <a:latin typeface="Times New Roman" panose="02020603050405020304" pitchFamily="18" charset="0"/>
                <a:cs typeface="Times New Roman" panose="02020603050405020304" pitchFamily="18" charset="0"/>
              </a:rPr>
              <a:t>SOFTWARE REQUIREMENTS</a:t>
            </a:r>
            <a:r>
              <a:rPr lang="en-GB" sz="1800" b="1"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The Arduino IDE (Integrated Development Environment) is a software application used for writing, compiling, and uploading code to Arduino boards. It provides an easy-to-use interface for beginners and advanced users to program their Arduino microcontrollers.</a:t>
            </a:r>
            <a:endParaRPr lang="en-GB" sz="24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To use the Arduino IDE, you can follow these steps:</a:t>
            </a:r>
            <a:endParaRPr lang="en-GB"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Connect Arduino Board: Connect your Arduino board to your computer using a USB cable. Make sure your board is properly recognized by your computer (drivers might need to be installed).</a:t>
            </a:r>
            <a:endParaRPr lang="en-GB"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Launch Arduino IDE: Open the Arduino IDE that you installed in the first step.</a:t>
            </a:r>
            <a:endParaRPr lang="en-GB"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Select Board and Port: From the "Tools" menu, select the appropriate Arduino board you are using (e.g., Arduino Uno, Arduino Mega). Also, choose the correct port to which your Arduino board is connected.</a:t>
            </a:r>
            <a:endParaRPr lang="en-GB" sz="2400"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448C5A0-BB3E-1F59-1104-4B2326D1F7CD}"/>
              </a:ext>
            </a:extLst>
          </p:cNvPr>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Dept. of ECE                                                                                          2022-23</a:t>
            </a:r>
          </a:p>
        </p:txBody>
      </p:sp>
      <p:sp>
        <p:nvSpPr>
          <p:cNvPr id="5" name="Slide Number Placeholder 4">
            <a:extLst>
              <a:ext uri="{FF2B5EF4-FFF2-40B4-BE49-F238E27FC236}">
                <a16:creationId xmlns:a16="http://schemas.microsoft.com/office/drawing/2014/main" id="{A238810A-FDBA-BA39-E0B3-EAD6FD1CC3FC}"/>
              </a:ext>
            </a:extLst>
          </p:cNvPr>
          <p:cNvSpPr>
            <a:spLocks noGrp="1"/>
          </p:cNvSpPr>
          <p:nvPr>
            <p:ph type="sldNum" sz="quarter" idx="12"/>
          </p:nvPr>
        </p:nvSpPr>
        <p:spPr/>
        <p:txBody>
          <a:bodyPr/>
          <a:lstStyle/>
          <a:p>
            <a:fld id="{5E3901C0-E6C4-4CD0-A2CB-0632E133B8B8}" type="slidenum">
              <a:rPr lang="en-IN" smtClean="0"/>
              <a:t>11</a:t>
            </a:fld>
            <a:endParaRPr lang="en-IN"/>
          </a:p>
        </p:txBody>
      </p:sp>
    </p:spTree>
    <p:extLst>
      <p:ext uri="{BB962C8B-B14F-4D97-AF65-F5344CB8AC3E}">
        <p14:creationId xmlns:p14="http://schemas.microsoft.com/office/powerpoint/2010/main" val="2816473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080C70-F47E-1903-2E1F-B731F030CF03}"/>
              </a:ext>
            </a:extLst>
          </p:cNvPr>
          <p:cNvSpPr>
            <a:spLocks noGrp="1"/>
          </p:cNvSpPr>
          <p:nvPr>
            <p:ph idx="1"/>
          </p:nvPr>
        </p:nvSpPr>
        <p:spPr>
          <a:xfrm>
            <a:off x="838200" y="1253229"/>
            <a:ext cx="10515600" cy="4754881"/>
          </a:xfrm>
        </p:spPr>
        <p:txBody>
          <a:bodyPr>
            <a:normAutofit fontScale="92500" lnSpcReduction="20000"/>
          </a:bodyPr>
          <a:lstStyle/>
          <a:p>
            <a:pPr algn="just"/>
            <a:r>
              <a:rPr lang="en-US" sz="2800" b="1" dirty="0">
                <a:latin typeface="Times New Roman" panose="02020603050405020304" pitchFamily="18" charset="0"/>
                <a:cs typeface="Times New Roman" panose="02020603050405020304" pitchFamily="18" charset="0"/>
              </a:rPr>
              <a:t>Write Code: </a:t>
            </a:r>
            <a:r>
              <a:rPr lang="en-US" sz="2800" dirty="0">
                <a:latin typeface="Times New Roman" panose="02020603050405020304" pitchFamily="18" charset="0"/>
                <a:cs typeface="Times New Roman" panose="02020603050405020304" pitchFamily="18" charset="0"/>
              </a:rPr>
              <a:t>In the Arduino IDE, you will see a text editor where you can write your Arduino code. You can start with the basic "Blink" example, which is often used to test the connection. Write or paste your code into the editor.</a:t>
            </a:r>
            <a:endParaRPr lang="en-GB"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Verify and Compile: </a:t>
            </a:r>
            <a:r>
              <a:rPr lang="en-US" sz="2800" dirty="0">
                <a:latin typeface="Times New Roman" panose="02020603050405020304" pitchFamily="18" charset="0"/>
                <a:cs typeface="Times New Roman" panose="02020603050405020304" pitchFamily="18" charset="0"/>
              </a:rPr>
              <a:t>Click on the "Verify" button (checkmark icon) to compile your code. The IDE will check for any syntax errors in your code. If there are errors, you will need to fix them before proceeding.</a:t>
            </a:r>
            <a:endParaRPr lang="en-GB"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Upload to Arduino: </a:t>
            </a:r>
            <a:r>
              <a:rPr lang="en-US" sz="2800" dirty="0">
                <a:latin typeface="Times New Roman" panose="02020603050405020304" pitchFamily="18" charset="0"/>
                <a:cs typeface="Times New Roman" panose="02020603050405020304" pitchFamily="18" charset="0"/>
              </a:rPr>
              <a:t>Once your code is successfully compiled, click on the "Upload" button (right arrow icon) to upload the code to your Arduino board. The IDE will compile the code again, and if everything goes well, it will upload the compiled binary to the Arduino.</a:t>
            </a:r>
            <a:endParaRPr lang="en-GB"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Monitor Serial Output: </a:t>
            </a:r>
            <a:r>
              <a:rPr lang="en-US" sz="2800" dirty="0">
                <a:latin typeface="Times New Roman" panose="02020603050405020304" pitchFamily="18" charset="0"/>
                <a:cs typeface="Times New Roman" panose="02020603050405020304" pitchFamily="18" charset="0"/>
              </a:rPr>
              <a:t>You can monitor the output of your Arduino board by opening the Serial Monitor. From the "Tools" menu, select "Serial Monitor." You can use the Serial Monitor to send and receive data between your Arduino and the computer.</a:t>
            </a:r>
            <a:endParaRPr lang="en-US" dirty="0"/>
          </a:p>
        </p:txBody>
      </p:sp>
      <p:sp>
        <p:nvSpPr>
          <p:cNvPr id="4" name="Footer Placeholder 3">
            <a:extLst>
              <a:ext uri="{FF2B5EF4-FFF2-40B4-BE49-F238E27FC236}">
                <a16:creationId xmlns:a16="http://schemas.microsoft.com/office/drawing/2014/main" id="{75C07E6A-FD17-BD6B-8581-AEFB5E437446}"/>
              </a:ext>
            </a:extLst>
          </p:cNvPr>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Dept. of ECE                                                                                          2022-23</a:t>
            </a:r>
          </a:p>
        </p:txBody>
      </p:sp>
      <p:sp>
        <p:nvSpPr>
          <p:cNvPr id="5" name="Slide Number Placeholder 4">
            <a:extLst>
              <a:ext uri="{FF2B5EF4-FFF2-40B4-BE49-F238E27FC236}">
                <a16:creationId xmlns:a16="http://schemas.microsoft.com/office/drawing/2014/main" id="{8F4FC35C-E0A4-6030-BF53-71F742371F13}"/>
              </a:ext>
            </a:extLst>
          </p:cNvPr>
          <p:cNvSpPr>
            <a:spLocks noGrp="1"/>
          </p:cNvSpPr>
          <p:nvPr>
            <p:ph type="sldNum" sz="quarter" idx="12"/>
          </p:nvPr>
        </p:nvSpPr>
        <p:spPr/>
        <p:txBody>
          <a:bodyPr/>
          <a:lstStyle/>
          <a:p>
            <a:fld id="{5E3901C0-E6C4-4CD0-A2CB-0632E133B8B8}" type="slidenum">
              <a:rPr lang="en-IN" smtClean="0"/>
              <a:t>12</a:t>
            </a:fld>
            <a:endParaRPr lang="en-IN"/>
          </a:p>
        </p:txBody>
      </p:sp>
      <p:sp>
        <p:nvSpPr>
          <p:cNvPr id="2" name="Title 1">
            <a:extLst>
              <a:ext uri="{FF2B5EF4-FFF2-40B4-BE49-F238E27FC236}">
                <a16:creationId xmlns:a16="http://schemas.microsoft.com/office/drawing/2014/main" id="{9E077569-7192-3A3D-30E5-C75839A8DE4D}"/>
              </a:ext>
            </a:extLst>
          </p:cNvPr>
          <p:cNvSpPr>
            <a:spLocks noGrp="1"/>
          </p:cNvSpPr>
          <p:nvPr>
            <p:ph type="title"/>
          </p:nvPr>
        </p:nvSpPr>
        <p:spPr>
          <a:xfrm>
            <a:off x="1016794" y="18255"/>
            <a:ext cx="10515600" cy="1325563"/>
          </a:xfrm>
        </p:spPr>
        <p:txBody>
          <a:bodyPr>
            <a:normAutofit/>
          </a:bodyPr>
          <a:lstStyle/>
          <a:p>
            <a:pPr algn="ctr"/>
            <a:r>
              <a:rPr lang="en-GB" sz="4800" b="1" dirty="0">
                <a:solidFill>
                  <a:srgbClr val="7030A0"/>
                </a:solidFill>
                <a:latin typeface="Times New Roman" panose="02020603050405020304" pitchFamily="18" charset="0"/>
                <a:cs typeface="Times New Roman" panose="02020603050405020304" pitchFamily="18" charset="0"/>
              </a:rPr>
              <a:t>Description of Mini-Project</a:t>
            </a:r>
            <a:endParaRPr lang="en-US" sz="48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18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0AF74F-2DA3-3BC3-6FE8-9390FDF51664}"/>
              </a:ext>
            </a:extLst>
          </p:cNvPr>
          <p:cNvSpPr>
            <a:spLocks noGrp="1"/>
          </p:cNvSpPr>
          <p:nvPr>
            <p:ph idx="1"/>
          </p:nvPr>
        </p:nvSpPr>
        <p:spPr>
          <a:xfrm>
            <a:off x="838200" y="136525"/>
            <a:ext cx="10515600" cy="6219825"/>
          </a:xfrm>
        </p:spPr>
        <p:txBody>
          <a:bodyPr anchor="t">
            <a:normAutofit/>
          </a:bodyPr>
          <a:lstStyle/>
          <a:p>
            <a:pPr marL="0" indent="0" algn="ctr">
              <a:buNone/>
            </a:pPr>
            <a:r>
              <a:rPr lang="en-GB" sz="3200" b="1" dirty="0">
                <a:solidFill>
                  <a:srgbClr val="7030A0"/>
                </a:solidFill>
                <a:latin typeface="Times New Roman" panose="02020603050405020304" pitchFamily="18" charset="0"/>
                <a:cs typeface="Times New Roman" panose="02020603050405020304" pitchFamily="18" charset="0"/>
              </a:rPr>
              <a:t>HARDWARE REQUIREMENTS</a:t>
            </a:r>
          </a:p>
          <a:p>
            <a:pPr algn="just"/>
            <a:r>
              <a:rPr lang="en-US" sz="2400" b="1" dirty="0">
                <a:latin typeface="Times New Roman" panose="02020603050405020304" pitchFamily="18" charset="0"/>
                <a:cs typeface="Times New Roman" panose="02020603050405020304" pitchFamily="18" charset="0"/>
              </a:rPr>
              <a:t>ARDUINO NANO</a:t>
            </a:r>
            <a:r>
              <a:rPr lang="en-US" sz="2400" dirty="0">
                <a:latin typeface="Times New Roman" panose="02020603050405020304" pitchFamily="18" charset="0"/>
                <a:cs typeface="Times New Roman" panose="02020603050405020304" pitchFamily="18" charset="0"/>
              </a:rPr>
              <a:t>:</a:t>
            </a:r>
            <a:endParaRPr lang="en-GB"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To create an EMF (Electromagnetic Field) detector using an Arduino Nano, you will need a few additional hardware components. </a:t>
            </a:r>
            <a:endParaRPr lang="en-GB"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Arduino Nano: This microcontroller board will serve as the brain of the EMF detector.</a:t>
            </a:r>
            <a:endParaRPr lang="en-GB" sz="2400" dirty="0">
              <a:latin typeface="Times New Roman" panose="02020603050405020304" pitchFamily="18" charset="0"/>
              <a:cs typeface="Times New Roman" panose="02020603050405020304" pitchFamily="18" charset="0"/>
            </a:endParaRP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endParaRPr lang="en-GB"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5553165-3B55-4A37-CF74-FA8E92581BD5}"/>
              </a:ext>
            </a:extLst>
          </p:cNvPr>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Dept. of ECE                                                                                          2022-23</a:t>
            </a:r>
          </a:p>
        </p:txBody>
      </p:sp>
      <p:sp>
        <p:nvSpPr>
          <p:cNvPr id="5" name="Slide Number Placeholder 4">
            <a:extLst>
              <a:ext uri="{FF2B5EF4-FFF2-40B4-BE49-F238E27FC236}">
                <a16:creationId xmlns:a16="http://schemas.microsoft.com/office/drawing/2014/main" id="{E76B4468-4C0F-28A3-C565-AF8C787DE193}"/>
              </a:ext>
            </a:extLst>
          </p:cNvPr>
          <p:cNvSpPr>
            <a:spLocks noGrp="1"/>
          </p:cNvSpPr>
          <p:nvPr>
            <p:ph type="sldNum" sz="quarter" idx="12"/>
          </p:nvPr>
        </p:nvSpPr>
        <p:spPr/>
        <p:txBody>
          <a:bodyPr/>
          <a:lstStyle/>
          <a:p>
            <a:fld id="{5E3901C0-E6C4-4CD0-A2CB-0632E133B8B8}" type="slidenum">
              <a:rPr lang="en-IN" smtClean="0"/>
              <a:t>13</a:t>
            </a:fld>
            <a:endParaRPr lang="en-IN"/>
          </a:p>
        </p:txBody>
      </p:sp>
      <p:pic>
        <p:nvPicPr>
          <p:cNvPr id="2" name="Picture 7">
            <a:extLst>
              <a:ext uri="{FF2B5EF4-FFF2-40B4-BE49-F238E27FC236}">
                <a16:creationId xmlns:a16="http://schemas.microsoft.com/office/drawing/2014/main" id="{33909EF5-41B1-4618-2749-CF26C1E9BE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6687" y="2663647"/>
            <a:ext cx="7888714" cy="3493685"/>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3380045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7D9DA7-08A0-52E2-37AD-C698EBB95D84}"/>
              </a:ext>
            </a:extLst>
          </p:cNvPr>
          <p:cNvSpPr>
            <a:spLocks noGrp="1"/>
          </p:cNvSpPr>
          <p:nvPr>
            <p:ph idx="1"/>
          </p:nvPr>
        </p:nvSpPr>
        <p:spPr>
          <a:xfrm>
            <a:off x="838199" y="230980"/>
            <a:ext cx="10640860" cy="6307932"/>
          </a:xfrm>
        </p:spPr>
        <p:txBody>
          <a:bodyPr/>
          <a:lstStyle/>
          <a:p>
            <a:pPr algn="just"/>
            <a:r>
              <a:rPr lang="en-US" sz="2800" b="1" dirty="0">
                <a:latin typeface="Times New Roman" panose="02020603050405020304" pitchFamily="18" charset="0"/>
                <a:cs typeface="Times New Roman" panose="02020603050405020304" pitchFamily="18" charset="0"/>
              </a:rPr>
              <a:t>LCD(Liquid crystal display):</a:t>
            </a:r>
            <a:endParaRPr lang="en-GB" sz="2800" b="1"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 The LCD (Liquid Crystal Display) module used in the EMF detector is typically a character-based LCD that can display alphanumeric characters. The most common types used are 16x2 and 20x4 LCD modules, which refer to the number of characters each line can display.</a:t>
            </a:r>
            <a:endParaRPr lang="en-US" dirty="0"/>
          </a:p>
        </p:txBody>
      </p:sp>
      <p:sp>
        <p:nvSpPr>
          <p:cNvPr id="4" name="Footer Placeholder 3">
            <a:extLst>
              <a:ext uri="{FF2B5EF4-FFF2-40B4-BE49-F238E27FC236}">
                <a16:creationId xmlns:a16="http://schemas.microsoft.com/office/drawing/2014/main" id="{4D1A3F83-5AD6-05E3-B36C-90BF0635444E}"/>
              </a:ext>
            </a:extLst>
          </p:cNvPr>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Dept. of ECE                                                                                          2022-23</a:t>
            </a:r>
          </a:p>
        </p:txBody>
      </p:sp>
      <p:sp>
        <p:nvSpPr>
          <p:cNvPr id="5" name="Slide Number Placeholder 4">
            <a:extLst>
              <a:ext uri="{FF2B5EF4-FFF2-40B4-BE49-F238E27FC236}">
                <a16:creationId xmlns:a16="http://schemas.microsoft.com/office/drawing/2014/main" id="{7FD8C18C-52DF-876E-D32E-FA63677BECEC}"/>
              </a:ext>
            </a:extLst>
          </p:cNvPr>
          <p:cNvSpPr>
            <a:spLocks noGrp="1"/>
          </p:cNvSpPr>
          <p:nvPr>
            <p:ph type="sldNum" sz="quarter" idx="12"/>
          </p:nvPr>
        </p:nvSpPr>
        <p:spPr/>
        <p:txBody>
          <a:bodyPr/>
          <a:lstStyle/>
          <a:p>
            <a:fld id="{5E3901C0-E6C4-4CD0-A2CB-0632E133B8B8}" type="slidenum">
              <a:rPr lang="en-IN" smtClean="0"/>
              <a:t>14</a:t>
            </a:fld>
            <a:endParaRPr lang="en-IN"/>
          </a:p>
        </p:txBody>
      </p:sp>
      <p:pic>
        <p:nvPicPr>
          <p:cNvPr id="8" name="Picture 8">
            <a:extLst>
              <a:ext uri="{FF2B5EF4-FFF2-40B4-BE49-F238E27FC236}">
                <a16:creationId xmlns:a16="http://schemas.microsoft.com/office/drawing/2014/main" id="{3B73F787-D65F-D8FA-6286-47342A66B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120" y="2643904"/>
            <a:ext cx="4430559" cy="3866941"/>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9" name="Picture 9">
            <a:extLst>
              <a:ext uri="{FF2B5EF4-FFF2-40B4-BE49-F238E27FC236}">
                <a16:creationId xmlns:a16="http://schemas.microsoft.com/office/drawing/2014/main" id="{BD417122-BED5-48A2-9EB0-A6D0A703DC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5590" y="2663154"/>
            <a:ext cx="3895008" cy="3895008"/>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3559169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C848F5-93CF-49E6-F18E-0088115B3DC8}"/>
              </a:ext>
            </a:extLst>
          </p:cNvPr>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Dept. of ECE                                                                                          2022-23</a:t>
            </a:r>
          </a:p>
        </p:txBody>
      </p:sp>
      <p:sp>
        <p:nvSpPr>
          <p:cNvPr id="5" name="Slide Number Placeholder 4">
            <a:extLst>
              <a:ext uri="{FF2B5EF4-FFF2-40B4-BE49-F238E27FC236}">
                <a16:creationId xmlns:a16="http://schemas.microsoft.com/office/drawing/2014/main" id="{6955368A-B047-6A80-5103-CA7AE948A762}"/>
              </a:ext>
            </a:extLst>
          </p:cNvPr>
          <p:cNvSpPr>
            <a:spLocks noGrp="1"/>
          </p:cNvSpPr>
          <p:nvPr>
            <p:ph type="sldNum" sz="quarter" idx="12"/>
          </p:nvPr>
        </p:nvSpPr>
        <p:spPr/>
        <p:txBody>
          <a:bodyPr/>
          <a:lstStyle/>
          <a:p>
            <a:fld id="{5E3901C0-E6C4-4CD0-A2CB-0632E133B8B8}" type="slidenum">
              <a:rPr lang="en-IN" smtClean="0"/>
              <a:t>15</a:t>
            </a:fld>
            <a:endParaRPr lang="en-IN"/>
          </a:p>
        </p:txBody>
      </p:sp>
      <p:sp>
        <p:nvSpPr>
          <p:cNvPr id="9" name="Title 1">
            <a:extLst>
              <a:ext uri="{FF2B5EF4-FFF2-40B4-BE49-F238E27FC236}">
                <a16:creationId xmlns:a16="http://schemas.microsoft.com/office/drawing/2014/main" id="{65591CC0-6D26-183E-275B-12959450CA49}"/>
              </a:ext>
            </a:extLst>
          </p:cNvPr>
          <p:cNvSpPr>
            <a:spLocks noGrp="1"/>
          </p:cNvSpPr>
          <p:nvPr>
            <p:ph idx="1"/>
          </p:nvPr>
        </p:nvSpPr>
        <p:spPr>
          <a:xfrm>
            <a:off x="838199" y="179387"/>
            <a:ext cx="10515601" cy="6176963"/>
          </a:xfrm>
        </p:spPr>
        <p:txBody>
          <a:bodyPr/>
          <a:lstStyle/>
          <a:p>
            <a:pPr algn="just"/>
            <a:r>
              <a:rPr lang="en-US" sz="3600" b="1" dirty="0">
                <a:latin typeface="Times New Roman" panose="02020603050405020304" pitchFamily="18" charset="0"/>
                <a:cs typeface="Times New Roman" panose="02020603050405020304" pitchFamily="18" charset="0"/>
              </a:rPr>
              <a:t>Antenna:</a:t>
            </a:r>
            <a:endParaRPr lang="en-GB" sz="3600" b="1"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When building an EMF detector, a copper wire antenna is often used to capture and detect electromagnetic fields</a:t>
            </a:r>
            <a:endParaRPr lang="en-GB"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Antenna Purpose: The antenna serves as a receiving element in the EMF detector</a:t>
            </a:r>
            <a:endParaRPr lang="en-GB"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Copper Wire Selection: Copper wire is commonly used for antennas due to its excellent electrical conductivity.</a:t>
            </a:r>
            <a:endParaRPr lang="en-GB"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Length of the Antenna: The length of the copper wire antenna is an important factor in determining its reception capabilities.</a:t>
            </a:r>
            <a:endParaRPr lang="en-GB"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Antenna Orientation: The orientation of the copper wire antenna can influence its sensitivity to different types of electromagnetic fields.</a:t>
            </a:r>
            <a:endParaRPr lang="en-GB" sz="2400"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CONNECTING CABLE: </a:t>
            </a:r>
            <a:endParaRPr lang="en-GB" b="1"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To connect the components of a EMF detector  you will need the following cables:</a:t>
            </a:r>
            <a:endParaRPr lang="en-GB"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Jumper wires (male-to-male, female-to-male, and female-to-female)Power cables (e.g. USB cable for powering the microcontroller)</a:t>
            </a:r>
          </a:p>
        </p:txBody>
      </p:sp>
    </p:spTree>
    <p:extLst>
      <p:ext uri="{BB962C8B-B14F-4D97-AF65-F5344CB8AC3E}">
        <p14:creationId xmlns:p14="http://schemas.microsoft.com/office/powerpoint/2010/main" val="1160894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882825C-F2EB-1172-96B2-D7F949A3A0FA}"/>
              </a:ext>
            </a:extLst>
          </p:cNvPr>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Dept. of ECE                                                                                          2022-23</a:t>
            </a:r>
          </a:p>
        </p:txBody>
      </p:sp>
      <p:sp>
        <p:nvSpPr>
          <p:cNvPr id="5" name="Slide Number Placeholder 4">
            <a:extLst>
              <a:ext uri="{FF2B5EF4-FFF2-40B4-BE49-F238E27FC236}">
                <a16:creationId xmlns:a16="http://schemas.microsoft.com/office/drawing/2014/main" id="{78934379-EE9B-268D-1092-2CD383A9833B}"/>
              </a:ext>
            </a:extLst>
          </p:cNvPr>
          <p:cNvSpPr>
            <a:spLocks noGrp="1"/>
          </p:cNvSpPr>
          <p:nvPr>
            <p:ph type="sldNum" sz="quarter" idx="12"/>
          </p:nvPr>
        </p:nvSpPr>
        <p:spPr/>
        <p:txBody>
          <a:bodyPr/>
          <a:lstStyle/>
          <a:p>
            <a:fld id="{5E3901C0-E6C4-4CD0-A2CB-0632E133B8B8}" type="slidenum">
              <a:rPr lang="en-IN" smtClean="0"/>
              <a:t>16</a:t>
            </a:fld>
            <a:endParaRPr lang="en-IN"/>
          </a:p>
        </p:txBody>
      </p:sp>
      <p:pic>
        <p:nvPicPr>
          <p:cNvPr id="11" name="Content Placeholder 10">
            <a:extLst>
              <a:ext uri="{FF2B5EF4-FFF2-40B4-BE49-F238E27FC236}">
                <a16:creationId xmlns:a16="http://schemas.microsoft.com/office/drawing/2014/main" id="{23850727-E041-F192-F35C-A92E1056EE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9480" y="575353"/>
            <a:ext cx="5126803" cy="5126804"/>
          </a:xfrm>
        </p:spPr>
      </p:pic>
      <p:pic>
        <p:nvPicPr>
          <p:cNvPr id="13" name="Picture 12">
            <a:extLst>
              <a:ext uri="{FF2B5EF4-FFF2-40B4-BE49-F238E27FC236}">
                <a16:creationId xmlns:a16="http://schemas.microsoft.com/office/drawing/2014/main" id="{0696CCC8-EF84-F72A-3E27-F8E27EA509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4781" y="1017141"/>
            <a:ext cx="4222679" cy="4685015"/>
          </a:xfrm>
          <a:prstGeom prst="rect">
            <a:avLst/>
          </a:prstGeom>
        </p:spPr>
      </p:pic>
    </p:spTree>
    <p:extLst>
      <p:ext uri="{BB962C8B-B14F-4D97-AF65-F5344CB8AC3E}">
        <p14:creationId xmlns:p14="http://schemas.microsoft.com/office/powerpoint/2010/main" val="140474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8EE2092-FE87-FDA2-3CD9-6A14D9A6028E}"/>
              </a:ext>
            </a:extLst>
          </p:cNvPr>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Dept. of ECE                                                                                          2022-23</a:t>
            </a:r>
          </a:p>
        </p:txBody>
      </p:sp>
      <p:sp>
        <p:nvSpPr>
          <p:cNvPr id="5" name="Slide Number Placeholder 4">
            <a:extLst>
              <a:ext uri="{FF2B5EF4-FFF2-40B4-BE49-F238E27FC236}">
                <a16:creationId xmlns:a16="http://schemas.microsoft.com/office/drawing/2014/main" id="{D56C1176-BEB4-09CC-5ABC-AE8A2F52E209}"/>
              </a:ext>
            </a:extLst>
          </p:cNvPr>
          <p:cNvSpPr>
            <a:spLocks noGrp="1"/>
          </p:cNvSpPr>
          <p:nvPr>
            <p:ph type="sldNum" sz="quarter" idx="12"/>
          </p:nvPr>
        </p:nvSpPr>
        <p:spPr/>
        <p:txBody>
          <a:bodyPr/>
          <a:lstStyle/>
          <a:p>
            <a:fld id="{5E3901C0-E6C4-4CD0-A2CB-0632E133B8B8}" type="slidenum">
              <a:rPr lang="en-IN" smtClean="0"/>
              <a:t>17</a:t>
            </a:fld>
            <a:endParaRPr lang="en-IN"/>
          </a:p>
        </p:txBody>
      </p:sp>
      <p:sp>
        <p:nvSpPr>
          <p:cNvPr id="7" name="Title 1">
            <a:extLst>
              <a:ext uri="{FF2B5EF4-FFF2-40B4-BE49-F238E27FC236}">
                <a16:creationId xmlns:a16="http://schemas.microsoft.com/office/drawing/2014/main" id="{BB19943D-195F-DBCF-D94F-697F84E797AA}"/>
              </a:ext>
            </a:extLst>
          </p:cNvPr>
          <p:cNvSpPr>
            <a:spLocks noGrp="1"/>
          </p:cNvSpPr>
          <p:nvPr>
            <p:ph idx="1"/>
          </p:nvPr>
        </p:nvSpPr>
        <p:spPr>
          <a:xfrm>
            <a:off x="1145380" y="404261"/>
            <a:ext cx="7008020" cy="5608396"/>
          </a:xfrm>
        </p:spPr>
        <p:txBody>
          <a:bodyPr>
            <a:normAutofit lnSpcReduction="10000"/>
          </a:bodyPr>
          <a:lstStyle/>
          <a:p>
            <a:pPr algn="just"/>
            <a:r>
              <a:rPr lang="en-US" sz="3600" b="1" dirty="0">
                <a:latin typeface="Times New Roman" panose="02020603050405020304" pitchFamily="18" charset="0"/>
                <a:cs typeface="Times New Roman" panose="02020603050405020304" pitchFamily="18" charset="0"/>
              </a:rPr>
              <a:t>Buzzer:</a:t>
            </a:r>
            <a:endParaRPr lang="en-GB" sz="3600" b="1"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In an EMF detector, a buzzer is typically used to provide an audible indication when the detected electromagnetic field exceeds a certain threshold. The buzzer emits a sound or tone to alert the user when there is a significant presence of electromagnetic radiation.</a:t>
            </a:r>
            <a:endParaRPr lang="en-GB" dirty="0">
              <a:latin typeface="Times New Roman" panose="02020603050405020304" pitchFamily="18" charset="0"/>
              <a:cs typeface="Times New Roman" panose="02020603050405020304" pitchFamily="18" charset="0"/>
            </a:endParaRPr>
          </a:p>
          <a:p>
            <a:pPr algn="just"/>
            <a:r>
              <a:rPr lang="en-US" sz="3600" b="1" dirty="0">
                <a:latin typeface="Times New Roman" panose="02020603050405020304" pitchFamily="18" charset="0"/>
                <a:cs typeface="Times New Roman" panose="02020603050405020304" pitchFamily="18" charset="0"/>
              </a:rPr>
              <a:t>100k Variable Resistor:</a:t>
            </a:r>
            <a:endParaRPr lang="en-GB" sz="3600" b="1"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 100k variable resistor, also known as a potentiometer, is a type of electrical component that allows you to adjust the resistance along its track. It consists of three terminals: two outer terminals and one middle terminal.</a:t>
            </a:r>
          </a:p>
        </p:txBody>
      </p:sp>
      <p:pic>
        <p:nvPicPr>
          <p:cNvPr id="8" name="Picture 8">
            <a:extLst>
              <a:ext uri="{FF2B5EF4-FFF2-40B4-BE49-F238E27FC236}">
                <a16:creationId xmlns:a16="http://schemas.microsoft.com/office/drawing/2014/main" id="{2EB7837A-37EE-88F4-5269-DD71A4963C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5589" y="181372"/>
            <a:ext cx="2893219" cy="2893219"/>
          </a:xfrm>
          <a:prstGeom prst="roundRect">
            <a:avLst>
              <a:gd name="adj" fmla="val 11111"/>
            </a:avLst>
          </a:prstGeom>
          <a:ln w="190500" cap="rnd">
            <a:solidFill>
              <a:srgbClr val="C8C6BD"/>
            </a:solidFill>
            <a:prstDash val="solid"/>
          </a:ln>
          <a:effectLst>
            <a:outerShdw blurRad="152400" dist="317500" dir="5400000" sx="90000" sy="-19000" rotWithShape="0">
              <a:prstClr val="black">
                <a:alpha val="15000"/>
              </a:prstClr>
            </a:outerShdw>
            <a:reflection blurRad="6350" stA="50000" endA="295" endPos="92000" dist="101600" dir="5400000" sy="-100000" algn="bl" rotWithShape="0"/>
          </a:effectLst>
          <a:scene3d>
            <a:camera prst="perspectiveFront" fov="5400000"/>
            <a:lightRig rig="threePt" dir="t">
              <a:rot lat="0" lon="0" rev="19200000"/>
            </a:lightRig>
          </a:scene3d>
          <a:sp3d extrusionH="25400">
            <a:bevelT w="304800" h="152400" prst="hardEdge"/>
            <a:extrusionClr>
              <a:srgbClr val="FFFFFF"/>
            </a:extrusionClr>
          </a:sp3d>
        </p:spPr>
      </p:pic>
      <p:pic>
        <p:nvPicPr>
          <p:cNvPr id="9" name="Picture 9">
            <a:extLst>
              <a:ext uri="{FF2B5EF4-FFF2-40B4-BE49-F238E27FC236}">
                <a16:creationId xmlns:a16="http://schemas.microsoft.com/office/drawing/2014/main" id="{28915ABD-F842-C39E-1EE6-731339D673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5590" y="3448250"/>
            <a:ext cx="2893219" cy="2893219"/>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reflection blurRad="6350" stA="50000" endA="300" endPos="55500" dist="101600" dir="5400000" sy="-100000" algn="bl" rotWithShape="0"/>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2866554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DC450A70-BBAD-52EE-C7C5-BAE1234857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0315" y="825785"/>
            <a:ext cx="7572054" cy="54343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BF203359-1556-8783-90E6-6375BDF99A4C}"/>
              </a:ext>
            </a:extLst>
          </p:cNvPr>
          <p:cNvSpPr>
            <a:spLocks noGrp="1"/>
          </p:cNvSpPr>
          <p:nvPr>
            <p:ph type="title"/>
          </p:nvPr>
        </p:nvSpPr>
        <p:spPr>
          <a:xfrm>
            <a:off x="719138" y="-178594"/>
            <a:ext cx="10515600" cy="1325563"/>
          </a:xfrm>
        </p:spPr>
        <p:txBody>
          <a:bodyPr/>
          <a:lstStyle/>
          <a:p>
            <a:pPr algn="ctr"/>
            <a:r>
              <a:rPr lang="en-GB" sz="4800" b="1" dirty="0">
                <a:solidFill>
                  <a:srgbClr val="7030A0"/>
                </a:solidFill>
                <a:latin typeface="Times New Roman" panose="02020603050405020304" pitchFamily="18" charset="0"/>
                <a:cs typeface="Times New Roman" panose="02020603050405020304" pitchFamily="18" charset="0"/>
              </a:rPr>
              <a:t>Implementation</a:t>
            </a:r>
            <a:r>
              <a:rPr lang="en-GB" dirty="0"/>
              <a:t> </a:t>
            </a:r>
            <a:endParaRPr lang="en-US" dirty="0"/>
          </a:p>
        </p:txBody>
      </p:sp>
      <p:sp>
        <p:nvSpPr>
          <p:cNvPr id="4" name="Footer Placeholder 3">
            <a:extLst>
              <a:ext uri="{FF2B5EF4-FFF2-40B4-BE49-F238E27FC236}">
                <a16:creationId xmlns:a16="http://schemas.microsoft.com/office/drawing/2014/main" id="{73A5614F-9604-A449-F8B9-C4F4E0B426E2}"/>
              </a:ext>
            </a:extLst>
          </p:cNvPr>
          <p:cNvSpPr>
            <a:spLocks noGrp="1"/>
          </p:cNvSpPr>
          <p:nvPr>
            <p:ph type="ftr" sz="quarter" idx="11"/>
          </p:nvPr>
        </p:nvSpPr>
        <p:spPr>
          <a:xfrm>
            <a:off x="3919538" y="6356350"/>
            <a:ext cx="4114800" cy="365125"/>
          </a:xfrm>
        </p:spPr>
        <p:txBody>
          <a:bodyPr/>
          <a:lstStyle/>
          <a:p>
            <a:r>
              <a:rPr lang="en-IN" dirty="0">
                <a:latin typeface="Times New Roman" panose="02020603050405020304" pitchFamily="18" charset="0"/>
                <a:cs typeface="Times New Roman" panose="02020603050405020304" pitchFamily="18" charset="0"/>
              </a:rPr>
              <a:t>Dept. of ECE                                                                                          2022-23</a:t>
            </a:r>
          </a:p>
        </p:txBody>
      </p:sp>
      <p:sp>
        <p:nvSpPr>
          <p:cNvPr id="5" name="Slide Number Placeholder 4">
            <a:extLst>
              <a:ext uri="{FF2B5EF4-FFF2-40B4-BE49-F238E27FC236}">
                <a16:creationId xmlns:a16="http://schemas.microsoft.com/office/drawing/2014/main" id="{EE6A96BE-F523-FED7-A7C2-E6B3E64FE131}"/>
              </a:ext>
            </a:extLst>
          </p:cNvPr>
          <p:cNvSpPr>
            <a:spLocks noGrp="1"/>
          </p:cNvSpPr>
          <p:nvPr>
            <p:ph type="sldNum" sz="quarter" idx="12"/>
          </p:nvPr>
        </p:nvSpPr>
        <p:spPr/>
        <p:txBody>
          <a:bodyPr/>
          <a:lstStyle/>
          <a:p>
            <a:fld id="{5E3901C0-E6C4-4CD0-A2CB-0632E133B8B8}" type="slidenum">
              <a:rPr lang="en-IN" smtClean="0"/>
              <a:t>18</a:t>
            </a:fld>
            <a:endParaRPr lang="en-IN"/>
          </a:p>
        </p:txBody>
      </p:sp>
    </p:spTree>
    <p:extLst>
      <p:ext uri="{BB962C8B-B14F-4D97-AF65-F5344CB8AC3E}">
        <p14:creationId xmlns:p14="http://schemas.microsoft.com/office/powerpoint/2010/main" val="694827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BF7595E-C8F8-67C7-738E-6FCA894E388F}"/>
              </a:ext>
            </a:extLst>
          </p:cNvPr>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Dept. of ECE                                                                                          2022-23</a:t>
            </a:r>
          </a:p>
        </p:txBody>
      </p:sp>
      <p:sp>
        <p:nvSpPr>
          <p:cNvPr id="5" name="Slide Number Placeholder 4">
            <a:extLst>
              <a:ext uri="{FF2B5EF4-FFF2-40B4-BE49-F238E27FC236}">
                <a16:creationId xmlns:a16="http://schemas.microsoft.com/office/drawing/2014/main" id="{FDCD5DAF-5BE6-CA2F-FD58-1704CCA18AF3}"/>
              </a:ext>
            </a:extLst>
          </p:cNvPr>
          <p:cNvSpPr>
            <a:spLocks noGrp="1"/>
          </p:cNvSpPr>
          <p:nvPr>
            <p:ph type="sldNum" sz="quarter" idx="12"/>
          </p:nvPr>
        </p:nvSpPr>
        <p:spPr/>
        <p:txBody>
          <a:bodyPr/>
          <a:lstStyle/>
          <a:p>
            <a:fld id="{5E3901C0-E6C4-4CD0-A2CB-0632E133B8B8}" type="slidenum">
              <a:rPr lang="en-IN" smtClean="0"/>
              <a:t>19</a:t>
            </a:fld>
            <a:endParaRPr lang="en-IN"/>
          </a:p>
        </p:txBody>
      </p:sp>
      <p:pic>
        <p:nvPicPr>
          <p:cNvPr id="14" name="Picture 14">
            <a:extLst>
              <a:ext uri="{FF2B5EF4-FFF2-40B4-BE49-F238E27FC236}">
                <a16:creationId xmlns:a16="http://schemas.microsoft.com/office/drawing/2014/main" id="{33133DDD-EC00-C790-A215-BA0C8F4092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191" y="718343"/>
            <a:ext cx="4875434" cy="435133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5" name="Picture 15">
            <a:extLst>
              <a:ext uri="{FF2B5EF4-FFF2-40B4-BE49-F238E27FC236}">
                <a16:creationId xmlns:a16="http://schemas.microsoft.com/office/drawing/2014/main" id="{EFDD206E-0360-2D54-C3DF-9E2C3BFD5EED}"/>
              </a:ext>
            </a:extLst>
          </p:cNvPr>
          <p:cNvPicPr>
            <a:picLocks noChangeAspect="1"/>
          </p:cNvPicPr>
          <p:nvPr/>
        </p:nvPicPr>
        <p:blipFill rotWithShape="1">
          <a:blip r:embed="rId3">
            <a:extLst>
              <a:ext uri="{28A0092B-C50C-407E-A947-70E740481C1C}">
                <a14:useLocalDpi xmlns:a14="http://schemas.microsoft.com/office/drawing/2010/main" val="0"/>
              </a:ext>
            </a:extLst>
          </a:blip>
          <a:srcRect r="15720"/>
          <a:stretch/>
        </p:blipFill>
        <p:spPr>
          <a:xfrm>
            <a:off x="6096000" y="727968"/>
            <a:ext cx="5811193" cy="435133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269209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0FD000A-00D1-4A63-8E1B-8FF2AF092B54}"/>
              </a:ext>
            </a:extLst>
          </p:cNvPr>
          <p:cNvSpPr>
            <a:spLocks noGrp="1"/>
          </p:cNvSpPr>
          <p:nvPr>
            <p:ph type="ftr" sz="quarter" idx="11"/>
          </p:nvPr>
        </p:nvSpPr>
        <p:spPr>
          <a:xfrm>
            <a:off x="838199" y="6295159"/>
            <a:ext cx="6957291" cy="365125"/>
          </a:xfrm>
        </p:spPr>
        <p:txBody>
          <a:bodyPr/>
          <a:lstStyle/>
          <a:p>
            <a:pPr algn="l"/>
            <a:r>
              <a:rPr lang="en-IN" sz="1400" dirty="0">
                <a:latin typeface="Times New Roman" panose="02020603050405020304" pitchFamily="18" charset="0"/>
                <a:cs typeface="Times New Roman" panose="02020603050405020304" pitchFamily="18" charset="0"/>
              </a:rPr>
              <a:t>Dept. of ECE                                                                                            2022-23</a:t>
            </a:r>
          </a:p>
        </p:txBody>
      </p:sp>
      <p:sp>
        <p:nvSpPr>
          <p:cNvPr id="5" name="Slide Number Placeholder 4">
            <a:extLst>
              <a:ext uri="{FF2B5EF4-FFF2-40B4-BE49-F238E27FC236}">
                <a16:creationId xmlns:a16="http://schemas.microsoft.com/office/drawing/2014/main" id="{9262A0B4-161F-488E-903A-9EFEFF910AED}"/>
              </a:ext>
            </a:extLst>
          </p:cNvPr>
          <p:cNvSpPr>
            <a:spLocks noGrp="1"/>
          </p:cNvSpPr>
          <p:nvPr>
            <p:ph type="sldNum" sz="quarter" idx="12"/>
          </p:nvPr>
        </p:nvSpPr>
        <p:spPr/>
        <p:txBody>
          <a:bodyPr/>
          <a:lstStyle/>
          <a:p>
            <a:fld id="{5E3901C0-E6C4-4CD0-A2CB-0632E133B8B8}" type="slidenum">
              <a:rPr lang="en-IN" smtClean="0"/>
              <a:t>2</a:t>
            </a:fld>
            <a:endParaRPr lang="en-IN" dirty="0"/>
          </a:p>
        </p:txBody>
      </p:sp>
      <p:sp>
        <p:nvSpPr>
          <p:cNvPr id="6" name="Title 5">
            <a:extLst>
              <a:ext uri="{FF2B5EF4-FFF2-40B4-BE49-F238E27FC236}">
                <a16:creationId xmlns:a16="http://schemas.microsoft.com/office/drawing/2014/main" id="{B8E1B587-7AC4-4304-956E-F9BC0D7C21FE}"/>
              </a:ext>
            </a:extLst>
          </p:cNvPr>
          <p:cNvSpPr txBox="1">
            <a:spLocks noGrp="1"/>
          </p:cNvSpPr>
          <p:nvPr>
            <p:ph type="title"/>
          </p:nvPr>
        </p:nvSpPr>
        <p:spPr>
          <a:xfrm>
            <a:off x="838200" y="478215"/>
            <a:ext cx="9903691" cy="535531"/>
          </a:xfrm>
          <a:prstGeom prst="rect">
            <a:avLst/>
          </a:prstGeom>
          <a:noFill/>
        </p:spPr>
        <p:txBody>
          <a:bodyPr wrap="square" rtlCol="0">
            <a:spAutoFit/>
          </a:bodyPr>
          <a:lstStyle/>
          <a:p>
            <a:r>
              <a:rPr lang="en-IN" sz="3200" b="1" dirty="0">
                <a:solidFill>
                  <a:srgbClr val="7030A0"/>
                </a:solidFill>
                <a:latin typeface="Times New Roman" panose="02020603050405020304" pitchFamily="18" charset="0"/>
                <a:cs typeface="Times New Roman" panose="02020603050405020304" pitchFamily="18" charset="0"/>
              </a:rPr>
              <a:t>Contents</a:t>
            </a:r>
          </a:p>
        </p:txBody>
      </p:sp>
      <p:sp>
        <p:nvSpPr>
          <p:cNvPr id="7" name="Content Placeholder 6">
            <a:extLst>
              <a:ext uri="{FF2B5EF4-FFF2-40B4-BE49-F238E27FC236}">
                <a16:creationId xmlns:a16="http://schemas.microsoft.com/office/drawing/2014/main" id="{4ECED461-E064-4FBA-A00A-F44A04896C5D}"/>
              </a:ext>
            </a:extLst>
          </p:cNvPr>
          <p:cNvSpPr txBox="1">
            <a:spLocks noGrp="1"/>
          </p:cNvSpPr>
          <p:nvPr>
            <p:ph idx="1"/>
          </p:nvPr>
        </p:nvSpPr>
        <p:spPr>
          <a:xfrm>
            <a:off x="838199" y="1260229"/>
            <a:ext cx="10515600" cy="4903265"/>
          </a:xfrm>
          <a:prstGeom prst="rect">
            <a:avLst/>
          </a:prstGeom>
          <a:noFill/>
        </p:spPr>
        <p:txBody>
          <a:bodyPr wrap="square">
            <a:spAutoFit/>
          </a:bodyPr>
          <a:lstStyle/>
          <a:p>
            <a:pPr marL="342900" marR="296545" indent="-342900">
              <a:lnSpc>
                <a:spcPct val="150000"/>
              </a:lnSpc>
              <a:spcBef>
                <a:spcPts val="305"/>
              </a:spcBef>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rPr>
              <a:t>INTRODUCTION</a:t>
            </a: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296545" indent="-342900">
              <a:lnSpc>
                <a:spcPct val="150000"/>
              </a:lnSpc>
              <a:spcBef>
                <a:spcPts val="305"/>
              </a:spcBef>
              <a:buFont typeface="Symbol" panose="05050102010706020507" pitchFamily="18" charset="2"/>
              <a:buChar char=""/>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PROBLEM STATEMENT</a:t>
            </a:r>
            <a:endParaRPr lang="en-US" sz="1600" dirty="0">
              <a:effectLst/>
              <a:latin typeface="Times New Roman" panose="02020603050405020304" pitchFamily="18" charset="0"/>
              <a:ea typeface="Times New Roman" panose="02020603050405020304" pitchFamily="18" charset="0"/>
            </a:endParaRPr>
          </a:p>
          <a:p>
            <a:pPr marL="342900" marR="2510155" lvl="0" indent="-342900">
              <a:lnSpc>
                <a:spcPct val="150000"/>
              </a:lnSpc>
              <a:spcBef>
                <a:spcPts val="345"/>
              </a:spcBef>
              <a:spcAft>
                <a:spcPts val="0"/>
              </a:spcAft>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rPr>
              <a:t>MOTIVATION</a:t>
            </a:r>
            <a:endParaRPr lang="en-IN" sz="1600" dirty="0">
              <a:effectLst/>
              <a:latin typeface="Times New Roman" panose="02020603050405020304" pitchFamily="18" charset="0"/>
              <a:ea typeface="Times New Roman" panose="02020603050405020304" pitchFamily="18" charset="0"/>
            </a:endParaRPr>
          </a:p>
          <a:p>
            <a:pPr marL="342900" marR="296545" lvl="0" indent="-342900" algn="l">
              <a:lnSpc>
                <a:spcPct val="150000"/>
              </a:lnSpc>
              <a:spcBef>
                <a:spcPts val="300"/>
              </a:spcBef>
              <a:buFont typeface="Symbol" panose="05050102010706020507" pitchFamily="18" charset="2"/>
              <a:buChar char=""/>
            </a:pPr>
            <a:r>
              <a:rPr lang="en-US" sz="1600" b="0" kern="0" dirty="0">
                <a:effectLst/>
                <a:latin typeface="Times New Roman" panose="02020603050405020304" pitchFamily="18" charset="0"/>
                <a:ea typeface="Times New Roman" panose="02020603050405020304" pitchFamily="18" charset="0"/>
              </a:rPr>
              <a:t>OBJECTIVE AND SCOPE</a:t>
            </a:r>
          </a:p>
          <a:p>
            <a:pPr marL="342900" marR="296545" lvl="0" indent="-342900" algn="l">
              <a:lnSpc>
                <a:spcPct val="150000"/>
              </a:lnSpc>
              <a:spcBef>
                <a:spcPts val="300"/>
              </a:spcBef>
              <a:buFont typeface="Symbol" panose="05050102010706020507" pitchFamily="18" charset="2"/>
              <a:buChar char=""/>
            </a:pPr>
            <a:r>
              <a:rPr lang="en-US" sz="1600" kern="0" dirty="0">
                <a:latin typeface="Times New Roman" panose="02020603050405020304" pitchFamily="18" charset="0"/>
                <a:ea typeface="Times New Roman" panose="02020603050405020304" pitchFamily="18" charset="0"/>
              </a:rPr>
              <a:t>LITERATURE SURVEY</a:t>
            </a:r>
            <a:endParaRPr lang="en-IN" sz="1600" b="1" kern="0" dirty="0">
              <a:effectLst/>
              <a:latin typeface="Times New Roman" panose="02020603050405020304" pitchFamily="18" charset="0"/>
              <a:ea typeface="Times New Roman" panose="02020603050405020304" pitchFamily="18" charset="0"/>
            </a:endParaRPr>
          </a:p>
          <a:p>
            <a:pPr marL="342900" marR="296545" lvl="0" indent="-342900" algn="l">
              <a:lnSpc>
                <a:spcPct val="150000"/>
              </a:lnSpc>
              <a:spcBef>
                <a:spcPts val="300"/>
              </a:spcBef>
              <a:buFont typeface="Symbol" panose="05050102010706020507" pitchFamily="18" charset="2"/>
              <a:buChar char=""/>
            </a:pPr>
            <a:r>
              <a:rPr lang="en-US" sz="1600" b="0" kern="0" dirty="0">
                <a:effectLst/>
                <a:latin typeface="Times New Roman" panose="02020603050405020304" pitchFamily="18" charset="0"/>
                <a:ea typeface="Times New Roman" panose="02020603050405020304" pitchFamily="18" charset="0"/>
              </a:rPr>
              <a:t>DESCRIPTION OF MINI-PROJECT WORK </a:t>
            </a:r>
            <a:endParaRPr lang="en-IN" sz="1600" b="1" kern="0" dirty="0">
              <a:effectLst/>
              <a:latin typeface="Times New Roman" panose="02020603050405020304" pitchFamily="18" charset="0"/>
              <a:ea typeface="Times New Roman" panose="02020603050405020304" pitchFamily="18" charset="0"/>
            </a:endParaRPr>
          </a:p>
          <a:p>
            <a:pPr marL="457200" marR="296545" indent="457200" algn="l">
              <a:lnSpc>
                <a:spcPct val="150000"/>
              </a:lnSpc>
              <a:spcBef>
                <a:spcPts val="300"/>
              </a:spcBef>
            </a:pPr>
            <a:r>
              <a:rPr lang="en-US" sz="1600" b="0" kern="0" dirty="0">
                <a:effectLst/>
                <a:latin typeface="Times New Roman" panose="02020603050405020304" pitchFamily="18" charset="0"/>
                <a:ea typeface="Times New Roman" panose="02020603050405020304" pitchFamily="18" charset="0"/>
              </a:rPr>
              <a:t>Software requirements </a:t>
            </a:r>
            <a:endParaRPr lang="en-IN" sz="1600" b="1" kern="0" dirty="0">
              <a:effectLst/>
              <a:latin typeface="Times New Roman" panose="02020603050405020304" pitchFamily="18" charset="0"/>
              <a:ea typeface="Times New Roman" panose="02020603050405020304" pitchFamily="18" charset="0"/>
            </a:endParaRPr>
          </a:p>
          <a:p>
            <a:pPr marL="457200" marR="296545" indent="457200" algn="l">
              <a:lnSpc>
                <a:spcPct val="150000"/>
              </a:lnSpc>
              <a:spcBef>
                <a:spcPts val="300"/>
              </a:spcBef>
            </a:pPr>
            <a:r>
              <a:rPr lang="en-US" sz="1600" b="0" kern="0" dirty="0">
                <a:effectLst/>
                <a:latin typeface="Times New Roman" panose="02020603050405020304" pitchFamily="18" charset="0"/>
                <a:ea typeface="Times New Roman" panose="02020603050405020304" pitchFamily="18" charset="0"/>
              </a:rPr>
              <a:t>Hardware requirements (if any)</a:t>
            </a:r>
            <a:endParaRPr lang="en-IN" sz="1600" b="1" kern="0" dirty="0">
              <a:effectLst/>
              <a:latin typeface="Times New Roman" panose="02020603050405020304" pitchFamily="18" charset="0"/>
              <a:ea typeface="Times New Roman" panose="02020603050405020304" pitchFamily="18" charset="0"/>
            </a:endParaRPr>
          </a:p>
          <a:p>
            <a:pPr marL="342900" marR="29845" lvl="0" indent="-342900" algn="l">
              <a:lnSpc>
                <a:spcPct val="150000"/>
              </a:lnSpc>
              <a:spcBef>
                <a:spcPts val="325"/>
              </a:spcBef>
              <a:spcAft>
                <a:spcPts val="0"/>
              </a:spcAft>
              <a:buFont typeface="Symbol" panose="05050102010706020507" pitchFamily="18" charset="2"/>
              <a:buChar char=""/>
            </a:pPr>
            <a:r>
              <a:rPr lang="en-US" sz="1600" b="0" kern="0" dirty="0">
                <a:effectLst/>
                <a:latin typeface="Times New Roman" panose="02020603050405020304" pitchFamily="18" charset="0"/>
                <a:ea typeface="Times New Roman" panose="02020603050405020304" pitchFamily="18" charset="0"/>
              </a:rPr>
              <a:t>IMPLENTATION</a:t>
            </a:r>
          </a:p>
          <a:p>
            <a:pPr marL="342900" marR="29845" lvl="0" indent="-342900" algn="l">
              <a:lnSpc>
                <a:spcPct val="150000"/>
              </a:lnSpc>
              <a:spcBef>
                <a:spcPts val="325"/>
              </a:spcBef>
              <a:spcAft>
                <a:spcPts val="0"/>
              </a:spcAft>
              <a:buFont typeface="Symbol" panose="05050102010706020507" pitchFamily="18" charset="2"/>
              <a:buChar char=""/>
            </a:pPr>
            <a:r>
              <a:rPr lang="en-US" sz="1600" kern="0" dirty="0">
                <a:latin typeface="Times New Roman" panose="02020603050405020304" pitchFamily="18" charset="0"/>
                <a:ea typeface="Times New Roman" panose="02020603050405020304" pitchFamily="18" charset="0"/>
              </a:rPr>
              <a:t>RESULTS</a:t>
            </a:r>
            <a:endParaRPr lang="en-US" sz="1600" b="0" kern="0" dirty="0">
              <a:effectLst/>
              <a:latin typeface="Times New Roman" panose="02020603050405020304" pitchFamily="18" charset="0"/>
              <a:ea typeface="Times New Roman" panose="02020603050405020304" pitchFamily="18" charset="0"/>
            </a:endParaRPr>
          </a:p>
          <a:p>
            <a:pPr marL="342900" marR="29845" lvl="0" indent="-342900" algn="l">
              <a:lnSpc>
                <a:spcPct val="150000"/>
              </a:lnSpc>
              <a:spcBef>
                <a:spcPts val="325"/>
              </a:spcBef>
              <a:spcAft>
                <a:spcPts val="0"/>
              </a:spcAft>
              <a:buFont typeface="Symbol" panose="05050102010706020507" pitchFamily="18" charset="2"/>
              <a:buChar char=""/>
            </a:pPr>
            <a:r>
              <a:rPr lang="en-US" sz="1600" b="0" kern="0" dirty="0">
                <a:effectLst/>
                <a:latin typeface="Times New Roman" panose="02020603050405020304" pitchFamily="18" charset="0"/>
                <a:ea typeface="Times New Roman" panose="02020603050405020304" pitchFamily="18" charset="0"/>
              </a:rPr>
              <a:t>CONCLUSION</a:t>
            </a:r>
            <a:endParaRPr lang="en-IN" sz="1600" b="1" kern="0" dirty="0">
              <a:effectLst/>
              <a:latin typeface="Times New Roman" panose="02020603050405020304" pitchFamily="18" charset="0"/>
              <a:ea typeface="Times New Roman" panose="02020603050405020304" pitchFamily="18" charset="0"/>
            </a:endParaRPr>
          </a:p>
          <a:p>
            <a:pPr marL="342900" marR="2508250" lvl="0" indent="-342900" algn="l">
              <a:lnSpc>
                <a:spcPct val="150000"/>
              </a:lnSpc>
              <a:spcBef>
                <a:spcPts val="325"/>
              </a:spcBef>
              <a:spcAft>
                <a:spcPts val="0"/>
              </a:spcAft>
              <a:buFont typeface="Symbol" panose="05050102010706020507" pitchFamily="18" charset="2"/>
              <a:buChar char=""/>
            </a:pPr>
            <a:r>
              <a:rPr lang="en-US" sz="1600" b="0" kern="0" dirty="0">
                <a:effectLst/>
                <a:latin typeface="Times New Roman" panose="02020603050405020304" pitchFamily="18" charset="0"/>
                <a:ea typeface="Times New Roman" panose="02020603050405020304" pitchFamily="18" charset="0"/>
              </a:rPr>
              <a:t>REFERENCES</a:t>
            </a:r>
            <a:endParaRPr lang="en-IN" sz="1600" b="1" kern="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28581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056ED-71DC-7BB0-39C5-62566A250FF1}"/>
              </a:ext>
            </a:extLst>
          </p:cNvPr>
          <p:cNvSpPr>
            <a:spLocks noGrp="1"/>
          </p:cNvSpPr>
          <p:nvPr>
            <p:ph type="title"/>
          </p:nvPr>
        </p:nvSpPr>
        <p:spPr>
          <a:xfrm>
            <a:off x="357188" y="136525"/>
            <a:ext cx="10515600" cy="1325563"/>
          </a:xfrm>
        </p:spPr>
        <p:txBody>
          <a:bodyPr/>
          <a:lstStyle/>
          <a:p>
            <a:pPr algn="ctr"/>
            <a:r>
              <a:rPr lang="en-GB" sz="4800" b="1" dirty="0">
                <a:solidFill>
                  <a:srgbClr val="7030A0"/>
                </a:solidFill>
                <a:latin typeface="Times New Roman" panose="02020603050405020304" pitchFamily="18" charset="0"/>
                <a:cs typeface="Times New Roman" panose="02020603050405020304" pitchFamily="18" charset="0"/>
              </a:rPr>
              <a:t>Results</a:t>
            </a:r>
            <a:endParaRPr lang="en-US" dirty="0"/>
          </a:p>
        </p:txBody>
      </p:sp>
      <p:sp>
        <p:nvSpPr>
          <p:cNvPr id="3" name="Content Placeholder 2">
            <a:extLst>
              <a:ext uri="{FF2B5EF4-FFF2-40B4-BE49-F238E27FC236}">
                <a16:creationId xmlns:a16="http://schemas.microsoft.com/office/drawing/2014/main" id="{542B873B-B8A5-3FE7-266E-162322CB67EB}"/>
              </a:ext>
            </a:extLst>
          </p:cNvPr>
          <p:cNvSpPr>
            <a:spLocks noGrp="1"/>
          </p:cNvSpPr>
          <p:nvPr>
            <p:ph idx="1"/>
          </p:nvPr>
        </p:nvSpPr>
        <p:spPr>
          <a:xfrm>
            <a:off x="838201" y="1181529"/>
            <a:ext cx="10515600" cy="4941870"/>
          </a:xfrm>
        </p:spPr>
        <p:txBody>
          <a:bodyPr>
            <a:normAutofit fontScale="92500" lnSpcReduction="10000"/>
          </a:bodyPr>
          <a:lstStyle/>
          <a:p>
            <a:pPr marL="0" indent="0" algn="just">
              <a:buNone/>
            </a:pPr>
            <a:r>
              <a:rPr lang="en-US" dirty="0">
                <a:latin typeface="Times New Roman" panose="02020603050405020304" pitchFamily="18" charset="0"/>
                <a:cs typeface="Times New Roman" panose="02020603050405020304" pitchFamily="18" charset="0"/>
              </a:rPr>
              <a:t>The result of an EMF detector using an Arduino Nano gives the EMF detector will provide a measurement or indication of the strength of the electromagnetic field being detected.</a:t>
            </a:r>
            <a:endParaRPr lang="en-GB"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Sound Output: </a:t>
            </a:r>
            <a:r>
              <a:rPr lang="en-US" dirty="0">
                <a:latin typeface="Times New Roman" panose="02020603050405020304" pitchFamily="18" charset="0"/>
                <a:cs typeface="Times New Roman" panose="02020603050405020304" pitchFamily="18" charset="0"/>
              </a:rPr>
              <a:t>In addition to a visual display, you can incorporate a buzzer or speaker into the EMF detector circuit. The Arduino Nano can be programmed to activate the buzzer or produce different tones based on the strength of the electromagnetic field. For example, the buzzer may emit a continuous tone or beep faster as the field strength increases.</a:t>
            </a:r>
            <a:endParaRPr lang="en-GB"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EMF Intensity: </a:t>
            </a:r>
            <a:r>
              <a:rPr lang="en-US" dirty="0">
                <a:latin typeface="Times New Roman" panose="02020603050405020304" pitchFamily="18" charset="0"/>
                <a:cs typeface="Times New Roman" panose="02020603050405020304" pitchFamily="18" charset="0"/>
              </a:rPr>
              <a:t>using Arduino Nano and LCD display we are able to detect the intensity of the EMF in the surrounding environment and display the range of EMF field i.e., the EMF intensity is displayed on the LCD display. The EMF intensity varies according to EMF field and the corresponding EMF intensity is displayed on the LCD.</a:t>
            </a:r>
          </a:p>
        </p:txBody>
      </p:sp>
      <p:sp>
        <p:nvSpPr>
          <p:cNvPr id="4" name="Footer Placeholder 3">
            <a:extLst>
              <a:ext uri="{FF2B5EF4-FFF2-40B4-BE49-F238E27FC236}">
                <a16:creationId xmlns:a16="http://schemas.microsoft.com/office/drawing/2014/main" id="{6F2C1BA3-DDA5-D4A0-BB4F-F4D4C59D6C41}"/>
              </a:ext>
            </a:extLst>
          </p:cNvPr>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Dept. of ECE                                                                                          2022-23</a:t>
            </a:r>
          </a:p>
        </p:txBody>
      </p:sp>
      <p:sp>
        <p:nvSpPr>
          <p:cNvPr id="5" name="Slide Number Placeholder 4">
            <a:extLst>
              <a:ext uri="{FF2B5EF4-FFF2-40B4-BE49-F238E27FC236}">
                <a16:creationId xmlns:a16="http://schemas.microsoft.com/office/drawing/2014/main" id="{1DE849AE-26F3-8DC3-5CBD-5359EA481B4C}"/>
              </a:ext>
            </a:extLst>
          </p:cNvPr>
          <p:cNvSpPr>
            <a:spLocks noGrp="1"/>
          </p:cNvSpPr>
          <p:nvPr>
            <p:ph type="sldNum" sz="quarter" idx="12"/>
          </p:nvPr>
        </p:nvSpPr>
        <p:spPr/>
        <p:txBody>
          <a:bodyPr/>
          <a:lstStyle/>
          <a:p>
            <a:fld id="{5E3901C0-E6C4-4CD0-A2CB-0632E133B8B8}" type="slidenum">
              <a:rPr lang="en-IN" smtClean="0"/>
              <a:t>20</a:t>
            </a:fld>
            <a:endParaRPr lang="en-IN"/>
          </a:p>
        </p:txBody>
      </p:sp>
    </p:spTree>
    <p:extLst>
      <p:ext uri="{BB962C8B-B14F-4D97-AF65-F5344CB8AC3E}">
        <p14:creationId xmlns:p14="http://schemas.microsoft.com/office/powerpoint/2010/main" val="119310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4C456-DFAF-A406-9E26-87C087ED4D4F}"/>
              </a:ext>
            </a:extLst>
          </p:cNvPr>
          <p:cNvSpPr>
            <a:spLocks noGrp="1"/>
          </p:cNvSpPr>
          <p:nvPr>
            <p:ph type="title"/>
          </p:nvPr>
        </p:nvSpPr>
        <p:spPr/>
        <p:txBody>
          <a:bodyPr/>
          <a:lstStyle/>
          <a:p>
            <a:endParaRPr lang="en-US"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16C404A0-8E86-EF1F-E076-486D722A55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720227" cy="5811838"/>
          </a:xfrm>
        </p:spPr>
      </p:pic>
      <p:sp>
        <p:nvSpPr>
          <p:cNvPr id="4" name="Footer Placeholder 3">
            <a:extLst>
              <a:ext uri="{FF2B5EF4-FFF2-40B4-BE49-F238E27FC236}">
                <a16:creationId xmlns:a16="http://schemas.microsoft.com/office/drawing/2014/main" id="{7505D571-5921-D034-F3F0-33FE6AEBE66D}"/>
              </a:ext>
            </a:extLst>
          </p:cNvPr>
          <p:cNvSpPr>
            <a:spLocks noGrp="1"/>
          </p:cNvSpPr>
          <p:nvPr>
            <p:ph type="ftr" sz="quarter" idx="11"/>
          </p:nvPr>
        </p:nvSpPr>
        <p:spPr>
          <a:xfrm>
            <a:off x="3925584" y="6363271"/>
            <a:ext cx="4114800" cy="365125"/>
          </a:xfrm>
        </p:spPr>
        <p:txBody>
          <a:bodyPr/>
          <a:lstStyle/>
          <a:p>
            <a:r>
              <a:rPr lang="en-IN" dirty="0">
                <a:latin typeface="Times New Roman" panose="02020603050405020304" pitchFamily="18" charset="0"/>
                <a:cs typeface="Times New Roman" panose="02020603050405020304" pitchFamily="18" charset="0"/>
              </a:rPr>
              <a:t>Dept. of ECE                                                                                          2022-23</a:t>
            </a:r>
          </a:p>
        </p:txBody>
      </p:sp>
      <p:sp>
        <p:nvSpPr>
          <p:cNvPr id="5" name="Slide Number Placeholder 4">
            <a:extLst>
              <a:ext uri="{FF2B5EF4-FFF2-40B4-BE49-F238E27FC236}">
                <a16:creationId xmlns:a16="http://schemas.microsoft.com/office/drawing/2014/main" id="{A9B0AA80-4D90-5580-1ECC-F1B64CAECF95}"/>
              </a:ext>
            </a:extLst>
          </p:cNvPr>
          <p:cNvSpPr>
            <a:spLocks noGrp="1"/>
          </p:cNvSpPr>
          <p:nvPr>
            <p:ph type="sldNum" sz="quarter" idx="12"/>
          </p:nvPr>
        </p:nvSpPr>
        <p:spPr/>
        <p:txBody>
          <a:bodyPr/>
          <a:lstStyle/>
          <a:p>
            <a:fld id="{5E3901C0-E6C4-4CD0-A2CB-0632E133B8B8}" type="slidenum">
              <a:rPr lang="en-IN" smtClean="0"/>
              <a:t>21</a:t>
            </a:fld>
            <a:endParaRPr lang="en-IN"/>
          </a:p>
        </p:txBody>
      </p:sp>
    </p:spTree>
    <p:extLst>
      <p:ext uri="{BB962C8B-B14F-4D97-AF65-F5344CB8AC3E}">
        <p14:creationId xmlns:p14="http://schemas.microsoft.com/office/powerpoint/2010/main" val="214626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1F69E-0BA1-DD23-D77B-B0C301A91953}"/>
              </a:ext>
            </a:extLst>
          </p:cNvPr>
          <p:cNvSpPr>
            <a:spLocks noGrp="1"/>
          </p:cNvSpPr>
          <p:nvPr>
            <p:ph type="title"/>
          </p:nvPr>
        </p:nvSpPr>
        <p:spPr>
          <a:xfrm>
            <a:off x="731044" y="18255"/>
            <a:ext cx="10515600" cy="1325563"/>
          </a:xfrm>
        </p:spPr>
        <p:txBody>
          <a:bodyPr/>
          <a:lstStyle/>
          <a:p>
            <a:pPr algn="ctr"/>
            <a:r>
              <a:rPr lang="en-GB" sz="4800" b="1" dirty="0">
                <a:solidFill>
                  <a:srgbClr val="7030A0"/>
                </a:solidFill>
                <a:latin typeface="Times New Roman" panose="02020603050405020304" pitchFamily="18" charset="0"/>
                <a:cs typeface="Times New Roman" panose="02020603050405020304" pitchFamily="18" charset="0"/>
              </a:rPr>
              <a:t>Conclusion</a:t>
            </a:r>
            <a:r>
              <a:rPr lang="en-GB" dirty="0"/>
              <a:t> </a:t>
            </a:r>
            <a:endParaRPr lang="en-US" dirty="0"/>
          </a:p>
        </p:txBody>
      </p:sp>
      <p:sp>
        <p:nvSpPr>
          <p:cNvPr id="3" name="Content Placeholder 2">
            <a:extLst>
              <a:ext uri="{FF2B5EF4-FFF2-40B4-BE49-F238E27FC236}">
                <a16:creationId xmlns:a16="http://schemas.microsoft.com/office/drawing/2014/main" id="{4C8F33D6-944B-8BFC-5526-667F10BF6217}"/>
              </a:ext>
            </a:extLst>
          </p:cNvPr>
          <p:cNvSpPr>
            <a:spLocks noGrp="1"/>
          </p:cNvSpPr>
          <p:nvPr>
            <p:ph idx="1"/>
          </p:nvPr>
        </p:nvSpPr>
        <p:spPr>
          <a:xfrm>
            <a:off x="731044" y="1434164"/>
            <a:ext cx="10515600" cy="4562375"/>
          </a:xfrm>
        </p:spPr>
        <p:txBody>
          <a:bodyPr>
            <a:noAutofit/>
          </a:bodyPr>
          <a:lstStyle/>
          <a:p>
            <a:pPr algn="just"/>
            <a:r>
              <a:rPr lang="en-US" sz="2400" dirty="0">
                <a:latin typeface="Times New Roman" panose="02020603050405020304" pitchFamily="18" charset="0"/>
                <a:cs typeface="Times New Roman" panose="02020603050405020304" pitchFamily="18" charset="0"/>
              </a:rPr>
              <a:t>An EMF detector built using an Arduino Nano can be a useful tool for measuring and detecting electromagnetic fields in its vicinity. By combining an Arduino Nano with an EMF sensor module, LCD module, and potentially a buzzer, you can create a device that provides real-time readings of EMF levels and alerts the user when certain thresholds are exceeded.</a:t>
            </a:r>
            <a:endParaRPr lang="en-GB"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Arduino Nano serves as the brain of the EMF detector, processing the input from the EMF sensor module and controlling the output to the LCD module and buzzer. The EMF sensor module detects electromagnetic fields and converts them into electrical signals that can be read by the Arduino. The LCD module allows for the display of EMF readings, providing a visual representation of the detected electromagnetic field intensity. The buzzer, if included, adds an audible alert to notify the user when the EMF levels surpass a predefined threshold.</a:t>
            </a:r>
            <a:endParaRPr lang="en-GB" sz="24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8558F78-7291-4C5B-8023-4BD83AC0A982}"/>
              </a:ext>
            </a:extLst>
          </p:cNvPr>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Dept. of ECE                                                                                          2022-23</a:t>
            </a:r>
          </a:p>
        </p:txBody>
      </p:sp>
      <p:sp>
        <p:nvSpPr>
          <p:cNvPr id="5" name="Slide Number Placeholder 4">
            <a:extLst>
              <a:ext uri="{FF2B5EF4-FFF2-40B4-BE49-F238E27FC236}">
                <a16:creationId xmlns:a16="http://schemas.microsoft.com/office/drawing/2014/main" id="{6A013273-EDB4-57DC-8EB5-3579CA8F7597}"/>
              </a:ext>
            </a:extLst>
          </p:cNvPr>
          <p:cNvSpPr>
            <a:spLocks noGrp="1"/>
          </p:cNvSpPr>
          <p:nvPr>
            <p:ph type="sldNum" sz="quarter" idx="12"/>
          </p:nvPr>
        </p:nvSpPr>
        <p:spPr/>
        <p:txBody>
          <a:bodyPr/>
          <a:lstStyle/>
          <a:p>
            <a:fld id="{5E3901C0-E6C4-4CD0-A2CB-0632E133B8B8}" type="slidenum">
              <a:rPr lang="en-IN" smtClean="0"/>
              <a:t>22</a:t>
            </a:fld>
            <a:endParaRPr lang="en-IN"/>
          </a:p>
        </p:txBody>
      </p:sp>
    </p:spTree>
    <p:extLst>
      <p:ext uri="{BB962C8B-B14F-4D97-AF65-F5344CB8AC3E}">
        <p14:creationId xmlns:p14="http://schemas.microsoft.com/office/powerpoint/2010/main" val="194188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34CFD-F423-F4A5-1C0D-16DA895BA348}"/>
              </a:ext>
            </a:extLst>
          </p:cNvPr>
          <p:cNvSpPr>
            <a:spLocks noGrp="1"/>
          </p:cNvSpPr>
          <p:nvPr>
            <p:ph type="title"/>
          </p:nvPr>
        </p:nvSpPr>
        <p:spPr/>
        <p:txBody>
          <a:bodyPr/>
          <a:lstStyle/>
          <a:p>
            <a:pPr algn="ctr"/>
            <a:r>
              <a:rPr lang="en-US" b="1" dirty="0">
                <a:solidFill>
                  <a:srgbClr val="7030A0"/>
                </a:solidFill>
                <a:latin typeface="Times New Roman" panose="02020603050405020304" pitchFamily="18" charset="0"/>
                <a:cs typeface="Times New Roman" panose="02020603050405020304" pitchFamily="18" charset="0"/>
              </a:rPr>
              <a:t>Future Enhancements</a:t>
            </a:r>
          </a:p>
        </p:txBody>
      </p:sp>
      <p:sp>
        <p:nvSpPr>
          <p:cNvPr id="3" name="Content Placeholder 2">
            <a:extLst>
              <a:ext uri="{FF2B5EF4-FFF2-40B4-BE49-F238E27FC236}">
                <a16:creationId xmlns:a16="http://schemas.microsoft.com/office/drawing/2014/main" id="{BFB7EE03-40FF-B4A4-099F-9E63B52620C6}"/>
              </a:ext>
            </a:extLst>
          </p:cNvPr>
          <p:cNvSpPr>
            <a:spLocks noGrp="1"/>
          </p:cNvSpPr>
          <p:nvPr>
            <p:ph idx="1"/>
          </p:nvPr>
        </p:nvSpPr>
        <p:spPr>
          <a:xfrm>
            <a:off x="838200" y="1530848"/>
            <a:ext cx="10515600" cy="4715839"/>
          </a:xfrm>
        </p:spPr>
        <p:txBody>
          <a:bodyPr>
            <a:normAutofit fontScale="25000" lnSpcReduction="20000"/>
          </a:bodyPr>
          <a:lstStyle/>
          <a:p>
            <a:pPr marL="0" marR="0" indent="0" algn="just">
              <a:lnSpc>
                <a:spcPct val="150000"/>
              </a:lnSpc>
              <a:spcBef>
                <a:spcPts val="0"/>
              </a:spcBef>
              <a:spcAft>
                <a:spcPts val="800"/>
              </a:spcAft>
              <a:buNone/>
            </a:pPr>
            <a:r>
              <a:rPr lang="en-IN" sz="7200" dirty="0">
                <a:latin typeface="Times New Roman" panose="02020603050405020304" pitchFamily="18" charset="0"/>
                <a:ea typeface="Calibri" panose="020F0502020204030204" pitchFamily="34" charset="0"/>
                <a:cs typeface="Times New Roman" panose="02020603050405020304" pitchFamily="18" charset="0"/>
              </a:rPr>
              <a:t>      </a:t>
            </a: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Some potential future enhancements for the device described below:</a:t>
            </a:r>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romanUcPeriod"/>
            </a:pPr>
            <a:r>
              <a:rPr lang="en-GB" sz="7200" b="1" dirty="0">
                <a:effectLst/>
                <a:latin typeface="Times New Roman" panose="02020603050405020304" pitchFamily="18" charset="0"/>
                <a:ea typeface="Times New Roman" panose="02020603050405020304" pitchFamily="18" charset="0"/>
                <a:cs typeface="Times New Roman" panose="02020603050405020304" pitchFamily="18" charset="0"/>
              </a:rPr>
              <a:t>Increased Sensitivity</a:t>
            </a:r>
            <a:r>
              <a:rPr lang="en-GB" sz="7200" dirty="0">
                <a:effectLst/>
                <a:latin typeface="Times New Roman" panose="02020603050405020304" pitchFamily="18" charset="0"/>
                <a:ea typeface="Times New Roman" panose="02020603050405020304" pitchFamily="18" charset="0"/>
                <a:cs typeface="Times New Roman" panose="02020603050405020304" pitchFamily="18" charset="0"/>
              </a:rPr>
              <a:t>: Future enhancements could focus on improving the sensitivity of the EMF detector. This could involve using more advanced sensors or signal processing techniques to detect even smaller electromagnetic fields.</a:t>
            </a:r>
            <a:endParaRPr lang="en-US" sz="7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romanUcPeriod"/>
            </a:pPr>
            <a:r>
              <a:rPr lang="en-GB" sz="7200" b="1" dirty="0">
                <a:effectLst/>
                <a:latin typeface="Times New Roman" panose="02020603050405020304" pitchFamily="18" charset="0"/>
                <a:ea typeface="Times New Roman" panose="02020603050405020304" pitchFamily="18" charset="0"/>
                <a:cs typeface="Times New Roman" panose="02020603050405020304" pitchFamily="18" charset="0"/>
              </a:rPr>
              <a:t>Multi-Frequency Detection</a:t>
            </a:r>
            <a:r>
              <a:rPr lang="en-GB" sz="7200" dirty="0">
                <a:effectLst/>
                <a:latin typeface="Times New Roman" panose="02020603050405020304" pitchFamily="18" charset="0"/>
                <a:ea typeface="Times New Roman" panose="02020603050405020304" pitchFamily="18" charset="0"/>
                <a:cs typeface="Times New Roman" panose="02020603050405020304" pitchFamily="18" charset="0"/>
              </a:rPr>
              <a:t>: An enhanced EMF detector could be designed to detect and analyze electromagnetic fields at multiple frequencies. This would allow for a more comprehensive understanding of the surrounding electromagnetic environment.</a:t>
            </a:r>
            <a:endParaRPr lang="en-US" sz="7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romanUcPeriod"/>
            </a:pPr>
            <a:r>
              <a:rPr lang="en-GB" sz="7200" b="1" dirty="0">
                <a:effectLst/>
                <a:latin typeface="Times New Roman" panose="02020603050405020304" pitchFamily="18" charset="0"/>
                <a:ea typeface="Times New Roman" panose="02020603050405020304" pitchFamily="18" charset="0"/>
                <a:cs typeface="Times New Roman" panose="02020603050405020304" pitchFamily="18" charset="0"/>
              </a:rPr>
              <a:t>Data Logging and Analysis</a:t>
            </a:r>
            <a:r>
              <a:rPr lang="en-GB" sz="7200" dirty="0">
                <a:effectLst/>
                <a:latin typeface="Times New Roman" panose="02020603050405020304" pitchFamily="18" charset="0"/>
                <a:ea typeface="Times New Roman" panose="02020603050405020304" pitchFamily="18" charset="0"/>
                <a:cs typeface="Times New Roman" panose="02020603050405020304" pitchFamily="18" charset="0"/>
              </a:rPr>
              <a:t>: The Arduino-based EMF detector could be equipped with data logging capabilities to record and store measurements over time. This would enable users to analyse the data later and identify patterns or trends in electromagnetic field levels.</a:t>
            </a:r>
            <a:endParaRPr lang="en-US" sz="7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romanUcPeriod"/>
            </a:pPr>
            <a:r>
              <a:rPr lang="en-GB" sz="7200" b="1" dirty="0">
                <a:effectLst/>
                <a:latin typeface="Times New Roman" panose="02020603050405020304" pitchFamily="18" charset="0"/>
                <a:ea typeface="Times New Roman" panose="02020603050405020304" pitchFamily="18" charset="0"/>
                <a:cs typeface="Times New Roman" panose="02020603050405020304" pitchFamily="18" charset="0"/>
              </a:rPr>
              <a:t>Wireless Connectivity</a:t>
            </a:r>
            <a:r>
              <a:rPr lang="en-GB" sz="7200" dirty="0">
                <a:effectLst/>
                <a:latin typeface="Times New Roman" panose="02020603050405020304" pitchFamily="18" charset="0"/>
                <a:ea typeface="Times New Roman" panose="02020603050405020304" pitchFamily="18" charset="0"/>
                <a:cs typeface="Times New Roman" panose="02020603050405020304" pitchFamily="18" charset="0"/>
              </a:rPr>
              <a:t>: Future enhancements could include adding wireless connectivity options to the EMF detector. This would allow users to remotely monitor and control the device, as well as transmit data to a computer or mobile device for further analysis.</a:t>
            </a:r>
            <a:endParaRPr lang="en-US" sz="7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800"/>
              </a:spcAft>
              <a:buNone/>
            </a:pP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unga" panose="020B0502040204020203" pitchFamily="34" charset="0"/>
              </a:rPr>
              <a:t> </a:t>
            </a:r>
            <a:endParaRPr lang="en-US" sz="1800" dirty="0">
              <a:effectLst/>
              <a:latin typeface="Calibri" panose="020F0502020204030204" pitchFamily="34" charset="0"/>
              <a:ea typeface="Calibri" panose="020F0502020204030204" pitchFamily="34" charset="0"/>
              <a:cs typeface="Tunga" panose="020B0502040204020203" pitchFamily="34" charset="0"/>
            </a:endParaRPr>
          </a:p>
          <a:p>
            <a:pPr marL="0" marR="0" algn="just">
              <a:lnSpc>
                <a:spcPct val="150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unga" panose="020B0502040204020203" pitchFamily="34" charset="0"/>
              </a:rPr>
              <a:t> </a:t>
            </a:r>
            <a:endParaRPr lang="en-US" sz="1800" dirty="0">
              <a:effectLst/>
              <a:latin typeface="Calibri" panose="020F0502020204030204" pitchFamily="34" charset="0"/>
              <a:ea typeface="Calibri" panose="020F0502020204030204" pitchFamily="34" charset="0"/>
              <a:cs typeface="Tunga" panose="020B0502040204020203" pitchFamily="34" charset="0"/>
            </a:endParaRPr>
          </a:p>
          <a:p>
            <a:pPr marL="0" marR="0" algn="just">
              <a:lnSpc>
                <a:spcPct val="150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unga" panose="020B0502040204020203" pitchFamily="34" charset="0"/>
              </a:rPr>
              <a:t> </a:t>
            </a:r>
            <a:endParaRPr lang="en-US" sz="1800" dirty="0">
              <a:effectLst/>
              <a:latin typeface="Calibri" panose="020F0502020204030204" pitchFamily="34" charset="0"/>
              <a:ea typeface="Calibri" panose="020F0502020204030204" pitchFamily="34" charset="0"/>
              <a:cs typeface="Tunga" panose="020B0502040204020203" pitchFamily="34" charset="0"/>
            </a:endParaRPr>
          </a:p>
          <a:p>
            <a:pPr marL="0" marR="0" algn="just">
              <a:lnSpc>
                <a:spcPct val="150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unga" panose="020B0502040204020203" pitchFamily="34" charset="0"/>
              </a:rPr>
              <a:t> </a:t>
            </a:r>
            <a:endParaRPr lang="en-US" sz="1800" dirty="0">
              <a:effectLst/>
              <a:latin typeface="Calibri" panose="020F0502020204030204" pitchFamily="34" charset="0"/>
              <a:ea typeface="Calibri" panose="020F0502020204030204" pitchFamily="34" charset="0"/>
              <a:cs typeface="Tunga" panose="020B0502040204020203" pitchFamily="34" charset="0"/>
            </a:endParaRPr>
          </a:p>
          <a:p>
            <a:pPr marL="0" marR="0" algn="just">
              <a:lnSpc>
                <a:spcPct val="150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unga" panose="020B0502040204020203" pitchFamily="34" charset="0"/>
              </a:rPr>
              <a:t> </a:t>
            </a:r>
            <a:endParaRPr lang="en-US" sz="1800" dirty="0">
              <a:effectLst/>
              <a:latin typeface="Calibri" panose="020F0502020204030204" pitchFamily="34" charset="0"/>
              <a:ea typeface="Calibri" panose="020F0502020204030204" pitchFamily="34" charset="0"/>
              <a:cs typeface="Tunga" panose="020B0502040204020203" pitchFamily="34" charset="0"/>
            </a:endParaRPr>
          </a:p>
          <a:p>
            <a:pPr marL="0" marR="0" algn="just">
              <a:lnSpc>
                <a:spcPct val="150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unga" panose="020B0502040204020203" pitchFamily="34" charset="0"/>
              </a:rPr>
              <a:t> </a:t>
            </a:r>
            <a:endParaRPr lang="en-US" sz="1800" dirty="0">
              <a:effectLst/>
              <a:latin typeface="Calibri" panose="020F0502020204030204" pitchFamily="34" charset="0"/>
              <a:ea typeface="Calibri" panose="020F0502020204030204" pitchFamily="34" charset="0"/>
              <a:cs typeface="Tunga" panose="020B0502040204020203" pitchFamily="34" charset="0"/>
            </a:endParaRPr>
          </a:p>
          <a:p>
            <a:pPr marL="0" marR="0" algn="just">
              <a:lnSpc>
                <a:spcPct val="150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unga" panose="020B0502040204020203" pitchFamily="34" charset="0"/>
              </a:rPr>
              <a:t> </a:t>
            </a:r>
            <a:endParaRPr lang="en-US" sz="1800" dirty="0">
              <a:effectLst/>
              <a:latin typeface="Calibri" panose="020F0502020204030204" pitchFamily="34" charset="0"/>
              <a:ea typeface="Calibri" panose="020F0502020204030204" pitchFamily="34" charset="0"/>
              <a:cs typeface="Tunga" panose="020B0502040204020203" pitchFamily="34" charset="0"/>
            </a:endParaRPr>
          </a:p>
          <a:p>
            <a:pPr marL="0" marR="0" algn="just">
              <a:lnSpc>
                <a:spcPct val="150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unga" panose="020B0502040204020203" pitchFamily="34" charset="0"/>
              </a:rPr>
              <a:t> </a:t>
            </a:r>
            <a:endParaRPr lang="en-US" sz="1800" dirty="0">
              <a:effectLst/>
              <a:latin typeface="Calibri" panose="020F0502020204030204" pitchFamily="34" charset="0"/>
              <a:ea typeface="Calibri" panose="020F0502020204030204" pitchFamily="34" charset="0"/>
              <a:cs typeface="Tunga" panose="020B0502040204020203" pitchFamily="34" charset="0"/>
            </a:endParaRPr>
          </a:p>
          <a:p>
            <a:pPr marL="0" marR="0" algn="just">
              <a:lnSpc>
                <a:spcPct val="150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unga" panose="020B0502040204020203" pitchFamily="34" charset="0"/>
              </a:rPr>
              <a:t> </a:t>
            </a:r>
            <a:endParaRPr lang="en-US" sz="1800" dirty="0">
              <a:effectLst/>
              <a:latin typeface="Calibri" panose="020F0502020204030204" pitchFamily="34" charset="0"/>
              <a:ea typeface="Calibri" panose="020F0502020204030204" pitchFamily="34" charset="0"/>
              <a:cs typeface="Tunga" panose="020B0502040204020203" pitchFamily="34" charset="0"/>
            </a:endParaRPr>
          </a:p>
          <a:p>
            <a:pPr marL="0" marR="0" algn="just">
              <a:lnSpc>
                <a:spcPct val="150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unga" panose="020B0502040204020203" pitchFamily="34" charset="0"/>
              </a:rPr>
              <a:t> </a:t>
            </a:r>
            <a:endParaRPr lang="en-US" sz="1800" dirty="0">
              <a:effectLst/>
              <a:latin typeface="Calibri" panose="020F0502020204030204" pitchFamily="34" charset="0"/>
              <a:ea typeface="Calibri" panose="020F0502020204030204" pitchFamily="34" charset="0"/>
              <a:cs typeface="Tunga" panose="020B0502040204020203" pitchFamily="34" charset="0"/>
            </a:endParaRPr>
          </a:p>
          <a:p>
            <a:pPr marL="0" marR="0" algn="just">
              <a:lnSpc>
                <a:spcPct val="150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unga" panose="020B0502040204020203" pitchFamily="34" charset="0"/>
              </a:rPr>
              <a:t> </a:t>
            </a:r>
            <a:endParaRPr lang="en-US" sz="1800" dirty="0">
              <a:effectLst/>
              <a:latin typeface="Calibri" panose="020F0502020204030204" pitchFamily="34" charset="0"/>
              <a:ea typeface="Calibri" panose="020F0502020204030204" pitchFamily="34" charset="0"/>
              <a:cs typeface="Tunga" panose="020B0502040204020203" pitchFamily="34" charset="0"/>
            </a:endParaRPr>
          </a:p>
          <a:p>
            <a:pPr marL="0" marR="0" algn="just">
              <a:lnSpc>
                <a:spcPct val="150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unga" panose="020B0502040204020203" pitchFamily="34" charset="0"/>
              </a:rPr>
              <a:t> </a:t>
            </a:r>
            <a:endParaRPr lang="en-US" sz="1800" dirty="0">
              <a:effectLst/>
              <a:latin typeface="Calibri" panose="020F0502020204030204" pitchFamily="34" charset="0"/>
              <a:ea typeface="Calibri" panose="020F0502020204030204" pitchFamily="34" charset="0"/>
              <a:cs typeface="Tunga" panose="020B0502040204020203" pitchFamily="34" charset="0"/>
            </a:endParaRPr>
          </a:p>
          <a:p>
            <a:pPr marL="0" marR="0" algn="just">
              <a:lnSpc>
                <a:spcPct val="150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unga" panose="020B0502040204020203" pitchFamily="34" charset="0"/>
              </a:rPr>
              <a:t> </a:t>
            </a:r>
            <a:endParaRPr lang="en-US" sz="1800" dirty="0">
              <a:effectLst/>
              <a:latin typeface="Calibri" panose="020F0502020204030204" pitchFamily="34" charset="0"/>
              <a:ea typeface="Calibri" panose="020F0502020204030204" pitchFamily="34" charset="0"/>
              <a:cs typeface="Tunga" panose="020B0502040204020203" pitchFamily="34" charset="0"/>
            </a:endParaRPr>
          </a:p>
          <a:p>
            <a:pPr marL="0" marR="0" algn="just">
              <a:lnSpc>
                <a:spcPct val="150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unga" panose="020B0502040204020203" pitchFamily="34" charset="0"/>
              </a:rPr>
              <a:t> </a:t>
            </a:r>
            <a:endParaRPr lang="en-US" sz="1800" dirty="0">
              <a:effectLst/>
              <a:latin typeface="Calibri" panose="020F0502020204030204" pitchFamily="34" charset="0"/>
              <a:ea typeface="Calibri" panose="020F0502020204030204" pitchFamily="34" charset="0"/>
              <a:cs typeface="Tunga" panose="020B0502040204020203" pitchFamily="34" charset="0"/>
            </a:endParaRPr>
          </a:p>
          <a:p>
            <a:pPr marL="0" marR="0" algn="just">
              <a:lnSpc>
                <a:spcPct val="150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unga" panose="020B0502040204020203" pitchFamily="34" charset="0"/>
              </a:rPr>
              <a:t> </a:t>
            </a:r>
            <a:endParaRPr lang="en-US" sz="1800" dirty="0">
              <a:effectLst/>
              <a:latin typeface="Calibri" panose="020F0502020204030204" pitchFamily="34" charset="0"/>
              <a:ea typeface="Calibri" panose="020F0502020204030204" pitchFamily="34" charset="0"/>
              <a:cs typeface="Tunga" panose="020B0502040204020203" pitchFamily="34" charset="0"/>
            </a:endParaRPr>
          </a:p>
          <a:p>
            <a:endParaRPr lang="en-US" dirty="0"/>
          </a:p>
        </p:txBody>
      </p:sp>
      <p:sp>
        <p:nvSpPr>
          <p:cNvPr id="4" name="Footer Placeholder 3">
            <a:extLst>
              <a:ext uri="{FF2B5EF4-FFF2-40B4-BE49-F238E27FC236}">
                <a16:creationId xmlns:a16="http://schemas.microsoft.com/office/drawing/2014/main" id="{BB0002A2-EE25-D12C-8CD8-0F301545EA83}"/>
              </a:ext>
            </a:extLst>
          </p:cNvPr>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Dept. of ECE                                                                                          2022-23</a:t>
            </a:r>
          </a:p>
        </p:txBody>
      </p:sp>
      <p:sp>
        <p:nvSpPr>
          <p:cNvPr id="5" name="Slide Number Placeholder 4">
            <a:extLst>
              <a:ext uri="{FF2B5EF4-FFF2-40B4-BE49-F238E27FC236}">
                <a16:creationId xmlns:a16="http://schemas.microsoft.com/office/drawing/2014/main" id="{EDD76DC7-5405-41EF-6761-7ABF5D9425DF}"/>
              </a:ext>
            </a:extLst>
          </p:cNvPr>
          <p:cNvSpPr>
            <a:spLocks noGrp="1"/>
          </p:cNvSpPr>
          <p:nvPr>
            <p:ph type="sldNum" sz="quarter" idx="12"/>
          </p:nvPr>
        </p:nvSpPr>
        <p:spPr/>
        <p:txBody>
          <a:bodyPr/>
          <a:lstStyle/>
          <a:p>
            <a:fld id="{5E3901C0-E6C4-4CD0-A2CB-0632E133B8B8}" type="slidenum">
              <a:rPr lang="en-IN" smtClean="0"/>
              <a:t>23</a:t>
            </a:fld>
            <a:endParaRPr lang="en-IN"/>
          </a:p>
        </p:txBody>
      </p:sp>
    </p:spTree>
    <p:extLst>
      <p:ext uri="{BB962C8B-B14F-4D97-AF65-F5344CB8AC3E}">
        <p14:creationId xmlns:p14="http://schemas.microsoft.com/office/powerpoint/2010/main" val="3014059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94171-A92D-9596-F2DA-F8A88007C35B}"/>
              </a:ext>
            </a:extLst>
          </p:cNvPr>
          <p:cNvSpPr>
            <a:spLocks noGrp="1"/>
          </p:cNvSpPr>
          <p:nvPr>
            <p:ph type="title"/>
          </p:nvPr>
        </p:nvSpPr>
        <p:spPr>
          <a:xfrm>
            <a:off x="838200" y="365125"/>
            <a:ext cx="10515600" cy="836951"/>
          </a:xfrm>
        </p:spPr>
        <p:txBody>
          <a:bodyPr/>
          <a:lstStyle/>
          <a:p>
            <a:pPr algn="ctr"/>
            <a:r>
              <a:rPr lang="en-GB" sz="4800" b="1" dirty="0">
                <a:solidFill>
                  <a:srgbClr val="7030A0"/>
                </a:solidFill>
                <a:latin typeface="Times New Roman" panose="02020603050405020304" pitchFamily="18" charset="0"/>
                <a:cs typeface="Times New Roman" panose="02020603050405020304" pitchFamily="18" charset="0"/>
              </a:rPr>
              <a:t>References</a:t>
            </a:r>
            <a:endParaRPr lang="en-US" dirty="0">
              <a:solidFill>
                <a:srgbClr val="7030A0"/>
              </a:solidFill>
            </a:endParaRPr>
          </a:p>
        </p:txBody>
      </p:sp>
      <p:sp>
        <p:nvSpPr>
          <p:cNvPr id="4" name="Footer Placeholder 3">
            <a:extLst>
              <a:ext uri="{FF2B5EF4-FFF2-40B4-BE49-F238E27FC236}">
                <a16:creationId xmlns:a16="http://schemas.microsoft.com/office/drawing/2014/main" id="{F90FDF2B-A675-B413-010A-99D66737181E}"/>
              </a:ext>
            </a:extLst>
          </p:cNvPr>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Dept. of ECE                                                                                          2022-23</a:t>
            </a:r>
          </a:p>
        </p:txBody>
      </p:sp>
      <p:sp>
        <p:nvSpPr>
          <p:cNvPr id="5" name="Slide Number Placeholder 4">
            <a:extLst>
              <a:ext uri="{FF2B5EF4-FFF2-40B4-BE49-F238E27FC236}">
                <a16:creationId xmlns:a16="http://schemas.microsoft.com/office/drawing/2014/main" id="{9A38FDED-7AC3-4FAA-A98D-41DB1C15065F}"/>
              </a:ext>
            </a:extLst>
          </p:cNvPr>
          <p:cNvSpPr>
            <a:spLocks noGrp="1"/>
          </p:cNvSpPr>
          <p:nvPr>
            <p:ph type="sldNum" sz="quarter" idx="12"/>
          </p:nvPr>
        </p:nvSpPr>
        <p:spPr/>
        <p:txBody>
          <a:bodyPr/>
          <a:lstStyle/>
          <a:p>
            <a:fld id="{5E3901C0-E6C4-4CD0-A2CB-0632E133B8B8}" type="slidenum">
              <a:rPr lang="en-IN" smtClean="0"/>
              <a:t>24</a:t>
            </a:fld>
            <a:endParaRPr lang="en-IN" dirty="0"/>
          </a:p>
        </p:txBody>
      </p:sp>
      <p:sp>
        <p:nvSpPr>
          <p:cNvPr id="7" name="Content Placeholder 6">
            <a:extLst>
              <a:ext uri="{FF2B5EF4-FFF2-40B4-BE49-F238E27FC236}">
                <a16:creationId xmlns:a16="http://schemas.microsoft.com/office/drawing/2014/main" id="{4062EF54-B9BA-830D-1440-486969429FB9}"/>
              </a:ext>
            </a:extLst>
          </p:cNvPr>
          <p:cNvSpPr>
            <a:spLocks noGrp="1"/>
          </p:cNvSpPr>
          <p:nvPr>
            <p:ph idx="1"/>
          </p:nvPr>
        </p:nvSpPr>
        <p:spPr>
          <a:xfrm>
            <a:off x="725184" y="1202076"/>
            <a:ext cx="10515600" cy="4561727"/>
          </a:xfrm>
        </p:spPr>
        <p:txBody>
          <a:bodyPr>
            <a:normAutofit fontScale="25000" lnSpcReduction="20000"/>
          </a:bodyPr>
          <a:lstStyle/>
          <a:p>
            <a:pPr marL="0" marR="0" indent="0" algn="just">
              <a:lnSpc>
                <a:spcPct val="150000"/>
              </a:lnSpc>
              <a:spcBef>
                <a:spcPts val="1200"/>
              </a:spcBef>
              <a:spcAft>
                <a:spcPts val="800"/>
              </a:spcAft>
              <a:buNone/>
            </a:pP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[1].Author(s): Adarsh Kumar, Yashwanth Sandupatla and Vishesh Arya from IIT Bombay “EMF Detector” Project Report. </a:t>
            </a:r>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1200"/>
              </a:spcBef>
              <a:spcAft>
                <a:spcPts val="800"/>
              </a:spcAft>
              <a:buNone/>
            </a:pP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[2].“Arduino EMF detector”, Instructables, [Online]. Available: https://www.instructables.com/Arduino-EMFDetector/ </a:t>
            </a:r>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1200"/>
              </a:spcBef>
              <a:spcAft>
                <a:spcPts val="800"/>
              </a:spcAft>
              <a:buNone/>
            </a:pP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[3]. Author(s): Z. H. Bohari,  M. F. Sulaima, M. N. M. Nasir,  W. M. Bukhari, M. H. Jali,  M. F. Baharom 1, 2, 3, 4, 5, 6, Department of Diploma Studies, Faculty of Electrical Engineering, UTeM “A Novel Electromagnetic Field Detector for Extremely Low Frequency Energy” </a:t>
            </a:r>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1200"/>
              </a:spcBef>
              <a:spcAft>
                <a:spcPts val="800"/>
              </a:spcAft>
              <a:buNone/>
            </a:pP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[4].Hackster.io :</a:t>
            </a:r>
            <a:r>
              <a:rPr lang="en-IN" sz="7200" u="sng" strike="noStrike"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https://www.hackster.io/mircemk/diy-ultra-sensitive-emf-detector-4be895#schematics</a:t>
            </a:r>
            <a:endParaRPr lang="en-US" sz="7200"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1200"/>
              </a:spcBef>
              <a:spcAft>
                <a:spcPts val="800"/>
              </a:spcAft>
              <a:buNone/>
            </a:pPr>
            <a:r>
              <a:rPr lang="en-IN" sz="7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 Simple EMF Detector/Meter by T.K. HAREENDRAN</a:t>
            </a:r>
            <a:r>
              <a:rPr lang="en-IN" sz="7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7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https://www.electroschematics.com/simple-emf-detectormeter/</a:t>
            </a:r>
            <a:r>
              <a:rPr lang="en-IN" sz="7200" cap="all"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0062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AF07E3A3-9671-26A6-0F04-8E7A5C023EE4}"/>
              </a:ext>
            </a:extLst>
          </p:cNvPr>
          <p:cNvSpPr>
            <a:spLocks noGrp="1"/>
          </p:cNvSpPr>
          <p:nvPr>
            <p:ph idx="1"/>
          </p:nvPr>
        </p:nvSpPr>
        <p:spPr>
          <a:xfrm>
            <a:off x="838200" y="523982"/>
            <a:ext cx="10515600" cy="5652981"/>
          </a:xfrm>
        </p:spPr>
        <p:txBody>
          <a:bodyPr>
            <a:normAutofit/>
          </a:bodyPr>
          <a:lstStyle/>
          <a:p>
            <a:pPr marL="0" indent="0" algn="ctr">
              <a:buNone/>
            </a:pPr>
            <a:endParaRPr lang="en-US" sz="6000" dirty="0">
              <a:solidFill>
                <a:srgbClr val="7030A0"/>
              </a:solidFill>
              <a:latin typeface="Times New Roman" panose="02020603050405020304" pitchFamily="18" charset="0"/>
              <a:cs typeface="Times New Roman" panose="02020603050405020304" pitchFamily="18" charset="0"/>
            </a:endParaRPr>
          </a:p>
          <a:p>
            <a:pPr marL="0" indent="0" algn="ctr">
              <a:buNone/>
            </a:pPr>
            <a:endParaRPr lang="en-US" sz="6000" dirty="0">
              <a:solidFill>
                <a:srgbClr val="7030A0"/>
              </a:solidFill>
              <a:latin typeface="Times New Roman" panose="02020603050405020304" pitchFamily="18" charset="0"/>
              <a:cs typeface="Times New Roman" panose="02020603050405020304" pitchFamily="18" charset="0"/>
            </a:endParaRPr>
          </a:p>
          <a:p>
            <a:pPr marL="0" indent="0" algn="ctr">
              <a:buNone/>
            </a:pPr>
            <a:r>
              <a:rPr lang="en-US" sz="7200" dirty="0">
                <a:solidFill>
                  <a:srgbClr val="7030A0"/>
                </a:solidFill>
                <a:latin typeface="Times New Roman" panose="02020603050405020304" pitchFamily="18" charset="0"/>
                <a:cs typeface="Times New Roman" panose="02020603050405020304" pitchFamily="18" charset="0"/>
              </a:rPr>
              <a:t>Thank You</a:t>
            </a:r>
          </a:p>
        </p:txBody>
      </p:sp>
      <p:sp>
        <p:nvSpPr>
          <p:cNvPr id="4" name="Footer Placeholder 3">
            <a:extLst>
              <a:ext uri="{FF2B5EF4-FFF2-40B4-BE49-F238E27FC236}">
                <a16:creationId xmlns:a16="http://schemas.microsoft.com/office/drawing/2014/main" id="{BE345BE7-422C-0530-0CC0-2BED472743A3}"/>
              </a:ext>
            </a:extLst>
          </p:cNvPr>
          <p:cNvSpPr>
            <a:spLocks noGrp="1"/>
          </p:cNvSpPr>
          <p:nvPr>
            <p:ph type="ftr" sz="quarter" idx="11"/>
          </p:nvPr>
        </p:nvSpPr>
        <p:spPr>
          <a:xfrm>
            <a:off x="4038600" y="6356350"/>
            <a:ext cx="4114800" cy="365125"/>
          </a:xfrm>
        </p:spPr>
        <p:txBody>
          <a:bodyPr/>
          <a:lstStyle/>
          <a:p>
            <a:r>
              <a:rPr lang="en-IN" dirty="0">
                <a:latin typeface="Times New Roman" panose="02020603050405020304" pitchFamily="18" charset="0"/>
                <a:cs typeface="Times New Roman" panose="02020603050405020304" pitchFamily="18" charset="0"/>
              </a:rPr>
              <a:t>Dept. of ECE                                                                                          2022-23</a:t>
            </a:r>
          </a:p>
        </p:txBody>
      </p:sp>
      <p:sp>
        <p:nvSpPr>
          <p:cNvPr id="5" name="Slide Number Placeholder 4">
            <a:extLst>
              <a:ext uri="{FF2B5EF4-FFF2-40B4-BE49-F238E27FC236}">
                <a16:creationId xmlns:a16="http://schemas.microsoft.com/office/drawing/2014/main" id="{D7526462-97E2-D710-9EF5-2C6C77FAFF3F}"/>
              </a:ext>
            </a:extLst>
          </p:cNvPr>
          <p:cNvSpPr>
            <a:spLocks noGrp="1"/>
          </p:cNvSpPr>
          <p:nvPr>
            <p:ph type="sldNum" sz="quarter" idx="12"/>
          </p:nvPr>
        </p:nvSpPr>
        <p:spPr>
          <a:xfrm>
            <a:off x="8610600" y="6356350"/>
            <a:ext cx="2743200" cy="365125"/>
          </a:xfrm>
        </p:spPr>
        <p:txBody>
          <a:bodyPr/>
          <a:lstStyle/>
          <a:p>
            <a:fld id="{5E3901C0-E6C4-4CD0-A2CB-0632E133B8B8}" type="slidenum">
              <a:rPr lang="en-IN" smtClean="0"/>
              <a:pPr/>
              <a:t>25</a:t>
            </a:fld>
            <a:endParaRPr lang="en-IN"/>
          </a:p>
        </p:txBody>
      </p:sp>
    </p:spTree>
    <p:extLst>
      <p:ext uri="{BB962C8B-B14F-4D97-AF65-F5344CB8AC3E}">
        <p14:creationId xmlns:p14="http://schemas.microsoft.com/office/powerpoint/2010/main" val="618430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8E968-B153-9F06-AECE-8B614A97BD06}"/>
              </a:ext>
            </a:extLst>
          </p:cNvPr>
          <p:cNvSpPr>
            <a:spLocks noGrp="1"/>
          </p:cNvSpPr>
          <p:nvPr>
            <p:ph type="title"/>
          </p:nvPr>
        </p:nvSpPr>
        <p:spPr>
          <a:xfrm>
            <a:off x="528638" y="0"/>
            <a:ext cx="10515600" cy="1325563"/>
          </a:xfrm>
        </p:spPr>
        <p:txBody>
          <a:bodyPr/>
          <a:lstStyle/>
          <a:p>
            <a:pPr algn="ctr"/>
            <a:r>
              <a:rPr lang="en-GB" sz="4800" b="1" dirty="0">
                <a:solidFill>
                  <a:srgbClr val="7030A0"/>
                </a:solidFill>
                <a:latin typeface="Times New Roman" panose="02020603050405020304" pitchFamily="18" charset="0"/>
                <a:cs typeface="Times New Roman" panose="02020603050405020304" pitchFamily="18" charset="0"/>
              </a:rPr>
              <a:t>Introduction</a:t>
            </a:r>
            <a:r>
              <a:rPr lang="en-GB"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BE728C-A49F-9BA2-6478-ED44E127A400}"/>
              </a:ext>
            </a:extLst>
          </p:cNvPr>
          <p:cNvSpPr>
            <a:spLocks noGrp="1"/>
          </p:cNvSpPr>
          <p:nvPr>
            <p:ph idx="1"/>
          </p:nvPr>
        </p:nvSpPr>
        <p:spPr>
          <a:xfrm>
            <a:off x="838200" y="1444625"/>
            <a:ext cx="10515600" cy="4351338"/>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An electromagnetic field (EMF) detector is a device that measures the strength and presence of electromagnetic radiation in its surroundings. It is often used to detect and measure the levels of electromagnetic fields emitted by various electronic devices, power lines, or other sources.</a:t>
            </a:r>
            <a:endParaRPr lang="en-GB"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In this guide, we will explore how to build an EMF detector using an Arduino microcontroller. Arduino is an open-source electronics platform that provides a simple and cost-effective way to create interactive projects. By combining Arduino with a few additional components, we can construct a basic EMF detector that can detect and display the intensity of electromagnetic fields.</a:t>
            </a:r>
          </a:p>
        </p:txBody>
      </p:sp>
      <p:sp>
        <p:nvSpPr>
          <p:cNvPr id="4" name="Footer Placeholder 3">
            <a:extLst>
              <a:ext uri="{FF2B5EF4-FFF2-40B4-BE49-F238E27FC236}">
                <a16:creationId xmlns:a16="http://schemas.microsoft.com/office/drawing/2014/main" id="{242BFA33-B3A3-021B-499A-D5E6E647AD5F}"/>
              </a:ext>
            </a:extLst>
          </p:cNvPr>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Dept. of ECE                                                                                          2022-23</a:t>
            </a:r>
          </a:p>
        </p:txBody>
      </p:sp>
      <p:sp>
        <p:nvSpPr>
          <p:cNvPr id="5" name="Slide Number Placeholder 4">
            <a:extLst>
              <a:ext uri="{FF2B5EF4-FFF2-40B4-BE49-F238E27FC236}">
                <a16:creationId xmlns:a16="http://schemas.microsoft.com/office/drawing/2014/main" id="{C96CB5AF-7DC4-F8C4-3519-BADCF4134E52}"/>
              </a:ext>
            </a:extLst>
          </p:cNvPr>
          <p:cNvSpPr>
            <a:spLocks noGrp="1"/>
          </p:cNvSpPr>
          <p:nvPr>
            <p:ph type="sldNum" sz="quarter" idx="12"/>
          </p:nvPr>
        </p:nvSpPr>
        <p:spPr/>
        <p:txBody>
          <a:bodyPr/>
          <a:lstStyle/>
          <a:p>
            <a:fld id="{5E3901C0-E6C4-4CD0-A2CB-0632E133B8B8}" type="slidenum">
              <a:rPr lang="en-IN" smtClean="0"/>
              <a:t>3</a:t>
            </a:fld>
            <a:endParaRPr lang="en-IN"/>
          </a:p>
        </p:txBody>
      </p:sp>
    </p:spTree>
    <p:extLst>
      <p:ext uri="{BB962C8B-B14F-4D97-AF65-F5344CB8AC3E}">
        <p14:creationId xmlns:p14="http://schemas.microsoft.com/office/powerpoint/2010/main" val="174247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D518EFF-87D3-3AA5-1A58-9CCC783B22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4947" y="606175"/>
            <a:ext cx="10541287" cy="5250095"/>
          </a:xfrm>
        </p:spPr>
      </p:pic>
      <p:sp>
        <p:nvSpPr>
          <p:cNvPr id="4" name="Footer Placeholder 3">
            <a:extLst>
              <a:ext uri="{FF2B5EF4-FFF2-40B4-BE49-F238E27FC236}">
                <a16:creationId xmlns:a16="http://schemas.microsoft.com/office/drawing/2014/main" id="{B6C47584-BCCB-05EB-A35A-59C6896D8225}"/>
              </a:ext>
            </a:extLst>
          </p:cNvPr>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Dept. of ECE                                                                                          2022-23</a:t>
            </a:r>
          </a:p>
        </p:txBody>
      </p:sp>
      <p:sp>
        <p:nvSpPr>
          <p:cNvPr id="5" name="Slide Number Placeholder 4">
            <a:extLst>
              <a:ext uri="{FF2B5EF4-FFF2-40B4-BE49-F238E27FC236}">
                <a16:creationId xmlns:a16="http://schemas.microsoft.com/office/drawing/2014/main" id="{B6C5BBF0-6FCB-CF9A-19EB-8B4E962AA367}"/>
              </a:ext>
            </a:extLst>
          </p:cNvPr>
          <p:cNvSpPr>
            <a:spLocks noGrp="1"/>
          </p:cNvSpPr>
          <p:nvPr>
            <p:ph type="sldNum" sz="quarter" idx="12"/>
          </p:nvPr>
        </p:nvSpPr>
        <p:spPr/>
        <p:txBody>
          <a:bodyPr/>
          <a:lstStyle/>
          <a:p>
            <a:fld id="{5E3901C0-E6C4-4CD0-A2CB-0632E133B8B8}" type="slidenum">
              <a:rPr lang="en-IN" smtClean="0"/>
              <a:t>4</a:t>
            </a:fld>
            <a:endParaRPr lang="en-IN"/>
          </a:p>
        </p:txBody>
      </p:sp>
    </p:spTree>
    <p:extLst>
      <p:ext uri="{BB962C8B-B14F-4D97-AF65-F5344CB8AC3E}">
        <p14:creationId xmlns:p14="http://schemas.microsoft.com/office/powerpoint/2010/main" val="4276858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5354F-4894-59FE-1BA8-57283E320AA2}"/>
              </a:ext>
            </a:extLst>
          </p:cNvPr>
          <p:cNvSpPr>
            <a:spLocks noGrp="1"/>
          </p:cNvSpPr>
          <p:nvPr>
            <p:ph type="title"/>
          </p:nvPr>
        </p:nvSpPr>
        <p:spPr/>
        <p:txBody>
          <a:bodyPr/>
          <a:lstStyle/>
          <a:p>
            <a:pPr algn="ctr"/>
            <a:r>
              <a:rPr lang="en-US" b="1" dirty="0">
                <a:solidFill>
                  <a:srgbClr val="7030A0"/>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DF459ACA-542C-A6AF-E1BD-AC174D71C023}"/>
              </a:ext>
            </a:extLst>
          </p:cNvPr>
          <p:cNvSpPr>
            <a:spLocks noGrp="1"/>
          </p:cNvSpPr>
          <p:nvPr>
            <p:ph idx="1"/>
          </p:nvPr>
        </p:nvSpPr>
        <p:spPr/>
        <p:txBody>
          <a:bodyPr/>
          <a:lstStyle/>
          <a:p>
            <a:pPr marL="0" indent="0" algn="just">
              <a:buNone/>
            </a:pPr>
            <a:r>
              <a:rPr lang="en-US" b="0" i="0" dirty="0">
                <a:solidFill>
                  <a:srgbClr val="374151"/>
                </a:solidFill>
                <a:effectLst/>
                <a:latin typeface="Times New Roman" panose="02020603050405020304" pitchFamily="18" charset="0"/>
                <a:cs typeface="Times New Roman" panose="02020603050405020304" pitchFamily="18" charset="0"/>
              </a:rPr>
              <a:t>Designing an EMF (Electromagnetic Field) detector using Arduino to  measure and detect the presence of electromagnetic fields in the surrounding environment. The detector should provide reliable measurements and display the results in a user-friendly format, allowing individuals to make informed decisions about their exposure to electromagnetic fields and take necessary precautions.</a:t>
            </a: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BE118DB-4377-9EBB-8429-2F9F6E95D6E5}"/>
              </a:ext>
            </a:extLst>
          </p:cNvPr>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Dept. of ECE                                                                                          2022-23</a:t>
            </a:r>
          </a:p>
        </p:txBody>
      </p:sp>
      <p:sp>
        <p:nvSpPr>
          <p:cNvPr id="5" name="Slide Number Placeholder 4">
            <a:extLst>
              <a:ext uri="{FF2B5EF4-FFF2-40B4-BE49-F238E27FC236}">
                <a16:creationId xmlns:a16="http://schemas.microsoft.com/office/drawing/2014/main" id="{D0ABCF73-DC07-DC2A-EC35-F4D4170EF4C4}"/>
              </a:ext>
            </a:extLst>
          </p:cNvPr>
          <p:cNvSpPr>
            <a:spLocks noGrp="1"/>
          </p:cNvSpPr>
          <p:nvPr>
            <p:ph type="sldNum" sz="quarter" idx="12"/>
          </p:nvPr>
        </p:nvSpPr>
        <p:spPr/>
        <p:txBody>
          <a:bodyPr/>
          <a:lstStyle/>
          <a:p>
            <a:fld id="{5E3901C0-E6C4-4CD0-A2CB-0632E133B8B8}" type="slidenum">
              <a:rPr lang="en-IN" smtClean="0"/>
              <a:t>5</a:t>
            </a:fld>
            <a:endParaRPr lang="en-IN"/>
          </a:p>
        </p:txBody>
      </p:sp>
    </p:spTree>
    <p:extLst>
      <p:ext uri="{BB962C8B-B14F-4D97-AF65-F5344CB8AC3E}">
        <p14:creationId xmlns:p14="http://schemas.microsoft.com/office/powerpoint/2010/main" val="4028843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AEFEFB4-5786-F140-2854-780ADB4B7133}"/>
              </a:ext>
            </a:extLst>
          </p:cNvPr>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Dept. of ECE                                                                                          2022-23</a:t>
            </a:r>
          </a:p>
        </p:txBody>
      </p:sp>
      <p:sp>
        <p:nvSpPr>
          <p:cNvPr id="5" name="Slide Number Placeholder 4">
            <a:extLst>
              <a:ext uri="{FF2B5EF4-FFF2-40B4-BE49-F238E27FC236}">
                <a16:creationId xmlns:a16="http://schemas.microsoft.com/office/drawing/2014/main" id="{EE805D96-CFCD-BF5C-5B4F-E9D2977F7B8C}"/>
              </a:ext>
            </a:extLst>
          </p:cNvPr>
          <p:cNvSpPr>
            <a:spLocks noGrp="1"/>
          </p:cNvSpPr>
          <p:nvPr>
            <p:ph type="sldNum" sz="quarter" idx="12"/>
          </p:nvPr>
        </p:nvSpPr>
        <p:spPr/>
        <p:txBody>
          <a:bodyPr/>
          <a:lstStyle/>
          <a:p>
            <a:fld id="{5E3901C0-E6C4-4CD0-A2CB-0632E133B8B8}" type="slidenum">
              <a:rPr lang="en-IN" smtClean="0"/>
              <a:t>6</a:t>
            </a:fld>
            <a:endParaRPr lang="en-IN"/>
          </a:p>
        </p:txBody>
      </p:sp>
      <p:pic>
        <p:nvPicPr>
          <p:cNvPr id="17" name="Content Placeholder 16">
            <a:extLst>
              <a:ext uri="{FF2B5EF4-FFF2-40B4-BE49-F238E27FC236}">
                <a16:creationId xmlns:a16="http://schemas.microsoft.com/office/drawing/2014/main" id="{3DDAAFFC-1DF4-3FED-0572-E9A70A5919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1528" y="852756"/>
            <a:ext cx="10172272" cy="4530902"/>
          </a:xfrm>
        </p:spPr>
      </p:pic>
    </p:spTree>
    <p:extLst>
      <p:ext uri="{BB962C8B-B14F-4D97-AF65-F5344CB8AC3E}">
        <p14:creationId xmlns:p14="http://schemas.microsoft.com/office/powerpoint/2010/main" val="2896455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D5B13-B900-479A-87A0-86924B7433B4}"/>
              </a:ext>
            </a:extLst>
          </p:cNvPr>
          <p:cNvSpPr>
            <a:spLocks noGrp="1"/>
          </p:cNvSpPr>
          <p:nvPr>
            <p:ph type="title"/>
          </p:nvPr>
        </p:nvSpPr>
        <p:spPr>
          <a:xfrm>
            <a:off x="611982" y="0"/>
            <a:ext cx="10515600" cy="1325563"/>
          </a:xfrm>
        </p:spPr>
        <p:txBody>
          <a:bodyPr>
            <a:normAutofit/>
          </a:bodyPr>
          <a:lstStyle/>
          <a:p>
            <a:pPr algn="ctr"/>
            <a:r>
              <a:rPr lang="en-GB" sz="4800" b="1" dirty="0">
                <a:solidFill>
                  <a:srgbClr val="7030A0"/>
                </a:solidFill>
                <a:latin typeface="Times New Roman" panose="02020603050405020304" pitchFamily="18" charset="0"/>
                <a:cs typeface="Times New Roman" panose="02020603050405020304" pitchFamily="18" charset="0"/>
              </a:rPr>
              <a:t>Motivation</a:t>
            </a:r>
            <a:endParaRPr lang="en-US" sz="48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285EE1-5322-42B0-6791-72461FCA0853}"/>
              </a:ext>
            </a:extLst>
          </p:cNvPr>
          <p:cNvSpPr>
            <a:spLocks noGrp="1"/>
          </p:cNvSpPr>
          <p:nvPr>
            <p:ph idx="1"/>
          </p:nvPr>
        </p:nvSpPr>
        <p:spPr>
          <a:xfrm>
            <a:off x="714374" y="1471613"/>
            <a:ext cx="10639425" cy="4175125"/>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There can be several motivations behind creating an EMF (Electromagnetic Field) detector using Arduino:</a:t>
            </a:r>
            <a:endParaRPr lang="en-GB"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Curiosity and Learning: </a:t>
            </a:r>
            <a:r>
              <a:rPr lang="en-US" sz="2400" dirty="0">
                <a:latin typeface="Times New Roman" panose="02020603050405020304" pitchFamily="18" charset="0"/>
                <a:cs typeface="Times New Roman" panose="02020603050405020304" pitchFamily="18" charset="0"/>
              </a:rPr>
              <a:t>Arduino is a popular platform for DIY electronics projects, and building an EMF detector can be a fascinating way to explore the world of electromagnetic fields, electronics, and sensors. It allows you to gain a deeper understanding of how electromagnetic fields work and how they can be measured.</a:t>
            </a:r>
            <a:endParaRPr lang="en-GB"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Personal Safety: </a:t>
            </a:r>
            <a:r>
              <a:rPr lang="en-US" sz="2400" dirty="0">
                <a:latin typeface="Times New Roman" panose="02020603050405020304" pitchFamily="18" charset="0"/>
                <a:cs typeface="Times New Roman" panose="02020603050405020304" pitchFamily="18" charset="0"/>
              </a:rPr>
              <a:t>EMF detectors are commonly used to measure the intensity of electromagnetic fields in the environment. Some people are concerned about potential health risks associated with prolonged exposure to high levels of electromagnetic radiation. By building your own EMF detector, you can monitor the electromagnetic field levels around you and make informed decisions regarding your exposure.</a:t>
            </a:r>
            <a:endParaRPr lang="en-GB"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F8F2D184-CB8A-8FC2-894A-82ECE3548F4E}"/>
              </a:ext>
            </a:extLst>
          </p:cNvPr>
          <p:cNvSpPr>
            <a:spLocks noGrp="1"/>
          </p:cNvSpPr>
          <p:nvPr>
            <p:ph type="ftr" sz="quarter" idx="11"/>
          </p:nvPr>
        </p:nvSpPr>
        <p:spPr>
          <a:xfrm>
            <a:off x="3976687" y="6310312"/>
            <a:ext cx="4114800" cy="365125"/>
          </a:xfrm>
        </p:spPr>
        <p:txBody>
          <a:bodyPr/>
          <a:lstStyle/>
          <a:p>
            <a:r>
              <a:rPr lang="en-IN" dirty="0">
                <a:latin typeface="Times New Roman" panose="02020603050405020304" pitchFamily="18" charset="0"/>
                <a:cs typeface="Times New Roman" panose="02020603050405020304" pitchFamily="18" charset="0"/>
              </a:rPr>
              <a:t>Dept. of ECE                                                                                          2022-23</a:t>
            </a:r>
          </a:p>
        </p:txBody>
      </p:sp>
      <p:sp>
        <p:nvSpPr>
          <p:cNvPr id="5" name="Slide Number Placeholder 4">
            <a:extLst>
              <a:ext uri="{FF2B5EF4-FFF2-40B4-BE49-F238E27FC236}">
                <a16:creationId xmlns:a16="http://schemas.microsoft.com/office/drawing/2014/main" id="{BF09F90A-9EE3-89A5-F02E-9E3E0C4A88B7}"/>
              </a:ext>
            </a:extLst>
          </p:cNvPr>
          <p:cNvSpPr>
            <a:spLocks noGrp="1"/>
          </p:cNvSpPr>
          <p:nvPr>
            <p:ph type="sldNum" sz="quarter" idx="12"/>
          </p:nvPr>
        </p:nvSpPr>
        <p:spPr/>
        <p:txBody>
          <a:bodyPr/>
          <a:lstStyle/>
          <a:p>
            <a:fld id="{5E3901C0-E6C4-4CD0-A2CB-0632E133B8B8}" type="slidenum">
              <a:rPr lang="en-IN" smtClean="0"/>
              <a:t>7</a:t>
            </a:fld>
            <a:endParaRPr lang="en-IN"/>
          </a:p>
        </p:txBody>
      </p:sp>
    </p:spTree>
    <p:extLst>
      <p:ext uri="{BB962C8B-B14F-4D97-AF65-F5344CB8AC3E}">
        <p14:creationId xmlns:p14="http://schemas.microsoft.com/office/powerpoint/2010/main" val="281322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58E2-F9A5-2EB1-EEBA-595BDA37F2E8}"/>
              </a:ext>
            </a:extLst>
          </p:cNvPr>
          <p:cNvSpPr>
            <a:spLocks noGrp="1"/>
          </p:cNvSpPr>
          <p:nvPr>
            <p:ph type="title"/>
          </p:nvPr>
        </p:nvSpPr>
        <p:spPr>
          <a:xfrm>
            <a:off x="957263" y="18255"/>
            <a:ext cx="10515600" cy="1325563"/>
          </a:xfrm>
        </p:spPr>
        <p:txBody>
          <a:bodyPr anchor="ctr">
            <a:normAutofit/>
          </a:bodyPr>
          <a:lstStyle/>
          <a:p>
            <a:pPr algn="ctr"/>
            <a:r>
              <a:rPr lang="en-GB" sz="4800" b="1" dirty="0">
                <a:solidFill>
                  <a:srgbClr val="7030A0"/>
                </a:solidFill>
                <a:latin typeface="Times New Roman" panose="02020603050405020304" pitchFamily="18" charset="0"/>
                <a:cs typeface="Times New Roman" panose="02020603050405020304" pitchFamily="18" charset="0"/>
              </a:rPr>
              <a:t>Objective and Scope</a:t>
            </a:r>
            <a:endParaRPr lang="en-US" sz="48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675EA93-20FC-E60B-EE00-57E7C8360AC3}"/>
              </a:ext>
            </a:extLst>
          </p:cNvPr>
          <p:cNvSpPr>
            <a:spLocks noGrp="1"/>
          </p:cNvSpPr>
          <p:nvPr>
            <p:ph idx="1"/>
          </p:nvPr>
        </p:nvSpPr>
        <p:spPr>
          <a:xfrm>
            <a:off x="719137" y="1161255"/>
            <a:ext cx="10753726" cy="5377657"/>
          </a:xfrm>
        </p:spPr>
        <p:txBody>
          <a:bodyPr anchor="t">
            <a:noAutofit/>
          </a:bodyPr>
          <a:lstStyle/>
          <a:p>
            <a:pPr marL="0" indent="0" algn="just">
              <a:buNone/>
            </a:pPr>
            <a:r>
              <a:rPr lang="en-GB" sz="2400" b="1" dirty="0">
                <a:latin typeface="Times New Roman" panose="02020603050405020304" pitchFamily="18" charset="0"/>
                <a:cs typeface="Times New Roman" panose="02020603050405020304" pitchFamily="18" charset="0"/>
              </a:rPr>
              <a:t>OBJECTIVES:</a:t>
            </a:r>
          </a:p>
          <a:p>
            <a:pPr marL="0" indent="0" algn="just">
              <a:buNone/>
            </a:pPr>
            <a:r>
              <a:rPr lang="en-US" sz="2400" dirty="0">
                <a:latin typeface="Times New Roman" panose="02020603050405020304" pitchFamily="18" charset="0"/>
                <a:cs typeface="Times New Roman" panose="02020603050405020304" pitchFamily="18" charset="0"/>
              </a:rPr>
              <a:t>• To Design a EMF detector which would be sensitive enough to detect low levels of electromagnetic radiation. </a:t>
            </a:r>
            <a:endParaRPr lang="en-GB"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The EMF detector should provide accurate and precise measurements of the electromagnetic fields it detects, with minimal error or variability.</a:t>
            </a:r>
            <a:endParaRPr lang="en-GB"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The EMF detector should be able to detect and measure electromagnetic fields across a wide range of frequencies, from radio waves to microwaves and beyond.</a:t>
            </a:r>
            <a:endParaRPr lang="en-GB" sz="2400" dirty="0">
              <a:latin typeface="Times New Roman" panose="02020603050405020304" pitchFamily="18" charset="0"/>
              <a:cs typeface="Times New Roman" panose="02020603050405020304" pitchFamily="18" charset="0"/>
            </a:endParaRPr>
          </a:p>
          <a:p>
            <a:pPr marL="0" indent="0" algn="just">
              <a:buNone/>
            </a:pPr>
            <a:r>
              <a:rPr lang="en-GB" sz="2400" b="1" dirty="0">
                <a:latin typeface="Times New Roman" panose="02020603050405020304" pitchFamily="18" charset="0"/>
                <a:cs typeface="Times New Roman" panose="02020603050405020304" pitchFamily="18" charset="0"/>
              </a:rPr>
              <a:t>SCOPE:</a:t>
            </a:r>
          </a:p>
          <a:p>
            <a:pPr marL="0" indent="0" algn="just">
              <a:buNone/>
            </a:pPr>
            <a:r>
              <a:rPr lang="en-US" sz="2400" dirty="0">
                <a:latin typeface="Times New Roman" panose="02020603050405020304" pitchFamily="18" charset="0"/>
                <a:cs typeface="Times New Roman" panose="02020603050405020304" pitchFamily="18" charset="0"/>
              </a:rPr>
              <a:t>• It involves the design and prototyping of the device, including the selection of components, circuit design, and testing.</a:t>
            </a:r>
            <a:endParaRPr lang="en-GB"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 To evaluate the device based on its performance, including sensitivity, range, accuracy, and precision.</a:t>
            </a:r>
            <a:endParaRPr lang="en-GB"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 The device may need to comply with safety and regulatory requirements.</a:t>
            </a:r>
          </a:p>
        </p:txBody>
      </p:sp>
      <p:sp>
        <p:nvSpPr>
          <p:cNvPr id="4" name="Footer Placeholder 3">
            <a:extLst>
              <a:ext uri="{FF2B5EF4-FFF2-40B4-BE49-F238E27FC236}">
                <a16:creationId xmlns:a16="http://schemas.microsoft.com/office/drawing/2014/main" id="{66A98151-0875-F759-668C-3806A0136D56}"/>
              </a:ext>
            </a:extLst>
          </p:cNvPr>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Dept. of ECE                                                                                          2022-23</a:t>
            </a:r>
          </a:p>
        </p:txBody>
      </p:sp>
      <p:sp>
        <p:nvSpPr>
          <p:cNvPr id="5" name="Slide Number Placeholder 4">
            <a:extLst>
              <a:ext uri="{FF2B5EF4-FFF2-40B4-BE49-F238E27FC236}">
                <a16:creationId xmlns:a16="http://schemas.microsoft.com/office/drawing/2014/main" id="{9CFF449B-54C4-C79B-0E55-F7BCE9B2F2A5}"/>
              </a:ext>
            </a:extLst>
          </p:cNvPr>
          <p:cNvSpPr>
            <a:spLocks noGrp="1"/>
          </p:cNvSpPr>
          <p:nvPr>
            <p:ph type="sldNum" sz="quarter" idx="12"/>
          </p:nvPr>
        </p:nvSpPr>
        <p:spPr/>
        <p:txBody>
          <a:bodyPr/>
          <a:lstStyle/>
          <a:p>
            <a:fld id="{5E3901C0-E6C4-4CD0-A2CB-0632E133B8B8}" type="slidenum">
              <a:rPr lang="en-IN" smtClean="0"/>
              <a:t>8</a:t>
            </a:fld>
            <a:endParaRPr lang="en-IN"/>
          </a:p>
        </p:txBody>
      </p:sp>
    </p:spTree>
    <p:extLst>
      <p:ext uri="{BB962C8B-B14F-4D97-AF65-F5344CB8AC3E}">
        <p14:creationId xmlns:p14="http://schemas.microsoft.com/office/powerpoint/2010/main" val="167702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87823-EBBC-4228-E356-0C8F266001F3}"/>
              </a:ext>
            </a:extLst>
          </p:cNvPr>
          <p:cNvSpPr>
            <a:spLocks noGrp="1"/>
          </p:cNvSpPr>
          <p:nvPr>
            <p:ph type="title"/>
          </p:nvPr>
        </p:nvSpPr>
        <p:spPr>
          <a:xfrm>
            <a:off x="933450" y="18255"/>
            <a:ext cx="10515600" cy="1325563"/>
          </a:xfrm>
        </p:spPr>
        <p:txBody>
          <a:bodyPr>
            <a:normAutofit/>
          </a:bodyPr>
          <a:lstStyle/>
          <a:p>
            <a:pPr algn="ctr"/>
            <a:r>
              <a:rPr lang="en-GB" sz="4800" b="1" dirty="0">
                <a:solidFill>
                  <a:srgbClr val="7030A0"/>
                </a:solidFill>
                <a:latin typeface="Times New Roman" panose="02020603050405020304" pitchFamily="18" charset="0"/>
                <a:cs typeface="Times New Roman" panose="02020603050405020304" pitchFamily="18" charset="0"/>
              </a:rPr>
              <a:t>Literature Survey</a:t>
            </a:r>
            <a:endParaRPr lang="en-US" sz="48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D41797-668C-1836-F3AC-2233AED6EDD9}"/>
              </a:ext>
            </a:extLst>
          </p:cNvPr>
          <p:cNvSpPr>
            <a:spLocks noGrp="1"/>
          </p:cNvSpPr>
          <p:nvPr>
            <p:ph idx="1"/>
          </p:nvPr>
        </p:nvSpPr>
        <p:spPr>
          <a:xfrm>
            <a:off x="742950" y="1859622"/>
            <a:ext cx="10706100" cy="4202131"/>
          </a:xfrm>
        </p:spPr>
        <p:txBody>
          <a:bodyPr>
            <a:noAutofit/>
          </a:bodyPr>
          <a:lstStyle/>
          <a:p>
            <a:pPr marL="0" marR="0" indent="0" algn="just">
              <a:lnSpc>
                <a:spcPct val="150000"/>
              </a:lnSpc>
              <a:spcBef>
                <a:spcPts val="0"/>
              </a:spcBef>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[3] Z.H. Bohari,  M. F. Sulaima, M. N. M. Nasir,  W. M. Bukhari, M. H. Jali,  M. F. Baharom, in their paper, “A Novel Electromagnetic Field Detector for Extremely Low Frequency Energy” , presents a EMF detector made with an Arduino Nano can help measure and detect electromagnetic fields around you. It uses various components like the Arduino Nano itself, an EMF sensor module, an LCD module (for displaying information), and a buzzer (for making sounds). The Arduino Nano acts as the brain, processing the signals from the EMF sensor and controlling the output to the LCD and buzzer. The EMF sensor detects electromagnetic fields and sends signals to the Arduino, which then displays the readings on the LCD and sounds the buzzer if the field exceeds a certain level.</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F121AB0-49D4-E4C4-70DA-44B3EFAC49E4}"/>
              </a:ext>
            </a:extLst>
          </p:cNvPr>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Dept. of ECE                                                                                          2022-23</a:t>
            </a:r>
          </a:p>
        </p:txBody>
      </p:sp>
      <p:sp>
        <p:nvSpPr>
          <p:cNvPr id="5" name="Slide Number Placeholder 4">
            <a:extLst>
              <a:ext uri="{FF2B5EF4-FFF2-40B4-BE49-F238E27FC236}">
                <a16:creationId xmlns:a16="http://schemas.microsoft.com/office/drawing/2014/main" id="{1D30F85C-109B-4C91-35B2-E9DA11B7F789}"/>
              </a:ext>
            </a:extLst>
          </p:cNvPr>
          <p:cNvSpPr>
            <a:spLocks noGrp="1"/>
          </p:cNvSpPr>
          <p:nvPr>
            <p:ph type="sldNum" sz="quarter" idx="12"/>
          </p:nvPr>
        </p:nvSpPr>
        <p:spPr/>
        <p:txBody>
          <a:bodyPr/>
          <a:lstStyle/>
          <a:p>
            <a:fld id="{5E3901C0-E6C4-4CD0-A2CB-0632E133B8B8}" type="slidenum">
              <a:rPr lang="en-IN" smtClean="0"/>
              <a:t>9</a:t>
            </a:fld>
            <a:endParaRPr lang="en-IN"/>
          </a:p>
        </p:txBody>
      </p:sp>
    </p:spTree>
    <p:extLst>
      <p:ext uri="{BB962C8B-B14F-4D97-AF65-F5344CB8AC3E}">
        <p14:creationId xmlns:p14="http://schemas.microsoft.com/office/powerpoint/2010/main" val="1492882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216</TotalTime>
  <Words>2467</Words>
  <Application>Microsoft Office PowerPoint</Application>
  <PresentationFormat>Widescreen</PresentationFormat>
  <Paragraphs>172</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English111 Vivace BT</vt:lpstr>
      <vt:lpstr>Symbol</vt:lpstr>
      <vt:lpstr>Times New Roman</vt:lpstr>
      <vt:lpstr>Office Theme</vt:lpstr>
      <vt:lpstr>PowerPoint Presentation</vt:lpstr>
      <vt:lpstr>Contents</vt:lpstr>
      <vt:lpstr>Introduction </vt:lpstr>
      <vt:lpstr>PowerPoint Presentation</vt:lpstr>
      <vt:lpstr>Problem statement</vt:lpstr>
      <vt:lpstr>PowerPoint Presentation</vt:lpstr>
      <vt:lpstr>Motivation</vt:lpstr>
      <vt:lpstr>Objective and Scope</vt:lpstr>
      <vt:lpstr>Literature Survey</vt:lpstr>
      <vt:lpstr>PowerPoint Presentation</vt:lpstr>
      <vt:lpstr>Description of Mini-Project</vt:lpstr>
      <vt:lpstr>Description of Mini-Project</vt:lpstr>
      <vt:lpstr>PowerPoint Presentation</vt:lpstr>
      <vt:lpstr>PowerPoint Presentation</vt:lpstr>
      <vt:lpstr>PowerPoint Presentation</vt:lpstr>
      <vt:lpstr>PowerPoint Presentation</vt:lpstr>
      <vt:lpstr>PowerPoint Presentation</vt:lpstr>
      <vt:lpstr>Implementation </vt:lpstr>
      <vt:lpstr>PowerPoint Presentation</vt:lpstr>
      <vt:lpstr>Results</vt:lpstr>
      <vt:lpstr>PowerPoint Presentation</vt:lpstr>
      <vt:lpstr>Conclusion </vt:lpstr>
      <vt:lpstr>Future Enhancements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 Sankpal</dc:creator>
  <cp:lastModifiedBy>Abdul Mannan S</cp:lastModifiedBy>
  <cp:revision>18</cp:revision>
  <dcterms:created xsi:type="dcterms:W3CDTF">2021-07-10T05:40:13Z</dcterms:created>
  <dcterms:modified xsi:type="dcterms:W3CDTF">2024-07-30T07:44:03Z</dcterms:modified>
</cp:coreProperties>
</file>