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57" r:id="rId3"/>
    <p:sldId id="259" r:id="rId4"/>
    <p:sldId id="270" r:id="rId5"/>
    <p:sldId id="271" r:id="rId6"/>
    <p:sldId id="272" r:id="rId7"/>
    <p:sldId id="273" r:id="rId8"/>
    <p:sldId id="274" r:id="rId9"/>
    <p:sldId id="260" r:id="rId10"/>
    <p:sldId id="261" r:id="rId11"/>
    <p:sldId id="262" r:id="rId12"/>
    <p:sldId id="263" r:id="rId13"/>
    <p:sldId id="264" r:id="rId14"/>
    <p:sldId id="265" r:id="rId15"/>
    <p:sldId id="266"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EAB65C-0036-141C-DBB3-8B3DFF9CA78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B1573D9-EFAE-0BF5-6A55-132E447CFB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925BB2-AFEF-47A2-B7B6-DE588A1C3929}" type="datetimeFigureOut">
              <a:rPr lang="en-IN" smtClean="0"/>
              <a:t>13-08-2024</a:t>
            </a:fld>
            <a:endParaRPr lang="en-IN"/>
          </a:p>
        </p:txBody>
      </p:sp>
      <p:sp>
        <p:nvSpPr>
          <p:cNvPr id="4" name="Footer Placeholder 3">
            <a:extLst>
              <a:ext uri="{FF2B5EF4-FFF2-40B4-BE49-F238E27FC236}">
                <a16:creationId xmlns:a16="http://schemas.microsoft.com/office/drawing/2014/main" id="{454767A0-AFFE-8715-C31A-62B759C06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799781C-5BF4-CBF8-D5BC-81951F564A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3FBD5D-A83F-4F27-B880-0FA44C2EBE83}" type="slidenum">
              <a:rPr lang="en-IN" smtClean="0"/>
              <a:t>‹#›</a:t>
            </a:fld>
            <a:endParaRPr lang="en-IN"/>
          </a:p>
        </p:txBody>
      </p:sp>
    </p:spTree>
    <p:extLst>
      <p:ext uri="{BB962C8B-B14F-4D97-AF65-F5344CB8AC3E}">
        <p14:creationId xmlns:p14="http://schemas.microsoft.com/office/powerpoint/2010/main" val="4230602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8E3AD-A25E-4BB4-BADC-C95787EE8AE6}"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44B1F-7E46-401D-A535-8E178B014709}" type="slidenum">
              <a:rPr lang="en-IN" smtClean="0"/>
              <a:t>‹#›</a:t>
            </a:fld>
            <a:endParaRPr lang="en-IN"/>
          </a:p>
        </p:txBody>
      </p:sp>
    </p:spTree>
    <p:extLst>
      <p:ext uri="{BB962C8B-B14F-4D97-AF65-F5344CB8AC3E}">
        <p14:creationId xmlns:p14="http://schemas.microsoft.com/office/powerpoint/2010/main" val="419553409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4EA0733-9F97-4DCD-917D-4D2D7A543583}" type="datetime1">
              <a:rPr lang="en-IN" smtClean="0"/>
              <a:t>13-08-2024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1680704327"/>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6A414-1B6E-40F6-855C-5FCA386F77E4}" type="datetime1">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4173984996"/>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C9A844-4934-4B61-89BC-FCC0B901C153}"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2063763968"/>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F0364-28B1-44B1-8117-ECA633FAC29C}"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1134211471"/>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E7E9F9-2978-47E5-965D-24ADB0DC8D26}"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3211433930"/>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A049E-CBF2-494C-865E-E7DC98F072F0}"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1639652564"/>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9B466-2A19-4B92-BBDE-8CB1D29C2C38}"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2497747776"/>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DE7E0-AEB4-4A69-9894-0F6DFA1B86B1}"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335810556"/>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0E09E-C4B1-4D8E-A54C-8D78C3FD4C50}"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1989355061"/>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0B16566-D03D-4C76-B591-69A66A44161A}"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229138B-5DD1-4457-B3D2-61A836F33001}" type="slidenum">
              <a:rPr lang="en-IN" smtClean="0"/>
              <a:t>‹#›</a:t>
            </a:fld>
            <a:endParaRPr lang="en-IN"/>
          </a:p>
        </p:txBody>
      </p:sp>
      <p:sp>
        <p:nvSpPr>
          <p:cNvPr id="8" name="Content Placeholder 7">
            <a:extLst>
              <a:ext uri="{FF2B5EF4-FFF2-40B4-BE49-F238E27FC236}">
                <a16:creationId xmlns:a16="http://schemas.microsoft.com/office/drawing/2014/main" id="{516BC67A-880A-094D-470E-31959C286EFB}"/>
              </a:ext>
            </a:extLst>
          </p:cNvPr>
          <p:cNvSpPr>
            <a:spLocks noGrp="1"/>
          </p:cNvSpPr>
          <p:nvPr>
            <p:ph sz="quarter" idx="13"/>
          </p:nvPr>
        </p:nvSpPr>
        <p:spPr>
          <a:xfrm>
            <a:off x="8321675" y="2087563"/>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75900060"/>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77F05BD-F9DD-4D37-964D-8EF4CCD41D4A}" type="datetime1">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2188344378"/>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DEB4AA9-5414-471E-8216-5685D8F7F211}" type="datetime1">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3875019762"/>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A9878-2C44-43C2-85FA-E86A3ACD0386}" type="datetime1">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3560811577"/>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0FDF821-E5F7-4392-9F5D-6A3873AE7BBD}" type="datetime1">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1309318786"/>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D805C-1CF0-40A6-880F-8872543AD0CE}" type="datetime1">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239812600"/>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999C3-7AE9-4CA0-A25B-B41877A9ED87}" type="datetime1">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3201282139"/>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186F85-6FE1-4255-B708-0FDD2D07CF9F}" type="datetime1">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9138B-5DD1-4457-B3D2-61A836F33001}" type="slidenum">
              <a:rPr lang="en-IN" smtClean="0"/>
              <a:t>‹#›</a:t>
            </a:fld>
            <a:endParaRPr lang="en-IN"/>
          </a:p>
        </p:txBody>
      </p:sp>
    </p:spTree>
    <p:extLst>
      <p:ext uri="{BB962C8B-B14F-4D97-AF65-F5344CB8AC3E}">
        <p14:creationId xmlns:p14="http://schemas.microsoft.com/office/powerpoint/2010/main" val="735882454"/>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1F7C5E-5139-403F-B7EA-C04B736FDA45}" type="datetime1">
              <a:rPr lang="en-IN" smtClean="0"/>
              <a:t>13-08-2024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29138B-5DD1-4457-B3D2-61A836F33001}" type="slidenum">
              <a:rPr lang="en-IN" smtClean="0"/>
              <a:t>‹#›</a:t>
            </a:fld>
            <a:endParaRPr lang="en-IN"/>
          </a:p>
        </p:txBody>
      </p:sp>
    </p:spTree>
    <p:extLst>
      <p:ext uri="{BB962C8B-B14F-4D97-AF65-F5344CB8AC3E}">
        <p14:creationId xmlns:p14="http://schemas.microsoft.com/office/powerpoint/2010/main" val="3492978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7EEB-7111-B0CD-A2E2-961C0D1121F8}"/>
              </a:ext>
            </a:extLst>
          </p:cNvPr>
          <p:cNvSpPr>
            <a:spLocks noGrp="1"/>
          </p:cNvSpPr>
          <p:nvPr>
            <p:ph type="ctrTitle"/>
          </p:nvPr>
        </p:nvSpPr>
        <p:spPr/>
        <p:txBody>
          <a:bodyPr/>
          <a:lstStyle/>
          <a:p>
            <a:pPr algn="ctr"/>
            <a:r>
              <a:rPr lang="en-US" b="1" dirty="0"/>
              <a:t>INTERNSHIP </a:t>
            </a:r>
            <a:br>
              <a:rPr lang="en-US" b="1" dirty="0"/>
            </a:br>
            <a:r>
              <a:rPr lang="en-US" sz="2400" b="1" dirty="0"/>
              <a:t>(12</a:t>
            </a:r>
            <a:r>
              <a:rPr lang="en-US" sz="2400" b="1" baseline="30000" dirty="0"/>
              <a:t>th</a:t>
            </a:r>
            <a:r>
              <a:rPr lang="en-US" sz="2400" b="1" dirty="0"/>
              <a:t> June 2024 – 12</a:t>
            </a:r>
            <a:r>
              <a:rPr lang="en-US" sz="2400" b="1" baseline="30000" dirty="0"/>
              <a:t>th</a:t>
            </a:r>
            <a:r>
              <a:rPr lang="en-US" sz="2400" b="1" dirty="0"/>
              <a:t> July 2024)</a:t>
            </a:r>
            <a:endParaRPr lang="en-IN" sz="2400" b="1" dirty="0"/>
          </a:p>
        </p:txBody>
      </p:sp>
      <p:sp>
        <p:nvSpPr>
          <p:cNvPr id="3" name="Subtitle 2">
            <a:extLst>
              <a:ext uri="{FF2B5EF4-FFF2-40B4-BE49-F238E27FC236}">
                <a16:creationId xmlns:a16="http://schemas.microsoft.com/office/drawing/2014/main" id="{68B74971-2565-55C0-41F0-D6A9DAF00BCE}"/>
              </a:ext>
            </a:extLst>
          </p:cNvPr>
          <p:cNvSpPr>
            <a:spLocks noGrp="1"/>
          </p:cNvSpPr>
          <p:nvPr>
            <p:ph type="subTitle" idx="1"/>
          </p:nvPr>
        </p:nvSpPr>
        <p:spPr/>
        <p:txBody>
          <a:bodyPr/>
          <a:lstStyle/>
          <a:p>
            <a:pPr algn="r"/>
            <a:r>
              <a:rPr lang="en-US" dirty="0"/>
              <a:t>OM DUTT MISHRA</a:t>
            </a:r>
            <a:endParaRPr lang="en-IN" dirty="0"/>
          </a:p>
          <a:p>
            <a:pPr algn="r"/>
            <a:endParaRPr lang="en-IN" dirty="0"/>
          </a:p>
        </p:txBody>
      </p:sp>
    </p:spTree>
    <p:extLst>
      <p:ext uri="{BB962C8B-B14F-4D97-AF65-F5344CB8AC3E}">
        <p14:creationId xmlns:p14="http://schemas.microsoft.com/office/powerpoint/2010/main" val="2012779469"/>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EAF4-84EC-EE3E-EBC4-7A64D585A1F2}"/>
              </a:ext>
            </a:extLst>
          </p:cNvPr>
          <p:cNvSpPr>
            <a:spLocks noGrp="1"/>
          </p:cNvSpPr>
          <p:nvPr>
            <p:ph type="title"/>
          </p:nvPr>
        </p:nvSpPr>
        <p:spPr/>
        <p:txBody>
          <a:bodyPr>
            <a:normAutofit/>
          </a:bodyPr>
          <a:lstStyle/>
          <a:p>
            <a:r>
              <a:rPr lang="en-US" sz="6000" b="1" u="sng" dirty="0"/>
              <a:t>INTERNSHIP OBJECTIVES</a:t>
            </a:r>
            <a:endParaRPr lang="en-IN" sz="6000" b="1" u="sng" dirty="0"/>
          </a:p>
        </p:txBody>
      </p:sp>
      <p:sp>
        <p:nvSpPr>
          <p:cNvPr id="3" name="TextBox 2">
            <a:extLst>
              <a:ext uri="{FF2B5EF4-FFF2-40B4-BE49-F238E27FC236}">
                <a16:creationId xmlns:a16="http://schemas.microsoft.com/office/drawing/2014/main" id="{2FA5EE57-A837-B981-962A-8390629C1C12}"/>
              </a:ext>
            </a:extLst>
          </p:cNvPr>
          <p:cNvSpPr txBox="1"/>
          <p:nvPr/>
        </p:nvSpPr>
        <p:spPr>
          <a:xfrm>
            <a:off x="1208650" y="2713703"/>
            <a:ext cx="10294374"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a:t>To enhance personal skills </a:t>
            </a:r>
          </a:p>
          <a:p>
            <a:pPr marL="285750" indent="-285750">
              <a:buFont typeface="Arial" panose="020B0604020202020204" pitchFamily="34" charset="0"/>
              <a:buChar char="•"/>
            </a:pPr>
            <a:r>
              <a:rPr lang="en-US" sz="2800" dirty="0"/>
              <a:t>To understand organizational structures</a:t>
            </a:r>
          </a:p>
          <a:p>
            <a:pPr marL="285750" indent="-285750">
              <a:buFont typeface="Arial" panose="020B0604020202020204" pitchFamily="34" charset="0"/>
              <a:buChar char="•"/>
            </a:pPr>
            <a:r>
              <a:rPr lang="en-US" sz="2800" dirty="0"/>
              <a:t>Experience of working under supervisors</a:t>
            </a:r>
          </a:p>
          <a:p>
            <a:pPr marL="285750" indent="-285750">
              <a:buFont typeface="Arial" panose="020B0604020202020204" pitchFamily="34" charset="0"/>
              <a:buChar char="•"/>
            </a:pPr>
            <a:r>
              <a:rPr lang="en-IN" sz="2800" dirty="0"/>
              <a:t>Marketing and managements skills</a:t>
            </a:r>
          </a:p>
          <a:p>
            <a:pPr marL="285750" indent="-285750">
              <a:buFont typeface="Arial" panose="020B0604020202020204" pitchFamily="34" charset="0"/>
              <a:buChar char="•"/>
            </a:pPr>
            <a:r>
              <a:rPr lang="en-IN" sz="2800" dirty="0"/>
              <a:t>To understand working culture of an organization</a:t>
            </a:r>
          </a:p>
        </p:txBody>
      </p:sp>
      <p:sp>
        <p:nvSpPr>
          <p:cNvPr id="4" name="Slide Number Placeholder 3">
            <a:extLst>
              <a:ext uri="{FF2B5EF4-FFF2-40B4-BE49-F238E27FC236}">
                <a16:creationId xmlns:a16="http://schemas.microsoft.com/office/drawing/2014/main" id="{2EE68982-7665-99A0-ED39-63C560712509}"/>
              </a:ext>
            </a:extLst>
          </p:cNvPr>
          <p:cNvSpPr>
            <a:spLocks noGrp="1"/>
          </p:cNvSpPr>
          <p:nvPr>
            <p:ph type="sldNum" sz="quarter" idx="12"/>
          </p:nvPr>
        </p:nvSpPr>
        <p:spPr/>
        <p:txBody>
          <a:bodyPr/>
          <a:lstStyle/>
          <a:p>
            <a:fld id="{7229138B-5DD1-4457-B3D2-61A836F33001}" type="slidenum">
              <a:rPr lang="en-IN" smtClean="0"/>
              <a:t>10</a:t>
            </a:fld>
            <a:endParaRPr lang="en-IN"/>
          </a:p>
        </p:txBody>
      </p:sp>
    </p:spTree>
    <p:extLst>
      <p:ext uri="{BB962C8B-B14F-4D97-AF65-F5344CB8AC3E}">
        <p14:creationId xmlns:p14="http://schemas.microsoft.com/office/powerpoint/2010/main" val="178460564"/>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8D0A-D297-392A-01B7-86695178F448}"/>
              </a:ext>
            </a:extLst>
          </p:cNvPr>
          <p:cNvSpPr>
            <a:spLocks noGrp="1"/>
          </p:cNvSpPr>
          <p:nvPr>
            <p:ph type="title"/>
          </p:nvPr>
        </p:nvSpPr>
        <p:spPr>
          <a:xfrm>
            <a:off x="1126817" y="717755"/>
            <a:ext cx="10515600" cy="1366684"/>
          </a:xfrm>
        </p:spPr>
        <p:txBody>
          <a:bodyPr/>
          <a:lstStyle/>
          <a:p>
            <a:pPr algn="ctr"/>
            <a:r>
              <a:rPr lang="en-US" b="1" u="sng" dirty="0"/>
              <a:t>INTERNSHIP EXPERIENCE AND ACTIVITIES</a:t>
            </a:r>
            <a:endParaRPr lang="en-IN" b="1" u="sng" dirty="0"/>
          </a:p>
        </p:txBody>
      </p:sp>
      <p:pic>
        <p:nvPicPr>
          <p:cNvPr id="5" name="Picture 4">
            <a:extLst>
              <a:ext uri="{FF2B5EF4-FFF2-40B4-BE49-F238E27FC236}">
                <a16:creationId xmlns:a16="http://schemas.microsoft.com/office/drawing/2014/main" id="{F0CC379F-F896-86E2-1A67-4CE4BF580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129" y="2710929"/>
            <a:ext cx="3772976" cy="3272000"/>
          </a:xfrm>
          <a:prstGeom prst="rect">
            <a:avLst/>
          </a:prstGeom>
        </p:spPr>
      </p:pic>
      <p:sp>
        <p:nvSpPr>
          <p:cNvPr id="3" name="Slide Number Placeholder 2">
            <a:extLst>
              <a:ext uri="{FF2B5EF4-FFF2-40B4-BE49-F238E27FC236}">
                <a16:creationId xmlns:a16="http://schemas.microsoft.com/office/drawing/2014/main" id="{A9B29890-72FA-09C5-8A5C-C6B493BDE68D}"/>
              </a:ext>
            </a:extLst>
          </p:cNvPr>
          <p:cNvSpPr>
            <a:spLocks noGrp="1"/>
          </p:cNvSpPr>
          <p:nvPr>
            <p:ph type="sldNum" sz="quarter" idx="12"/>
          </p:nvPr>
        </p:nvSpPr>
        <p:spPr/>
        <p:txBody>
          <a:bodyPr/>
          <a:lstStyle/>
          <a:p>
            <a:fld id="{7229138B-5DD1-4457-B3D2-61A836F33001}" type="slidenum">
              <a:rPr lang="en-IN" smtClean="0"/>
              <a:t>11</a:t>
            </a:fld>
            <a:endParaRPr lang="en-IN"/>
          </a:p>
        </p:txBody>
      </p:sp>
    </p:spTree>
    <p:extLst>
      <p:ext uri="{BB962C8B-B14F-4D97-AF65-F5344CB8AC3E}">
        <p14:creationId xmlns:p14="http://schemas.microsoft.com/office/powerpoint/2010/main" val="1579619777"/>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D3BD-1D54-1D10-53E9-B3A924F10DFA}"/>
              </a:ext>
            </a:extLst>
          </p:cNvPr>
          <p:cNvSpPr>
            <a:spLocks noGrp="1"/>
          </p:cNvSpPr>
          <p:nvPr>
            <p:ph type="title"/>
          </p:nvPr>
        </p:nvSpPr>
        <p:spPr/>
        <p:txBody>
          <a:bodyPr/>
          <a:lstStyle/>
          <a:p>
            <a:r>
              <a:rPr lang="en-US" b="1" u="sng" dirty="0"/>
              <a:t>INTERNSHIP ACTIVITIES AND EXPERIENCE</a:t>
            </a:r>
            <a:endParaRPr lang="en-IN" b="1" u="sng" dirty="0"/>
          </a:p>
        </p:txBody>
      </p:sp>
      <p:sp>
        <p:nvSpPr>
          <p:cNvPr id="3" name="Content Placeholder 2">
            <a:extLst>
              <a:ext uri="{FF2B5EF4-FFF2-40B4-BE49-F238E27FC236}">
                <a16:creationId xmlns:a16="http://schemas.microsoft.com/office/drawing/2014/main" id="{39F9AFB0-67AE-2994-A619-E5C8DE89FA82}"/>
              </a:ext>
            </a:extLst>
          </p:cNvPr>
          <p:cNvSpPr>
            <a:spLocks noGrp="1"/>
          </p:cNvSpPr>
          <p:nvPr>
            <p:ph idx="1"/>
          </p:nvPr>
        </p:nvSpPr>
        <p:spPr/>
        <p:txBody>
          <a:bodyPr>
            <a:normAutofit fontScale="85000" lnSpcReduction="10000"/>
          </a:bodyPr>
          <a:lstStyle/>
          <a:p>
            <a:r>
              <a:rPr lang="en-US" dirty="0"/>
              <a:t>Gained hands on experience with industry standard tools and software ( TAS , SAP </a:t>
            </a:r>
            <a:r>
              <a:rPr lang="en-US" dirty="0" err="1"/>
              <a:t>etc</a:t>
            </a:r>
            <a:r>
              <a:rPr lang="en-US" dirty="0"/>
              <a:t>).</a:t>
            </a:r>
          </a:p>
          <a:p>
            <a:r>
              <a:rPr lang="en-US" dirty="0"/>
              <a:t>Worked with IT staff.</a:t>
            </a:r>
          </a:p>
          <a:p>
            <a:r>
              <a:rPr lang="en-US" dirty="0"/>
              <a:t>Handling paper work.</a:t>
            </a:r>
          </a:p>
          <a:p>
            <a:r>
              <a:rPr lang="en-US" dirty="0"/>
              <a:t>Experiencing with working stall at different facilities like TLF , PMCC , WATER PUMP HOUSE , CALIBRATION TOWER.</a:t>
            </a:r>
          </a:p>
          <a:p>
            <a:r>
              <a:rPr lang="en-US" dirty="0"/>
              <a:t>Working experience on site related and safety work such as CALABRATION inspection.</a:t>
            </a:r>
          </a:p>
          <a:p>
            <a:r>
              <a:rPr lang="en-US" dirty="0"/>
              <a:t>Developing communication skills.</a:t>
            </a:r>
          </a:p>
          <a:p>
            <a:endParaRPr lang="en-IN" dirty="0"/>
          </a:p>
        </p:txBody>
      </p:sp>
      <p:sp>
        <p:nvSpPr>
          <p:cNvPr id="4" name="Slide Number Placeholder 3">
            <a:extLst>
              <a:ext uri="{FF2B5EF4-FFF2-40B4-BE49-F238E27FC236}">
                <a16:creationId xmlns:a16="http://schemas.microsoft.com/office/drawing/2014/main" id="{2B75AF2C-4342-D4AA-874D-DF75014CCA89}"/>
              </a:ext>
            </a:extLst>
          </p:cNvPr>
          <p:cNvSpPr>
            <a:spLocks noGrp="1"/>
          </p:cNvSpPr>
          <p:nvPr>
            <p:ph type="sldNum" sz="quarter" idx="12"/>
          </p:nvPr>
        </p:nvSpPr>
        <p:spPr/>
        <p:txBody>
          <a:bodyPr/>
          <a:lstStyle/>
          <a:p>
            <a:fld id="{7229138B-5DD1-4457-B3D2-61A836F33001}" type="slidenum">
              <a:rPr lang="en-IN" smtClean="0"/>
              <a:t>12</a:t>
            </a:fld>
            <a:endParaRPr lang="en-IN"/>
          </a:p>
        </p:txBody>
      </p:sp>
    </p:spTree>
    <p:extLst>
      <p:ext uri="{BB962C8B-B14F-4D97-AF65-F5344CB8AC3E}">
        <p14:creationId xmlns:p14="http://schemas.microsoft.com/office/powerpoint/2010/main" val="3474813860"/>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738E1-80A4-F611-400D-5CD2233C9C92}"/>
              </a:ext>
            </a:extLst>
          </p:cNvPr>
          <p:cNvSpPr>
            <a:spLocks noGrp="1"/>
          </p:cNvSpPr>
          <p:nvPr>
            <p:ph type="title"/>
          </p:nvPr>
        </p:nvSpPr>
        <p:spPr/>
        <p:txBody>
          <a:bodyPr/>
          <a:lstStyle/>
          <a:p>
            <a:r>
              <a:rPr lang="en-US" b="1" u="sng" dirty="0"/>
              <a:t>PROBLEMS IDENTIFIED</a:t>
            </a:r>
            <a:endParaRPr lang="en-IN" b="1" u="sng" dirty="0"/>
          </a:p>
        </p:txBody>
      </p:sp>
      <p:sp>
        <p:nvSpPr>
          <p:cNvPr id="3" name="Content Placeholder 2">
            <a:extLst>
              <a:ext uri="{FF2B5EF4-FFF2-40B4-BE49-F238E27FC236}">
                <a16:creationId xmlns:a16="http://schemas.microsoft.com/office/drawing/2014/main" id="{673B9127-AE7C-5E12-1754-54D10C0EF00F}"/>
              </a:ext>
            </a:extLst>
          </p:cNvPr>
          <p:cNvSpPr>
            <a:spLocks noGrp="1"/>
          </p:cNvSpPr>
          <p:nvPr>
            <p:ph idx="1"/>
          </p:nvPr>
        </p:nvSpPr>
        <p:spPr/>
        <p:txBody>
          <a:bodyPr/>
          <a:lstStyle/>
          <a:p>
            <a:r>
              <a:rPr lang="en-US" dirty="0"/>
              <a:t>Old </a:t>
            </a:r>
            <a:r>
              <a:rPr lang="en-US" dirty="0" err="1"/>
              <a:t>softwares</a:t>
            </a:r>
            <a:r>
              <a:rPr lang="en-US" dirty="0"/>
              <a:t> in use </a:t>
            </a:r>
          </a:p>
          <a:p>
            <a:r>
              <a:rPr lang="en-US" dirty="0"/>
              <a:t>Over utilization of resource </a:t>
            </a:r>
          </a:p>
          <a:p>
            <a:r>
              <a:rPr lang="en-US" dirty="0"/>
              <a:t>Old filling stations at TLF</a:t>
            </a:r>
            <a:endParaRPr lang="en-IN" dirty="0"/>
          </a:p>
        </p:txBody>
      </p:sp>
      <p:pic>
        <p:nvPicPr>
          <p:cNvPr id="5" name="Picture 4">
            <a:extLst>
              <a:ext uri="{FF2B5EF4-FFF2-40B4-BE49-F238E27FC236}">
                <a16:creationId xmlns:a16="http://schemas.microsoft.com/office/drawing/2014/main" id="{516A310C-BF3B-612B-D423-FE4A5077E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765" y="2849527"/>
            <a:ext cx="3279720" cy="3236184"/>
          </a:xfrm>
          <a:prstGeom prst="rect">
            <a:avLst/>
          </a:prstGeom>
        </p:spPr>
      </p:pic>
      <p:sp>
        <p:nvSpPr>
          <p:cNvPr id="4" name="Slide Number Placeholder 3">
            <a:extLst>
              <a:ext uri="{FF2B5EF4-FFF2-40B4-BE49-F238E27FC236}">
                <a16:creationId xmlns:a16="http://schemas.microsoft.com/office/drawing/2014/main" id="{0CE9C038-FF68-9088-130C-32703F103404}"/>
              </a:ext>
            </a:extLst>
          </p:cNvPr>
          <p:cNvSpPr>
            <a:spLocks noGrp="1"/>
          </p:cNvSpPr>
          <p:nvPr>
            <p:ph type="sldNum" sz="quarter" idx="12"/>
          </p:nvPr>
        </p:nvSpPr>
        <p:spPr/>
        <p:txBody>
          <a:bodyPr/>
          <a:lstStyle/>
          <a:p>
            <a:fld id="{7229138B-5DD1-4457-B3D2-61A836F33001}" type="slidenum">
              <a:rPr lang="en-IN" smtClean="0"/>
              <a:t>13</a:t>
            </a:fld>
            <a:endParaRPr lang="en-IN"/>
          </a:p>
        </p:txBody>
      </p:sp>
    </p:spTree>
    <p:extLst>
      <p:ext uri="{BB962C8B-B14F-4D97-AF65-F5344CB8AC3E}">
        <p14:creationId xmlns:p14="http://schemas.microsoft.com/office/powerpoint/2010/main" val="3069373818"/>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1F7A-468F-F18A-32A0-7CD8DED8D3E7}"/>
              </a:ext>
            </a:extLst>
          </p:cNvPr>
          <p:cNvSpPr>
            <a:spLocks noGrp="1"/>
          </p:cNvSpPr>
          <p:nvPr>
            <p:ph type="title"/>
          </p:nvPr>
        </p:nvSpPr>
        <p:spPr/>
        <p:txBody>
          <a:bodyPr/>
          <a:lstStyle/>
          <a:p>
            <a:r>
              <a:rPr lang="en-US" b="1" u="sng" dirty="0"/>
              <a:t>SOLUTIONS OFFERED</a:t>
            </a:r>
            <a:endParaRPr lang="en-IN" b="1" u="sng" dirty="0"/>
          </a:p>
        </p:txBody>
      </p:sp>
      <p:sp>
        <p:nvSpPr>
          <p:cNvPr id="3" name="Content Placeholder 2">
            <a:extLst>
              <a:ext uri="{FF2B5EF4-FFF2-40B4-BE49-F238E27FC236}">
                <a16:creationId xmlns:a16="http://schemas.microsoft.com/office/drawing/2014/main" id="{9AD2B192-6D8C-BDAE-0705-27E638C72124}"/>
              </a:ext>
            </a:extLst>
          </p:cNvPr>
          <p:cNvSpPr>
            <a:spLocks noGrp="1"/>
          </p:cNvSpPr>
          <p:nvPr>
            <p:ph idx="1"/>
          </p:nvPr>
        </p:nvSpPr>
        <p:spPr/>
        <p:txBody>
          <a:bodyPr/>
          <a:lstStyle/>
          <a:p>
            <a:r>
              <a:rPr lang="en-US" dirty="0"/>
              <a:t>Access to latest </a:t>
            </a:r>
            <a:r>
              <a:rPr lang="en-US" dirty="0" err="1"/>
              <a:t>softwares</a:t>
            </a:r>
            <a:r>
              <a:rPr lang="en-US" dirty="0"/>
              <a:t>.</a:t>
            </a:r>
          </a:p>
          <a:p>
            <a:pPr marL="0" indent="0">
              <a:buNone/>
            </a:pPr>
            <a:endParaRPr lang="en-US" dirty="0"/>
          </a:p>
          <a:p>
            <a:r>
              <a:rPr lang="en-US" dirty="0"/>
              <a:t>Upgradation of filling stations at TLF due to safety concerns.</a:t>
            </a:r>
          </a:p>
          <a:p>
            <a:endParaRPr lang="en-US" dirty="0"/>
          </a:p>
        </p:txBody>
      </p:sp>
      <p:pic>
        <p:nvPicPr>
          <p:cNvPr id="5" name="Picture 4">
            <a:extLst>
              <a:ext uri="{FF2B5EF4-FFF2-40B4-BE49-F238E27FC236}">
                <a16:creationId xmlns:a16="http://schemas.microsoft.com/office/drawing/2014/main" id="{07968598-0FB7-B2EA-51EE-EAF3F71A5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316" y="2268795"/>
            <a:ext cx="3196713" cy="1948510"/>
          </a:xfrm>
          <a:prstGeom prst="rect">
            <a:avLst/>
          </a:prstGeom>
        </p:spPr>
      </p:pic>
      <p:sp>
        <p:nvSpPr>
          <p:cNvPr id="4" name="Slide Number Placeholder 3">
            <a:extLst>
              <a:ext uri="{FF2B5EF4-FFF2-40B4-BE49-F238E27FC236}">
                <a16:creationId xmlns:a16="http://schemas.microsoft.com/office/drawing/2014/main" id="{A2EE8381-9686-5A9A-D0E2-0F97BE39C05D}"/>
              </a:ext>
            </a:extLst>
          </p:cNvPr>
          <p:cNvSpPr>
            <a:spLocks noGrp="1"/>
          </p:cNvSpPr>
          <p:nvPr>
            <p:ph type="sldNum" sz="quarter" idx="12"/>
          </p:nvPr>
        </p:nvSpPr>
        <p:spPr/>
        <p:txBody>
          <a:bodyPr/>
          <a:lstStyle/>
          <a:p>
            <a:fld id="{7229138B-5DD1-4457-B3D2-61A836F33001}" type="slidenum">
              <a:rPr lang="en-IN" smtClean="0"/>
              <a:t>14</a:t>
            </a:fld>
            <a:endParaRPr lang="en-IN"/>
          </a:p>
        </p:txBody>
      </p:sp>
    </p:spTree>
    <p:extLst>
      <p:ext uri="{BB962C8B-B14F-4D97-AF65-F5344CB8AC3E}">
        <p14:creationId xmlns:p14="http://schemas.microsoft.com/office/powerpoint/2010/main" val="1688446308"/>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EB8C-3226-FAD6-FC69-E95D034C9BFD}"/>
              </a:ext>
            </a:extLst>
          </p:cNvPr>
          <p:cNvSpPr>
            <a:spLocks noGrp="1"/>
          </p:cNvSpPr>
          <p:nvPr>
            <p:ph type="title"/>
          </p:nvPr>
        </p:nvSpPr>
        <p:spPr/>
        <p:txBody>
          <a:bodyPr/>
          <a:lstStyle/>
          <a:p>
            <a:pPr algn="ctr"/>
            <a:r>
              <a:rPr lang="en-US" b="1" u="sng" dirty="0"/>
              <a:t>INTERNSHIP ACHIEVEMENTS</a:t>
            </a:r>
            <a:endParaRPr lang="en-IN" b="1" u="sng" dirty="0"/>
          </a:p>
        </p:txBody>
      </p:sp>
      <p:pic>
        <p:nvPicPr>
          <p:cNvPr id="5" name="Content Placeholder 4" descr="Hands being raised up">
            <a:extLst>
              <a:ext uri="{FF2B5EF4-FFF2-40B4-BE49-F238E27FC236}">
                <a16:creationId xmlns:a16="http://schemas.microsoft.com/office/drawing/2014/main" id="{E36427BB-8BA5-36D6-993E-739DCFB2C4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807" y="2438399"/>
            <a:ext cx="4681882" cy="3124200"/>
          </a:xfrm>
        </p:spPr>
      </p:pic>
      <p:sp>
        <p:nvSpPr>
          <p:cNvPr id="6" name="TextBox 5">
            <a:extLst>
              <a:ext uri="{FF2B5EF4-FFF2-40B4-BE49-F238E27FC236}">
                <a16:creationId xmlns:a16="http://schemas.microsoft.com/office/drawing/2014/main" id="{8049D5C0-AEB0-888B-003B-98D4F705D10B}"/>
              </a:ext>
            </a:extLst>
          </p:cNvPr>
          <p:cNvSpPr txBox="1"/>
          <p:nvPr/>
        </p:nvSpPr>
        <p:spPr>
          <a:xfrm>
            <a:off x="1238864" y="2104102"/>
            <a:ext cx="996990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Personal skill development</a:t>
            </a:r>
          </a:p>
          <a:p>
            <a:pPr marL="285750" indent="-285750">
              <a:buFont typeface="Arial" panose="020B0604020202020204" pitchFamily="34" charset="0"/>
              <a:buChar char="•"/>
            </a:pPr>
            <a:r>
              <a:rPr lang="en-US" sz="2400" dirty="0"/>
              <a:t>Team work </a:t>
            </a:r>
          </a:p>
          <a:p>
            <a:pPr marL="285750" indent="-285750">
              <a:buFont typeface="Arial" panose="020B0604020202020204" pitchFamily="34" charset="0"/>
              <a:buChar char="•"/>
            </a:pPr>
            <a:r>
              <a:rPr lang="en-US" sz="2400" dirty="0"/>
              <a:t>Time management</a:t>
            </a:r>
          </a:p>
          <a:p>
            <a:pPr marL="285750" indent="-285750">
              <a:buFont typeface="Arial" panose="020B0604020202020204" pitchFamily="34" charset="0"/>
              <a:buChar char="•"/>
            </a:pPr>
            <a:r>
              <a:rPr lang="en-US" sz="2400" dirty="0"/>
              <a:t>Communication skills</a:t>
            </a:r>
          </a:p>
          <a:p>
            <a:pPr marL="285750" indent="-285750">
              <a:buFont typeface="Arial" panose="020B0604020202020204" pitchFamily="34" charset="0"/>
              <a:buChar char="•"/>
            </a:pPr>
            <a:r>
              <a:rPr lang="en-US" sz="2400" dirty="0"/>
              <a:t>Networking development</a:t>
            </a:r>
          </a:p>
          <a:p>
            <a:pPr marL="285750" indent="-285750">
              <a:buFont typeface="Arial" panose="020B0604020202020204" pitchFamily="34" charset="0"/>
              <a:buChar char="•"/>
            </a:pPr>
            <a:r>
              <a:rPr lang="en-US" sz="2400" dirty="0"/>
              <a:t>Theory in practice </a:t>
            </a:r>
          </a:p>
          <a:p>
            <a:pPr marL="285750" indent="-285750">
              <a:buFont typeface="Arial" panose="020B0604020202020204" pitchFamily="34" charset="0"/>
              <a:buChar char="•"/>
            </a:pPr>
            <a:r>
              <a:rPr lang="en-US" sz="2400" dirty="0"/>
              <a:t>Career path</a:t>
            </a:r>
          </a:p>
        </p:txBody>
      </p:sp>
      <p:sp>
        <p:nvSpPr>
          <p:cNvPr id="3" name="Slide Number Placeholder 2">
            <a:extLst>
              <a:ext uri="{FF2B5EF4-FFF2-40B4-BE49-F238E27FC236}">
                <a16:creationId xmlns:a16="http://schemas.microsoft.com/office/drawing/2014/main" id="{FD623F7D-FD10-BD6F-714D-59A631ECB813}"/>
              </a:ext>
            </a:extLst>
          </p:cNvPr>
          <p:cNvSpPr>
            <a:spLocks noGrp="1"/>
          </p:cNvSpPr>
          <p:nvPr>
            <p:ph type="sldNum" sz="quarter" idx="12"/>
          </p:nvPr>
        </p:nvSpPr>
        <p:spPr/>
        <p:txBody>
          <a:bodyPr/>
          <a:lstStyle/>
          <a:p>
            <a:fld id="{7229138B-5DD1-4457-B3D2-61A836F33001}" type="slidenum">
              <a:rPr lang="en-IN" smtClean="0"/>
              <a:t>15</a:t>
            </a:fld>
            <a:endParaRPr lang="en-IN"/>
          </a:p>
        </p:txBody>
      </p:sp>
    </p:spTree>
    <p:extLst>
      <p:ext uri="{BB962C8B-B14F-4D97-AF65-F5344CB8AC3E}">
        <p14:creationId xmlns:p14="http://schemas.microsoft.com/office/powerpoint/2010/main" val="2129354691"/>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4B20-8E46-3DB3-FB82-DE0674170DD1}"/>
              </a:ext>
            </a:extLst>
          </p:cNvPr>
          <p:cNvSpPr>
            <a:spLocks noGrp="1"/>
          </p:cNvSpPr>
          <p:nvPr>
            <p:ph type="title"/>
          </p:nvPr>
        </p:nvSpPr>
        <p:spPr/>
        <p:txBody>
          <a:bodyPr/>
          <a:lstStyle/>
          <a:p>
            <a:pPr algn="ctr"/>
            <a:r>
              <a:rPr lang="en-US" b="1" u="sng" dirty="0"/>
              <a:t>CONCLUSION</a:t>
            </a:r>
            <a:endParaRPr lang="en-IN" b="1" u="sng" dirty="0"/>
          </a:p>
        </p:txBody>
      </p:sp>
      <p:sp>
        <p:nvSpPr>
          <p:cNvPr id="3" name="Content Placeholder 2">
            <a:extLst>
              <a:ext uri="{FF2B5EF4-FFF2-40B4-BE49-F238E27FC236}">
                <a16:creationId xmlns:a16="http://schemas.microsoft.com/office/drawing/2014/main" id="{5BE6D172-BCE3-DA1C-D783-64DBA850F98F}"/>
              </a:ext>
            </a:extLst>
          </p:cNvPr>
          <p:cNvSpPr>
            <a:spLocks noGrp="1"/>
          </p:cNvSpPr>
          <p:nvPr>
            <p:ph idx="1"/>
          </p:nvPr>
        </p:nvSpPr>
        <p:spPr>
          <a:xfrm>
            <a:off x="1621962" y="2067231"/>
            <a:ext cx="10018713" cy="3124201"/>
          </a:xfrm>
        </p:spPr>
        <p:txBody>
          <a:bodyPr/>
          <a:lstStyle/>
          <a:p>
            <a:r>
              <a:rPr lang="en-US" dirty="0"/>
              <a:t>Gained practical knowledge </a:t>
            </a:r>
          </a:p>
          <a:p>
            <a:r>
              <a:rPr lang="en-US" dirty="0"/>
              <a:t>Learnt various skills </a:t>
            </a:r>
          </a:p>
          <a:p>
            <a:r>
              <a:rPr lang="en-US" dirty="0"/>
              <a:t>Good impressions and experiences </a:t>
            </a:r>
          </a:p>
          <a:p>
            <a:r>
              <a:rPr lang="en-US" dirty="0"/>
              <a:t>Introduction to the actual work field</a:t>
            </a:r>
            <a:endParaRPr lang="en-IN" dirty="0"/>
          </a:p>
        </p:txBody>
      </p:sp>
      <p:sp>
        <p:nvSpPr>
          <p:cNvPr id="4" name="Slide Number Placeholder 3">
            <a:extLst>
              <a:ext uri="{FF2B5EF4-FFF2-40B4-BE49-F238E27FC236}">
                <a16:creationId xmlns:a16="http://schemas.microsoft.com/office/drawing/2014/main" id="{7E1DA5A7-76EE-C9FB-97D1-FFCD4F21F8C3}"/>
              </a:ext>
            </a:extLst>
          </p:cNvPr>
          <p:cNvSpPr>
            <a:spLocks noGrp="1"/>
          </p:cNvSpPr>
          <p:nvPr>
            <p:ph type="sldNum" sz="quarter" idx="12"/>
          </p:nvPr>
        </p:nvSpPr>
        <p:spPr/>
        <p:txBody>
          <a:bodyPr/>
          <a:lstStyle/>
          <a:p>
            <a:fld id="{7229138B-5DD1-4457-B3D2-61A836F33001}" type="slidenum">
              <a:rPr lang="en-IN" smtClean="0"/>
              <a:t>16</a:t>
            </a:fld>
            <a:endParaRPr lang="en-IN"/>
          </a:p>
        </p:txBody>
      </p:sp>
    </p:spTree>
    <p:extLst>
      <p:ext uri="{BB962C8B-B14F-4D97-AF65-F5344CB8AC3E}">
        <p14:creationId xmlns:p14="http://schemas.microsoft.com/office/powerpoint/2010/main" val="2941716604"/>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9A17F3-4E50-E7C3-F2AD-3E2D71D2FC01}"/>
              </a:ext>
            </a:extLst>
          </p:cNvPr>
          <p:cNvSpPr/>
          <p:nvPr/>
        </p:nvSpPr>
        <p:spPr>
          <a:xfrm>
            <a:off x="3431458" y="2487561"/>
            <a:ext cx="4935794" cy="14650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5400" dirty="0"/>
              <a:t>THANK YOU</a:t>
            </a:r>
            <a:endParaRPr lang="en-IN" sz="5400" dirty="0"/>
          </a:p>
        </p:txBody>
      </p:sp>
      <p:sp>
        <p:nvSpPr>
          <p:cNvPr id="2" name="Slide Number Placeholder 1">
            <a:extLst>
              <a:ext uri="{FF2B5EF4-FFF2-40B4-BE49-F238E27FC236}">
                <a16:creationId xmlns:a16="http://schemas.microsoft.com/office/drawing/2014/main" id="{1C10F4CC-51BE-1AF5-C1FD-D9691B3A5CEE}"/>
              </a:ext>
            </a:extLst>
          </p:cNvPr>
          <p:cNvSpPr>
            <a:spLocks noGrp="1"/>
          </p:cNvSpPr>
          <p:nvPr>
            <p:ph type="sldNum" sz="quarter" idx="12"/>
          </p:nvPr>
        </p:nvSpPr>
        <p:spPr/>
        <p:txBody>
          <a:bodyPr/>
          <a:lstStyle/>
          <a:p>
            <a:fld id="{7229138B-5DD1-4457-B3D2-61A836F33001}" type="slidenum">
              <a:rPr lang="en-IN" smtClean="0"/>
              <a:t>17</a:t>
            </a:fld>
            <a:endParaRPr lang="en-IN"/>
          </a:p>
        </p:txBody>
      </p:sp>
    </p:spTree>
    <p:extLst>
      <p:ext uri="{BB962C8B-B14F-4D97-AF65-F5344CB8AC3E}">
        <p14:creationId xmlns:p14="http://schemas.microsoft.com/office/powerpoint/2010/main" val="3858263453"/>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E040-2A70-97BF-AF36-D2369F77BAB4}"/>
              </a:ext>
            </a:extLst>
          </p:cNvPr>
          <p:cNvSpPr>
            <a:spLocks noGrp="1"/>
          </p:cNvSpPr>
          <p:nvPr>
            <p:ph type="ctrTitle"/>
          </p:nvPr>
        </p:nvSpPr>
        <p:spPr/>
        <p:txBody>
          <a:bodyPr/>
          <a:lstStyle/>
          <a:p>
            <a:r>
              <a:rPr lang="en-US" b="1" dirty="0"/>
              <a:t>INDIAN OIL CORP. LTD ALLD  </a:t>
            </a:r>
            <a:endParaRPr lang="en-IN" b="1" dirty="0"/>
          </a:p>
        </p:txBody>
      </p:sp>
      <p:sp>
        <p:nvSpPr>
          <p:cNvPr id="3" name="Subtitle 2">
            <a:extLst>
              <a:ext uri="{FF2B5EF4-FFF2-40B4-BE49-F238E27FC236}">
                <a16:creationId xmlns:a16="http://schemas.microsoft.com/office/drawing/2014/main" id="{77569CC4-1AA2-EFB9-2975-51CD70477111}"/>
              </a:ext>
            </a:extLst>
          </p:cNvPr>
          <p:cNvSpPr>
            <a:spLocks noGrp="1"/>
          </p:cNvSpPr>
          <p:nvPr>
            <p:ph type="subTitle" idx="1"/>
          </p:nvPr>
        </p:nvSpPr>
        <p:spPr/>
        <p:txBody>
          <a:bodyPr>
            <a:normAutofit fontScale="85000" lnSpcReduction="20000"/>
          </a:bodyPr>
          <a:lstStyle/>
          <a:p>
            <a:pPr algn="r"/>
            <a:r>
              <a:rPr lang="en-US" dirty="0"/>
              <a:t>INTERNSHIP SITE</a:t>
            </a:r>
          </a:p>
          <a:p>
            <a:pPr algn="r"/>
            <a:endParaRPr lang="en-US" dirty="0"/>
          </a:p>
          <a:p>
            <a:pPr algn="r"/>
            <a:endParaRPr lang="en-US" dirty="0"/>
          </a:p>
          <a:p>
            <a:r>
              <a:rPr lang="en-IN" dirty="0"/>
              <a:t>CARE , INOVATION , PASSION , TRUST </a:t>
            </a:r>
          </a:p>
        </p:txBody>
      </p:sp>
      <p:pic>
        <p:nvPicPr>
          <p:cNvPr id="5" name="Picture 4">
            <a:extLst>
              <a:ext uri="{FF2B5EF4-FFF2-40B4-BE49-F238E27FC236}">
                <a16:creationId xmlns:a16="http://schemas.microsoft.com/office/drawing/2014/main" id="{499C4236-FD7C-B78C-FC37-828D953F8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9572" y="3104689"/>
            <a:ext cx="2143125" cy="2143125"/>
          </a:xfrm>
          <a:prstGeom prst="rect">
            <a:avLst/>
          </a:prstGeom>
        </p:spPr>
      </p:pic>
    </p:spTree>
    <p:extLst>
      <p:ext uri="{BB962C8B-B14F-4D97-AF65-F5344CB8AC3E}">
        <p14:creationId xmlns:p14="http://schemas.microsoft.com/office/powerpoint/2010/main" val="1631670629"/>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325F-512E-F963-2FD7-30E97E1223EB}"/>
              </a:ext>
            </a:extLst>
          </p:cNvPr>
          <p:cNvSpPr>
            <a:spLocks noGrp="1"/>
          </p:cNvSpPr>
          <p:nvPr>
            <p:ph type="ctrTitle"/>
          </p:nvPr>
        </p:nvSpPr>
        <p:spPr/>
        <p:txBody>
          <a:bodyPr>
            <a:normAutofit fontScale="90000"/>
          </a:bodyPr>
          <a:lstStyle/>
          <a:p>
            <a:r>
              <a:rPr lang="en-US" b="1" dirty="0"/>
              <a:t>Indian Oil Corporation Allahabad Terminal</a:t>
            </a:r>
            <a:br>
              <a:rPr lang="en-IN" b="1" dirty="0"/>
            </a:br>
            <a:endParaRPr lang="en-IN" b="1" dirty="0"/>
          </a:p>
        </p:txBody>
      </p:sp>
      <p:sp>
        <p:nvSpPr>
          <p:cNvPr id="3" name="Subtitle 2">
            <a:extLst>
              <a:ext uri="{FF2B5EF4-FFF2-40B4-BE49-F238E27FC236}">
                <a16:creationId xmlns:a16="http://schemas.microsoft.com/office/drawing/2014/main" id="{C4D108C0-68A6-FC76-7DAC-6ED35FCE226C}"/>
              </a:ext>
            </a:extLst>
          </p:cNvPr>
          <p:cNvSpPr>
            <a:spLocks noGrp="1"/>
          </p:cNvSpPr>
          <p:nvPr>
            <p:ph type="subTitle" idx="1"/>
          </p:nvPr>
        </p:nvSpPr>
        <p:spPr/>
        <p:txBody>
          <a:bodyPr>
            <a:normAutofit lnSpcReduction="10000"/>
          </a:bodyPr>
          <a:lstStyle/>
          <a:p>
            <a:pPr algn="just"/>
            <a:r>
              <a:rPr lang="en-US" dirty="0"/>
              <a:t>Allahabad terminal Laboratory is one of the establishments of the prestigious public sector enterprise Indian Oil. Indian oil is one of the primary fuel providers of the country and has undertaken the responsibility of all activities related to that</a:t>
            </a:r>
          </a:p>
          <a:p>
            <a:pPr algn="just"/>
            <a:endParaRPr lang="en-US" dirty="0"/>
          </a:p>
          <a:p>
            <a:pPr algn="just"/>
            <a:endParaRPr lang="en-IN" dirty="0"/>
          </a:p>
          <a:p>
            <a:endParaRPr lang="en-IN" dirty="0"/>
          </a:p>
        </p:txBody>
      </p:sp>
      <p:pic>
        <p:nvPicPr>
          <p:cNvPr id="5" name="Picture 4">
            <a:extLst>
              <a:ext uri="{FF2B5EF4-FFF2-40B4-BE49-F238E27FC236}">
                <a16:creationId xmlns:a16="http://schemas.microsoft.com/office/drawing/2014/main" id="{F700839B-8665-B516-5495-81D8E11DB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901" y="803940"/>
            <a:ext cx="2143125" cy="2143125"/>
          </a:xfrm>
          <a:prstGeom prst="rect">
            <a:avLst/>
          </a:prstGeom>
        </p:spPr>
      </p:pic>
    </p:spTree>
    <p:extLst>
      <p:ext uri="{BB962C8B-B14F-4D97-AF65-F5344CB8AC3E}">
        <p14:creationId xmlns:p14="http://schemas.microsoft.com/office/powerpoint/2010/main" val="516247825"/>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A234-6CFF-FF21-DC55-3B5B90568FBD}"/>
              </a:ext>
            </a:extLst>
          </p:cNvPr>
          <p:cNvSpPr>
            <a:spLocks noGrp="1"/>
          </p:cNvSpPr>
          <p:nvPr>
            <p:ph type="title"/>
          </p:nvPr>
        </p:nvSpPr>
        <p:spPr/>
        <p:txBody>
          <a:bodyPr/>
          <a:lstStyle/>
          <a:p>
            <a:r>
              <a:rPr lang="en-US" b="1" u="sng" dirty="0"/>
              <a:t>MISSION OF THE COMPANY</a:t>
            </a:r>
            <a:endParaRPr lang="en-IN" b="1" u="sng" dirty="0"/>
          </a:p>
        </p:txBody>
      </p:sp>
      <p:sp>
        <p:nvSpPr>
          <p:cNvPr id="3" name="Content Placeholder 2">
            <a:extLst>
              <a:ext uri="{FF2B5EF4-FFF2-40B4-BE49-F238E27FC236}">
                <a16:creationId xmlns:a16="http://schemas.microsoft.com/office/drawing/2014/main" id="{48A0A8E9-9422-F6DC-6B3F-13997551D9E7}"/>
              </a:ext>
            </a:extLst>
          </p:cNvPr>
          <p:cNvSpPr>
            <a:spLocks noGrp="1"/>
          </p:cNvSpPr>
          <p:nvPr>
            <p:ph idx="1"/>
          </p:nvPr>
        </p:nvSpPr>
        <p:spPr>
          <a:xfrm>
            <a:off x="1484310" y="2185218"/>
            <a:ext cx="10018713" cy="3124201"/>
          </a:xfrm>
        </p:spPr>
        <p:txBody>
          <a:bodyPr>
            <a:normAutofit/>
          </a:bodyPr>
          <a:lstStyle/>
          <a:p>
            <a:pPr marL="0" indent="0" algn="ctr">
              <a:buNone/>
            </a:pPr>
            <a:r>
              <a:rPr lang="en-US" sz="2800" dirty="0"/>
              <a:t>"... to help enrich the quality of life of the community and preserve ecological balance and heritage through a strong environment conscience..."</a:t>
            </a:r>
            <a:endParaRPr lang="en-IN" sz="2800" dirty="0"/>
          </a:p>
        </p:txBody>
      </p:sp>
      <p:sp>
        <p:nvSpPr>
          <p:cNvPr id="4" name="Slide Number Placeholder 3">
            <a:extLst>
              <a:ext uri="{FF2B5EF4-FFF2-40B4-BE49-F238E27FC236}">
                <a16:creationId xmlns:a16="http://schemas.microsoft.com/office/drawing/2014/main" id="{8203A721-C1DB-2E81-8D30-C2944FF30CD7}"/>
              </a:ext>
            </a:extLst>
          </p:cNvPr>
          <p:cNvSpPr>
            <a:spLocks noGrp="1"/>
          </p:cNvSpPr>
          <p:nvPr>
            <p:ph type="sldNum" sz="quarter" idx="12"/>
          </p:nvPr>
        </p:nvSpPr>
        <p:spPr/>
        <p:txBody>
          <a:bodyPr/>
          <a:lstStyle/>
          <a:p>
            <a:fld id="{7229138B-5DD1-4457-B3D2-61A836F33001}" type="slidenum">
              <a:rPr lang="en-IN" smtClean="0"/>
              <a:t>4</a:t>
            </a:fld>
            <a:endParaRPr lang="en-IN"/>
          </a:p>
        </p:txBody>
      </p:sp>
    </p:spTree>
    <p:extLst>
      <p:ext uri="{BB962C8B-B14F-4D97-AF65-F5344CB8AC3E}">
        <p14:creationId xmlns:p14="http://schemas.microsoft.com/office/powerpoint/2010/main" val="1849826336"/>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6274-9943-3B57-399C-6DB9EAC2AF9C}"/>
              </a:ext>
            </a:extLst>
          </p:cNvPr>
          <p:cNvSpPr>
            <a:spLocks noGrp="1"/>
          </p:cNvSpPr>
          <p:nvPr>
            <p:ph type="title"/>
          </p:nvPr>
        </p:nvSpPr>
        <p:spPr/>
        <p:txBody>
          <a:bodyPr/>
          <a:lstStyle/>
          <a:p>
            <a:r>
              <a:rPr lang="en-US" b="1" u="sng" dirty="0"/>
              <a:t>IOCL ALLD. TERMINAL SITES</a:t>
            </a:r>
            <a:endParaRPr lang="en-IN" b="1" u="sng" dirty="0"/>
          </a:p>
        </p:txBody>
      </p:sp>
      <p:sp>
        <p:nvSpPr>
          <p:cNvPr id="3" name="Content Placeholder 2">
            <a:extLst>
              <a:ext uri="{FF2B5EF4-FFF2-40B4-BE49-F238E27FC236}">
                <a16:creationId xmlns:a16="http://schemas.microsoft.com/office/drawing/2014/main" id="{75B33297-528A-D361-6E2A-4574A8095C6C}"/>
              </a:ext>
            </a:extLst>
          </p:cNvPr>
          <p:cNvSpPr>
            <a:spLocks noGrp="1"/>
          </p:cNvSpPr>
          <p:nvPr>
            <p:ph idx="1"/>
          </p:nvPr>
        </p:nvSpPr>
        <p:spPr/>
        <p:txBody>
          <a:bodyPr/>
          <a:lstStyle/>
          <a:p>
            <a:r>
              <a:rPr lang="en-US" dirty="0"/>
              <a:t>PMCC </a:t>
            </a:r>
            <a:endParaRPr lang="en-IN" dirty="0"/>
          </a:p>
          <a:p>
            <a:r>
              <a:rPr lang="en-IN" dirty="0"/>
              <a:t>FIRE PUMP HOUSE</a:t>
            </a:r>
          </a:p>
          <a:p>
            <a:r>
              <a:rPr lang="en-IN" dirty="0"/>
              <a:t>TLF SHEAD</a:t>
            </a:r>
          </a:p>
          <a:p>
            <a:r>
              <a:rPr lang="en-IN" dirty="0"/>
              <a:t>CONTROL CENTER</a:t>
            </a:r>
          </a:p>
          <a:p>
            <a:r>
              <a:rPr lang="en-IN" dirty="0"/>
              <a:t>VRU</a:t>
            </a:r>
            <a:endParaRPr lang="en-US" dirty="0"/>
          </a:p>
          <a:p>
            <a:r>
              <a:rPr lang="en-US" dirty="0"/>
              <a:t>CALIBRATION TOWER</a:t>
            </a:r>
            <a:endParaRPr lang="en-IN" dirty="0"/>
          </a:p>
        </p:txBody>
      </p:sp>
      <p:sp>
        <p:nvSpPr>
          <p:cNvPr id="4" name="Slide Number Placeholder 3">
            <a:extLst>
              <a:ext uri="{FF2B5EF4-FFF2-40B4-BE49-F238E27FC236}">
                <a16:creationId xmlns:a16="http://schemas.microsoft.com/office/drawing/2014/main" id="{34ADDCEF-E842-C171-5948-C13D08D3E754}"/>
              </a:ext>
            </a:extLst>
          </p:cNvPr>
          <p:cNvSpPr>
            <a:spLocks noGrp="1"/>
          </p:cNvSpPr>
          <p:nvPr>
            <p:ph type="sldNum" sz="quarter" idx="12"/>
          </p:nvPr>
        </p:nvSpPr>
        <p:spPr/>
        <p:txBody>
          <a:bodyPr/>
          <a:lstStyle/>
          <a:p>
            <a:fld id="{7229138B-5DD1-4457-B3D2-61A836F33001}" type="slidenum">
              <a:rPr lang="en-IN" smtClean="0"/>
              <a:t>5</a:t>
            </a:fld>
            <a:endParaRPr lang="en-IN"/>
          </a:p>
        </p:txBody>
      </p:sp>
    </p:spTree>
    <p:extLst>
      <p:ext uri="{BB962C8B-B14F-4D97-AF65-F5344CB8AC3E}">
        <p14:creationId xmlns:p14="http://schemas.microsoft.com/office/powerpoint/2010/main" val="3027540725"/>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84144-1A99-5B46-FA5C-278D7F7F1747}"/>
              </a:ext>
            </a:extLst>
          </p:cNvPr>
          <p:cNvSpPr>
            <a:spLocks noGrp="1"/>
          </p:cNvSpPr>
          <p:nvPr>
            <p:ph type="title"/>
          </p:nvPr>
        </p:nvSpPr>
        <p:spPr>
          <a:xfrm>
            <a:off x="1484311" y="685800"/>
            <a:ext cx="10018713" cy="1093839"/>
          </a:xfrm>
        </p:spPr>
        <p:txBody>
          <a:bodyPr/>
          <a:lstStyle/>
          <a:p>
            <a:pPr algn="l"/>
            <a:r>
              <a:rPr lang="en-US" b="1" u="sng" dirty="0"/>
              <a:t>TERMINAL SITES:-</a:t>
            </a:r>
            <a:endParaRPr lang="en-IN" b="1" u="sng" dirty="0"/>
          </a:p>
        </p:txBody>
      </p:sp>
      <p:pic>
        <p:nvPicPr>
          <p:cNvPr id="10" name="Picture 9">
            <a:extLst>
              <a:ext uri="{FF2B5EF4-FFF2-40B4-BE49-F238E27FC236}">
                <a16:creationId xmlns:a16="http://schemas.microsoft.com/office/drawing/2014/main" id="{A6C9E72A-9A02-4768-6EEC-476543724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6111" y="820317"/>
            <a:ext cx="2166943" cy="1224794"/>
          </a:xfrm>
          <a:prstGeom prst="rect">
            <a:avLst/>
          </a:prstGeom>
        </p:spPr>
      </p:pic>
      <p:sp>
        <p:nvSpPr>
          <p:cNvPr id="3" name="Content Placeholder 2">
            <a:extLst>
              <a:ext uri="{FF2B5EF4-FFF2-40B4-BE49-F238E27FC236}">
                <a16:creationId xmlns:a16="http://schemas.microsoft.com/office/drawing/2014/main" id="{587BD76C-29FC-41DC-78B9-D090D121E97C}"/>
              </a:ext>
            </a:extLst>
          </p:cNvPr>
          <p:cNvSpPr>
            <a:spLocks noGrp="1"/>
          </p:cNvSpPr>
          <p:nvPr>
            <p:ph idx="1"/>
          </p:nvPr>
        </p:nvSpPr>
        <p:spPr>
          <a:xfrm>
            <a:off x="1484310" y="2045111"/>
            <a:ext cx="10018713" cy="3746090"/>
          </a:xfrm>
        </p:spPr>
        <p:txBody>
          <a:bodyPr/>
          <a:lstStyle/>
          <a:p>
            <a:r>
              <a:rPr lang="en-US" dirty="0"/>
              <a:t>PMCC : </a:t>
            </a:r>
          </a:p>
          <a:p>
            <a:pPr lvl="1"/>
            <a:r>
              <a:rPr lang="en-US" dirty="0"/>
              <a:t>Responsible for the continuous power supply of the terminal .</a:t>
            </a:r>
          </a:p>
          <a:p>
            <a:pPr lvl="1"/>
            <a:r>
              <a:rPr lang="en-US" dirty="0"/>
              <a:t>Main source : power corp. ltd. (11kilojoule).</a:t>
            </a:r>
          </a:p>
          <a:p>
            <a:pPr lvl="1"/>
            <a:r>
              <a:rPr lang="en-US" dirty="0"/>
              <a:t>Secondary source : 2 diesel powered generators(480 hp)</a:t>
            </a:r>
            <a:r>
              <a:rPr lang="en-IN" dirty="0"/>
              <a:t>.	</a:t>
            </a:r>
          </a:p>
          <a:p>
            <a:r>
              <a:rPr lang="en-IN" dirty="0"/>
              <a:t>FIRE PUMP HOUSE:</a:t>
            </a:r>
          </a:p>
          <a:p>
            <a:pPr lvl="1"/>
            <a:r>
              <a:rPr lang="en-IN" dirty="0"/>
              <a:t>Maintains essential water supply for cases of emergency and exercise requirements.</a:t>
            </a:r>
          </a:p>
          <a:p>
            <a:pPr lvl="1"/>
            <a:r>
              <a:rPr lang="en-IN" dirty="0"/>
              <a:t>Capacity (4091.177 kilo litres).</a:t>
            </a:r>
          </a:p>
          <a:p>
            <a:pPr lvl="1"/>
            <a:r>
              <a:rPr lang="en-IN" dirty="0"/>
              <a:t>Warning systems like : LLOP / HWT / OS / PT</a:t>
            </a:r>
          </a:p>
        </p:txBody>
      </p:sp>
      <p:sp>
        <p:nvSpPr>
          <p:cNvPr id="4" name="Slide Number Placeholder 3">
            <a:extLst>
              <a:ext uri="{FF2B5EF4-FFF2-40B4-BE49-F238E27FC236}">
                <a16:creationId xmlns:a16="http://schemas.microsoft.com/office/drawing/2014/main" id="{CE25844B-D205-8DBC-A748-C8E34B8EA84E}"/>
              </a:ext>
            </a:extLst>
          </p:cNvPr>
          <p:cNvSpPr>
            <a:spLocks noGrp="1"/>
          </p:cNvSpPr>
          <p:nvPr>
            <p:ph type="sldNum" sz="quarter" idx="12"/>
          </p:nvPr>
        </p:nvSpPr>
        <p:spPr/>
        <p:txBody>
          <a:bodyPr/>
          <a:lstStyle/>
          <a:p>
            <a:fld id="{7229138B-5DD1-4457-B3D2-61A836F33001}" type="slidenum">
              <a:rPr lang="en-IN" smtClean="0"/>
              <a:t>6</a:t>
            </a:fld>
            <a:endParaRPr lang="en-IN"/>
          </a:p>
        </p:txBody>
      </p:sp>
      <p:pic>
        <p:nvPicPr>
          <p:cNvPr id="9" name="Picture 8">
            <a:extLst>
              <a:ext uri="{FF2B5EF4-FFF2-40B4-BE49-F238E27FC236}">
                <a16:creationId xmlns:a16="http://schemas.microsoft.com/office/drawing/2014/main" id="{F48CC8EC-801D-4A21-5D29-7133FA099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3644" y="820317"/>
            <a:ext cx="2041324" cy="1224794"/>
          </a:xfrm>
          <a:prstGeom prst="rect">
            <a:avLst/>
          </a:prstGeom>
        </p:spPr>
      </p:pic>
    </p:spTree>
    <p:extLst>
      <p:ext uri="{BB962C8B-B14F-4D97-AF65-F5344CB8AC3E}">
        <p14:creationId xmlns:p14="http://schemas.microsoft.com/office/powerpoint/2010/main" val="3631181579"/>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C29A-64DA-86DF-FBD4-E1C954E0A221}"/>
              </a:ext>
            </a:extLst>
          </p:cNvPr>
          <p:cNvSpPr>
            <a:spLocks noGrp="1"/>
          </p:cNvSpPr>
          <p:nvPr>
            <p:ph type="title"/>
          </p:nvPr>
        </p:nvSpPr>
        <p:spPr>
          <a:xfrm>
            <a:off x="1484311" y="685800"/>
            <a:ext cx="10018713" cy="1123335"/>
          </a:xfrm>
        </p:spPr>
        <p:txBody>
          <a:bodyPr/>
          <a:lstStyle/>
          <a:p>
            <a:pPr algn="l"/>
            <a:r>
              <a:rPr lang="en-US" b="1" u="sng" dirty="0"/>
              <a:t>TERMINAL SITES:-</a:t>
            </a:r>
            <a:endParaRPr lang="en-IN" dirty="0"/>
          </a:p>
        </p:txBody>
      </p:sp>
      <p:sp>
        <p:nvSpPr>
          <p:cNvPr id="3" name="Content Placeholder 2">
            <a:extLst>
              <a:ext uri="{FF2B5EF4-FFF2-40B4-BE49-F238E27FC236}">
                <a16:creationId xmlns:a16="http://schemas.microsoft.com/office/drawing/2014/main" id="{E33B60E8-709B-25CE-6FCF-A336E45459AF}"/>
              </a:ext>
            </a:extLst>
          </p:cNvPr>
          <p:cNvSpPr>
            <a:spLocks noGrp="1"/>
          </p:cNvSpPr>
          <p:nvPr>
            <p:ph idx="1"/>
          </p:nvPr>
        </p:nvSpPr>
        <p:spPr>
          <a:xfrm>
            <a:off x="1484310" y="1809135"/>
            <a:ext cx="10018713" cy="4591665"/>
          </a:xfrm>
        </p:spPr>
        <p:txBody>
          <a:bodyPr>
            <a:normAutofit/>
          </a:bodyPr>
          <a:lstStyle/>
          <a:p>
            <a:r>
              <a:rPr lang="en-US" dirty="0"/>
              <a:t>TLF SHEAD :</a:t>
            </a:r>
          </a:p>
          <a:p>
            <a:pPr lvl="1"/>
            <a:r>
              <a:rPr lang="en-US" dirty="0"/>
              <a:t>Filling of fuel takes place in this area . </a:t>
            </a:r>
          </a:p>
          <a:p>
            <a:pPr lvl="1"/>
            <a:r>
              <a:rPr lang="en-US" dirty="0"/>
              <a:t>Color coding is used to identify fuel type.</a:t>
            </a:r>
          </a:p>
          <a:p>
            <a:pPr lvl="1"/>
            <a:r>
              <a:rPr lang="en-US" dirty="0"/>
              <a:t>Safety measures taken as : </a:t>
            </a:r>
          </a:p>
          <a:p>
            <a:pPr lvl="8"/>
            <a:r>
              <a:rPr lang="en-US" dirty="0"/>
              <a:t>Proximity card reader </a:t>
            </a:r>
          </a:p>
          <a:p>
            <a:pPr lvl="8"/>
            <a:r>
              <a:rPr lang="en-US" dirty="0"/>
              <a:t>Earthing </a:t>
            </a:r>
          </a:p>
          <a:p>
            <a:pPr lvl="8"/>
            <a:r>
              <a:rPr lang="en-US" dirty="0"/>
              <a:t>Sand supply</a:t>
            </a:r>
          </a:p>
          <a:p>
            <a:pPr lvl="8"/>
            <a:r>
              <a:rPr lang="en-US" dirty="0"/>
              <a:t>Automatic filling machines</a:t>
            </a:r>
          </a:p>
          <a:p>
            <a:r>
              <a:rPr lang="en-US" dirty="0"/>
              <a:t>VRU : </a:t>
            </a:r>
          </a:p>
          <a:p>
            <a:pPr lvl="1"/>
            <a:r>
              <a:rPr lang="en-US" dirty="0"/>
              <a:t>Vapor recovery unit to save fuel from leaking and polluting the environment.</a:t>
            </a:r>
          </a:p>
          <a:p>
            <a:pPr lvl="1"/>
            <a:r>
              <a:rPr lang="en-US" dirty="0"/>
              <a:t>Daily recover : 20 – 50 liters of fuel.</a:t>
            </a:r>
          </a:p>
          <a:p>
            <a:pPr lvl="1"/>
            <a:endParaRPr lang="en-US" dirty="0"/>
          </a:p>
        </p:txBody>
      </p:sp>
      <p:sp>
        <p:nvSpPr>
          <p:cNvPr id="4" name="Slide Number Placeholder 3">
            <a:extLst>
              <a:ext uri="{FF2B5EF4-FFF2-40B4-BE49-F238E27FC236}">
                <a16:creationId xmlns:a16="http://schemas.microsoft.com/office/drawing/2014/main" id="{4689E13A-2708-7A2D-D7A9-97E6C2949FF2}"/>
              </a:ext>
            </a:extLst>
          </p:cNvPr>
          <p:cNvSpPr>
            <a:spLocks noGrp="1"/>
          </p:cNvSpPr>
          <p:nvPr>
            <p:ph type="sldNum" sz="quarter" idx="12"/>
          </p:nvPr>
        </p:nvSpPr>
        <p:spPr/>
        <p:txBody>
          <a:bodyPr/>
          <a:lstStyle/>
          <a:p>
            <a:fld id="{7229138B-5DD1-4457-B3D2-61A836F33001}" type="slidenum">
              <a:rPr lang="en-IN" smtClean="0"/>
              <a:t>7</a:t>
            </a:fld>
            <a:endParaRPr lang="en-IN"/>
          </a:p>
        </p:txBody>
      </p:sp>
      <p:pic>
        <p:nvPicPr>
          <p:cNvPr id="6" name="Picture 5">
            <a:extLst>
              <a:ext uri="{FF2B5EF4-FFF2-40B4-BE49-F238E27FC236}">
                <a16:creationId xmlns:a16="http://schemas.microsoft.com/office/drawing/2014/main" id="{D3A74E00-F80D-8CF8-DDBA-BD7ACA0DC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14189"/>
            <a:ext cx="2190750" cy="1209811"/>
          </a:xfrm>
          <a:prstGeom prst="rect">
            <a:avLst/>
          </a:prstGeom>
        </p:spPr>
      </p:pic>
      <p:pic>
        <p:nvPicPr>
          <p:cNvPr id="9" name="Picture 8">
            <a:extLst>
              <a:ext uri="{FF2B5EF4-FFF2-40B4-BE49-F238E27FC236}">
                <a16:creationId xmlns:a16="http://schemas.microsoft.com/office/drawing/2014/main" id="{0567A4AB-73DF-8DBF-F2D4-B18AFC68D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481" y="314189"/>
            <a:ext cx="2619375" cy="1298237"/>
          </a:xfrm>
          <a:prstGeom prst="rect">
            <a:avLst/>
          </a:prstGeom>
        </p:spPr>
      </p:pic>
    </p:spTree>
    <p:extLst>
      <p:ext uri="{BB962C8B-B14F-4D97-AF65-F5344CB8AC3E}">
        <p14:creationId xmlns:p14="http://schemas.microsoft.com/office/powerpoint/2010/main" val="3878385305"/>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648E4-9523-CCD5-B5B2-3D9C2F61F1B9}"/>
              </a:ext>
            </a:extLst>
          </p:cNvPr>
          <p:cNvSpPr>
            <a:spLocks noGrp="1"/>
          </p:cNvSpPr>
          <p:nvPr>
            <p:ph type="title"/>
          </p:nvPr>
        </p:nvSpPr>
        <p:spPr>
          <a:xfrm>
            <a:off x="1484311" y="685801"/>
            <a:ext cx="10018713" cy="1054510"/>
          </a:xfrm>
        </p:spPr>
        <p:txBody>
          <a:bodyPr/>
          <a:lstStyle/>
          <a:p>
            <a:pPr algn="l"/>
            <a:r>
              <a:rPr lang="en-US" b="1" u="sng" dirty="0"/>
              <a:t>TERMINAL SITES:-</a:t>
            </a:r>
            <a:endParaRPr lang="en-IN" dirty="0"/>
          </a:p>
        </p:txBody>
      </p:sp>
      <p:sp>
        <p:nvSpPr>
          <p:cNvPr id="3" name="Content Placeholder 2">
            <a:extLst>
              <a:ext uri="{FF2B5EF4-FFF2-40B4-BE49-F238E27FC236}">
                <a16:creationId xmlns:a16="http://schemas.microsoft.com/office/drawing/2014/main" id="{4AE3C097-3F74-0B68-EC1B-B8D4A3E0D146}"/>
              </a:ext>
            </a:extLst>
          </p:cNvPr>
          <p:cNvSpPr>
            <a:spLocks noGrp="1"/>
          </p:cNvSpPr>
          <p:nvPr>
            <p:ph idx="1"/>
          </p:nvPr>
        </p:nvSpPr>
        <p:spPr>
          <a:xfrm>
            <a:off x="1484310" y="1602659"/>
            <a:ext cx="10018713" cy="4188542"/>
          </a:xfrm>
        </p:spPr>
        <p:txBody>
          <a:bodyPr/>
          <a:lstStyle/>
          <a:p>
            <a:r>
              <a:rPr lang="en-US" dirty="0"/>
              <a:t>CALIBRATION TOWER : </a:t>
            </a:r>
          </a:p>
          <a:p>
            <a:pPr lvl="1"/>
            <a:r>
              <a:rPr lang="en-US" dirty="0"/>
              <a:t>A dedicated area to calibrate and inspect the safety and security of truck .</a:t>
            </a:r>
          </a:p>
          <a:p>
            <a:pPr lvl="1"/>
            <a:r>
              <a:rPr lang="en-US" dirty="0"/>
              <a:t>Inspected points like : dip rod , y-section , tank capacity , fire extinguisher  ,</a:t>
            </a:r>
            <a:r>
              <a:rPr lang="en-IN" dirty="0"/>
              <a:t>master valve , share-off valve , datum plate etc … </a:t>
            </a:r>
          </a:p>
          <a:p>
            <a:r>
              <a:rPr lang="en-IN" dirty="0"/>
              <a:t>CONTROL CENTER :</a:t>
            </a:r>
          </a:p>
          <a:p>
            <a:pPr lvl="1"/>
            <a:r>
              <a:rPr lang="en-IN" dirty="0"/>
              <a:t>Monitoring on all the previous sites and management takes place in control centre along with authorization and permissions to various procedures.</a:t>
            </a:r>
          </a:p>
          <a:p>
            <a:pPr lvl="1"/>
            <a:r>
              <a:rPr lang="en-IN" dirty="0"/>
              <a:t>Works on modern software's like : SAP AND TAS</a:t>
            </a:r>
            <a:endParaRPr lang="en-US" dirty="0"/>
          </a:p>
        </p:txBody>
      </p:sp>
      <p:sp>
        <p:nvSpPr>
          <p:cNvPr id="4" name="Slide Number Placeholder 3">
            <a:extLst>
              <a:ext uri="{FF2B5EF4-FFF2-40B4-BE49-F238E27FC236}">
                <a16:creationId xmlns:a16="http://schemas.microsoft.com/office/drawing/2014/main" id="{8713CF20-46F1-57A0-3B11-7C61262C87D6}"/>
              </a:ext>
            </a:extLst>
          </p:cNvPr>
          <p:cNvSpPr>
            <a:spLocks noGrp="1"/>
          </p:cNvSpPr>
          <p:nvPr>
            <p:ph type="sldNum" sz="quarter" idx="12"/>
          </p:nvPr>
        </p:nvSpPr>
        <p:spPr/>
        <p:txBody>
          <a:bodyPr/>
          <a:lstStyle/>
          <a:p>
            <a:fld id="{7229138B-5DD1-4457-B3D2-61A836F33001}" type="slidenum">
              <a:rPr lang="en-IN" smtClean="0"/>
              <a:t>8</a:t>
            </a:fld>
            <a:endParaRPr lang="en-IN"/>
          </a:p>
        </p:txBody>
      </p:sp>
      <p:pic>
        <p:nvPicPr>
          <p:cNvPr id="10" name="Picture 9">
            <a:extLst>
              <a:ext uri="{FF2B5EF4-FFF2-40B4-BE49-F238E27FC236}">
                <a16:creationId xmlns:a16="http://schemas.microsoft.com/office/drawing/2014/main" id="{154B5F4C-310C-58C3-893B-67562A136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864" y="305378"/>
            <a:ext cx="2466975" cy="1182023"/>
          </a:xfrm>
          <a:prstGeom prst="rect">
            <a:avLst/>
          </a:prstGeom>
        </p:spPr>
      </p:pic>
      <p:pic>
        <p:nvPicPr>
          <p:cNvPr id="12" name="Picture 11">
            <a:extLst>
              <a:ext uri="{FF2B5EF4-FFF2-40B4-BE49-F238E27FC236}">
                <a16:creationId xmlns:a16="http://schemas.microsoft.com/office/drawing/2014/main" id="{3D12497A-D67F-89A8-0AE9-BF8285C58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178" y="262074"/>
            <a:ext cx="2705100" cy="1302620"/>
          </a:xfrm>
          <a:prstGeom prst="rect">
            <a:avLst/>
          </a:prstGeom>
        </p:spPr>
      </p:pic>
    </p:spTree>
    <p:extLst>
      <p:ext uri="{BB962C8B-B14F-4D97-AF65-F5344CB8AC3E}">
        <p14:creationId xmlns:p14="http://schemas.microsoft.com/office/powerpoint/2010/main" val="1830453474"/>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E52D-DE72-FBEC-3901-4FC01DA13116}"/>
              </a:ext>
            </a:extLst>
          </p:cNvPr>
          <p:cNvSpPr>
            <a:spLocks noGrp="1"/>
          </p:cNvSpPr>
          <p:nvPr>
            <p:ph type="title"/>
          </p:nvPr>
        </p:nvSpPr>
        <p:spPr>
          <a:xfrm>
            <a:off x="1600201" y="778183"/>
            <a:ext cx="10515600" cy="1699546"/>
          </a:xfrm>
        </p:spPr>
        <p:txBody>
          <a:bodyPr/>
          <a:lstStyle/>
          <a:p>
            <a:pPr algn="ctr"/>
            <a:r>
              <a:rPr lang="en-US" b="1" u="sng" dirty="0"/>
              <a:t>INTERNSHIP OBJECTIVES</a:t>
            </a:r>
            <a:endParaRPr lang="en-IN" b="1" u="sng" dirty="0"/>
          </a:p>
        </p:txBody>
      </p:sp>
      <p:pic>
        <p:nvPicPr>
          <p:cNvPr id="5" name="Picture 4">
            <a:extLst>
              <a:ext uri="{FF2B5EF4-FFF2-40B4-BE49-F238E27FC236}">
                <a16:creationId xmlns:a16="http://schemas.microsoft.com/office/drawing/2014/main" id="{F6331E28-3BBB-8941-AF68-337C71D6E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685" y="3313471"/>
            <a:ext cx="4886632" cy="2311809"/>
          </a:xfrm>
          <a:prstGeom prst="rect">
            <a:avLst/>
          </a:prstGeom>
        </p:spPr>
      </p:pic>
      <p:sp>
        <p:nvSpPr>
          <p:cNvPr id="3" name="Slide Number Placeholder 2">
            <a:extLst>
              <a:ext uri="{FF2B5EF4-FFF2-40B4-BE49-F238E27FC236}">
                <a16:creationId xmlns:a16="http://schemas.microsoft.com/office/drawing/2014/main" id="{B92631F6-AF02-96AC-F19B-8D663ECB1E3B}"/>
              </a:ext>
            </a:extLst>
          </p:cNvPr>
          <p:cNvSpPr>
            <a:spLocks noGrp="1"/>
          </p:cNvSpPr>
          <p:nvPr>
            <p:ph type="sldNum" sz="quarter" idx="12"/>
          </p:nvPr>
        </p:nvSpPr>
        <p:spPr/>
        <p:txBody>
          <a:bodyPr/>
          <a:lstStyle/>
          <a:p>
            <a:fld id="{7229138B-5DD1-4457-B3D2-61A836F33001}" type="slidenum">
              <a:rPr lang="en-IN" smtClean="0"/>
              <a:t>9</a:t>
            </a:fld>
            <a:endParaRPr lang="en-IN"/>
          </a:p>
        </p:txBody>
      </p:sp>
    </p:spTree>
    <p:extLst>
      <p:ext uri="{BB962C8B-B14F-4D97-AF65-F5344CB8AC3E}">
        <p14:creationId xmlns:p14="http://schemas.microsoft.com/office/powerpoint/2010/main" val="3335141445"/>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125</TotalTime>
  <Words>513</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Parallax</vt:lpstr>
      <vt:lpstr>INTERNSHIP  (12th June 2024 – 12th July 2024)</vt:lpstr>
      <vt:lpstr>INDIAN OIL CORP. LTD ALLD  </vt:lpstr>
      <vt:lpstr>Indian Oil Corporation Allahabad Terminal </vt:lpstr>
      <vt:lpstr>MISSION OF THE COMPANY</vt:lpstr>
      <vt:lpstr>IOCL ALLD. TERMINAL SITES</vt:lpstr>
      <vt:lpstr>TERMINAL SITES:-</vt:lpstr>
      <vt:lpstr>TERMINAL SITES:-</vt:lpstr>
      <vt:lpstr>TERMINAL SITES:-</vt:lpstr>
      <vt:lpstr>INTERNSHIP OBJECTIVES</vt:lpstr>
      <vt:lpstr>INTERNSHIP OBJECTIVES</vt:lpstr>
      <vt:lpstr>INTERNSHIP EXPERIENCE AND ACTIVITIES</vt:lpstr>
      <vt:lpstr>INTERNSHIP ACTIVITIES AND EXPERIENCE</vt:lpstr>
      <vt:lpstr>PROBLEMS IDENTIFIED</vt:lpstr>
      <vt:lpstr>SOLUTIONS OFFERED</vt:lpstr>
      <vt:lpstr>INTERNSHIP ACHIEVEMENTS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dutt mishra</dc:creator>
  <cp:lastModifiedBy>om dutt mishra</cp:lastModifiedBy>
  <cp:revision>3</cp:revision>
  <dcterms:created xsi:type="dcterms:W3CDTF">2024-08-13T05:11:54Z</dcterms:created>
  <dcterms:modified xsi:type="dcterms:W3CDTF">2024-08-13T17:18:14Z</dcterms:modified>
</cp:coreProperties>
</file>