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6" r:id="rId3"/>
    <p:sldId id="258" r:id="rId4"/>
    <p:sldId id="260" r:id="rId5"/>
    <p:sldId id="259" r:id="rId6"/>
    <p:sldId id="344" r:id="rId7"/>
    <p:sldId id="261" r:id="rId8"/>
    <p:sldId id="347" r:id="rId9"/>
    <p:sldId id="348" r:id="rId10"/>
    <p:sldId id="262" r:id="rId11"/>
    <p:sldId id="263" r:id="rId12"/>
    <p:sldId id="264" r:id="rId13"/>
    <p:sldId id="266" r:id="rId14"/>
    <p:sldId id="351" r:id="rId15"/>
    <p:sldId id="429" r:id="rId16"/>
    <p:sldId id="353" r:id="rId17"/>
    <p:sldId id="437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7" r:id="rId27"/>
    <p:sldId id="370" r:id="rId28"/>
    <p:sldId id="372" r:id="rId29"/>
    <p:sldId id="373" r:id="rId30"/>
    <p:sldId id="375" r:id="rId31"/>
    <p:sldId id="432" r:id="rId32"/>
    <p:sldId id="377" r:id="rId33"/>
    <p:sldId id="433" r:id="rId34"/>
    <p:sldId id="434" r:id="rId35"/>
    <p:sldId id="379" r:id="rId36"/>
    <p:sldId id="435" r:id="rId37"/>
    <p:sldId id="381" r:id="rId38"/>
    <p:sldId id="382" r:id="rId39"/>
    <p:sldId id="383" r:id="rId40"/>
    <p:sldId id="386" r:id="rId41"/>
    <p:sldId id="388" r:id="rId42"/>
    <p:sldId id="390" r:id="rId43"/>
    <p:sldId id="392" r:id="rId44"/>
    <p:sldId id="394" r:id="rId45"/>
    <p:sldId id="395" r:id="rId46"/>
    <p:sldId id="397" r:id="rId47"/>
    <p:sldId id="398" r:id="rId48"/>
    <p:sldId id="399" r:id="rId49"/>
    <p:sldId id="400" r:id="rId50"/>
    <p:sldId id="401" r:id="rId51"/>
    <p:sldId id="403" r:id="rId52"/>
    <p:sldId id="422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41" d="100"/>
          <a:sy n="41" d="100"/>
        </p:scale>
        <p:origin x="-7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59838C-A47B-4584-88C1-AFA5C1DEB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Two ways to represent a graph in computer memory –	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matrix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matrix (2D array)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Matrix keeps the information about the adjacent nodes for each node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node is adjacent then put 1 at (</a:t>
            </a:r>
            <a:r>
              <a:rPr lang="en-US" dirty="0" err="1" smtClean="0"/>
              <a:t>i,j</a:t>
            </a:r>
            <a:r>
              <a:rPr lang="en-US" dirty="0" smtClean="0"/>
              <a:t>) location; otherwise put 0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i.e.		Mat[</a:t>
            </a:r>
            <a:r>
              <a:rPr lang="en-US" dirty="0" err="1" smtClean="0"/>
              <a:t>i</a:t>
            </a:r>
            <a:r>
              <a:rPr lang="en-US" dirty="0" smtClean="0"/>
              <a:t>][j] 	= 1 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	= 0	 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graph is weighted graph then adjacency matrix will contain following –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Mat[</a:t>
            </a:r>
            <a:r>
              <a:rPr lang="en-US" dirty="0" err="1" smtClean="0"/>
              <a:t>i</a:t>
            </a:r>
            <a:r>
              <a:rPr lang="en-US" dirty="0" smtClean="0"/>
              <a:t>][j] 	= weight on edge 	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= 0		 	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7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grpSp>
        <p:nvGrpSpPr>
          <p:cNvPr id="35" name="Group 31"/>
          <p:cNvGrpSpPr/>
          <p:nvPr/>
        </p:nvGrpSpPr>
        <p:grpSpPr>
          <a:xfrm>
            <a:off x="457200" y="3657600"/>
            <a:ext cx="2590800" cy="1752600"/>
            <a:chOff x="3733800" y="2743200"/>
            <a:chExt cx="2590800" cy="1752600"/>
          </a:xfrm>
        </p:grpSpPr>
        <p:sp>
          <p:nvSpPr>
            <p:cNvPr id="39" name="Oval 38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482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45" name="Straight Connector 44"/>
          <p:cNvCxnSpPr>
            <a:stCxn id="39" idx="5"/>
            <a:endCxn id="40" idx="1"/>
          </p:cNvCxnSpPr>
          <p:nvPr/>
        </p:nvCxnSpPr>
        <p:spPr>
          <a:xfrm rot="16200000" flipH="1">
            <a:off x="999845" y="3895445"/>
            <a:ext cx="286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41" idx="0"/>
          </p:cNvCxnSpPr>
          <p:nvPr/>
        </p:nvCxnSpPr>
        <p:spPr>
          <a:xfrm rot="5400000">
            <a:off x="2667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>
            <a:off x="1828800" y="4495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2" idx="3"/>
          </p:cNvCxnSpPr>
          <p:nvPr/>
        </p:nvCxnSpPr>
        <p:spPr>
          <a:xfrm flipV="1">
            <a:off x="914400" y="4657445"/>
            <a:ext cx="1743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6"/>
            <a:endCxn id="42" idx="1"/>
          </p:cNvCxnSpPr>
          <p:nvPr/>
        </p:nvCxnSpPr>
        <p:spPr>
          <a:xfrm>
            <a:off x="914400" y="3886200"/>
            <a:ext cx="1743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05000" y="5410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6" name="Straight Connector 55"/>
          <p:cNvCxnSpPr>
            <a:stCxn id="40" idx="5"/>
            <a:endCxn id="54" idx="0"/>
          </p:cNvCxnSpPr>
          <p:nvPr/>
        </p:nvCxnSpPr>
        <p:spPr>
          <a:xfrm rot="16200000" flipH="1">
            <a:off x="1571345" y="4847944"/>
            <a:ext cx="7527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029200" y="3937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953000" y="35622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0" y="3886200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505200" y="46482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294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O(V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4191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Memory required to store graph G(V,E) using adjacency matrix is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linked list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One adjacency list is used per vertex. 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Adjacency list keeps the information about edges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7244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9890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7244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7056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724400" y="2438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715000" y="43418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724400" y="3200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724400" y="4124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6705600" y="41148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>
            <a:off x="38100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y 71"/>
          <p:cNvSpPr/>
          <p:nvPr/>
        </p:nvSpPr>
        <p:spPr>
          <a:xfrm>
            <a:off x="7467600" y="7620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Multiply 72"/>
          <p:cNvSpPr/>
          <p:nvPr/>
        </p:nvSpPr>
        <p:spPr>
          <a:xfrm>
            <a:off x="7467600" y="1600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ultiply 73"/>
          <p:cNvSpPr/>
          <p:nvPr/>
        </p:nvSpPr>
        <p:spPr>
          <a:xfrm>
            <a:off x="7467600" y="41148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Multiply 74"/>
          <p:cNvSpPr/>
          <p:nvPr/>
        </p:nvSpPr>
        <p:spPr>
          <a:xfrm>
            <a:off x="54864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ultiply 75"/>
          <p:cNvSpPr/>
          <p:nvPr/>
        </p:nvSpPr>
        <p:spPr>
          <a:xfrm>
            <a:off x="54864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150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4648200"/>
            <a:ext cx="85344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The adjacency list node structure –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7" idx="1"/>
            <a:endCxn id="47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62" idx="1"/>
            <a:endCxn id="62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1" idx="1"/>
            <a:endCxn id="81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89" idx="1"/>
            <a:endCxn id="89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ultiply 90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" y="2971800"/>
            <a:ext cx="2971800" cy="1900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 *LINK;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4800600"/>
            <a:ext cx="807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If graph is weighted graph then adjacent list structure –</a:t>
            </a:r>
          </a:p>
          <a:p>
            <a:pPr marL="342900" indent="-342900"/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weight; </a:t>
            </a:r>
            <a:r>
              <a:rPr lang="en-US" dirty="0" smtClean="0">
                <a:solidFill>
                  <a:srgbClr val="FF0000"/>
                </a:solidFill>
              </a:rPr>
              <a:t>// ‘weight’ stores weight of edge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Node *link;</a:t>
            </a:r>
          </a:p>
          <a:p>
            <a:pPr marL="342900" indent="-342900"/>
            <a:r>
              <a:rPr lang="en-US" dirty="0" smtClean="0"/>
              <a:t>		} 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7244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E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7056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15000" y="1065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7244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A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056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724400" y="2448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E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15000" y="4341018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724400" y="3210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C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724400" y="412416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D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705600" y="411400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B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3810000" y="42656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ultiply 59"/>
          <p:cNvSpPr/>
          <p:nvPr/>
        </p:nvSpPr>
        <p:spPr>
          <a:xfrm>
            <a:off x="7467600" y="838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7467600" y="1600994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7467600" y="4114006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5626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626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15000" y="182959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066506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972300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6972300" y="1791494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066506" y="1790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066506" y="2628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5066506" y="3390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066506" y="4303712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6972300" y="4304506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0" idx="1"/>
            <a:endCxn id="70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5" idx="1"/>
            <a:endCxn id="75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1"/>
            <a:endCxn id="83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1"/>
            <a:endCxn id="90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y 91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Vs Adjacency List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838200"/>
          <a:ext cx="86868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4114800"/>
                <a:gridCol w="411480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Adjacency matrix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Adjacency List </a:t>
                      </a:r>
                      <a:endParaRPr lang="en-US" sz="20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Representation is easier to implement and follow.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Representation is difficult to implement and follow.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More memory requirement; space required in worst case is O(|V|</a:t>
                      </a:r>
                      <a:r>
                        <a:rPr lang="en-US" sz="1700" baseline="30000" dirty="0" smtClean="0"/>
                        <a:t>2</a:t>
                      </a:r>
                      <a:r>
                        <a:rPr lang="en-US" sz="1700" dirty="0" smtClean="0"/>
                        <a:t>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Less memory requirement;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space complexity is O(|V|+|E|)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Even if the graph is sparse (contains less number of edges), it consumes the same space.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Memory usage depends on the number of edges (not number of nodes).  Therefore, memory can be saved if the graph has less number of edges.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new node operation needs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</a:t>
                      </a:r>
                      <a:r>
                        <a:rPr lang="en-US" sz="17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new node operation is efficient and require a constant time.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add an edge say from </a:t>
                      </a:r>
                      <a:r>
                        <a:rPr lang="en-US" sz="17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j, matrix[</a:t>
                      </a:r>
                      <a:r>
                        <a:rPr lang="en-US" sz="17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][j] = 1 which requires 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 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Adding a new edge is comparatively more time consuming process</a:t>
                      </a:r>
                      <a:r>
                        <a:rPr lang="en-US" sz="1700" baseline="0" dirty="0" smtClean="0"/>
                        <a:t> and </a:t>
                      </a:r>
                      <a:r>
                        <a:rPr lang="en-US" sz="1700" dirty="0" smtClean="0"/>
                        <a:t>takes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dirty="0" smtClean="0"/>
                        <a:t>time. </a:t>
                      </a:r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Removing an edge takes O(1) time.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Removing an edge takes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O(|V|+|E|)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dirty="0" smtClean="0"/>
                        <a:t>time. 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 determine whether there is an edge from vertex ‘u’ to vertex ‘v’ is efficient and can be done O(1).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 determine whether there is an edge from vertex ‘u’ to vertex ‘v’ is </a:t>
                      </a:r>
                      <a:r>
                        <a:rPr lang="en-US" sz="1700" dirty="0" err="1" smtClean="0"/>
                        <a:t>is</a:t>
                      </a:r>
                      <a:r>
                        <a:rPr lang="en-US" sz="1700" dirty="0" smtClean="0"/>
                        <a:t> slightly slower</a:t>
                      </a:r>
                      <a:r>
                        <a:rPr lang="en-US" sz="1700" baseline="0" dirty="0" smtClean="0"/>
                        <a:t> and can take up to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O(|V|+|E|) time.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Searching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Insertion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Deletion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Traversing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Sorting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As mentioned earlier the structures of nodes and header nodes are –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Node{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AINFO;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*Next;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Hnode</a:t>
            </a:r>
            <a:r>
              <a:rPr lang="en-US" sz="2000" dirty="0" smtClean="0"/>
              <a:t>{  </a:t>
            </a:r>
            <a:r>
              <a:rPr lang="en-US" sz="2000" dirty="0" smtClean="0">
                <a:solidFill>
                  <a:srgbClr val="FF0000"/>
                </a:solidFill>
              </a:rPr>
              <a:t>// structure for header node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*LINK; </a:t>
            </a:r>
            <a:r>
              <a:rPr lang="en-US" dirty="0" smtClean="0">
                <a:solidFill>
                  <a:srgbClr val="FF0000"/>
                </a:solidFill>
              </a:rPr>
              <a:t>// pointer to store address of next node in header list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Node *ALINK; </a:t>
            </a:r>
            <a:r>
              <a:rPr lang="en-US" dirty="0" smtClean="0">
                <a:solidFill>
                  <a:srgbClr val="FF0000"/>
                </a:solidFill>
              </a:rPr>
              <a:t>// pointer to store address of first node in adjacency 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Graph_start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    A graph is a data structure that consists of a set of nodes (</a:t>
            </a:r>
            <a:r>
              <a:rPr lang="en-US" sz="2000" i="1" dirty="0" smtClean="0">
                <a:cs typeface="Times New Roman" pitchFamily="18" charset="0"/>
              </a:rPr>
              <a:t>vertices</a:t>
            </a:r>
            <a:r>
              <a:rPr lang="en-US" sz="2000" dirty="0" smtClean="0">
                <a:cs typeface="Times New Roman" pitchFamily="18" charset="0"/>
              </a:rPr>
              <a:t>) and a set of edges that connect the nodes to each other.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Formal Definition: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A graph G is a collection of two sets V and E represented as G(V, E) where,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V – Collection of vertices represented as V(G) = V</a:t>
            </a:r>
            <a:r>
              <a:rPr lang="en-US" sz="2000" baseline="-25000" dirty="0" smtClean="0"/>
              <a:t>0,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V</a:t>
            </a:r>
            <a:r>
              <a:rPr lang="en-US" sz="2000" baseline="-25000" dirty="0" smtClean="0"/>
              <a:t>n-1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E – Collection of edges represented as E(G) = E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E</a:t>
            </a:r>
            <a:r>
              <a:rPr lang="en-US" sz="2000" baseline="-25000" dirty="0" smtClean="0"/>
              <a:t>n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  Each edge is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(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), where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 in V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Searching –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382000" cy="4108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Node_search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finds the location of Item(vertex) in a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vertex) if vertex is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Hnode</a:t>
            </a:r>
            <a:r>
              <a:rPr lang="en-US" dirty="0" smtClean="0"/>
              <a:t>* LOC 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Hnode</a:t>
            </a:r>
            <a:r>
              <a:rPr lang="en-US" dirty="0" smtClean="0"/>
              <a:t> *Temp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</a:t>
            </a:r>
            <a:r>
              <a:rPr lang="en-US" dirty="0" err="1" smtClean="0"/>
              <a:t>Graph_start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While Temp !=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 Temp-&gt;INFO = = Item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Set LOC =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 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Temp-&gt;LINK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743200"/>
            <a:ext cx="2590800" cy="1708160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715000"/>
            <a:ext cx="34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 case time complexity= O(n)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Edge Searching 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059388"/>
            <a:ext cx="8382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Algorithm </a:t>
            </a:r>
            <a:r>
              <a:rPr lang="en-US" b="1" dirty="0" err="1" smtClean="0"/>
              <a:t>Edge_search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finds the location of destination (</a:t>
            </a:r>
            <a:r>
              <a:rPr lang="en-US" dirty="0" err="1" smtClean="0"/>
              <a:t>dst</a:t>
            </a:r>
            <a:r>
              <a:rPr lang="en-US" dirty="0" smtClean="0"/>
              <a:t>) </a:t>
            </a:r>
            <a:r>
              <a:rPr lang="en-US" dirty="0" err="1" smtClean="0"/>
              <a:t>vertext</a:t>
            </a:r>
            <a:r>
              <a:rPr lang="en-US" dirty="0" smtClean="0"/>
              <a:t> the adjacency list corresponding to source vertex of edge in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destination vertex) if vertex is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LOC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LocSrc</a:t>
            </a:r>
            <a:r>
              <a:rPr lang="en-US" dirty="0" smtClean="0"/>
              <a:t> == NULL OR </a:t>
            </a:r>
            <a:r>
              <a:rPr lang="en-US" dirty="0" err="1" smtClean="0"/>
              <a:t>LocDst</a:t>
            </a:r>
            <a:r>
              <a:rPr lang="en-US" dirty="0" smtClean="0"/>
              <a:t> ==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Print “Edge does not exist”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Retrun</a:t>
            </a:r>
            <a:r>
              <a:rPr lang="en-US" dirty="0" smtClean="0"/>
              <a:t>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LocSrc</a:t>
            </a:r>
            <a:r>
              <a:rPr lang="en-US" dirty="0" smtClean="0"/>
              <a:t> -&gt;ALINK </a:t>
            </a:r>
          </a:p>
          <a:p>
            <a:pPr marL="342900" indent="-342900">
              <a:buAutoNum type="arabicPeriod"/>
            </a:pPr>
            <a:r>
              <a:rPr lang="en-US" dirty="0" smtClean="0"/>
              <a:t> 	While </a:t>
            </a:r>
            <a:r>
              <a:rPr lang="en-US" dirty="0" err="1" smtClean="0"/>
              <a:t>Atemp</a:t>
            </a:r>
            <a:r>
              <a:rPr lang="en-US" dirty="0" smtClean="0"/>
              <a:t>!=NULL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	If </a:t>
            </a:r>
            <a:r>
              <a:rPr lang="en-US" dirty="0" err="1" smtClean="0"/>
              <a:t>ATemp</a:t>
            </a:r>
            <a:r>
              <a:rPr lang="en-US" dirty="0" smtClean="0"/>
              <a:t>-&gt;AINFO = =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	Set LOC =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	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ATemp</a:t>
            </a:r>
            <a:r>
              <a:rPr lang="en-US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rot="10800000" flipH="1" flipV="1">
            <a:off x="5334000" y="3795594"/>
            <a:ext cx="2590800" cy="1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Insertion –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Algorithm </a:t>
            </a:r>
            <a:r>
              <a:rPr lang="en-US" b="1" dirty="0" err="1" smtClean="0"/>
              <a:t>Insert_Node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inserts the new node Item in graph. The node will be inserted at the beginning of the of the  header list (vertically downward linked list).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021681"/>
            <a:ext cx="83820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= Allocate memory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-&gt;INFO = Item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-&gt;ALINK = 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-&gt;LINK=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Graph_start</a:t>
            </a:r>
            <a:r>
              <a:rPr lang="en-US" sz="1600" dirty="0" smtClean="0"/>
              <a:t>= 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362200"/>
            <a:ext cx="3200400" cy="2308324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struct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Hnode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Hnode</a:t>
            </a:r>
            <a:r>
              <a:rPr lang="en-US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 time complexity :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 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Insert_Edge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inserts an edge in the graph. </a:t>
            </a:r>
            <a:r>
              <a:rPr lang="en-US" dirty="0" err="1" smtClean="0"/>
              <a:t>src</a:t>
            </a:r>
            <a:r>
              <a:rPr lang="en-US" dirty="0" smtClean="0"/>
              <a:t> is source vertex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  Insertion will be done as new node in the beginning on the adjacency list corresponding the source vertex of the edge.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382000" cy="346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New_node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-&gt;AINFO = </a:t>
            </a:r>
            <a:r>
              <a:rPr lang="en-US" dirty="0" err="1" smtClean="0"/>
              <a:t>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if (</a:t>
            </a:r>
            <a:r>
              <a:rPr lang="en-US" dirty="0" err="1" smtClean="0"/>
              <a:t>LocSrc</a:t>
            </a:r>
            <a:r>
              <a:rPr lang="en-US" dirty="0" smtClean="0"/>
              <a:t> == NULL || </a:t>
            </a:r>
            <a:r>
              <a:rPr lang="en-US" dirty="0" err="1" smtClean="0"/>
              <a:t>LocDst</a:t>
            </a:r>
            <a:r>
              <a:rPr lang="en-US" dirty="0" smtClean="0"/>
              <a:t> == NULL) 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</a:t>
            </a:r>
            <a:r>
              <a:rPr lang="en-US" dirty="0" err="1" smtClean="0"/>
              <a:t>printf</a:t>
            </a:r>
            <a:r>
              <a:rPr lang="en-US" dirty="0" smtClean="0"/>
              <a:t>("One or more vertices do not exist\n")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return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-&gt;Next= </a:t>
            </a:r>
            <a:r>
              <a:rPr lang="en-US" dirty="0" err="1" smtClean="0"/>
              <a:t>LocSrc</a:t>
            </a:r>
            <a:r>
              <a:rPr lang="en-US" dirty="0" smtClean="0"/>
              <a:t>-&gt;ALINK 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LocSrc</a:t>
            </a:r>
            <a:r>
              <a:rPr lang="en-US" dirty="0" smtClean="0"/>
              <a:t>-&gt;ALINK=</a:t>
            </a:r>
            <a:r>
              <a:rPr lang="en-US" dirty="0" err="1" smtClean="0"/>
              <a:t>New_node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1336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>
            <a:off x="5867400" y="3795594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6019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: O(V)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53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deletes an edge from directed graph. </a:t>
            </a:r>
            <a:r>
              <a:rPr lang="en-US" dirty="0" err="1" smtClean="0"/>
              <a:t>src</a:t>
            </a:r>
            <a:r>
              <a:rPr lang="en-US" dirty="0" smtClean="0"/>
              <a:t> is source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8382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900" dirty="0" err="1" smtClean="0"/>
              <a:t>Struct</a:t>
            </a:r>
            <a:r>
              <a:rPr lang="en-US" sz="1900" dirty="0" smtClean="0"/>
              <a:t> </a:t>
            </a:r>
            <a:r>
              <a:rPr lang="en-US" sz="1900" dirty="0" err="1" smtClean="0"/>
              <a:t>Hnode</a:t>
            </a:r>
            <a:r>
              <a:rPr lang="en-US" sz="1900" dirty="0" smtClean="0"/>
              <a:t> *</a:t>
            </a:r>
            <a:r>
              <a:rPr lang="en-US" sz="1900" dirty="0" err="1" smtClean="0"/>
              <a:t>LocSrc</a:t>
            </a:r>
            <a:r>
              <a:rPr lang="en-US" sz="1900" dirty="0" smtClean="0"/>
              <a:t>= </a:t>
            </a:r>
            <a:r>
              <a:rPr lang="en-US" sz="1900" dirty="0" err="1" smtClean="0"/>
              <a:t>Node_search</a:t>
            </a:r>
            <a:r>
              <a:rPr lang="en-US" sz="1900" dirty="0" smtClean="0"/>
              <a:t>(</a:t>
            </a:r>
            <a:r>
              <a:rPr lang="en-US" sz="1900" dirty="0" err="1" smtClean="0"/>
              <a:t>Graph_start</a:t>
            </a:r>
            <a:r>
              <a:rPr lang="en-US" sz="1900" dirty="0" smtClean="0"/>
              <a:t>, </a:t>
            </a:r>
            <a:r>
              <a:rPr lang="en-US" sz="1900" dirty="0" err="1" smtClean="0"/>
              <a:t>src</a:t>
            </a:r>
            <a:r>
              <a:rPr lang="en-US" sz="19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900" dirty="0" err="1" smtClean="0"/>
              <a:t>Struct</a:t>
            </a:r>
            <a:r>
              <a:rPr lang="en-US" sz="1900" dirty="0" smtClean="0"/>
              <a:t> </a:t>
            </a:r>
            <a:r>
              <a:rPr lang="en-US" sz="1900" dirty="0" err="1" smtClean="0"/>
              <a:t>Hnode</a:t>
            </a:r>
            <a:r>
              <a:rPr lang="en-US" sz="1900" dirty="0" smtClean="0"/>
              <a:t> *</a:t>
            </a:r>
            <a:r>
              <a:rPr lang="en-US" sz="1900" dirty="0" err="1" smtClean="0"/>
              <a:t>LocDst</a:t>
            </a:r>
            <a:r>
              <a:rPr lang="en-US" sz="1900" dirty="0" smtClean="0"/>
              <a:t>= </a:t>
            </a:r>
            <a:r>
              <a:rPr lang="en-US" sz="1900" dirty="0" err="1" smtClean="0"/>
              <a:t>Node_search</a:t>
            </a:r>
            <a:r>
              <a:rPr lang="en-US" sz="1900" dirty="0" smtClean="0"/>
              <a:t>(</a:t>
            </a:r>
            <a:r>
              <a:rPr lang="en-US" sz="1900" dirty="0" err="1" smtClean="0"/>
              <a:t>Graph_start</a:t>
            </a:r>
            <a:r>
              <a:rPr lang="en-US" sz="1900" dirty="0" smtClean="0"/>
              <a:t>, </a:t>
            </a:r>
            <a:r>
              <a:rPr lang="en-US" sz="1900" dirty="0" err="1" smtClean="0"/>
              <a:t>dst</a:t>
            </a:r>
            <a:r>
              <a:rPr lang="en-US" sz="19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if (</a:t>
            </a:r>
            <a:r>
              <a:rPr lang="en-US" sz="1900" dirty="0" err="1" smtClean="0"/>
              <a:t>LocSrc</a:t>
            </a:r>
            <a:r>
              <a:rPr lang="en-US" sz="1900" dirty="0" smtClean="0"/>
              <a:t> == NULL || </a:t>
            </a:r>
            <a:r>
              <a:rPr lang="en-US" sz="1900" dirty="0" err="1" smtClean="0"/>
              <a:t>LocDst</a:t>
            </a:r>
            <a:r>
              <a:rPr lang="en-US" sz="1900" dirty="0" smtClean="0"/>
              <a:t> == NULL)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("One or more vertices do not exist\n")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  return</a:t>
            </a:r>
          </a:p>
          <a:p>
            <a:pPr marL="342900" indent="-342900">
              <a:buAutoNum type="arabicPeriod"/>
            </a:pPr>
            <a:r>
              <a:rPr lang="en-US" sz="1900" dirty="0" err="1" smtClean="0"/>
              <a:t>struct</a:t>
            </a:r>
            <a:r>
              <a:rPr lang="en-US" sz="1900" dirty="0" smtClean="0"/>
              <a:t> Node *</a:t>
            </a:r>
            <a:r>
              <a:rPr lang="en-US" sz="1900" dirty="0" err="1" smtClean="0"/>
              <a:t>PrevNode</a:t>
            </a:r>
            <a:r>
              <a:rPr lang="en-US" sz="1900" dirty="0" smtClean="0"/>
              <a:t> = NULL; </a:t>
            </a:r>
          </a:p>
          <a:p>
            <a:pPr marL="342900" indent="-342900">
              <a:buAutoNum type="arabicPeriod"/>
            </a:pPr>
            <a:r>
              <a:rPr lang="en-US" sz="1900" dirty="0" err="1" smtClean="0"/>
              <a:t>struct</a:t>
            </a:r>
            <a:r>
              <a:rPr lang="en-US" sz="1900" dirty="0" smtClean="0"/>
              <a:t> Node *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 = </a:t>
            </a:r>
            <a:r>
              <a:rPr lang="en-US" sz="1900" dirty="0" err="1" smtClean="0"/>
              <a:t>LocSrc</a:t>
            </a:r>
            <a:r>
              <a:rPr lang="en-US" sz="1900" dirty="0" smtClean="0"/>
              <a:t>-&gt;ALINK;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While (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 != NULL &amp;&amp;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-&gt;AINFO != </a:t>
            </a:r>
            <a:r>
              <a:rPr lang="en-US" sz="1900" dirty="0" err="1" smtClean="0"/>
              <a:t>dst</a:t>
            </a:r>
            <a:r>
              <a:rPr lang="en-US" sz="1900" dirty="0" smtClean="0"/>
              <a:t>)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 </a:t>
            </a:r>
            <a:r>
              <a:rPr lang="en-US" sz="1900" dirty="0" err="1" smtClean="0"/>
              <a:t>PrevNode</a:t>
            </a:r>
            <a:r>
              <a:rPr lang="en-US" sz="1900" dirty="0" smtClean="0"/>
              <a:t> =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 =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-&gt;Next;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If (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 == NULL)</a:t>
            </a:r>
            <a:r>
              <a:rPr lang="en-US" sz="1900" dirty="0" smtClean="0">
                <a:solidFill>
                  <a:srgbClr val="FF0000"/>
                </a:solidFill>
              </a:rPr>
              <a:t>// Check if the edge exists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</a:t>
            </a:r>
            <a:r>
              <a:rPr lang="en-US" sz="1900" dirty="0" err="1" smtClean="0"/>
              <a:t>printf</a:t>
            </a:r>
            <a:r>
              <a:rPr lang="en-US" sz="1900" dirty="0" smtClean="0"/>
              <a:t>("Edge does not exist\n“)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 return;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If (</a:t>
            </a:r>
            <a:r>
              <a:rPr lang="en-US" sz="1900" dirty="0" err="1" smtClean="0"/>
              <a:t>PrevNode</a:t>
            </a:r>
            <a:r>
              <a:rPr lang="en-US" sz="1900" dirty="0" smtClean="0"/>
              <a:t> == NULL) { </a:t>
            </a:r>
            <a:r>
              <a:rPr lang="en-US" sz="1900" dirty="0" smtClean="0">
                <a:solidFill>
                  <a:srgbClr val="FF0000"/>
                </a:solidFill>
              </a:rPr>
              <a:t>// The node to be deleted is the first node in list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 </a:t>
            </a:r>
            <a:r>
              <a:rPr lang="en-US" sz="1900" dirty="0" err="1" smtClean="0"/>
              <a:t>LocSrc</a:t>
            </a:r>
            <a:r>
              <a:rPr lang="en-US" sz="1900" dirty="0" smtClean="0"/>
              <a:t>-&gt;ALINK =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Else  </a:t>
            </a:r>
            <a:r>
              <a:rPr lang="en-US" sz="1900" dirty="0" smtClean="0">
                <a:solidFill>
                  <a:srgbClr val="FF0000"/>
                </a:solidFill>
              </a:rPr>
              <a:t>// The node to be deleted is not the first node 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          </a:t>
            </a:r>
            <a:r>
              <a:rPr lang="en-US" sz="1900" dirty="0" err="1" smtClean="0"/>
              <a:t>PrevNode</a:t>
            </a:r>
            <a:r>
              <a:rPr lang="en-US" sz="1900" dirty="0" smtClean="0"/>
              <a:t>-&gt;Next = 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Free(</a:t>
            </a:r>
            <a:r>
              <a:rPr lang="en-US" sz="1900" dirty="0" err="1" smtClean="0"/>
              <a:t>CurrNode</a:t>
            </a:r>
            <a:r>
              <a:rPr lang="en-US" sz="19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deletes a node and edges connected with this node from directed graph. Item is a vertex to be deleted.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53440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LocNode</a:t>
            </a:r>
            <a:r>
              <a:rPr lang="en-US" sz="1600" dirty="0" smtClean="0"/>
              <a:t>= </a:t>
            </a:r>
            <a:r>
              <a:rPr lang="en-US" sz="1600" dirty="0" err="1" smtClean="0"/>
              <a:t>Node_search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== NULL </a:t>
            </a:r>
            <a:r>
              <a:rPr lang="en-US" sz="1600" dirty="0" smtClean="0">
                <a:solidFill>
                  <a:srgbClr val="FF0000"/>
                </a:solidFill>
              </a:rPr>
              <a:t>// node does not exist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Exit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Node *Current 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While Current!=NULL       </a:t>
            </a:r>
            <a:r>
              <a:rPr lang="en-US" sz="1600" dirty="0" smtClean="0">
                <a:solidFill>
                  <a:srgbClr val="FF0000"/>
                </a:solidFill>
              </a:rPr>
              <a:t>// delete all outgoing edges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Item, Current -&gt;AINFO)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/>
              <a:t>             Current 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*Temp =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;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While Temp!=NULL   </a:t>
            </a:r>
            <a:r>
              <a:rPr lang="en-US" sz="1600" dirty="0" smtClean="0">
                <a:solidFill>
                  <a:srgbClr val="FF0000"/>
                </a:solidFill>
              </a:rPr>
              <a:t>//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Delete all incoming edges to the node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Temp-&gt;INFO,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Temp=Temp-&gt;LINK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// given vertex is start 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Prev</a:t>
            </a:r>
            <a:r>
              <a:rPr lang="en-US" sz="1600" dirty="0" smtClean="0"/>
              <a:t> =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;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           while (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-&gt;LINK !=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)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                                  </a:t>
            </a:r>
            <a:r>
              <a:rPr lang="en-US" sz="1600" dirty="0" err="1" smtClean="0"/>
              <a:t>Prev</a:t>
            </a:r>
            <a:r>
              <a:rPr lang="en-US" sz="1600" dirty="0" smtClean="0"/>
              <a:t> = 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-&gt;LINK 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Free (</a:t>
            </a:r>
            <a:r>
              <a:rPr lang="en-US" sz="1600" dirty="0" err="1" smtClean="0"/>
              <a:t>LocNode</a:t>
            </a:r>
            <a:r>
              <a:rPr lang="en-US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Traversal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000" dirty="0" smtClean="0"/>
              <a:t>Visiting and processing of each node once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/>
              <a:t>       Two ways - </a:t>
            </a:r>
            <a:r>
              <a:rPr lang="en-US" sz="2000" dirty="0" smtClean="0"/>
              <a:t>(for directed and undirected graph)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1. Breadth first search (BFS)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2. Depth first search (DFS)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Both of these algorithms are efficient to visit each node exactly once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Traversal algorithms start at some vertex.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Which vertex?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Generally, graphs don’t have any starting vertex.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So we can start from any vertex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Breadth First Search (BFS)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In BFS after visiting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dirty="0" smtClean="0"/>
              <a:t> (say), we must visit all its adjacent vertices   </a:t>
            </a:r>
          </a:p>
          <a:p>
            <a:r>
              <a:rPr lang="en-US" sz="2000" dirty="0" smtClean="0"/>
              <a:t>        w1, w2, w3, ..., before going down next level to visit vertices adjacent to w1 </a:t>
            </a:r>
          </a:p>
          <a:p>
            <a:r>
              <a:rPr lang="en-US" sz="2000" dirty="0" smtClean="0"/>
              <a:t>        etc.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The method can be implemented using a queue data structure.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Algorithm BFS(Graph)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Enqueue</a:t>
            </a:r>
            <a:r>
              <a:rPr lang="en-US" sz="2000" b="1" dirty="0" smtClean="0"/>
              <a:t> the starting vertex  </a:t>
            </a:r>
            <a:r>
              <a:rPr lang="en-US" sz="2000" b="1" dirty="0" smtClean="0">
                <a:solidFill>
                  <a:srgbClr val="FF0000"/>
                </a:solidFill>
              </a:rPr>
              <a:t>// take any vertex as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while(queue is not empty)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</a:t>
            </a:r>
            <a:r>
              <a:rPr lang="en-US" sz="2000" b="1" dirty="0" err="1" smtClean="0"/>
              <a:t>Dequeue</a:t>
            </a:r>
            <a:r>
              <a:rPr lang="en-US" sz="2000" b="1" dirty="0" smtClean="0"/>
              <a:t>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from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Visit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 and add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to visited list (BFS order)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Enqueue</a:t>
            </a:r>
            <a:r>
              <a:rPr lang="en-US" sz="2000" b="1" dirty="0" smtClean="0"/>
              <a:t> all the adjacent vertices of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that were not </a:t>
            </a:r>
            <a:r>
              <a:rPr lang="en-US" sz="2000" b="1" dirty="0" err="1" smtClean="0"/>
              <a:t>Enqueued</a:t>
            </a:r>
            <a:r>
              <a:rPr lang="en-US" sz="2000" b="1" dirty="0" smtClean="0"/>
              <a:t> earlier. </a:t>
            </a:r>
          </a:p>
          <a:p>
            <a:pPr>
              <a:spcBef>
                <a:spcPct val="50000"/>
              </a:spcBef>
            </a:pPr>
            <a:r>
              <a:rPr lang="en-US" sz="2000" b="1" i="1" u="sng" dirty="0" smtClean="0"/>
              <a:t>Note: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Adjacent vertices can be </a:t>
            </a:r>
            <a:r>
              <a:rPr lang="en-US" sz="2000" dirty="0" err="1" smtClean="0">
                <a:solidFill>
                  <a:srgbClr val="FF0000"/>
                </a:solidFill>
              </a:rPr>
              <a:t>enqueued</a:t>
            </a:r>
            <a:r>
              <a:rPr lang="en-US" sz="2000" dirty="0" smtClean="0">
                <a:solidFill>
                  <a:srgbClr val="FF0000"/>
                </a:solidFill>
              </a:rPr>
              <a:t> in any order but to obtain a unique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   traversal, we will 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 them in alphabetical order.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457200" y="3048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000" b="0" dirty="0">
                <a:solidFill>
                  <a:schemeClr val="tx2"/>
                </a:solidFill>
              </a:rPr>
              <a:t>BFS: Start with Node </a:t>
            </a:r>
            <a:r>
              <a:rPr lang="en-US" sz="4000" b="0" dirty="0" smtClean="0">
                <a:solidFill>
                  <a:schemeClr val="tx2"/>
                </a:solidFill>
              </a:rPr>
              <a:t>5;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</a:rPr>
              <a:t>Enqueue</a:t>
            </a:r>
            <a:r>
              <a:rPr lang="en-US" sz="4000" dirty="0" smtClean="0">
                <a:solidFill>
                  <a:schemeClr val="tx2"/>
                </a:solidFill>
              </a:rPr>
              <a:t> 5 </a:t>
            </a:r>
          </a:p>
          <a:p>
            <a:pPr>
              <a:spcBef>
                <a:spcPct val="0"/>
              </a:spcBef>
            </a:pP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12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5</a:t>
            </a:r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130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0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29000" y="5791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5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304800" y="2286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5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enqueue</a:t>
            </a:r>
            <a:r>
              <a:rPr lang="en-US" sz="4000" b="0" dirty="0" smtClean="0">
                <a:solidFill>
                  <a:schemeClr val="tx2"/>
                </a:solidFill>
              </a:rPr>
              <a:t> 1 and 2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823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7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9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2320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2321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2322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2323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2324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2325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2327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28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2329" name="Freeform 25"/>
          <p:cNvSpPr>
            <a:spLocks/>
          </p:cNvSpPr>
          <p:nvPr/>
        </p:nvSpPr>
        <p:spPr bwMode="auto">
          <a:xfrm>
            <a:off x="3657600" y="2057400"/>
            <a:ext cx="2730500" cy="23876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480" y="1392"/>
              </a:cxn>
              <a:cxn ang="0">
                <a:pos x="1584" y="432"/>
              </a:cxn>
              <a:cxn ang="0">
                <a:pos x="1296" y="0"/>
              </a:cxn>
            </a:cxnLst>
            <a:rect l="0" t="0" r="r" b="b"/>
            <a:pathLst>
              <a:path w="1720" h="1504">
                <a:moveTo>
                  <a:pt x="0" y="1104"/>
                </a:moveTo>
                <a:cubicBezTo>
                  <a:pt x="108" y="1304"/>
                  <a:pt x="216" y="1504"/>
                  <a:pt x="480" y="1392"/>
                </a:cubicBezTo>
                <a:cubicBezTo>
                  <a:pt x="744" y="1280"/>
                  <a:pt x="1448" y="664"/>
                  <a:pt x="1584" y="432"/>
                </a:cubicBezTo>
                <a:cubicBezTo>
                  <a:pt x="1720" y="200"/>
                  <a:pt x="1344" y="72"/>
                  <a:pt x="129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</a:t>
            </a:r>
            <a:endParaRPr lang="en-US" b="0" dirty="0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1  2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i="1" u="sng" dirty="0" smtClean="0"/>
              <a:t>Undirected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Undirected graphs </a:t>
            </a:r>
            <a:r>
              <a:rPr lang="en-US" b="1" dirty="0" smtClean="0"/>
              <a:t>have edges that do not have a direction</a:t>
            </a:r>
            <a:r>
              <a:rPr lang="en-US" dirty="0" smtClean="0"/>
              <a:t>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be represented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 or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Assume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(1,3), (1,5), (2,5), (3,4), (4,5)}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181600" y="2514600"/>
            <a:ext cx="2590800" cy="1905000"/>
            <a:chOff x="3733800" y="2743200"/>
            <a:chExt cx="25908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276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>
              <a:off x="3962400" y="3200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6"/>
              <a:endCxn id="8" idx="2"/>
            </p:cNvCxnSpPr>
            <p:nvPr/>
          </p:nvCxnSpPr>
          <p:spPr>
            <a:xfrm>
              <a:off x="4191000" y="2971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3" idx="0"/>
            </p:cNvCxnSpPr>
            <p:nvPr/>
          </p:nvCxnSpPr>
          <p:spPr>
            <a:xfrm>
              <a:off x="4124045" y="3133445"/>
              <a:ext cx="1286155" cy="1057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  <a:endCxn id="12" idx="3"/>
            </p:cNvCxnSpPr>
            <p:nvPr/>
          </p:nvCxnSpPr>
          <p:spPr>
            <a:xfrm flipV="1">
              <a:off x="5410200" y="3666845"/>
              <a:ext cx="52415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6"/>
              <a:endCxn id="12" idx="3"/>
            </p:cNvCxnSpPr>
            <p:nvPr/>
          </p:nvCxnSpPr>
          <p:spPr>
            <a:xfrm flipV="1">
              <a:off x="4191000" y="3666845"/>
              <a:ext cx="1743355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4"/>
              <a:endCxn id="13" idx="0"/>
            </p:cNvCxnSpPr>
            <p:nvPr/>
          </p:nvCxnSpPr>
          <p:spPr>
            <a:xfrm>
              <a:off x="5181600" y="3200400"/>
              <a:ext cx="228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1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0 and 4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Line 7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8" name="Oval 16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4371" name="Oval 19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4372" name="Oval 20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4373" name="Oval 21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4379" name="Freeform 27"/>
          <p:cNvSpPr>
            <a:spLocks/>
          </p:cNvSpPr>
          <p:nvPr/>
        </p:nvSpPr>
        <p:spPr bwMode="auto">
          <a:xfrm>
            <a:off x="1536700" y="2438400"/>
            <a:ext cx="5003800" cy="3479800"/>
          </a:xfrm>
          <a:custGeom>
            <a:avLst/>
            <a:gdLst/>
            <a:ahLst/>
            <a:cxnLst>
              <a:cxn ang="0">
                <a:pos x="472" y="0"/>
              </a:cxn>
              <a:cxn ang="0">
                <a:pos x="376" y="384"/>
              </a:cxn>
              <a:cxn ang="0">
                <a:pos x="2728" y="2016"/>
              </a:cxn>
              <a:cxn ang="0">
                <a:pos x="2920" y="1440"/>
              </a:cxn>
            </a:cxnLst>
            <a:rect l="0" t="0" r="r" b="b"/>
            <a:pathLst>
              <a:path w="3152" h="2192">
                <a:moveTo>
                  <a:pt x="472" y="0"/>
                </a:moveTo>
                <a:cubicBezTo>
                  <a:pt x="236" y="24"/>
                  <a:pt x="0" y="48"/>
                  <a:pt x="376" y="384"/>
                </a:cubicBezTo>
                <a:cubicBezTo>
                  <a:pt x="752" y="720"/>
                  <a:pt x="2304" y="1840"/>
                  <a:pt x="2728" y="2016"/>
                </a:cubicBezTo>
                <a:cubicBezTo>
                  <a:pt x="3152" y="2192"/>
                  <a:pt x="2888" y="1536"/>
                  <a:pt x="2920" y="144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2  0  4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Line 7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8" name="Oval 16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4371" name="Oval 19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4372" name="Oval 20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4373" name="Oval 21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</a:t>
            </a:r>
            <a:endParaRPr lang="en-US" b="0" dirty="0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0  4</a:t>
            </a:r>
            <a:endParaRPr lang="en-US" b="0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2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6426" name="Freeform 26"/>
          <p:cNvSpPr>
            <a:spLocks/>
          </p:cNvSpPr>
          <p:nvPr/>
        </p:nvSpPr>
        <p:spPr bwMode="auto">
          <a:xfrm>
            <a:off x="1155700" y="3505200"/>
            <a:ext cx="6616700" cy="1257300"/>
          </a:xfrm>
          <a:custGeom>
            <a:avLst/>
            <a:gdLst/>
            <a:ahLst/>
            <a:cxnLst>
              <a:cxn ang="0">
                <a:pos x="568" y="288"/>
              </a:cxn>
              <a:cxn ang="0">
                <a:pos x="520" y="768"/>
              </a:cxn>
              <a:cxn ang="0">
                <a:pos x="3688" y="432"/>
              </a:cxn>
              <a:cxn ang="0">
                <a:pos x="3400" y="0"/>
              </a:cxn>
            </a:cxnLst>
            <a:rect l="0" t="0" r="r" b="b"/>
            <a:pathLst>
              <a:path w="4168" h="792">
                <a:moveTo>
                  <a:pt x="568" y="288"/>
                </a:moveTo>
                <a:cubicBezTo>
                  <a:pt x="284" y="516"/>
                  <a:pt x="0" y="744"/>
                  <a:pt x="520" y="768"/>
                </a:cubicBezTo>
                <a:cubicBezTo>
                  <a:pt x="1040" y="792"/>
                  <a:pt x="3208" y="560"/>
                  <a:pt x="3688" y="432"/>
                </a:cubicBezTo>
                <a:cubicBezTo>
                  <a:pt x="4168" y="304"/>
                  <a:pt x="3784" y="152"/>
                  <a:pt x="34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0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3 and 7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4  3  7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4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3  7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3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 smtClean="0"/>
              <a:t>7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3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8464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8465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8466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8467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8468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8469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72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8473" name="Freeform 25"/>
          <p:cNvSpPr>
            <a:spLocks/>
          </p:cNvSpPr>
          <p:nvPr/>
        </p:nvSpPr>
        <p:spPr bwMode="auto">
          <a:xfrm>
            <a:off x="3352800" y="4889500"/>
            <a:ext cx="1219200" cy="584200"/>
          </a:xfrm>
          <a:custGeom>
            <a:avLst/>
            <a:gdLst/>
            <a:ahLst/>
            <a:cxnLst>
              <a:cxn ang="0">
                <a:pos x="96" y="88"/>
              </a:cxn>
              <a:cxn ang="0">
                <a:pos x="96" y="280"/>
              </a:cxn>
              <a:cxn ang="0">
                <a:pos x="672" y="328"/>
              </a:cxn>
              <a:cxn ang="0">
                <a:pos x="672" y="40"/>
              </a:cxn>
              <a:cxn ang="0">
                <a:pos x="672" y="88"/>
              </a:cxn>
            </a:cxnLst>
            <a:rect l="0" t="0" r="r" b="b"/>
            <a:pathLst>
              <a:path w="768" h="368">
                <a:moveTo>
                  <a:pt x="96" y="88"/>
                </a:moveTo>
                <a:cubicBezTo>
                  <a:pt x="48" y="164"/>
                  <a:pt x="0" y="240"/>
                  <a:pt x="96" y="280"/>
                </a:cubicBezTo>
                <a:cubicBezTo>
                  <a:pt x="192" y="320"/>
                  <a:pt x="576" y="368"/>
                  <a:pt x="672" y="328"/>
                </a:cubicBezTo>
                <a:cubicBezTo>
                  <a:pt x="768" y="288"/>
                  <a:pt x="672" y="80"/>
                  <a:pt x="672" y="40"/>
                </a:cubicBezTo>
                <a:cubicBezTo>
                  <a:pt x="672" y="0"/>
                  <a:pt x="672" y="44"/>
                  <a:pt x="672" y="8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7 and 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6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5  1  2  0  4  3  7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6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6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>
                <a:solidFill>
                  <a:schemeClr val="tx2"/>
                </a:solidFill>
              </a:rPr>
              <a:t>BFS</a:t>
            </a:r>
            <a:r>
              <a:rPr lang="en-US" sz="4000" b="0" dirty="0" smtClean="0">
                <a:solidFill>
                  <a:schemeClr val="tx2"/>
                </a:solidFill>
              </a:rPr>
              <a:t>: Visit 6 (</a:t>
            </a:r>
            <a:r>
              <a:rPr lang="en-US" sz="4000" b="0" dirty="0" err="1" smtClean="0">
                <a:solidFill>
                  <a:schemeClr val="tx2"/>
                </a:solidFill>
              </a:rPr>
              <a:t>enque</a:t>
            </a:r>
            <a:r>
              <a:rPr lang="en-US" sz="4000" dirty="0" err="1" smtClean="0">
                <a:solidFill>
                  <a:schemeClr val="tx2"/>
                </a:solidFill>
              </a:rPr>
              <a:t>ue</a:t>
            </a:r>
            <a:r>
              <a:rPr lang="en-US" sz="4000" dirty="0" smtClean="0">
                <a:solidFill>
                  <a:schemeClr val="tx2"/>
                </a:solidFill>
              </a:rPr>
              <a:t>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581400" y="6172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5  1  2  0  4  3  7  6</a:t>
            </a:r>
            <a:endParaRPr lang="en-US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90600" y="6248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990600" y="5791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b="0" dirty="0" smtClean="0"/>
              <a:t>Queue</a:t>
            </a:r>
            <a:endParaRPr lang="en-US" b="0" dirty="0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1400" y="58028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Empty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09600" y="4768850"/>
            <a:ext cx="4248651" cy="717550"/>
            <a:chOff x="609600" y="4768850"/>
            <a:chExt cx="4248651" cy="717550"/>
          </a:xfrm>
        </p:grpSpPr>
        <p:grpSp>
          <p:nvGrpSpPr>
            <p:cNvPr id="3" name="Group 22"/>
            <p:cNvGrpSpPr/>
            <p:nvPr/>
          </p:nvGrpSpPr>
          <p:grpSpPr>
            <a:xfrm>
              <a:off x="609600" y="4768850"/>
              <a:ext cx="4248651" cy="717550"/>
              <a:chOff x="609600" y="4768850"/>
              <a:chExt cx="4248651" cy="717550"/>
            </a:xfrm>
          </p:grpSpPr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4032" y="4768850"/>
                <a:ext cx="3184219" cy="669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609600" y="4784725"/>
                <a:ext cx="1015164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Order of</a:t>
                </a:r>
              </a:p>
              <a:p>
                <a:pPr algn="ctr"/>
                <a:r>
                  <a:rPr lang="en-US" sz="2000" dirty="0"/>
                  <a:t>Traversal</a:t>
                </a: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84235" y="5026025"/>
              <a:ext cx="2971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b="1" dirty="0"/>
                <a:t>A    B    D    E     C    G    F    H    I</a:t>
              </a: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7092950" y="2924175"/>
            <a:ext cx="1728788" cy="3008313"/>
            <a:chOff x="7092950" y="2924175"/>
            <a:chExt cx="1728788" cy="3008313"/>
          </a:xfrm>
        </p:grpSpPr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7235825" y="3500438"/>
            <a:ext cx="1527175" cy="2432050"/>
          </p:xfrm>
          <a:graphic>
            <a:graphicData uri="http://schemas.openxmlformats.org/presentationml/2006/ole">
              <p:oleObj spid="_x0000_s120834" name="SmartDraw" r:id="rId5" imgW="1526760" imgH="2432160" progId="">
                <p:embed/>
              </p:oleObj>
            </a:graphicData>
          </a:graphic>
        </p:graphicFrame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092950" y="2924175"/>
              <a:ext cx="17287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/>
                <a:t>BFS-tree: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Complexity analysis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1068354"/>
            <a:ext cx="8382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For a Graph G=(V, E) and n = |V| and m=|E|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List </a:t>
            </a:r>
            <a:r>
              <a:rPr lang="en-US" sz="2000" dirty="0" smtClean="0"/>
              <a:t>is used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		Complexity is O(m + n)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Matrix </a:t>
            </a:r>
            <a:r>
              <a:rPr lang="en-US" sz="2000" dirty="0" smtClean="0"/>
              <a:t>is used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		Complexity is O(n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Depth First Search (DFS)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In DFS after visiting a starting vertex v (say), </a:t>
            </a:r>
            <a:r>
              <a:rPr lang="en-US" dirty="0" err="1" smtClean="0"/>
              <a:t>neighbour</a:t>
            </a:r>
            <a:r>
              <a:rPr lang="en-US" dirty="0" smtClean="0"/>
              <a:t> w of v is visited , then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x of w is visited that has not been visited before and so 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When it gets stuck, the DFS backtracks until it finds the first vertex that still has a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that has not been visited before. It continues with this </a:t>
            </a:r>
            <a:r>
              <a:rPr lang="en-US" dirty="0" err="1" smtClean="0"/>
              <a:t>neighbour</a:t>
            </a:r>
            <a:r>
              <a:rPr lang="en-US" dirty="0" smtClean="0"/>
              <a:t> until it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has to backtrack again. Eventually, it will visit all vertices reachable from v.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Must keep track of vertices already visited to avoid cycles.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The method can be implemented using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dirty="0" smtClean="0"/>
              <a:t>data structure.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78767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DFS(Graph)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Push the starting vertex in the empty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while(stack is not empty)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	Pop a vertex from the stack, call it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         if v is not already visited, visit it and add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to visited list (DFS order)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	Push all the vertices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that are not visited earlier. </a:t>
            </a: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562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Note:</a:t>
            </a:r>
          </a:p>
          <a:p>
            <a:r>
              <a:rPr lang="en-US" dirty="0" smtClean="0"/>
              <a:t>	Adjacent vertices can be pushed in any order but to obtain a unique traversal, 	we will push them in </a:t>
            </a:r>
            <a:r>
              <a:rPr lang="en-US" b="1" dirty="0" smtClean="0">
                <a:solidFill>
                  <a:srgbClr val="FF0000"/>
                </a:solidFill>
              </a:rPr>
              <a:t>reverse </a:t>
            </a:r>
            <a:r>
              <a:rPr lang="en-US" dirty="0" smtClean="0"/>
              <a:t>alphabetical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2.	</a:t>
            </a:r>
            <a:r>
              <a:rPr lang="en-US" sz="2000" i="1" u="sng" dirty="0" smtClean="0"/>
              <a:t>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Directed graphs have edges with direction.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be presented only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Let assume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(1,5),(2,1), (2,4), (3,1), (3,4), (5,4)}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2" name="Group 31"/>
          <p:cNvGrpSpPr/>
          <p:nvPr/>
        </p:nvGrpSpPr>
        <p:grpSpPr>
          <a:xfrm>
            <a:off x="5257800" y="2514600"/>
            <a:ext cx="2667000" cy="1905000"/>
            <a:chOff x="3733800" y="2743200"/>
            <a:chExt cx="26670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7" idx="5"/>
            <a:endCxn id="13" idx="1"/>
          </p:cNvCxnSpPr>
          <p:nvPr/>
        </p:nvCxnSpPr>
        <p:spPr>
          <a:xfrm>
            <a:off x="5648045" y="2904845"/>
            <a:ext cx="1124510" cy="11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2" idx="2"/>
          </p:cNvCxnSpPr>
          <p:nvPr/>
        </p:nvCxnSpPr>
        <p:spPr>
          <a:xfrm flipV="1">
            <a:off x="5715000" y="3352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2" idx="1"/>
          </p:cNvCxnSpPr>
          <p:nvPr/>
        </p:nvCxnSpPr>
        <p:spPr>
          <a:xfrm>
            <a:off x="6934200" y="27432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7" idx="4"/>
          </p:cNvCxnSpPr>
          <p:nvPr/>
        </p:nvCxnSpPr>
        <p:spPr>
          <a:xfrm flipV="1">
            <a:off x="54864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15000" y="27432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7"/>
            <a:endCxn id="12" idx="3"/>
          </p:cNvCxnSpPr>
          <p:nvPr/>
        </p:nvCxnSpPr>
        <p:spPr>
          <a:xfrm flipV="1">
            <a:off x="7095845" y="3514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Start with Node </a:t>
            </a:r>
            <a:r>
              <a:rPr lang="en-US" sz="4000" b="0" dirty="0" smtClean="0">
                <a:solidFill>
                  <a:schemeClr val="tx2"/>
                </a:solidFill>
              </a:rPr>
              <a:t>5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9459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460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461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461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5</a:t>
            </a:r>
          </a:p>
        </p:txBody>
      </p:sp>
      <p:sp>
        <p:nvSpPr>
          <p:cNvPr id="49461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461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461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461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461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20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8382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5</a:t>
            </a:r>
          </a:p>
        </p:txBody>
      </p:sp>
      <p:sp>
        <p:nvSpPr>
          <p:cNvPr id="494621" name="Text Box 29"/>
          <p:cNvSpPr txBox="1">
            <a:spLocks noChangeArrowheads="1"/>
          </p:cNvSpPr>
          <p:nvPr/>
        </p:nvSpPr>
        <p:spPr bwMode="auto">
          <a:xfrm>
            <a:off x="6858000" y="5181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665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665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665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666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666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666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666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666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</a:t>
            </a:r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2, Push 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5 and push 2 and 1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69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870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870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870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870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871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871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</a:t>
            </a:r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5943600" y="51816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4, Push 2, Push 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1 and push 4, 2, 0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740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2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9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0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1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2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0753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0754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0755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0756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0757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0758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0759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0760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</a:t>
            </a:r>
          </a:p>
        </p:txBody>
      </p:sp>
      <p:sp>
        <p:nvSpPr>
          <p:cNvPr id="500761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2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3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4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0765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7, Push 3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0 and push 7, 3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78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0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280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280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280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280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280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280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</a:t>
            </a: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2813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3 and push 2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382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382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382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382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382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383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383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383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</a:t>
            </a:r>
          </a:p>
        </p:txBody>
      </p: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2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689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689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689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690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690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690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690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</a:t>
            </a:r>
          </a:p>
        </p:txBody>
      </p:sp>
      <p:sp>
        <p:nvSpPr>
          <p:cNvPr id="50690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690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6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7 and push 6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2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792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792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792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</a:t>
            </a:r>
          </a:p>
        </p:txBody>
      </p:sp>
      <p:sp>
        <p:nvSpPr>
          <p:cNvPr id="50792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6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8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5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7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7144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7145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</a:t>
            </a:r>
          </a:p>
        </p:txBody>
      </p:sp>
      <p:sp>
        <p:nvSpPr>
          <p:cNvPr id="517147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8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9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17151" name="Text Box 31"/>
          <p:cNvSpPr txBox="1">
            <a:spLocks noChangeArrowheads="1"/>
          </p:cNvSpPr>
          <p:nvPr/>
        </p:nvSpPr>
        <p:spPr bwMode="auto">
          <a:xfrm>
            <a:off x="6324600" y="51816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Pop </a:t>
            </a:r>
            <a:r>
              <a:rPr lang="en-US" dirty="0" smtClean="0"/>
              <a:t>2 (don’t visit)</a:t>
            </a:r>
            <a:endParaRPr lang="en-US" b="0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dirty="0" smtClean="0">
                <a:solidFill>
                  <a:schemeClr val="tx2"/>
                </a:solidFill>
              </a:rPr>
              <a:t>Pop 2 (don’t visit)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9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1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2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8163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8164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8165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8166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dirty="0"/>
              <a:t>4</a:t>
            </a:r>
          </a:p>
        </p:txBody>
      </p:sp>
      <p:sp>
        <p:nvSpPr>
          <p:cNvPr id="5181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8168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8169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5  1  0  3  2  7  6  4</a:t>
            </a:r>
          </a:p>
        </p:txBody>
      </p:sp>
      <p:sp>
        <p:nvSpPr>
          <p:cNvPr id="518171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b="0" dirty="0" smtClean="0">
                <a:solidFill>
                  <a:schemeClr val="tx2"/>
                </a:solidFill>
              </a:rPr>
              <a:t>Visit 4 (push nothing)</a:t>
            </a:r>
            <a:endParaRPr lang="en-US" sz="4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838199"/>
            <a:ext cx="8458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1. Weighted Graph</a:t>
            </a:r>
            <a:r>
              <a:rPr lang="en-US" sz="2000" b="1" dirty="0" smtClean="0"/>
              <a:t>: </a:t>
            </a:r>
            <a:r>
              <a:rPr lang="en-US" sz="2000" dirty="0" smtClean="0"/>
              <a:t>a graph in which each edge is given a numerical weight.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2. Adjacent nodes</a:t>
            </a:r>
            <a:r>
              <a:rPr lang="en-US" sz="2000" b="1" dirty="0" smtClean="0"/>
              <a:t>: </a:t>
            </a:r>
            <a:r>
              <a:rPr lang="en-US" sz="2000" dirty="0" smtClean="0"/>
              <a:t>Two vertices are called </a:t>
            </a:r>
            <a:r>
              <a:rPr lang="en-US" sz="2000" b="1" dirty="0" smtClean="0"/>
              <a:t>adjacent</a:t>
            </a:r>
            <a:r>
              <a:rPr lang="en-US" sz="2000" dirty="0" smtClean="0"/>
              <a:t> if they share a common edge.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Eg</a:t>
            </a:r>
            <a:r>
              <a:rPr lang="en-US" sz="20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4 and 6 are adjacent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1 and 5 are not adjacent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http://www.xatlantis.ch/examples/graphics/graph1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362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59" name="Oval 31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960" name="Line 32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1" name="Line 33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2" name="Line 34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3" name="Line 35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5" name="Line 37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6" name="Line 38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7" name="Line 39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8" name="Line 40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9" name="Line 41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0" name="Line 42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1" name="Line 43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2" name="Oval 4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8973" name="Oval 4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8974" name="Oval 4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8975" name="Oval 4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8976" name="Oval 4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8977" name="Oval 4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8978" name="Oval 5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8979" name="Oval 5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8980" name="Text Box 5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5  1  0  3  2  7  6  4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0" dirty="0" smtClean="0">
                <a:solidFill>
                  <a:schemeClr val="tx2"/>
                </a:solidFill>
              </a:rPr>
              <a:t>DFS</a:t>
            </a:r>
            <a:r>
              <a:rPr lang="en-US" sz="4000" b="0" dirty="0">
                <a:solidFill>
                  <a:schemeClr val="tx2"/>
                </a:solidFill>
              </a:rPr>
              <a:t>: </a:t>
            </a:r>
            <a:r>
              <a:rPr lang="en-US" sz="4000" dirty="0" smtClean="0">
                <a:solidFill>
                  <a:schemeClr val="tx2"/>
                </a:solidFill>
              </a:rPr>
              <a:t>Pop 2 (don’t visit)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1066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 dirty="0"/>
              <a:t> </a:t>
            </a:r>
            <a:r>
              <a:rPr lang="en-US" sz="2400" b="0" dirty="0" smtClean="0"/>
              <a:t>Empty</a:t>
            </a:r>
            <a:endParaRPr lang="en-US" sz="2400" b="0" dirty="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72390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077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7239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DFS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/>
          <p:nvPr/>
        </p:nvGrpSpPr>
        <p:grpSpPr>
          <a:xfrm>
            <a:off x="333050" y="4846180"/>
            <a:ext cx="5153350" cy="716420"/>
            <a:chOff x="333050" y="4846180"/>
            <a:chExt cx="5153350" cy="716420"/>
          </a:xfrm>
        </p:grpSpPr>
        <p:grpSp>
          <p:nvGrpSpPr>
            <p:cNvPr id="3" name="Group 26"/>
            <p:cNvGrpSpPr/>
            <p:nvPr/>
          </p:nvGrpSpPr>
          <p:grpSpPr>
            <a:xfrm>
              <a:off x="333050" y="4846180"/>
              <a:ext cx="4619950" cy="716420"/>
              <a:chOff x="333050" y="4846180"/>
              <a:chExt cx="4619950" cy="716420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95921" y="4846180"/>
                <a:ext cx="3357079" cy="614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33050" y="4860742"/>
                <a:ext cx="1243488" cy="701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Order of</a:t>
                </a:r>
              </a:p>
              <a:p>
                <a:pPr algn="ctr"/>
                <a:r>
                  <a:rPr lang="en-US" sz="2000"/>
                  <a:t>Traversal</a:t>
                </a: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716088" y="5105400"/>
              <a:ext cx="37703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b="1" dirty="0"/>
                <a:t>A    B    C      F     E    G    D    H    I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6248401" y="3429000"/>
            <a:ext cx="2444750" cy="2819400"/>
            <a:chOff x="6248401" y="3429000"/>
            <a:chExt cx="2444750" cy="2819400"/>
          </a:xfrm>
        </p:grpSpPr>
        <p:pic>
          <p:nvPicPr>
            <p:cNvPr id="24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1" y="3941762"/>
              <a:ext cx="2444750" cy="230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6489976" y="3429000"/>
              <a:ext cx="1434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 smtClean="0"/>
                <a:t>DFS </a:t>
              </a:r>
              <a:r>
                <a:rPr lang="en-US" dirty="0"/>
                <a:t>Tree</a:t>
              </a:r>
              <a:r>
                <a:rPr lang="en-US" sz="1200" b="1" dirty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"/>
            <a:ext cx="8534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000" b="1" i="1" u="sng" dirty="0" smtClean="0"/>
              <a:t>Important Points –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BFS and DFS traversal of a graph G is not unique. A traversal depends both on the starting vertex, and on the order of traversing the adjacent vertices of each node.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an undirected graph, starting from any vertex, we can not visit all vertices if the traversed graph is disconnected.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 directed graph, starting from a particular vertex, we may not visit all vertices if the traversed graph is weakly connected</a:t>
            </a:r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7620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3. Path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A way to reach the </a:t>
            </a:r>
            <a:r>
              <a:rPr lang="en-US" sz="2000" b="1" dirty="0" smtClean="0"/>
              <a:t>destination node </a:t>
            </a:r>
            <a:r>
              <a:rPr lang="en-US" sz="2000" dirty="0" smtClean="0"/>
              <a:t>from an </a:t>
            </a:r>
            <a:r>
              <a:rPr lang="en-US" sz="2000" b="1" dirty="0" smtClean="0"/>
              <a:t>origin or source node  </a:t>
            </a:r>
            <a:r>
              <a:rPr lang="en-US" sz="2000" dirty="0" smtClean="0"/>
              <a:t>by traversing edges in the graph.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For example, one path from node 6 to 1 is highlighted with red in below graph: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A path P is represented as ordered list of directed edges as follows : </a:t>
            </a:r>
          </a:p>
          <a:p>
            <a:pPr fontAlgn="base"/>
            <a:r>
              <a:rPr lang="en-US" sz="2000" dirty="0" smtClean="0"/>
              <a:t>			P = ((v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),(v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),...,(v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)).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The first vertex of the first edge of a path is the </a:t>
            </a:r>
            <a:r>
              <a:rPr lang="en-US" sz="2000" b="1" dirty="0" smtClean="0"/>
              <a:t>origin</a:t>
            </a:r>
            <a:r>
              <a:rPr lang="en-US" sz="2000" dirty="0" smtClean="0"/>
              <a:t> and the second vertex of the last edge is the </a:t>
            </a:r>
            <a:r>
              <a:rPr lang="en-US" sz="2000" b="1" dirty="0" smtClean="0"/>
              <a:t>destination</a:t>
            </a:r>
            <a:r>
              <a:rPr lang="en-US" sz="2000" dirty="0" smtClean="0"/>
              <a:t>. 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b="1" dirty="0" smtClean="0">
                <a:solidFill>
                  <a:srgbClr val="FF0000"/>
                </a:solidFill>
              </a:rPr>
              <a:t>4. Length of a path</a:t>
            </a:r>
            <a:r>
              <a:rPr lang="en-US" sz="2000" dirty="0" smtClean="0"/>
              <a:t>: the number of edges in a path.</a:t>
            </a:r>
          </a:p>
          <a:p>
            <a:pPr fontAlgn="base"/>
            <a:r>
              <a:rPr lang="en-US" sz="2000" dirty="0" smtClean="0"/>
              <a:t>e.g. the length of the red path in the above graph is 5.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4210" name="Picture 2" descr="p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34327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1"/>
            <a:ext cx="883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5. Simple path :</a:t>
            </a:r>
            <a:r>
              <a:rPr lang="en-US" sz="2000" dirty="0" smtClean="0"/>
              <a:t>  A path that does not repeat the vertices.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6. Cycle : </a:t>
            </a:r>
            <a:r>
              <a:rPr lang="en-US" sz="2000" dirty="0" smtClean="0"/>
              <a:t>A p</a:t>
            </a:r>
            <a:r>
              <a:rPr lang="en-US" dirty="0" smtClean="0"/>
              <a:t>ath in which the </a:t>
            </a:r>
            <a:r>
              <a:rPr lang="en-US" b="1" dirty="0" smtClean="0"/>
              <a:t>source </a:t>
            </a:r>
            <a:r>
              <a:rPr lang="en-US" dirty="0" smtClean="0"/>
              <a:t>vertex is also the </a:t>
            </a:r>
            <a:r>
              <a:rPr lang="en-US" b="1" dirty="0" smtClean="0"/>
              <a:t>destination</a:t>
            </a:r>
            <a:r>
              <a:rPr lang="en-US" dirty="0" smtClean="0"/>
              <a:t> vertex of the path.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90800"/>
            <a:ext cx="3038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5105400"/>
            <a:ext cx="24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bec</a:t>
            </a:r>
            <a:r>
              <a:rPr lang="en-US" dirty="0" smtClean="0"/>
              <a:t> is a simple path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1054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acda</a:t>
            </a:r>
            <a:r>
              <a:rPr lang="en-US" dirty="0" smtClean="0"/>
              <a:t> is a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1371600" y="4572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5943600" y="4572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not 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FA2C25"/>
                </a:solidFill>
                <a:latin typeface="Times" charset="0"/>
              </a:rPr>
              <a:t>7. Connected </a:t>
            </a:r>
            <a:r>
              <a:rPr lang="en-US" altLang="en-US" b="1" dirty="0">
                <a:solidFill>
                  <a:srgbClr val="FA2C25"/>
                </a:solidFill>
                <a:latin typeface="Times" charset="0"/>
              </a:rPr>
              <a:t>graph</a:t>
            </a:r>
            <a:r>
              <a:rPr lang="en-US" altLang="en-US" b="1" dirty="0">
                <a:latin typeface="Times" charset="0"/>
              </a:rPr>
              <a:t>: </a:t>
            </a:r>
            <a:r>
              <a:rPr lang="en-US" dirty="0" smtClean="0"/>
              <a:t>A graph is said to be </a:t>
            </a:r>
            <a:r>
              <a:rPr lang="en-US" b="1" dirty="0" smtClean="0"/>
              <a:t>connected if there is a path between every pair of vertex</a:t>
            </a:r>
            <a:r>
              <a:rPr lang="en-US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In a connected graph, from every vertex to any other vertex, there should be some path to traverse. 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8" name="Picture 317" descr="connecti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3305175" cy="2019300"/>
          </a:xfrm>
          <a:prstGeom prst="rect">
            <a:avLst/>
          </a:prstGeom>
        </p:spPr>
      </p:pic>
      <p:pic>
        <p:nvPicPr>
          <p:cNvPr id="319" name="Picture 318" descr="connectivity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514600"/>
            <a:ext cx="2514600" cy="163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8. Complete graph: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graph in which every pair of vertices is connected by an edge.</a:t>
            </a:r>
            <a:endParaRPr lang="en-US" altLang="en-US" dirty="0">
              <a:latin typeface="Times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81000" y="1371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complete graph with n vertices is denoted by Kn. </a:t>
            </a:r>
            <a:endParaRPr lang="en-US" dirty="0"/>
          </a:p>
        </p:txBody>
      </p:sp>
      <p:pic>
        <p:nvPicPr>
          <p:cNvPr id="153602" name="Picture 2" descr="CompleteGrap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334000" cy="36576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Complete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11014</TotalTime>
  <Words>2355</Words>
  <Application>Microsoft Office PowerPoint</Application>
  <PresentationFormat>On-screen Show (4:3)</PresentationFormat>
  <Paragraphs>814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SmartDraw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675</cp:revision>
  <dcterms:created xsi:type="dcterms:W3CDTF">2013-01-01T04:30:55Z</dcterms:created>
  <dcterms:modified xsi:type="dcterms:W3CDTF">2023-11-22T06:49:09Z</dcterms:modified>
</cp:coreProperties>
</file>